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sldIdLst>
    <p:sldId id="259" r:id="rId5"/>
    <p:sldId id="263" r:id="rId6"/>
    <p:sldId id="264" r:id="rId7"/>
    <p:sldId id="265" r:id="rId8"/>
    <p:sldId id="266" r:id="rId9"/>
    <p:sldId id="260" r:id="rId10"/>
    <p:sldId id="261" r:id="rId11"/>
    <p:sldId id="262" r:id="rId12"/>
    <p:sldId id="267" r:id="rId13"/>
    <p:sldId id="269" r:id="rId14"/>
    <p:sldId id="271" r:id="rId15"/>
    <p:sldId id="272"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391" autoAdjust="0"/>
    <p:restoredTop sz="94660"/>
  </p:normalViewPr>
  <p:slideViewPr>
    <p:cSldViewPr snapToGrid="0">
      <p:cViewPr varScale="1">
        <p:scale>
          <a:sx n="63" d="100"/>
          <a:sy n="63" d="100"/>
        </p:scale>
        <p:origin x="604"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BE77B9-4ADB-48A2-AD58-4DEB274A690B}" type="datetimeFigureOut">
              <a:rPr lang="en-GB" smtClean="0"/>
              <a:t>26/10/2021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9F611-0ACE-4E20-8700-F2135DFEB5F7}" type="slidenum">
              <a:rPr lang="en-GB" smtClean="0"/>
              <a:t>‹#›</a:t>
            </a:fld>
            <a:endParaRPr lang="en-GB"/>
          </a:p>
        </p:txBody>
      </p:sp>
    </p:spTree>
    <p:extLst>
      <p:ext uri="{BB962C8B-B14F-4D97-AF65-F5344CB8AC3E}">
        <p14:creationId xmlns:p14="http://schemas.microsoft.com/office/powerpoint/2010/main" val="3123613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Join instructions
https://www.polleverywhere.com/join_instructions</a:t>
            </a:r>
          </a:p>
        </p:txBody>
      </p:sp>
      <p:sp>
        <p:nvSpPr>
          <p:cNvPr id="4" name="Slide Number Placeholder 3"/>
          <p:cNvSpPr>
            <a:spLocks noGrp="1"/>
          </p:cNvSpPr>
          <p:nvPr>
            <p:ph type="sldNum" sz="quarter" idx="5"/>
          </p:nvPr>
        </p:nvSpPr>
        <p:spPr/>
        <p:txBody>
          <a:bodyPr/>
          <a:lstStyle/>
          <a:p>
            <a:fld id="{A5C9F611-0ACE-4E20-8700-F2135DFEB5F7}" type="slidenum">
              <a:rPr lang="en-GB" smtClean="0"/>
              <a:t>10</a:t>
            </a:fld>
            <a:endParaRPr lang="en-GB"/>
          </a:p>
        </p:txBody>
      </p:sp>
      <p:sp>
        <p:nvSpPr>
          <p:cNvPr id="5" name="TextBox 4">
            <a:extLst>
              <a:ext uri="{FF2B5EF4-FFF2-40B4-BE49-F238E27FC236}">
                <a16:creationId xmlns:a16="http://schemas.microsoft.com/office/drawing/2014/main" id="{79B5BFF9-479C-4B65-92BB-AE2EB78EEA93}"/>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4224588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How much experience (or prior knowledge) do you have with automated systems?
https://www.polleverywhere.com/multiple_choice_polls/NrPfFWaotqP3b3yWf4w3f?flow=Default&amp;onscreen=persist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11</a:t>
            </a:fld>
            <a:endParaRPr lang="en-GB"/>
          </a:p>
        </p:txBody>
      </p:sp>
      <p:sp>
        <p:nvSpPr>
          <p:cNvPr id="5" name="TextBox 4">
            <a:extLst>
              <a:ext uri="{FF2B5EF4-FFF2-40B4-BE49-F238E27FC236}">
                <a16:creationId xmlns:a16="http://schemas.microsoft.com/office/drawing/2014/main" id="{DD034098-7E30-48BC-8581-604F3EBFD048}"/>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443628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How much experience (or Knowledge) do you have with industrial robots and robotic systems?
https://www.polleverywhere.com/multiple_choice_polls/cCIYW2RoMqP4JOe5Sp6F8?flow=Default&amp;onscreen=persist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12</a:t>
            </a:fld>
            <a:endParaRPr lang="en-GB"/>
          </a:p>
        </p:txBody>
      </p:sp>
      <p:sp>
        <p:nvSpPr>
          <p:cNvPr id="5" name="TextBox 4">
            <a:extLst>
              <a:ext uri="{FF2B5EF4-FFF2-40B4-BE49-F238E27FC236}">
                <a16:creationId xmlns:a16="http://schemas.microsoft.com/office/drawing/2014/main" id="{4039F804-D042-4327-BDC3-164E05786D38}"/>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9236175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How familiar are you with industry 4.0?
https://www.polleverywhere.com/multiple_choice_polls/B43fq12EvkwKS7cwwwEyk?flow=Default&amp;onscreen=persist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13</a:t>
            </a:fld>
            <a:endParaRPr lang="en-GB"/>
          </a:p>
        </p:txBody>
      </p:sp>
      <p:sp>
        <p:nvSpPr>
          <p:cNvPr id="5" name="TextBox 4">
            <a:extLst>
              <a:ext uri="{FF2B5EF4-FFF2-40B4-BE49-F238E27FC236}">
                <a16:creationId xmlns:a16="http://schemas.microsoft.com/office/drawing/2014/main" id="{C7BDBFB8-C195-4E27-97D3-78363402BCF3}"/>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200636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26/10/2021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26/10/2021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26/10/2021</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26/10/2021</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26/10/2021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2370" y="1646238"/>
            <a:ext cx="8367259" cy="1782762"/>
          </a:xfrm>
        </p:spPr>
        <p:txBody>
          <a:bodyPr>
            <a:noAutofit/>
          </a:bodyPr>
          <a:lstStyle/>
          <a:p>
            <a:r>
              <a:rPr lang="en-GB" sz="5400" dirty="0"/>
              <a:t>Introduction to Robotics, Automation &amp; Industry 4.0</a:t>
            </a:r>
          </a:p>
        </p:txBody>
      </p:sp>
      <p:sp>
        <p:nvSpPr>
          <p:cNvPr id="3" name="Content Placeholder 2"/>
          <p:cNvSpPr>
            <a:spLocks noGrp="1"/>
          </p:cNvSpPr>
          <p:nvPr>
            <p:ph idx="1"/>
          </p:nvPr>
        </p:nvSpPr>
        <p:spPr>
          <a:xfrm>
            <a:off x="337334" y="3790529"/>
            <a:ext cx="11517330" cy="961725"/>
          </a:xfrm>
        </p:spPr>
        <p:txBody>
          <a:bodyPr>
            <a:normAutofit/>
          </a:bodyPr>
          <a:lstStyle/>
          <a:p>
            <a:pPr marL="0" indent="0" algn="ctr">
              <a:buNone/>
            </a:pPr>
            <a:r>
              <a:rPr lang="en-GB" sz="2800" dirty="0"/>
              <a:t>Course Contents </a:t>
            </a:r>
          </a:p>
          <a:p>
            <a:pPr marL="0" indent="0" algn="ctr">
              <a:buNone/>
            </a:pPr>
            <a:r>
              <a:rPr lang="en-GB" sz="2400" dirty="0"/>
              <a:t>Jordan R. Jenkins &amp; Ryan Cording</a:t>
            </a:r>
          </a:p>
          <a:p>
            <a:pPr marL="0" indent="0" algn="ctr">
              <a:buNone/>
            </a:pPr>
            <a:endParaRPr lang="en-GB" sz="2400" dirty="0"/>
          </a:p>
        </p:txBody>
      </p:sp>
      <p:grpSp>
        <p:nvGrpSpPr>
          <p:cNvPr id="4" name="Group 3">
            <a:extLst>
              <a:ext uri="{FF2B5EF4-FFF2-40B4-BE49-F238E27FC236}">
                <a16:creationId xmlns:a16="http://schemas.microsoft.com/office/drawing/2014/main" id="{0CD9663E-35AC-45D8-91E3-43EB44E6F3E0}"/>
              </a:ext>
            </a:extLst>
          </p:cNvPr>
          <p:cNvGrpSpPr/>
          <p:nvPr/>
        </p:nvGrpSpPr>
        <p:grpSpPr>
          <a:xfrm>
            <a:off x="0" y="0"/>
            <a:ext cx="12192000" cy="5718629"/>
            <a:chOff x="-1" y="0"/>
            <a:chExt cx="12192000" cy="5718629"/>
          </a:xfrm>
        </p:grpSpPr>
        <p:pic>
          <p:nvPicPr>
            <p:cNvPr id="5" name="Picture 2" descr="Robotic Production Line | All-Party Parliamentary Manufacturing Group">
              <a:extLst>
                <a:ext uri="{FF2B5EF4-FFF2-40B4-BE49-F238E27FC236}">
                  <a16:creationId xmlns:a16="http://schemas.microsoft.com/office/drawing/2014/main" id="{65A74A31-0473-4EF7-9E33-7D64872505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92000" cy="571862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BB13FE37-686A-4F4C-BEF0-517B2BD6D9B6}"/>
                </a:ext>
              </a:extLst>
            </p:cNvPr>
            <p:cNvSpPr/>
            <p:nvPr/>
          </p:nvSpPr>
          <p:spPr>
            <a:xfrm>
              <a:off x="1678967" y="1139371"/>
              <a:ext cx="8834063" cy="3914453"/>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rPr>
                <a:t>Introduction to Robotics, Automation </a:t>
              </a:r>
              <a:r>
                <a:rPr lang="en-GB" sz="4400">
                  <a:solidFill>
                    <a:schemeClr val="tx1"/>
                  </a:solidFill>
                </a:rPr>
                <a:t>&amp; Industry 4.0</a:t>
              </a:r>
              <a:endParaRPr lang="en-GB" sz="4400" dirty="0">
                <a:solidFill>
                  <a:schemeClr val="tx1"/>
                </a:solidFill>
              </a:endParaRPr>
            </a:p>
            <a:p>
              <a:pPr algn="ctr"/>
              <a:endParaRPr lang="en-GB" sz="2400" dirty="0">
                <a:solidFill>
                  <a:schemeClr val="tx1"/>
                </a:solidFill>
              </a:endParaRPr>
            </a:p>
            <a:p>
              <a:pPr algn="ctr"/>
              <a:r>
                <a:rPr lang="en-GB" sz="2800" dirty="0">
                  <a:solidFill>
                    <a:schemeClr val="tx1"/>
                  </a:solidFill>
                </a:rPr>
                <a:t>Jordan R. Jenkins</a:t>
              </a:r>
            </a:p>
          </p:txBody>
        </p:sp>
      </p:gr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277FE8-19C3-410B-AD03-8F091AE42C9D}"/>
              </a:ext>
            </a:extLst>
          </p:cNvPr>
          <p:cNvSpPr>
            <a:spLocks noGrp="1"/>
          </p:cNvSpPr>
          <p:nvPr>
            <p:ph idx="1"/>
          </p:nvPr>
        </p:nvSpPr>
        <p:spPr>
          <a:xfrm>
            <a:off x="609600" y="735270"/>
            <a:ext cx="10972800" cy="4422356"/>
          </a:xfrm>
        </p:spPr>
        <p:txBody>
          <a:bodyPr>
            <a:normAutofit fontScale="92500" lnSpcReduction="10000"/>
          </a:bodyPr>
          <a:lstStyle/>
          <a:p>
            <a:pPr marL="0" indent="0" algn="ctr">
              <a:buNone/>
            </a:pPr>
            <a:r>
              <a:rPr lang="en-GB" sz="2800" b="1" dirty="0"/>
              <a:t>Module Aim</a:t>
            </a:r>
          </a:p>
          <a:p>
            <a:pPr marL="0" indent="0">
              <a:buNone/>
            </a:pPr>
            <a:r>
              <a:rPr lang="en-GB" sz="2800" dirty="0"/>
              <a:t>To develop students’ awareness of automation, robotics and industry 4.0 enabling technologies within engineering contexts.</a:t>
            </a:r>
          </a:p>
          <a:p>
            <a:pPr marL="0" indent="0" algn="ctr">
              <a:buNone/>
            </a:pPr>
            <a:endParaRPr lang="en-GB" sz="2800" b="1" dirty="0"/>
          </a:p>
          <a:p>
            <a:pPr marL="0" indent="0" algn="ctr">
              <a:buNone/>
            </a:pPr>
            <a:r>
              <a:rPr lang="en-GB" sz="2800" b="1" dirty="0"/>
              <a:t>Learning Outcome</a:t>
            </a:r>
          </a:p>
          <a:p>
            <a:pPr marL="0" indent="0" algn="ctr">
              <a:buNone/>
            </a:pPr>
            <a:r>
              <a:rPr lang="en-GB" sz="2800" dirty="0">
                <a:solidFill>
                  <a:srgbClr val="000000"/>
                </a:solidFill>
                <a:effectLst/>
                <a:ea typeface="Calibri" panose="020F0502020204030204" pitchFamily="34" charset="0"/>
                <a:cs typeface="Calibri" panose="020F0502020204030204" pitchFamily="34" charset="0"/>
              </a:rPr>
              <a:t>To gain an understanding of modern automation and robotics systems and their roles within manufacturing and the forth Industrial Revolution.</a:t>
            </a:r>
          </a:p>
          <a:p>
            <a:pPr marL="0" indent="0" algn="ctr">
              <a:buNone/>
            </a:pPr>
            <a:endParaRPr lang="en-GB" sz="2800" dirty="0">
              <a:solidFill>
                <a:srgbClr val="000000"/>
              </a:solidFill>
              <a:effectLst/>
              <a:ea typeface="Calibri" panose="020F0502020204030204" pitchFamily="34" charset="0"/>
              <a:cs typeface="Calibri" panose="020F0502020204030204" pitchFamily="34" charset="0"/>
            </a:endParaRPr>
          </a:p>
          <a:p>
            <a:pPr marL="0" indent="0" algn="ctr">
              <a:buNone/>
            </a:pPr>
            <a:r>
              <a:rPr lang="en-GB" sz="2800" dirty="0">
                <a:solidFill>
                  <a:srgbClr val="000000"/>
                </a:solidFill>
                <a:effectLst/>
                <a:ea typeface="Calibri" panose="020F0502020204030204" pitchFamily="34" charset="0"/>
                <a:cs typeface="Calibri" panose="020F0502020204030204" pitchFamily="34" charset="0"/>
              </a:rPr>
              <a:t>Scheduled </a:t>
            </a:r>
            <a:r>
              <a:rPr lang="en-GB" sz="2800" dirty="0">
                <a:solidFill>
                  <a:srgbClr val="000000"/>
                </a:solidFill>
                <a:ea typeface="Calibri" panose="020F0502020204030204" pitchFamily="34" charset="0"/>
                <a:cs typeface="Calibri" panose="020F0502020204030204" pitchFamily="34" charset="0"/>
              </a:rPr>
              <a:t>Learning = 24 hours </a:t>
            </a:r>
          </a:p>
          <a:p>
            <a:pPr marL="0" indent="0" algn="ctr">
              <a:buNone/>
            </a:pPr>
            <a:r>
              <a:rPr lang="en-GB" sz="2800" dirty="0">
                <a:solidFill>
                  <a:srgbClr val="000000"/>
                </a:solidFill>
                <a:effectLst/>
                <a:ea typeface="Calibri" panose="020F0502020204030204" pitchFamily="34" charset="0"/>
                <a:cs typeface="Calibri" panose="020F0502020204030204" pitchFamily="34" charset="0"/>
              </a:rPr>
              <a:t>Independent learning = 76 hours  </a:t>
            </a:r>
            <a:endParaRPr lang="en-GB" sz="2800" dirty="0">
              <a:effectLst/>
              <a:ea typeface="Calibri" panose="020F0502020204030204" pitchFamily="34" charset="0"/>
              <a:cs typeface="Times New Roman" panose="02020603050405020304" pitchFamily="18" charset="0"/>
            </a:endParaRPr>
          </a:p>
          <a:p>
            <a:pPr marL="0" indent="0" algn="ctr">
              <a:buNone/>
            </a:pPr>
            <a:endParaRPr lang="en-GB" b="1" dirty="0"/>
          </a:p>
        </p:txBody>
      </p:sp>
    </p:spTree>
    <p:extLst>
      <p:ext uri="{BB962C8B-B14F-4D97-AF65-F5344CB8AC3E}">
        <p14:creationId xmlns:p14="http://schemas.microsoft.com/office/powerpoint/2010/main" val="1610572338"/>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85BE6-5396-4C85-8AF8-204E0AFBC4F8}"/>
              </a:ext>
            </a:extLst>
          </p:cNvPr>
          <p:cNvSpPr>
            <a:spLocks noGrp="1"/>
          </p:cNvSpPr>
          <p:nvPr>
            <p:ph type="title"/>
          </p:nvPr>
        </p:nvSpPr>
        <p:spPr/>
        <p:txBody>
          <a:bodyPr>
            <a:normAutofit fontScale="90000"/>
          </a:bodyPr>
          <a:lstStyle/>
          <a:p>
            <a:r>
              <a:rPr lang="en-GB" dirty="0"/>
              <a:t>Introduction to Robotics, Automation &amp; Industry 4.0</a:t>
            </a:r>
          </a:p>
        </p:txBody>
      </p:sp>
      <p:sp>
        <p:nvSpPr>
          <p:cNvPr id="3" name="Content Placeholder 2">
            <a:extLst>
              <a:ext uri="{FF2B5EF4-FFF2-40B4-BE49-F238E27FC236}">
                <a16:creationId xmlns:a16="http://schemas.microsoft.com/office/drawing/2014/main" id="{23B00A3E-07A0-4A42-9298-3586B11D54BE}"/>
              </a:ext>
            </a:extLst>
          </p:cNvPr>
          <p:cNvSpPr>
            <a:spLocks noGrp="1"/>
          </p:cNvSpPr>
          <p:nvPr>
            <p:ph idx="1"/>
          </p:nvPr>
        </p:nvSpPr>
        <p:spPr>
          <a:xfrm>
            <a:off x="195209" y="1620748"/>
            <a:ext cx="11387191" cy="3875925"/>
          </a:xfrm>
        </p:spPr>
        <p:txBody>
          <a:bodyPr>
            <a:normAutofit/>
          </a:bodyPr>
          <a:lstStyle/>
          <a:p>
            <a:pPr marL="0" indent="0">
              <a:buNone/>
            </a:pPr>
            <a:r>
              <a:rPr lang="en-GB" sz="2400" b="1" dirty="0"/>
              <a:t>Assessment:</a:t>
            </a:r>
          </a:p>
          <a:p>
            <a:pPr marL="0" indent="0">
              <a:buNone/>
            </a:pPr>
            <a:endParaRPr lang="en-GB" dirty="0"/>
          </a:p>
          <a:p>
            <a:pPr marL="0" indent="0">
              <a:buNone/>
            </a:pPr>
            <a:endParaRPr lang="en-GB" dirty="0"/>
          </a:p>
          <a:p>
            <a:pPr marL="0" indent="0">
              <a:lnSpc>
                <a:spcPct val="200000"/>
              </a:lnSpc>
              <a:buNone/>
            </a:pPr>
            <a:r>
              <a:rPr lang="en-GB" sz="2000" b="1" dirty="0"/>
              <a:t>Reading list:</a:t>
            </a:r>
          </a:p>
          <a:p>
            <a:pPr marL="457200" indent="-457200">
              <a:buFont typeface="+mj-lt"/>
              <a:buAutoNum type="arabicPeriod"/>
            </a:pPr>
            <a:r>
              <a:rPr lang="en-GB" sz="2000" dirty="0"/>
              <a:t>Sergi, B. S. (2019) Understanding Industry 4.0: AI, The Internet of Things, and the Future of Work</a:t>
            </a:r>
          </a:p>
          <a:p>
            <a:pPr marL="457200" indent="-457200">
              <a:buFont typeface="+mj-lt"/>
              <a:buAutoNum type="arabicPeriod"/>
            </a:pPr>
            <a:r>
              <a:rPr lang="en-GB" sz="2000" dirty="0"/>
              <a:t>Bornet, P. (2020) Intelligent Automation: Learn how to harness Artificial Intelligence to boost business &amp; make our world more human</a:t>
            </a:r>
          </a:p>
          <a:p>
            <a:pPr marL="457200" indent="-457200">
              <a:buFont typeface="+mj-lt"/>
              <a:buAutoNum type="arabicPeriod"/>
            </a:pPr>
            <a:r>
              <a:rPr lang="en-GB" sz="2000" dirty="0"/>
              <a:t>Blokdyk, G. (2019) Automation Solutions A Complete Guide</a:t>
            </a:r>
          </a:p>
        </p:txBody>
      </p:sp>
      <p:graphicFrame>
        <p:nvGraphicFramePr>
          <p:cNvPr id="5" name="Table 5">
            <a:extLst>
              <a:ext uri="{FF2B5EF4-FFF2-40B4-BE49-F238E27FC236}">
                <a16:creationId xmlns:a16="http://schemas.microsoft.com/office/drawing/2014/main" id="{C0ACA99B-1089-4042-AA00-33AD139C8552}"/>
              </a:ext>
            </a:extLst>
          </p:cNvPr>
          <p:cNvGraphicFramePr>
            <a:graphicFrameLocks noGrp="1"/>
          </p:cNvGraphicFramePr>
          <p:nvPr>
            <p:extLst>
              <p:ext uri="{D42A27DB-BD31-4B8C-83A1-F6EECF244321}">
                <p14:modId xmlns:p14="http://schemas.microsoft.com/office/powerpoint/2010/main" val="480465489"/>
              </p:ext>
            </p:extLst>
          </p:nvPr>
        </p:nvGraphicFramePr>
        <p:xfrm>
          <a:off x="304800" y="2228559"/>
          <a:ext cx="11582399" cy="792480"/>
        </p:xfrm>
        <a:graphic>
          <a:graphicData uri="http://schemas.openxmlformats.org/drawingml/2006/table">
            <a:tbl>
              <a:tblPr firstRow="1" bandRow="1">
                <a:tableStyleId>{5940675A-B579-460E-94D1-54222C63F5DA}</a:tableStyleId>
              </a:tblPr>
              <a:tblGrid>
                <a:gridCol w="2560899">
                  <a:extLst>
                    <a:ext uri="{9D8B030D-6E8A-4147-A177-3AD203B41FA5}">
                      <a16:colId xmlns:a16="http://schemas.microsoft.com/office/drawing/2014/main" val="1629026862"/>
                    </a:ext>
                  </a:extLst>
                </a:gridCol>
                <a:gridCol w="3230302">
                  <a:extLst>
                    <a:ext uri="{9D8B030D-6E8A-4147-A177-3AD203B41FA5}">
                      <a16:colId xmlns:a16="http://schemas.microsoft.com/office/drawing/2014/main" val="2849422654"/>
                    </a:ext>
                  </a:extLst>
                </a:gridCol>
                <a:gridCol w="2895599">
                  <a:extLst>
                    <a:ext uri="{9D8B030D-6E8A-4147-A177-3AD203B41FA5}">
                      <a16:colId xmlns:a16="http://schemas.microsoft.com/office/drawing/2014/main" val="3761138087"/>
                    </a:ext>
                  </a:extLst>
                </a:gridCol>
                <a:gridCol w="2895599">
                  <a:extLst>
                    <a:ext uri="{9D8B030D-6E8A-4147-A177-3AD203B41FA5}">
                      <a16:colId xmlns:a16="http://schemas.microsoft.com/office/drawing/2014/main" val="3476143717"/>
                    </a:ext>
                  </a:extLst>
                </a:gridCol>
              </a:tblGrid>
              <a:tr h="389242">
                <a:tc>
                  <a:txBody>
                    <a:bodyPr/>
                    <a:lstStyle/>
                    <a:p>
                      <a:pPr algn="ctr"/>
                      <a:r>
                        <a:rPr lang="en-GB" sz="2000" b="0" dirty="0">
                          <a:solidFill>
                            <a:schemeClr val="tx1"/>
                          </a:solidFill>
                        </a:rPr>
                        <a:t>Mode of Assessment</a:t>
                      </a:r>
                    </a:p>
                  </a:txBody>
                  <a:tcPr anchor="ctr">
                    <a:solidFill>
                      <a:schemeClr val="bg1">
                        <a:lumMod val="85000"/>
                      </a:schemeClr>
                    </a:solidFill>
                  </a:tcPr>
                </a:tc>
                <a:tc>
                  <a:txBody>
                    <a:bodyPr/>
                    <a:lstStyle/>
                    <a:p>
                      <a:pPr algn="ctr"/>
                      <a:r>
                        <a:rPr lang="en-GB" sz="2000" b="0" dirty="0">
                          <a:solidFill>
                            <a:schemeClr val="tx1"/>
                          </a:solidFill>
                        </a:rPr>
                        <a:t>Volume</a:t>
                      </a:r>
                    </a:p>
                  </a:txBody>
                  <a:tcPr anchor="ctr">
                    <a:solidFill>
                      <a:schemeClr val="bg1">
                        <a:lumMod val="85000"/>
                      </a:schemeClr>
                    </a:solidFill>
                  </a:tcPr>
                </a:tc>
                <a:tc>
                  <a:txBody>
                    <a:bodyPr/>
                    <a:lstStyle/>
                    <a:p>
                      <a:pPr algn="ctr"/>
                      <a:r>
                        <a:rPr lang="en-GB" sz="2000" b="0" dirty="0">
                          <a:solidFill>
                            <a:schemeClr val="tx1"/>
                          </a:solidFill>
                        </a:rPr>
                        <a:t>Weight</a:t>
                      </a:r>
                    </a:p>
                  </a:txBody>
                  <a:tcPr anchor="ctr">
                    <a:solidFill>
                      <a:schemeClr val="bg1">
                        <a:lumMod val="85000"/>
                      </a:schemeClr>
                    </a:solidFill>
                  </a:tcPr>
                </a:tc>
                <a:tc>
                  <a:txBody>
                    <a:bodyPr/>
                    <a:lstStyle/>
                    <a:p>
                      <a:pPr algn="ctr"/>
                      <a:r>
                        <a:rPr lang="en-GB" sz="2000" b="0" dirty="0">
                          <a:solidFill>
                            <a:schemeClr val="tx1"/>
                          </a:solidFill>
                        </a:rPr>
                        <a:t>Credits</a:t>
                      </a:r>
                    </a:p>
                  </a:txBody>
                  <a:tcPr anchor="ctr">
                    <a:solidFill>
                      <a:schemeClr val="bg1">
                        <a:lumMod val="85000"/>
                      </a:schemeClr>
                    </a:solidFill>
                  </a:tcPr>
                </a:tc>
                <a:extLst>
                  <a:ext uri="{0D108BD9-81ED-4DB2-BD59-A6C34878D82A}">
                    <a16:rowId xmlns:a16="http://schemas.microsoft.com/office/drawing/2014/main" val="2399910548"/>
                  </a:ext>
                </a:extLst>
              </a:tr>
              <a:tr h="370840">
                <a:tc>
                  <a:txBody>
                    <a:bodyPr/>
                    <a:lstStyle/>
                    <a:p>
                      <a:pPr algn="ctr"/>
                      <a:r>
                        <a:rPr lang="en-GB" sz="2000" dirty="0"/>
                        <a:t>Technical Report</a:t>
                      </a:r>
                    </a:p>
                  </a:txBody>
                  <a:tcPr anchor="ctr"/>
                </a:tc>
                <a:tc>
                  <a:txBody>
                    <a:bodyPr/>
                    <a:lstStyle/>
                    <a:p>
                      <a:pPr algn="ctr"/>
                      <a:r>
                        <a:rPr lang="en-GB" sz="2000" dirty="0"/>
                        <a:t>2000 words (or equivalent)</a:t>
                      </a:r>
                    </a:p>
                  </a:txBody>
                  <a:tcPr anchor="ctr"/>
                </a:tc>
                <a:tc>
                  <a:txBody>
                    <a:bodyPr/>
                    <a:lstStyle/>
                    <a:p>
                      <a:pPr algn="ctr"/>
                      <a:r>
                        <a:rPr lang="en-GB" sz="2000" dirty="0"/>
                        <a:t>100%</a:t>
                      </a:r>
                    </a:p>
                  </a:txBody>
                  <a:tcPr anchor="ctr"/>
                </a:tc>
                <a:tc>
                  <a:txBody>
                    <a:bodyPr/>
                    <a:lstStyle/>
                    <a:p>
                      <a:pPr algn="ctr"/>
                      <a:r>
                        <a:rPr lang="en-GB" sz="2000" dirty="0"/>
                        <a:t>10</a:t>
                      </a:r>
                    </a:p>
                  </a:txBody>
                  <a:tcPr anchor="ctr"/>
                </a:tc>
                <a:extLst>
                  <a:ext uri="{0D108BD9-81ED-4DB2-BD59-A6C34878D82A}">
                    <a16:rowId xmlns:a16="http://schemas.microsoft.com/office/drawing/2014/main" val="3856750996"/>
                  </a:ext>
                </a:extLst>
              </a:tr>
            </a:tbl>
          </a:graphicData>
        </a:graphic>
      </p:graphicFrame>
    </p:spTree>
    <p:extLst>
      <p:ext uri="{BB962C8B-B14F-4D97-AF65-F5344CB8AC3E}">
        <p14:creationId xmlns:p14="http://schemas.microsoft.com/office/powerpoint/2010/main" val="1153361827"/>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4278B-E595-4F3E-A3E0-1666FF52B04A}"/>
              </a:ext>
            </a:extLst>
          </p:cNvPr>
          <p:cNvSpPr>
            <a:spLocks noGrp="1"/>
          </p:cNvSpPr>
          <p:nvPr>
            <p:ph type="title"/>
          </p:nvPr>
        </p:nvSpPr>
        <p:spPr/>
        <p:txBody>
          <a:bodyPr/>
          <a:lstStyle/>
          <a:p>
            <a:r>
              <a:rPr lang="en-GB" dirty="0"/>
              <a:t>Module Contents</a:t>
            </a:r>
          </a:p>
        </p:txBody>
      </p:sp>
      <p:sp>
        <p:nvSpPr>
          <p:cNvPr id="3" name="Content Placeholder 2">
            <a:extLst>
              <a:ext uri="{FF2B5EF4-FFF2-40B4-BE49-F238E27FC236}">
                <a16:creationId xmlns:a16="http://schemas.microsoft.com/office/drawing/2014/main" id="{E8AC334C-04D3-44EE-9580-BE93F00564D3}"/>
              </a:ext>
            </a:extLst>
          </p:cNvPr>
          <p:cNvSpPr>
            <a:spLocks noGrp="1"/>
          </p:cNvSpPr>
          <p:nvPr>
            <p:ph idx="1"/>
          </p:nvPr>
        </p:nvSpPr>
        <p:spPr/>
        <p:txBody>
          <a:bodyPr>
            <a:normAutofit lnSpcReduction="10000"/>
          </a:bodyPr>
          <a:lstStyle/>
          <a:p>
            <a:pPr marL="514350" indent="-514350">
              <a:lnSpc>
                <a:spcPct val="107000"/>
              </a:lnSpc>
              <a:spcAft>
                <a:spcPts val="800"/>
              </a:spcAft>
              <a:buFont typeface="+mj-lt"/>
              <a:buAutoNum type="arabicPeriod"/>
            </a:pPr>
            <a:r>
              <a:rPr lang="en-US" sz="3200" dirty="0">
                <a:effectLst/>
                <a:latin typeface="Arial" panose="020B0604020202020204" pitchFamily="34" charset="0"/>
                <a:ea typeface="Arial" panose="020B0604020202020204" pitchFamily="34" charset="0"/>
                <a:cs typeface="Times New Roman" panose="02020603050405020304" pitchFamily="18" charset="0"/>
              </a:rPr>
              <a:t>Classifications of automation systems. </a:t>
            </a:r>
            <a:r>
              <a:rPr lang="en-US" dirty="0">
                <a:latin typeface="Arial" panose="020B0604020202020204" pitchFamily="34" charset="0"/>
                <a:ea typeface="Arial" panose="020B0604020202020204" pitchFamily="34" charset="0"/>
                <a:cs typeface="Times New Roman" panose="02020603050405020304" pitchFamily="18" charset="0"/>
              </a:rPr>
              <a:t>I</a:t>
            </a:r>
            <a:r>
              <a:rPr lang="en-US" sz="3200" dirty="0">
                <a:effectLst/>
                <a:latin typeface="Arial" panose="020B0604020202020204" pitchFamily="34" charset="0"/>
                <a:ea typeface="Arial" panose="020B0604020202020204" pitchFamily="34" charset="0"/>
                <a:cs typeface="Times New Roman" panose="02020603050405020304" pitchFamily="18" charset="0"/>
              </a:rPr>
              <a:t>ncluding pneumatics, hydraulics and electrical control of fluid power systems.</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514350" lvl="0" indent="-514350">
              <a:lnSpc>
                <a:spcPct val="107000"/>
              </a:lnSpc>
              <a:spcAft>
                <a:spcPts val="800"/>
              </a:spcAft>
              <a:buFont typeface="+mj-lt"/>
              <a:buAutoNum type="arabicPeriod"/>
            </a:pPr>
            <a:r>
              <a:rPr lang="en-US" sz="3200" dirty="0">
                <a:effectLst/>
                <a:latin typeface="Arial" panose="020B0604020202020204" pitchFamily="34" charset="0"/>
                <a:ea typeface="Arial" panose="020B0604020202020204" pitchFamily="34" charset="0"/>
                <a:cs typeface="Times New Roman" panose="02020603050405020304" pitchFamily="18" charset="0"/>
              </a:rPr>
              <a:t>Classifications of robotic systems, key principles and applications.</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514350" lvl="0" indent="-514350">
              <a:lnSpc>
                <a:spcPct val="107000"/>
              </a:lnSpc>
              <a:spcAft>
                <a:spcPts val="800"/>
              </a:spcAft>
              <a:buFont typeface="+mj-lt"/>
              <a:buAutoNum type="arabicPeriod"/>
            </a:pPr>
            <a:r>
              <a:rPr lang="en-US" sz="3200" dirty="0">
                <a:effectLst/>
                <a:latin typeface="Arial" panose="020B0604020202020204" pitchFamily="34" charset="0"/>
                <a:ea typeface="Arial" panose="020B0604020202020204" pitchFamily="34" charset="0"/>
                <a:cs typeface="Times New Roman" panose="02020603050405020304" pitchFamily="18" charset="0"/>
              </a:rPr>
              <a:t>Review of Industry 4.0 technologies and their typical applications, including:</a:t>
            </a:r>
          </a:p>
          <a:p>
            <a:pPr marL="514350" lvl="0" indent="-514350">
              <a:lnSpc>
                <a:spcPct val="107000"/>
              </a:lnSpc>
              <a:spcAft>
                <a:spcPts val="800"/>
              </a:spcAft>
              <a:buFont typeface="+mj-lt"/>
              <a:buAutoNum type="arabicPeriod"/>
            </a:pPr>
            <a:endParaRPr lang="en-US" sz="3200" dirty="0">
              <a:effectLst/>
              <a:latin typeface="Arial" panose="020B0604020202020204" pitchFamily="34" charset="0"/>
              <a:ea typeface="Arial" panose="020B06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97459716"/>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5EE631-EC02-4B47-810C-17C8BD336BA5}"/>
              </a:ext>
            </a:extLst>
          </p:cNvPr>
          <p:cNvSpPr>
            <a:spLocks noGrp="1"/>
          </p:cNvSpPr>
          <p:nvPr>
            <p:ph sz="half" idx="2"/>
          </p:nvPr>
        </p:nvSpPr>
        <p:spPr>
          <a:xfrm>
            <a:off x="6807200" y="1153959"/>
            <a:ext cx="5384800" cy="3989040"/>
          </a:xfrm>
        </p:spPr>
        <p:txBody>
          <a:bodyPr>
            <a:normAutofit/>
          </a:bodyPr>
          <a:lstStyle/>
          <a:p>
            <a:r>
              <a:rPr lang="en-GB" dirty="0"/>
              <a:t>Digital Twin Models</a:t>
            </a:r>
          </a:p>
          <a:p>
            <a:r>
              <a:rPr lang="en-GB" dirty="0"/>
              <a:t>Advanced Sensors</a:t>
            </a:r>
          </a:p>
          <a:p>
            <a:r>
              <a:rPr lang="en-GB" dirty="0"/>
              <a:t>Big Data (capture and analysis) </a:t>
            </a:r>
          </a:p>
          <a:p>
            <a:r>
              <a:rPr lang="en-GB" dirty="0"/>
              <a:t>Machine Learning and AI</a:t>
            </a:r>
          </a:p>
          <a:p>
            <a:r>
              <a:rPr lang="en-GB" dirty="0"/>
              <a:t>Cloud Computing</a:t>
            </a:r>
          </a:p>
          <a:p>
            <a:r>
              <a:rPr lang="en-GB" dirty="0"/>
              <a:t>Additive Manufacturing</a:t>
            </a:r>
          </a:p>
          <a:p>
            <a:r>
              <a:rPr lang="en-GB" dirty="0"/>
              <a:t>Internet of Things </a:t>
            </a:r>
          </a:p>
          <a:p>
            <a:endParaRPr lang="en-GB" dirty="0"/>
          </a:p>
        </p:txBody>
      </p:sp>
      <p:pic>
        <p:nvPicPr>
          <p:cNvPr id="2050" name="Picture 2" descr="Enabling technologies of Industry 4.0 5. ASSEMBLY SYSTEM 4.0 | Download  Scientific Diagram">
            <a:extLst>
              <a:ext uri="{FF2B5EF4-FFF2-40B4-BE49-F238E27FC236}">
                <a16:creationId xmlns:a16="http://schemas.microsoft.com/office/drawing/2014/main" id="{6F916141-B77C-42F1-A5C3-2BABD35DF5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938" y="856749"/>
            <a:ext cx="6010275"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8449423"/>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B630F-F527-47BE-8988-EAFFFBFA0344}"/>
              </a:ext>
            </a:extLst>
          </p:cNvPr>
          <p:cNvSpPr>
            <a:spLocks noGrp="1"/>
          </p:cNvSpPr>
          <p:nvPr>
            <p:ph type="title"/>
          </p:nvPr>
        </p:nvSpPr>
        <p:spPr>
          <a:xfrm>
            <a:off x="609600" y="274638"/>
            <a:ext cx="10972800" cy="1143000"/>
          </a:xfrm>
        </p:spPr>
        <p:txBody>
          <a:bodyPr anchor="ctr">
            <a:normAutofit/>
          </a:bodyPr>
          <a:lstStyle/>
          <a:p>
            <a:r>
              <a:rPr lang="en-GB" dirty="0"/>
              <a:t>Broad Definitions for Areas of Study</a:t>
            </a:r>
          </a:p>
        </p:txBody>
      </p:sp>
      <p:pic>
        <p:nvPicPr>
          <p:cNvPr id="8" name="Picture 7">
            <a:extLst>
              <a:ext uri="{FF2B5EF4-FFF2-40B4-BE49-F238E27FC236}">
                <a16:creationId xmlns:a16="http://schemas.microsoft.com/office/drawing/2014/main" id="{BADB946F-517F-40E6-8549-9CC37D649A4C}"/>
              </a:ext>
            </a:extLst>
          </p:cNvPr>
          <p:cNvPicPr>
            <a:picLocks noChangeAspect="1"/>
          </p:cNvPicPr>
          <p:nvPr/>
        </p:nvPicPr>
        <p:blipFill>
          <a:blip r:embed="rId2"/>
          <a:stretch>
            <a:fillRect/>
          </a:stretch>
        </p:blipFill>
        <p:spPr>
          <a:xfrm>
            <a:off x="609600" y="1417638"/>
            <a:ext cx="3809533" cy="3989040"/>
          </a:xfrm>
          <a:prstGeom prst="rect">
            <a:avLst/>
          </a:prstGeom>
          <a:noFill/>
        </p:spPr>
      </p:pic>
      <p:sp>
        <p:nvSpPr>
          <p:cNvPr id="4" name="Content Placeholder 3">
            <a:extLst>
              <a:ext uri="{FF2B5EF4-FFF2-40B4-BE49-F238E27FC236}">
                <a16:creationId xmlns:a16="http://schemas.microsoft.com/office/drawing/2014/main" id="{9B563EC7-8C08-4FC5-B6A1-3C728C1CB04F}"/>
              </a:ext>
            </a:extLst>
          </p:cNvPr>
          <p:cNvSpPr>
            <a:spLocks noGrp="1"/>
          </p:cNvSpPr>
          <p:nvPr>
            <p:ph sz="half" idx="2"/>
          </p:nvPr>
        </p:nvSpPr>
        <p:spPr>
          <a:xfrm>
            <a:off x="4876800" y="2265264"/>
            <a:ext cx="6705600" cy="2293788"/>
          </a:xfrm>
        </p:spPr>
        <p:txBody>
          <a:bodyPr>
            <a:normAutofit lnSpcReduction="10000"/>
          </a:bodyPr>
          <a:lstStyle/>
          <a:p>
            <a:pPr marL="0" indent="0" algn="ctr">
              <a:buNone/>
            </a:pPr>
            <a:r>
              <a:rPr lang="en-GB" b="1" dirty="0"/>
              <a:t>Industrial Robots</a:t>
            </a:r>
            <a:r>
              <a:rPr lang="en-GB" dirty="0"/>
              <a:t>  </a:t>
            </a:r>
          </a:p>
          <a:p>
            <a:pPr marL="0" indent="0" algn="just">
              <a:buNone/>
            </a:pPr>
            <a:r>
              <a:rPr lang="en-GB" i="1" dirty="0"/>
              <a:t>“An industrial robot is an automatically controlled, reprogrammable, multipurpose manipulator that can typically achieve movement in three or more axes”.</a:t>
            </a:r>
          </a:p>
          <a:p>
            <a:pPr marL="0" indent="0">
              <a:buNone/>
            </a:pPr>
            <a:endParaRPr lang="en-GB" dirty="0"/>
          </a:p>
        </p:txBody>
      </p:sp>
    </p:spTree>
    <p:extLst>
      <p:ext uri="{BB962C8B-B14F-4D97-AF65-F5344CB8AC3E}">
        <p14:creationId xmlns:p14="http://schemas.microsoft.com/office/powerpoint/2010/main" val="3016602153"/>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5E318F1-9329-4D35-9776-88C92BD2EF49}"/>
              </a:ext>
            </a:extLst>
          </p:cNvPr>
          <p:cNvSpPr>
            <a:spLocks noGrp="1"/>
          </p:cNvSpPr>
          <p:nvPr>
            <p:ph idx="1"/>
          </p:nvPr>
        </p:nvSpPr>
        <p:spPr>
          <a:xfrm>
            <a:off x="609600" y="371959"/>
            <a:ext cx="10972800" cy="5145274"/>
          </a:xfrm>
        </p:spPr>
        <p:txBody>
          <a:bodyPr>
            <a:normAutofit/>
          </a:bodyPr>
          <a:lstStyle/>
          <a:p>
            <a:pPr marL="0" indent="0" algn="ctr">
              <a:buNone/>
            </a:pPr>
            <a:r>
              <a:rPr lang="en-GB" sz="2800" b="1" dirty="0"/>
              <a:t>Industrial Robotics</a:t>
            </a:r>
          </a:p>
          <a:p>
            <a:pPr marL="0" indent="0">
              <a:buNone/>
            </a:pPr>
            <a:r>
              <a:rPr lang="en-GB" sz="2800" dirty="0"/>
              <a:t>“</a:t>
            </a:r>
            <a:r>
              <a:rPr lang="en-GB" sz="2800" i="1" dirty="0"/>
              <a:t>The field of industrial robotics may be practically defined as an interdisciplinary study, combining mechanical engineering, electrical engineering and computer science, in the design, construction, operation and maintenance of robot systems for the manufacturing and process industries.”  </a:t>
            </a:r>
          </a:p>
          <a:p>
            <a:pPr marL="0" indent="0" algn="ctr">
              <a:buNone/>
            </a:pPr>
            <a:r>
              <a:rPr lang="en-GB" sz="2800" b="1" dirty="0"/>
              <a:t>Applications </a:t>
            </a:r>
          </a:p>
          <a:p>
            <a:pPr marL="0" indent="0">
              <a:buNone/>
            </a:pPr>
            <a:r>
              <a:rPr lang="en-GB" sz="2800" dirty="0"/>
              <a:t>Typical applications of industrial robots include welding, painting, material handling, assembly, pick and place, palletizing, automated product inspection and testing (quality assurance procedures).</a:t>
            </a:r>
          </a:p>
        </p:txBody>
      </p:sp>
    </p:spTree>
    <p:extLst>
      <p:ext uri="{BB962C8B-B14F-4D97-AF65-F5344CB8AC3E}">
        <p14:creationId xmlns:p14="http://schemas.microsoft.com/office/powerpoint/2010/main" val="2626141026"/>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1ED3EBC7-A03B-4062-AC78-B83492F92F99}"/>
              </a:ext>
            </a:extLst>
          </p:cNvPr>
          <p:cNvGrpSpPr/>
          <p:nvPr/>
        </p:nvGrpSpPr>
        <p:grpSpPr>
          <a:xfrm>
            <a:off x="-1" y="-19050"/>
            <a:ext cx="12192000" cy="5718629"/>
            <a:chOff x="-1" y="0"/>
            <a:chExt cx="12192000" cy="5718629"/>
          </a:xfrm>
        </p:grpSpPr>
        <p:pic>
          <p:nvPicPr>
            <p:cNvPr id="3074" name="Picture 2" descr="Robotic Production Line | All-Party Parliamentary Manufacturing Group">
              <a:extLst>
                <a:ext uri="{FF2B5EF4-FFF2-40B4-BE49-F238E27FC236}">
                  <a16:creationId xmlns:a16="http://schemas.microsoft.com/office/drawing/2014/main" id="{1DF1AF6D-CD99-4261-BADE-09CB4AC6CD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92000" cy="571862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490BAB7-271B-4363-B2D0-698272872CF7}"/>
                </a:ext>
              </a:extLst>
            </p:cNvPr>
            <p:cNvSpPr/>
            <p:nvPr/>
          </p:nvSpPr>
          <p:spPr>
            <a:xfrm>
              <a:off x="1678968" y="1139371"/>
              <a:ext cx="8834063" cy="3914453"/>
            </a:xfrm>
            <a:prstGeom prst="rect">
              <a:avLst/>
            </a:prstGeom>
            <a:solidFill>
              <a:srgbClr val="FFFFFF">
                <a:alpha val="8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Industrial Automation</a:t>
              </a:r>
            </a:p>
            <a:p>
              <a:r>
                <a:rPr lang="en-GB" sz="2800" dirty="0">
                  <a:solidFill>
                    <a:schemeClr val="tx1"/>
                  </a:solidFill>
                </a:rPr>
                <a:t> “Industrial automation can be defined as the use of advanced sensors, control devices and actuators that combined result in automatic operation and control of industrial processes, often without significant human intervention and achieving superior performance compared with manual control methods.”</a:t>
              </a:r>
            </a:p>
          </p:txBody>
        </p:sp>
      </p:grpSp>
    </p:spTree>
    <p:extLst>
      <p:ext uri="{BB962C8B-B14F-4D97-AF65-F5344CB8AC3E}">
        <p14:creationId xmlns:p14="http://schemas.microsoft.com/office/powerpoint/2010/main" val="2910985357"/>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AD2C22-B619-4CF4-A8FC-A85389A44AC7}"/>
              </a:ext>
            </a:extLst>
          </p:cNvPr>
          <p:cNvSpPr>
            <a:spLocks noGrp="1"/>
          </p:cNvSpPr>
          <p:nvPr>
            <p:ph idx="1"/>
          </p:nvPr>
        </p:nvSpPr>
        <p:spPr>
          <a:xfrm>
            <a:off x="6564045" y="1023534"/>
            <a:ext cx="5424755" cy="3917032"/>
          </a:xfrm>
        </p:spPr>
        <p:txBody>
          <a:bodyPr>
            <a:normAutofit/>
          </a:bodyPr>
          <a:lstStyle/>
          <a:p>
            <a:pPr marL="0" indent="0" algn="ctr">
              <a:buNone/>
            </a:pPr>
            <a:r>
              <a:rPr lang="en-GB" sz="2800" b="1" dirty="0"/>
              <a:t>Industry 4.0</a:t>
            </a:r>
          </a:p>
          <a:p>
            <a:pPr marL="0" indent="0">
              <a:buNone/>
            </a:pPr>
            <a:r>
              <a:rPr lang="en-GB" sz="2400" dirty="0"/>
              <a:t>“Industry 4.0 refers to the fourth industrial revolution, and describes the growing trend towards automation, the use of smart/adaptative systems and modern approaches to data exchange in technology and processes within the manufacturing industry, including cyber physical systems, big data and the internet of things.”</a:t>
            </a:r>
          </a:p>
        </p:txBody>
      </p:sp>
      <p:pic>
        <p:nvPicPr>
          <p:cNvPr id="4" name="Picture 3">
            <a:extLst>
              <a:ext uri="{FF2B5EF4-FFF2-40B4-BE49-F238E27FC236}">
                <a16:creationId xmlns:a16="http://schemas.microsoft.com/office/drawing/2014/main" id="{22167B0F-5BB9-4B8B-919F-91ADC5915B61}"/>
              </a:ext>
            </a:extLst>
          </p:cNvPr>
          <p:cNvPicPr>
            <a:picLocks noChangeAspect="1"/>
          </p:cNvPicPr>
          <p:nvPr/>
        </p:nvPicPr>
        <p:blipFill>
          <a:blip r:embed="rId2"/>
          <a:stretch>
            <a:fillRect/>
          </a:stretch>
        </p:blipFill>
        <p:spPr>
          <a:xfrm>
            <a:off x="203200" y="838958"/>
            <a:ext cx="6177052" cy="4286184"/>
          </a:xfrm>
          <a:prstGeom prst="rect">
            <a:avLst/>
          </a:prstGeom>
        </p:spPr>
      </p:pic>
    </p:spTree>
    <p:extLst>
      <p:ext uri="{BB962C8B-B14F-4D97-AF65-F5344CB8AC3E}">
        <p14:creationId xmlns:p14="http://schemas.microsoft.com/office/powerpoint/2010/main" val="3962675765"/>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143FEC6-F9E6-4C9D-A740-4FA11C3C79C4}"/>
              </a:ext>
            </a:extLst>
          </p:cNvPr>
          <p:cNvPicPr>
            <a:picLocks noChangeAspect="1"/>
          </p:cNvPicPr>
          <p:nvPr/>
        </p:nvPicPr>
        <p:blipFill>
          <a:blip r:embed="rId3"/>
          <a:stretch>
            <a:fillRect/>
          </a:stretch>
        </p:blipFill>
        <p:spPr>
          <a:xfrm>
            <a:off x="387896" y="2020860"/>
            <a:ext cx="5326186" cy="2816280"/>
          </a:xfrm>
          <a:prstGeom prst="rect">
            <a:avLst/>
          </a:prstGeom>
        </p:spPr>
      </p:pic>
      <p:pic>
        <p:nvPicPr>
          <p:cNvPr id="1035" name="Picture 11" descr="Host interactive online meetings | Poll Everywhere">
            <a:extLst>
              <a:ext uri="{FF2B5EF4-FFF2-40B4-BE49-F238E27FC236}">
                <a16:creationId xmlns:a16="http://schemas.microsoft.com/office/drawing/2014/main" id="{190720D5-48BB-40F5-B03A-E9E452714F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11846" y="241903"/>
            <a:ext cx="6568308" cy="107502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8DEA360-519D-4555-BEA0-9978450E1BE7}"/>
              </a:ext>
            </a:extLst>
          </p:cNvPr>
          <p:cNvSpPr txBox="1"/>
          <p:nvPr/>
        </p:nvSpPr>
        <p:spPr>
          <a:xfrm>
            <a:off x="6477918" y="1498102"/>
            <a:ext cx="5326186" cy="2118209"/>
          </a:xfrm>
          <a:prstGeom prst="rect">
            <a:avLst/>
          </a:prstGeom>
          <a:noFill/>
        </p:spPr>
        <p:txBody>
          <a:bodyPr wrap="square" rtlCol="0">
            <a:spAutoFit/>
          </a:bodyPr>
          <a:lstStyle/>
          <a:p>
            <a:pPr algn="ctr">
              <a:lnSpc>
                <a:spcPct val="150000"/>
              </a:lnSpc>
            </a:pPr>
            <a:r>
              <a:rPr lang="en-GB" b="1" dirty="0"/>
              <a:t>For Smart Phone &amp; Tablet (recommended)</a:t>
            </a:r>
          </a:p>
          <a:p>
            <a:pPr marL="342900" indent="-342900" algn="ctr">
              <a:lnSpc>
                <a:spcPct val="150000"/>
              </a:lnSpc>
              <a:buFont typeface="+mj-lt"/>
              <a:buAutoNum type="arabicPeriod"/>
            </a:pPr>
            <a:r>
              <a:rPr lang="en-GB" dirty="0"/>
              <a:t>Download </a:t>
            </a:r>
            <a:r>
              <a:rPr lang="en-GB" b="1" dirty="0"/>
              <a:t>Poll Everywhere </a:t>
            </a:r>
            <a:r>
              <a:rPr lang="en-GB" dirty="0"/>
              <a:t>from the app store</a:t>
            </a:r>
          </a:p>
          <a:p>
            <a:pPr marL="342900" indent="-342900" algn="ctr">
              <a:lnSpc>
                <a:spcPct val="150000"/>
              </a:lnSpc>
              <a:buFont typeface="+mj-lt"/>
              <a:buAutoNum type="arabicPeriod"/>
            </a:pPr>
            <a:r>
              <a:rPr lang="en-GB" dirty="0"/>
              <a:t>Launch the app </a:t>
            </a:r>
          </a:p>
          <a:p>
            <a:pPr marL="342900" indent="-342900" algn="ctr">
              <a:lnSpc>
                <a:spcPct val="150000"/>
              </a:lnSpc>
              <a:buFont typeface="+mj-lt"/>
              <a:buAutoNum type="arabicPeriod"/>
            </a:pPr>
            <a:r>
              <a:rPr lang="en-GB" dirty="0"/>
              <a:t>Under “</a:t>
            </a:r>
            <a:r>
              <a:rPr lang="en-GB" i="1" dirty="0"/>
              <a:t>Join Presentation</a:t>
            </a:r>
            <a:r>
              <a:rPr lang="en-GB" dirty="0"/>
              <a:t>” enter: </a:t>
            </a:r>
            <a:r>
              <a:rPr lang="en-GB" b="1" dirty="0"/>
              <a:t>jordanjenkin530 </a:t>
            </a:r>
          </a:p>
        </p:txBody>
      </p:sp>
      <p:sp>
        <p:nvSpPr>
          <p:cNvPr id="17" name="TextBox 16">
            <a:extLst>
              <a:ext uri="{FF2B5EF4-FFF2-40B4-BE49-F238E27FC236}">
                <a16:creationId xmlns:a16="http://schemas.microsoft.com/office/drawing/2014/main" id="{73DEAD17-878C-45FB-ADF8-6D8689639F4F}"/>
              </a:ext>
            </a:extLst>
          </p:cNvPr>
          <p:cNvSpPr txBox="1"/>
          <p:nvPr/>
        </p:nvSpPr>
        <p:spPr>
          <a:xfrm>
            <a:off x="6477918" y="3797481"/>
            <a:ext cx="5326186" cy="1287212"/>
          </a:xfrm>
          <a:prstGeom prst="rect">
            <a:avLst/>
          </a:prstGeom>
          <a:noFill/>
        </p:spPr>
        <p:txBody>
          <a:bodyPr wrap="square" rtlCol="0">
            <a:spAutoFit/>
          </a:bodyPr>
          <a:lstStyle/>
          <a:p>
            <a:pPr algn="ctr">
              <a:lnSpc>
                <a:spcPct val="150000"/>
              </a:lnSpc>
            </a:pPr>
            <a:r>
              <a:rPr lang="en-GB" b="1" dirty="0"/>
              <a:t>For PC &amp; Laptop </a:t>
            </a:r>
          </a:p>
          <a:p>
            <a:pPr marL="342900" indent="-342900" algn="ctr">
              <a:lnSpc>
                <a:spcPct val="150000"/>
              </a:lnSpc>
              <a:buFont typeface="+mj-lt"/>
              <a:buAutoNum type="arabicPeriod"/>
            </a:pPr>
            <a:r>
              <a:rPr lang="en-GB" dirty="0"/>
              <a:t>Go to  </a:t>
            </a:r>
            <a:r>
              <a:rPr lang="en-GB" b="1" dirty="0"/>
              <a:t>PollEv.com</a:t>
            </a:r>
          </a:p>
          <a:p>
            <a:pPr marL="342900" indent="-342900" algn="ctr">
              <a:lnSpc>
                <a:spcPct val="150000"/>
              </a:lnSpc>
              <a:buFont typeface="+mj-lt"/>
              <a:buAutoNum type="arabicPeriod"/>
            </a:pPr>
            <a:r>
              <a:rPr lang="en-GB" dirty="0"/>
              <a:t>Enter: </a:t>
            </a:r>
            <a:r>
              <a:rPr lang="en-GB" b="1" dirty="0"/>
              <a:t> jordanjenkin530</a:t>
            </a:r>
            <a:endParaRPr lang="en-GB" dirty="0"/>
          </a:p>
        </p:txBody>
      </p:sp>
    </p:spTree>
    <p:extLst>
      <p:ext uri="{BB962C8B-B14F-4D97-AF65-F5344CB8AC3E}">
        <p14:creationId xmlns:p14="http://schemas.microsoft.com/office/powerpoint/2010/main" val="248109700"/>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0089856-412E-44A7-A144-E2FCFCAB56CE}"/>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641350" y="139700"/>
            <a:ext cx="10909300" cy="5394325"/>
          </a:xfrm>
          <a:prstGeom prst="rect">
            <a:avLst/>
          </a:prstGeom>
        </p:spPr>
      </p:pic>
    </p:spTree>
    <p:extLst>
      <p:ext uri="{BB962C8B-B14F-4D97-AF65-F5344CB8AC3E}">
        <p14:creationId xmlns:p14="http://schemas.microsoft.com/office/powerpoint/2010/main" val="1590794944"/>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C84C83D-7539-434E-B037-4D7BCE297A9F}"/>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803275" y="149225"/>
            <a:ext cx="10585450" cy="5413375"/>
          </a:xfrm>
          <a:prstGeom prst="rect">
            <a:avLst/>
          </a:prstGeom>
        </p:spPr>
      </p:pic>
    </p:spTree>
    <p:extLst>
      <p:ext uri="{BB962C8B-B14F-4D97-AF65-F5344CB8AC3E}">
        <p14:creationId xmlns:p14="http://schemas.microsoft.com/office/powerpoint/2010/main" val="978734311"/>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A36BC3A-686B-43F9-8BE9-AD62C5D4DF4F}"/>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546100" y="130175"/>
            <a:ext cx="11099800" cy="5394325"/>
          </a:xfrm>
          <a:prstGeom prst="rect">
            <a:avLst/>
          </a:prstGeom>
        </p:spPr>
      </p:pic>
    </p:spTree>
    <p:extLst>
      <p:ext uri="{BB962C8B-B14F-4D97-AF65-F5344CB8AC3E}">
        <p14:creationId xmlns:p14="http://schemas.microsoft.com/office/powerpoint/2010/main" val="2882473990"/>
      </p:ext>
    </p:extLst>
  </p:cSld>
  <p:clrMapOvr>
    <a:masterClrMapping/>
  </p:clrMapOvr>
  <p:transition>
    <p:cover dir="rd"/>
  </p:transition>
</p:sld>
</file>

<file path=ppt/tags/tag1.xml><?xml version="1.0" encoding="utf-8"?>
<p:tagLst xmlns:a="http://schemas.openxmlformats.org/drawingml/2006/main" xmlns:r="http://schemas.openxmlformats.org/officeDocument/2006/relationships" xmlns:p="http://schemas.openxmlformats.org/presentationml/2006/main">
  <p:tag name="__PE_POLL_EMBED_ID" val="051505a2-cb12-459c-bdc5-5f69e69b729f"/>
</p:tagLst>
</file>

<file path=ppt/tags/tag2.xml><?xml version="1.0" encoding="utf-8"?>
<p:tagLst xmlns:a="http://schemas.openxmlformats.org/drawingml/2006/main" xmlns:r="http://schemas.openxmlformats.org/officeDocument/2006/relationships" xmlns:p="http://schemas.openxmlformats.org/presentationml/2006/main">
  <p:tag name="__PE_POLL_EMBED_ID" val="b8f4379f-eabb-4391-a917-5d39d36a8baa"/>
</p:tagLst>
</file>

<file path=ppt/tags/tag3.xml><?xml version="1.0" encoding="utf-8"?>
<p:tagLst xmlns:a="http://schemas.openxmlformats.org/drawingml/2006/main" xmlns:r="http://schemas.openxmlformats.org/officeDocument/2006/relationships" xmlns:p="http://schemas.openxmlformats.org/presentationml/2006/main">
  <p:tag name="__PE_POLL_EMBED_ID" val="6e8b16e9-ca11-4e63-b4d1-05a924ecb51f"/>
</p:tagLst>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752CF87FDC73D468CA1763BA011028B" ma:contentTypeVersion="5" ma:contentTypeDescription="Create a new document." ma:contentTypeScope="" ma:versionID="14decdc501c98ed0fb17363cc329dfea">
  <xsd:schema xmlns:xsd="http://www.w3.org/2001/XMLSchema" xmlns:xs="http://www.w3.org/2001/XMLSchema" xmlns:p="http://schemas.microsoft.com/office/2006/metadata/properties" xmlns:ns2="30de73d3-17e2-4148-b580-82b51497e578" targetNamespace="http://schemas.microsoft.com/office/2006/metadata/properties" ma:root="true" ma:fieldsID="9a2d2b5b3339ac936fad9d6db69926e9" ns2:_="">
    <xsd:import namespace="30de73d3-17e2-4148-b580-82b51497e578"/>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de73d3-17e2-4148-b580-82b51497e57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2.xml><?xml version="1.0" encoding="utf-8"?>
<ds:datastoreItem xmlns:ds="http://schemas.openxmlformats.org/officeDocument/2006/customXml" ds:itemID="{090FD85C-F896-44B6-B768-57D2D20D80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de73d3-17e2-4148-b580-82b51497e5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9D7A882-B4F1-4C8A-8754-F8E954F94D12}">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3389</TotalTime>
  <Words>634</Words>
  <Application>Microsoft Office PowerPoint</Application>
  <PresentationFormat>Widescreen</PresentationFormat>
  <Paragraphs>67</Paragraphs>
  <Slides>13</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Myriad Pro</vt:lpstr>
      <vt:lpstr>UWTSD PPT Theme</vt:lpstr>
      <vt:lpstr>Introduction to Robotics, Automation &amp; Industry 4.0</vt:lpstr>
      <vt:lpstr>PowerPoint Presentation</vt:lpstr>
      <vt:lpstr>Introduction to Robotics, Automation &amp; Industry 4.0</vt:lpstr>
      <vt:lpstr>Module Contents</vt:lpstr>
      <vt:lpstr>PowerPoint Presentation</vt:lpstr>
      <vt:lpstr>Broad Definitions for Areas of Study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Robotics, Automation &amp; Industry 4.0</dc:title>
  <dc:creator>Jordan Ross Jenkins (P149066)</dc:creator>
  <cp:lastModifiedBy>Jordan Ross</cp:lastModifiedBy>
  <cp:revision>28</cp:revision>
  <dcterms:created xsi:type="dcterms:W3CDTF">2021-01-29T21:35:40Z</dcterms:created>
  <dcterms:modified xsi:type="dcterms:W3CDTF">2021-10-26T14:05:27Z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0x0101004752CF87FDC73D468CA1763BA011028B</vt:lpwstr>
  </property>
</Properties>
</file>