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9" r:id="rId2"/>
  </p:sldMasterIdLst>
  <p:sldIdLst>
    <p:sldId id="256" r:id="rId3"/>
    <p:sldId id="257" r:id="rId4"/>
    <p:sldId id="269" r:id="rId5"/>
    <p:sldId id="259" r:id="rId6"/>
    <p:sldId id="263" r:id="rId7"/>
    <p:sldId id="264" r:id="rId8"/>
    <p:sldId id="265" r:id="rId9"/>
    <p:sldId id="258" r:id="rId10"/>
    <p:sldId id="267" r:id="rId11"/>
    <p:sldId id="268" r:id="rId12"/>
    <p:sldId id="262"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4530"/>
            <a:ext cx="9144000" cy="2387600"/>
          </a:xfrm>
        </p:spPr>
        <p:txBody>
          <a:bodyPr anchor="b">
            <a:normAutofit/>
          </a:bodyPr>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normAutofit/>
          </a:bodyPr>
          <a:lstStyle>
            <a:lvl1pPr marL="0" indent="0" algn="ctr">
              <a:buNone/>
              <a:defRPr sz="240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24077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640480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12423"/>
            <a:ext cx="10515600" cy="2851208"/>
          </a:xfrm>
        </p:spPr>
        <p:txBody>
          <a:bodyPr anchor="b">
            <a:normAutofit/>
          </a:bodyPr>
          <a:lstStyle>
            <a:lvl1pPr>
              <a:defRPr sz="6000" b="0"/>
            </a:lvl1pPr>
          </a:lstStyle>
          <a:p>
            <a:r>
              <a:rPr lang="en-US"/>
              <a:t>Click to edit Master title style</a:t>
            </a:r>
            <a:endParaRPr lang="en-US" dirty="0"/>
          </a:p>
        </p:txBody>
      </p:sp>
      <p:sp>
        <p:nvSpPr>
          <p:cNvPr id="3" name="Text Placeholder 2"/>
          <p:cNvSpPr>
            <a:spLocks noGrp="1"/>
          </p:cNvSpPr>
          <p:nvPr>
            <p:ph type="body" idx="1"/>
          </p:nvPr>
        </p:nvSpPr>
        <p:spPr>
          <a:xfrm>
            <a:off x="831850" y="4552633"/>
            <a:ext cx="10515600" cy="1500187"/>
          </a:xfrm>
        </p:spPr>
        <p:txBody>
          <a:bodyPr anchor="t">
            <a:normAutofit/>
          </a:bodyPr>
          <a:lstStyle>
            <a:lvl1pPr marL="0" indent="0">
              <a:buNone/>
              <a:defRPr sz="2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651321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5127" y="1828800"/>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8800"/>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84140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45127" y="1681850"/>
            <a:ext cx="5156200" cy="825699"/>
          </a:xfrm>
        </p:spPr>
        <p:txBody>
          <a:bodyPr anchor="b">
            <a:normAutofit/>
          </a:bodyP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5127" y="2507550"/>
            <a:ext cx="5156200" cy="3680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851"/>
            <a:ext cx="5181601" cy="825698"/>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7550"/>
            <a:ext cx="5181601" cy="3680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C89B7B-1D54-40B5-B968-54FE78CB047B}" type="datetimeFigureOut">
              <a:rPr lang="en-GB" smtClean="0"/>
              <a:t>06/02/2022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CFFD49-8B9B-4B4F-BD12-186632F06409}"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73956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8C89B7B-1D54-40B5-B968-54FE78CB047B}" type="datetimeFigureOut">
              <a:rPr lang="en-GB" smtClean="0"/>
              <a:t>06/02/2022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FFD49-8B9B-4B4F-BD12-186632F06409}" type="slidenum">
              <a:rPr lang="en-GB" smtClean="0"/>
              <a:t>‹#›</a:t>
            </a:fld>
            <a:endParaRPr lang="en-GB"/>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09121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89B7B-1D54-40B5-B968-54FE78CB047B}" type="datetimeFigureOut">
              <a:rPr lang="en-GB" smtClean="0"/>
              <a:t>06/02/2022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818685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197"/>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5181600" y="990600"/>
            <a:ext cx="6172200" cy="4876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57399"/>
            <a:ext cx="3931920" cy="3810001"/>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8014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20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p:cNvSpPr>
          <p:nvPr>
            <p:ph type="pic" idx="1"/>
          </p:nvPr>
        </p:nvSpPr>
        <p:spPr>
          <a:xfrm>
            <a:off x="5181600" y="990600"/>
            <a:ext cx="6172200" cy="4876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1248" y="2057400"/>
            <a:ext cx="3931920" cy="3810000"/>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8329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1342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0362"/>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0362"/>
            <a:ext cx="7734300" cy="5811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80546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0559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021718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294411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28296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C89B7B-1D54-40B5-B968-54FE78CB047B}" type="datetimeFigureOut">
              <a:rPr lang="en-GB" smtClean="0"/>
              <a:t>06/02/2022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010142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C89B7B-1D54-40B5-B968-54FE78CB047B}" type="datetimeFigureOut">
              <a:rPr lang="en-GB" smtClean="0"/>
              <a:t>06/02/2022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19370053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89B7B-1D54-40B5-B968-54FE78CB047B}" type="datetimeFigureOut">
              <a:rPr lang="en-GB" smtClean="0"/>
              <a:t>06/02/2022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3032410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306391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C89B7B-1D54-40B5-B968-54FE78CB047B}"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895157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E8C89B7B-1D54-40B5-B968-54FE78CB047B}" type="datetimeFigureOut">
              <a:rPr lang="en-GB" smtClean="0"/>
              <a:t>06/02/2022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42927927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77098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479325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5514731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890068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0525678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28393808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C89B7B-1D54-40B5-B968-54FE78CB047B}"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FFD49-8B9B-4B4F-BD12-186632F06409}" type="slidenum">
              <a:rPr lang="en-GB" smtClean="0"/>
              <a:t>‹#›</a:t>
            </a:fld>
            <a:endParaRPr lang="en-GB"/>
          </a:p>
        </p:txBody>
      </p:sp>
    </p:spTree>
    <p:extLst>
      <p:ext uri="{BB962C8B-B14F-4D97-AF65-F5344CB8AC3E}">
        <p14:creationId xmlns:p14="http://schemas.microsoft.com/office/powerpoint/2010/main" val="3276716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5127" y="365760"/>
            <a:ext cx="10515600" cy="132556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5127" y="1828800"/>
            <a:ext cx="1051560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fld id="{E8C89B7B-1D54-40B5-B968-54FE78CB047B}" type="datetimeFigureOut">
              <a:rPr lang="en-GB" smtClean="0"/>
              <a:t>06/02/2022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7527"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7BCFFD49-8B9B-4B4F-BD12-186632F06409}" type="slidenum">
              <a:rPr lang="en-GB" smtClean="0"/>
              <a:t>‹#›</a:t>
            </a:fld>
            <a:endParaRPr lang="en-GB"/>
          </a:p>
        </p:txBody>
      </p:sp>
    </p:spTree>
    <p:extLst>
      <p:ext uri="{BB962C8B-B14F-4D97-AF65-F5344CB8AC3E}">
        <p14:creationId xmlns:p14="http://schemas.microsoft.com/office/powerpoint/2010/main" val="1074379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8C89B7B-1D54-40B5-B968-54FE78CB047B}" type="datetimeFigureOut">
              <a:rPr lang="en-GB" smtClean="0"/>
              <a:t>06/02/2022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BCFFD49-8B9B-4B4F-BD12-186632F06409}" type="slidenum">
              <a:rPr lang="en-GB" smtClean="0"/>
              <a:t>‹#›</a:t>
            </a:fld>
            <a:endParaRPr lang="en-GB"/>
          </a:p>
        </p:txBody>
      </p:sp>
    </p:spTree>
    <p:extLst>
      <p:ext uri="{BB962C8B-B14F-4D97-AF65-F5344CB8AC3E}">
        <p14:creationId xmlns:p14="http://schemas.microsoft.com/office/powerpoint/2010/main" val="3611689909"/>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8"/>
            <a:ext cx="8001000" cy="4166287"/>
          </a:xfrm>
        </p:spPr>
        <p:txBody>
          <a:bodyPr>
            <a:normAutofit fontScale="90000"/>
          </a:bodyPr>
          <a:lstStyle/>
          <a:p>
            <a:r>
              <a:rPr lang="en-GB" b="1" u="sng" dirty="0"/>
              <a:t>The Meaning of heritage…. </a:t>
            </a:r>
            <a:br>
              <a:rPr lang="en-GB" b="1" u="sng" dirty="0"/>
            </a:br>
            <a:br>
              <a:rPr lang="en-GB" b="1" u="sng" dirty="0"/>
            </a:br>
            <a:r>
              <a:rPr lang="en-GB" b="1" u="sng" dirty="0"/>
              <a:t>‘Sense of place’???</a:t>
            </a:r>
            <a:br>
              <a:rPr lang="en-GB" b="1" u="sng" dirty="0"/>
            </a:br>
            <a:br>
              <a:rPr lang="en-GB" b="1" u="sng" dirty="0"/>
            </a:br>
            <a:r>
              <a:rPr lang="en-GB" b="1" u="sng" dirty="0"/>
              <a:t>INTERPRETATION:</a:t>
            </a:r>
          </a:p>
        </p:txBody>
      </p:sp>
      <p:sp>
        <p:nvSpPr>
          <p:cNvPr id="3" name="Subtitle 2"/>
          <p:cNvSpPr>
            <a:spLocks noGrp="1"/>
          </p:cNvSpPr>
          <p:nvPr>
            <p:ph type="subTitle" idx="1"/>
          </p:nvPr>
        </p:nvSpPr>
        <p:spPr/>
        <p:txBody>
          <a:bodyPr/>
          <a:lstStyle/>
          <a:p>
            <a:endParaRPr lang="en-GB" b="1" dirty="0"/>
          </a:p>
          <a:p>
            <a:endParaRPr lang="en-GB" b="1" dirty="0"/>
          </a:p>
        </p:txBody>
      </p:sp>
    </p:spTree>
    <p:extLst>
      <p:ext uri="{BB962C8B-B14F-4D97-AF65-F5344CB8AC3E}">
        <p14:creationId xmlns:p14="http://schemas.microsoft.com/office/powerpoint/2010/main" val="3289072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5974" y="4487332"/>
            <a:ext cx="8534400" cy="1507067"/>
          </a:xfrm>
        </p:spPr>
        <p:txBody>
          <a:bodyPr>
            <a:normAutofit fontScale="90000"/>
          </a:bodyPr>
          <a:lstStyle/>
          <a:p>
            <a:br>
              <a:rPr lang="en-GB" dirty="0"/>
            </a:br>
            <a:r>
              <a:rPr lang="en-GB" dirty="0"/>
              <a:t>	</a:t>
            </a:r>
            <a:br>
              <a:rPr lang="en-GB" dirty="0"/>
            </a:br>
            <a:r>
              <a:rPr lang="en-GB" dirty="0"/>
              <a:t>	Interpretations of Heritage:</a:t>
            </a:r>
          </a:p>
        </p:txBody>
      </p:sp>
      <p:sp>
        <p:nvSpPr>
          <p:cNvPr id="3" name="Content Placeholder 2"/>
          <p:cNvSpPr>
            <a:spLocks noGrp="1"/>
          </p:cNvSpPr>
          <p:nvPr>
            <p:ph idx="1"/>
          </p:nvPr>
        </p:nvSpPr>
        <p:spPr>
          <a:xfrm>
            <a:off x="966358" y="634314"/>
            <a:ext cx="8915400" cy="4374292"/>
          </a:xfrm>
        </p:spPr>
        <p:txBody>
          <a:bodyPr>
            <a:normAutofit fontScale="92500" lnSpcReduction="20000"/>
          </a:bodyPr>
          <a:lstStyle/>
          <a:p>
            <a:pPr marL="0" indent="0">
              <a:buNone/>
            </a:pPr>
            <a:r>
              <a:rPr lang="en-GB" sz="3600" dirty="0"/>
              <a:t>Heritage can mean </a:t>
            </a:r>
            <a:r>
              <a:rPr lang="en-GB" sz="3600" b="1" u="sng" dirty="0"/>
              <a:t>many</a:t>
            </a:r>
            <a:r>
              <a:rPr lang="en-GB" sz="3600" dirty="0"/>
              <a:t> different things to </a:t>
            </a:r>
            <a:r>
              <a:rPr lang="en-GB" sz="3600" b="1" u="sng" dirty="0"/>
              <a:t>many</a:t>
            </a:r>
            <a:r>
              <a:rPr lang="en-GB" sz="3600" dirty="0"/>
              <a:t> different individuals….. Including;</a:t>
            </a:r>
            <a:endParaRPr lang="en-GB" dirty="0"/>
          </a:p>
          <a:p>
            <a:endParaRPr lang="en-GB" dirty="0"/>
          </a:p>
          <a:p>
            <a:endParaRPr lang="en-GB" dirty="0"/>
          </a:p>
          <a:p>
            <a:r>
              <a:rPr lang="en-GB" sz="3000" b="1" dirty="0"/>
              <a:t>National Identity</a:t>
            </a:r>
          </a:p>
          <a:p>
            <a:r>
              <a:rPr lang="en-GB" sz="3000" b="1" dirty="0"/>
              <a:t>Historical Reality </a:t>
            </a:r>
          </a:p>
          <a:p>
            <a:r>
              <a:rPr lang="en-GB" sz="3000" b="1" dirty="0"/>
              <a:t>Education</a:t>
            </a:r>
            <a:r>
              <a:rPr lang="en-GB" sz="2400" dirty="0"/>
              <a:t> </a:t>
            </a:r>
          </a:p>
          <a:p>
            <a:r>
              <a:rPr lang="en-GB" sz="3000" b="1" dirty="0"/>
              <a:t>Conservation</a:t>
            </a:r>
          </a:p>
          <a:p>
            <a:r>
              <a:rPr lang="en-GB" sz="3000" b="1" dirty="0"/>
              <a:t>Tourism</a:t>
            </a:r>
          </a:p>
        </p:txBody>
      </p:sp>
      <p:sp>
        <p:nvSpPr>
          <p:cNvPr id="4" name="Down Arrow 3"/>
          <p:cNvSpPr/>
          <p:nvPr/>
        </p:nvSpPr>
        <p:spPr>
          <a:xfrm>
            <a:off x="4242485" y="1840012"/>
            <a:ext cx="807308" cy="93911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7430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B449-EF19-4ACE-85E1-26E15DAF9373}"/>
              </a:ext>
            </a:extLst>
          </p:cNvPr>
          <p:cNvSpPr>
            <a:spLocks noGrp="1"/>
          </p:cNvSpPr>
          <p:nvPr>
            <p:ph type="title"/>
          </p:nvPr>
        </p:nvSpPr>
        <p:spPr/>
        <p:txBody>
          <a:bodyPr/>
          <a:lstStyle/>
          <a:p>
            <a:r>
              <a:rPr lang="en-GB" dirty="0"/>
              <a:t>HERITAGE INTERPRETATIONS:</a:t>
            </a:r>
          </a:p>
        </p:txBody>
      </p:sp>
      <p:sp>
        <p:nvSpPr>
          <p:cNvPr id="3" name="Content Placeholder 2">
            <a:extLst>
              <a:ext uri="{FF2B5EF4-FFF2-40B4-BE49-F238E27FC236}">
                <a16:creationId xmlns:a16="http://schemas.microsoft.com/office/drawing/2014/main" id="{496B38E3-9805-433B-ADAA-4425079BEC64}"/>
              </a:ext>
            </a:extLst>
          </p:cNvPr>
          <p:cNvSpPr>
            <a:spLocks noGrp="1"/>
          </p:cNvSpPr>
          <p:nvPr>
            <p:ph idx="1"/>
          </p:nvPr>
        </p:nvSpPr>
        <p:spPr/>
        <p:txBody>
          <a:bodyPr>
            <a:normAutofit fontScale="92500"/>
          </a:bodyPr>
          <a:lstStyle/>
          <a:p>
            <a:r>
              <a:rPr lang="en-GB" sz="4000" dirty="0"/>
              <a:t>Work in small groups and consider the “Interpretations of Heritage”</a:t>
            </a:r>
          </a:p>
          <a:p>
            <a:endParaRPr lang="en-GB" sz="4000" dirty="0"/>
          </a:p>
          <a:p>
            <a:r>
              <a:rPr lang="en-GB" sz="4000" dirty="0"/>
              <a:t>Put forward Definitions / Meanings and Examples for each</a:t>
            </a:r>
            <a:r>
              <a:rPr lang="en-GB" dirty="0"/>
              <a:t>. </a:t>
            </a:r>
          </a:p>
        </p:txBody>
      </p:sp>
    </p:spTree>
    <p:extLst>
      <p:ext uri="{BB962C8B-B14F-4D97-AF65-F5344CB8AC3E}">
        <p14:creationId xmlns:p14="http://schemas.microsoft.com/office/powerpoint/2010/main" val="152200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1491049"/>
            <a:ext cx="8915400" cy="3777622"/>
          </a:xfrm>
        </p:spPr>
        <p:txBody>
          <a:bodyPr>
            <a:noAutofit/>
          </a:bodyPr>
          <a:lstStyle/>
          <a:p>
            <a:endParaRPr lang="en-GB" sz="2400" dirty="0"/>
          </a:p>
          <a:p>
            <a:endParaRPr lang="en-GB" sz="2400" dirty="0"/>
          </a:p>
          <a:p>
            <a:r>
              <a:rPr lang="en-GB" sz="3600" b="1" dirty="0">
                <a:solidFill>
                  <a:schemeClr val="tx1"/>
                </a:solidFill>
              </a:rPr>
              <a:t>Heritage as Identity:</a:t>
            </a:r>
          </a:p>
          <a:p>
            <a:endParaRPr lang="en-GB" sz="2400" dirty="0"/>
          </a:p>
          <a:p>
            <a:r>
              <a:rPr lang="en-GB" sz="2400" dirty="0">
                <a:solidFill>
                  <a:schemeClr val="tx1"/>
                </a:solidFill>
              </a:rPr>
              <a:t>Heritage is often associated with the representation of a country’s  / regions’ identity.</a:t>
            </a:r>
          </a:p>
          <a:p>
            <a:endParaRPr lang="en-GB" sz="2400" dirty="0">
              <a:solidFill>
                <a:schemeClr val="tx1"/>
              </a:solidFill>
            </a:endParaRPr>
          </a:p>
          <a:p>
            <a:r>
              <a:rPr lang="en-GB" sz="2400" dirty="0">
                <a:solidFill>
                  <a:schemeClr val="tx1"/>
                </a:solidFill>
              </a:rPr>
              <a:t>This association is a result of the definition linking to: Heritage as </a:t>
            </a:r>
            <a:r>
              <a:rPr lang="en-GB" sz="2400" i="1" dirty="0">
                <a:solidFill>
                  <a:schemeClr val="tx1"/>
                </a:solidFill>
              </a:rPr>
              <a:t>tradition, language, practice, histories, landscapes</a:t>
            </a:r>
            <a:r>
              <a:rPr lang="en-GB" sz="2400" dirty="0">
                <a:solidFill>
                  <a:schemeClr val="tx1"/>
                </a:solidFill>
              </a:rPr>
              <a:t>……</a:t>
            </a:r>
          </a:p>
          <a:p>
            <a:endParaRPr lang="en-GB" sz="2400" dirty="0">
              <a:solidFill>
                <a:schemeClr val="tx1"/>
              </a:solidFill>
            </a:endParaRPr>
          </a:p>
          <a:p>
            <a:r>
              <a:rPr lang="en-GB" sz="2400" dirty="0">
                <a:solidFill>
                  <a:schemeClr val="tx1"/>
                </a:solidFill>
              </a:rPr>
              <a:t>Heritage attractions are often popular with the general public, as they can assist in the re-enforcing   / understanding of a region’s identity.</a:t>
            </a:r>
          </a:p>
          <a:p>
            <a:endParaRPr lang="en-GB" sz="2400" dirty="0"/>
          </a:p>
        </p:txBody>
      </p:sp>
    </p:spTree>
    <p:extLst>
      <p:ext uri="{BB962C8B-B14F-4D97-AF65-F5344CB8AC3E}">
        <p14:creationId xmlns:p14="http://schemas.microsoft.com/office/powerpoint/2010/main" val="1423255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5350933"/>
            <a:ext cx="10543961" cy="1507067"/>
          </a:xfrm>
        </p:spPr>
        <p:txBody>
          <a:bodyPr>
            <a:normAutofit/>
          </a:bodyPr>
          <a:lstStyle/>
          <a:p>
            <a:br>
              <a:rPr lang="en-GB" b="1" dirty="0"/>
            </a:br>
            <a:endParaRPr lang="en-GB" dirty="0"/>
          </a:p>
        </p:txBody>
      </p:sp>
      <p:sp>
        <p:nvSpPr>
          <p:cNvPr id="3" name="Content Placeholder 2"/>
          <p:cNvSpPr>
            <a:spLocks noGrp="1"/>
          </p:cNvSpPr>
          <p:nvPr>
            <p:ph idx="1"/>
          </p:nvPr>
        </p:nvSpPr>
        <p:spPr>
          <a:xfrm>
            <a:off x="684210" y="580767"/>
            <a:ext cx="10543961" cy="5696465"/>
          </a:xfrm>
        </p:spPr>
        <p:txBody>
          <a:bodyPr>
            <a:normAutofit fontScale="92500"/>
          </a:bodyPr>
          <a:lstStyle/>
          <a:p>
            <a:endParaRPr lang="en-GB" sz="2400" dirty="0">
              <a:solidFill>
                <a:schemeClr val="tx1"/>
              </a:solidFill>
            </a:endParaRPr>
          </a:p>
          <a:p>
            <a:r>
              <a:rPr lang="en-GB" sz="4600" b="1" dirty="0">
                <a:solidFill>
                  <a:schemeClr val="tx1"/>
                </a:solidFill>
              </a:rPr>
              <a:t>National Identity / Historical Reality</a:t>
            </a:r>
            <a:endParaRPr lang="en-GB" sz="4600" dirty="0">
              <a:solidFill>
                <a:schemeClr val="tx1"/>
              </a:solidFill>
            </a:endParaRPr>
          </a:p>
          <a:p>
            <a:endParaRPr lang="en-GB" sz="2400" dirty="0">
              <a:solidFill>
                <a:schemeClr val="tx1"/>
              </a:solidFill>
            </a:endParaRPr>
          </a:p>
          <a:p>
            <a:r>
              <a:rPr lang="en-GB" sz="2400" dirty="0">
                <a:solidFill>
                  <a:schemeClr val="tx1"/>
                </a:solidFill>
              </a:rPr>
              <a:t>The idea of ‘PERSONAL ATTACHMENT’ and therefore a ‘belonging’ / ‘identity’, clearly links to Tuan’s ideology (1974b cited in </a:t>
            </a:r>
            <a:r>
              <a:rPr lang="en-GB" sz="2400" dirty="0" err="1">
                <a:solidFill>
                  <a:schemeClr val="tx1"/>
                </a:solidFill>
              </a:rPr>
              <a:t>Cresswell</a:t>
            </a:r>
            <a:r>
              <a:rPr lang="en-GB" sz="2400" dirty="0">
                <a:solidFill>
                  <a:schemeClr val="tx1"/>
                </a:solidFill>
              </a:rPr>
              <a:t> 2008) and his usage of the term “</a:t>
            </a:r>
            <a:r>
              <a:rPr lang="en-GB" sz="2400" b="1" u="sng" dirty="0" err="1">
                <a:solidFill>
                  <a:schemeClr val="tx1"/>
                </a:solidFill>
              </a:rPr>
              <a:t>topophilia</a:t>
            </a:r>
            <a:r>
              <a:rPr lang="en-GB" sz="2400" dirty="0">
                <a:solidFill>
                  <a:schemeClr val="tx1"/>
                </a:solidFill>
              </a:rPr>
              <a:t>” </a:t>
            </a:r>
            <a:r>
              <a:rPr lang="en-GB" i="1" dirty="0">
                <a:solidFill>
                  <a:schemeClr val="tx1"/>
                </a:solidFill>
              </a:rPr>
              <a:t>(Def: strong sense of place and love of place)</a:t>
            </a:r>
          </a:p>
          <a:p>
            <a:pPr marL="0" indent="0">
              <a:buNone/>
            </a:pPr>
            <a:endParaRPr lang="en-GB" i="1" dirty="0">
              <a:solidFill>
                <a:schemeClr val="tx1"/>
              </a:solidFill>
            </a:endParaRPr>
          </a:p>
          <a:p>
            <a:endParaRPr lang="en-GB" i="1" dirty="0">
              <a:solidFill>
                <a:schemeClr val="tx1"/>
              </a:solidFill>
            </a:endParaRPr>
          </a:p>
          <a:p>
            <a:r>
              <a:rPr lang="en-GB" sz="2400" dirty="0">
                <a:solidFill>
                  <a:schemeClr val="tx1"/>
                </a:solidFill>
              </a:rPr>
              <a:t>Further theorists who would support this view are; Gold and Ward (1994), Edwards and </a:t>
            </a:r>
            <a:r>
              <a:rPr lang="en-GB" sz="2400" dirty="0" err="1">
                <a:solidFill>
                  <a:schemeClr val="tx1"/>
                </a:solidFill>
              </a:rPr>
              <a:t>Llurdes</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Ciot</a:t>
            </a:r>
            <a:r>
              <a:rPr lang="en-GB" sz="2400" dirty="0">
                <a:solidFill>
                  <a:schemeClr val="tx1"/>
                </a:solidFill>
              </a:rPr>
              <a:t> (1996) and </a:t>
            </a:r>
            <a:r>
              <a:rPr lang="en-GB" sz="2400" dirty="0" err="1">
                <a:solidFill>
                  <a:schemeClr val="tx1"/>
                </a:solidFill>
              </a:rPr>
              <a:t>Besculides</a:t>
            </a:r>
            <a:r>
              <a:rPr lang="en-GB" sz="2400" dirty="0">
                <a:solidFill>
                  <a:schemeClr val="tx1"/>
                </a:solidFill>
              </a:rPr>
              <a:t> et al (2002), who believe that an involvement in heritage activities / heritage tourism strengthens a sense of belonging and also celebrates an identity. </a:t>
            </a:r>
          </a:p>
          <a:p>
            <a:endParaRPr lang="en-GB" dirty="0"/>
          </a:p>
        </p:txBody>
      </p:sp>
    </p:spTree>
    <p:extLst>
      <p:ext uri="{BB962C8B-B14F-4D97-AF65-F5344CB8AC3E}">
        <p14:creationId xmlns:p14="http://schemas.microsoft.com/office/powerpoint/2010/main" val="3927513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90616"/>
            <a:ext cx="8534400" cy="6623222"/>
          </a:xfrm>
        </p:spPr>
        <p:txBody>
          <a:bodyPr>
            <a:normAutofit lnSpcReduction="10000"/>
          </a:bodyPr>
          <a:lstStyle/>
          <a:p>
            <a:endParaRPr lang="en-GB" dirty="0"/>
          </a:p>
          <a:p>
            <a:r>
              <a:rPr lang="en-GB" dirty="0">
                <a:solidFill>
                  <a:schemeClr val="tx1"/>
                </a:solidFill>
              </a:rPr>
              <a:t>For </a:t>
            </a:r>
            <a:r>
              <a:rPr lang="en-GB" dirty="0" err="1">
                <a:solidFill>
                  <a:schemeClr val="tx1"/>
                </a:solidFill>
              </a:rPr>
              <a:t>Zukin</a:t>
            </a:r>
            <a:r>
              <a:rPr lang="en-GB" dirty="0">
                <a:solidFill>
                  <a:schemeClr val="tx1"/>
                </a:solidFill>
              </a:rPr>
              <a:t> (2010), for an positive affinity to place, an authentic portrayal of a ‘location’ is </a:t>
            </a:r>
            <a:r>
              <a:rPr lang="en-GB" b="1" u="sng" dirty="0">
                <a:solidFill>
                  <a:schemeClr val="tx1"/>
                </a:solidFill>
              </a:rPr>
              <a:t>imperative</a:t>
            </a:r>
            <a:r>
              <a:rPr lang="en-GB" dirty="0">
                <a:solidFill>
                  <a:schemeClr val="tx1"/>
                </a:solidFill>
              </a:rPr>
              <a:t>, as it is argued that this can seriously influence a community’s ‘sense of place’ / ‘place pride’. </a:t>
            </a:r>
          </a:p>
          <a:p>
            <a:endParaRPr lang="en-GB" dirty="0">
              <a:solidFill>
                <a:schemeClr val="tx1"/>
              </a:solidFill>
            </a:endParaRPr>
          </a:p>
          <a:p>
            <a:r>
              <a:rPr lang="en-GB" dirty="0">
                <a:solidFill>
                  <a:schemeClr val="tx1"/>
                </a:solidFill>
              </a:rPr>
              <a:t>Any changes made to history / heritage, according to theorists </a:t>
            </a:r>
            <a:r>
              <a:rPr lang="en-GB" dirty="0" err="1">
                <a:solidFill>
                  <a:schemeClr val="tx1"/>
                </a:solidFill>
              </a:rPr>
              <a:t>Auge</a:t>
            </a:r>
            <a:r>
              <a:rPr lang="en-GB" dirty="0">
                <a:solidFill>
                  <a:schemeClr val="tx1"/>
                </a:solidFill>
              </a:rPr>
              <a:t> (1995) and </a:t>
            </a:r>
            <a:r>
              <a:rPr lang="en-GB" dirty="0" err="1">
                <a:solidFill>
                  <a:schemeClr val="tx1"/>
                </a:solidFill>
              </a:rPr>
              <a:t>Relph</a:t>
            </a:r>
            <a:r>
              <a:rPr lang="en-GB" dirty="0">
                <a:solidFill>
                  <a:schemeClr val="tx1"/>
                </a:solidFill>
              </a:rPr>
              <a:t> (1976) this can sometimes lead to potential negative impacts for a community.</a:t>
            </a:r>
          </a:p>
          <a:p>
            <a:endParaRPr lang="en-GB" dirty="0">
              <a:solidFill>
                <a:schemeClr val="tx1"/>
              </a:solidFill>
            </a:endParaRPr>
          </a:p>
          <a:p>
            <a:r>
              <a:rPr lang="en-GB" dirty="0">
                <a:solidFill>
                  <a:schemeClr val="tx1"/>
                </a:solidFill>
              </a:rPr>
              <a:t>Such negativity, can be particularly damaging for a community, if developments are insufficiently planned and managed. For </a:t>
            </a:r>
            <a:r>
              <a:rPr lang="en-GB" dirty="0" err="1">
                <a:solidFill>
                  <a:schemeClr val="tx1"/>
                </a:solidFill>
              </a:rPr>
              <a:t>Relph</a:t>
            </a:r>
            <a:r>
              <a:rPr lang="en-GB" dirty="0">
                <a:solidFill>
                  <a:schemeClr val="tx1"/>
                </a:solidFill>
              </a:rPr>
              <a:t> (1976, p16), new  developments have the potential to “destroy a place and history” which can influence “</a:t>
            </a:r>
            <a:r>
              <a:rPr lang="en-GB" sz="3000" b="1" u="sng" dirty="0" err="1">
                <a:solidFill>
                  <a:schemeClr val="tx1"/>
                </a:solidFill>
              </a:rPr>
              <a:t>placelessness</a:t>
            </a:r>
            <a:r>
              <a:rPr lang="en-GB" sz="3000" b="1" u="sng" dirty="0">
                <a:solidFill>
                  <a:schemeClr val="tx1"/>
                </a:solidFill>
              </a:rPr>
              <a:t>”. </a:t>
            </a:r>
          </a:p>
          <a:p>
            <a:endParaRPr lang="en-GB" sz="3000" b="1" u="sng" dirty="0">
              <a:solidFill>
                <a:schemeClr val="tx1"/>
              </a:solidFill>
            </a:endParaRPr>
          </a:p>
          <a:p>
            <a:r>
              <a:rPr lang="en-GB" i="1" dirty="0">
                <a:solidFill>
                  <a:schemeClr val="tx1"/>
                </a:solidFill>
              </a:rPr>
              <a:t>“Mass cultures and values dilute authentic relations to place”</a:t>
            </a:r>
            <a:r>
              <a:rPr lang="en-GB" dirty="0">
                <a:solidFill>
                  <a:schemeClr val="tx1"/>
                </a:solidFill>
              </a:rPr>
              <a:t> </a:t>
            </a:r>
            <a:r>
              <a:rPr lang="en-GB" dirty="0" err="1">
                <a:solidFill>
                  <a:schemeClr val="tx1"/>
                </a:solidFill>
              </a:rPr>
              <a:t>Relph</a:t>
            </a:r>
            <a:r>
              <a:rPr lang="en-GB" dirty="0">
                <a:solidFill>
                  <a:schemeClr val="tx1"/>
                </a:solidFill>
              </a:rPr>
              <a:t> (1976 p16, cited in </a:t>
            </a:r>
            <a:r>
              <a:rPr lang="en-GB" dirty="0" err="1">
                <a:solidFill>
                  <a:schemeClr val="tx1"/>
                </a:solidFill>
              </a:rPr>
              <a:t>Cresswell</a:t>
            </a:r>
            <a:r>
              <a:rPr lang="en-GB" dirty="0">
                <a:solidFill>
                  <a:schemeClr val="tx1"/>
                </a:solidFill>
              </a:rPr>
              <a:t> 2008 p46).</a:t>
            </a:r>
          </a:p>
          <a:p>
            <a:endParaRPr lang="en-GB" dirty="0"/>
          </a:p>
        </p:txBody>
      </p:sp>
      <p:sp>
        <p:nvSpPr>
          <p:cNvPr id="4" name="Down Arrow 3"/>
          <p:cNvSpPr/>
          <p:nvPr/>
        </p:nvSpPr>
        <p:spPr>
          <a:xfrm>
            <a:off x="6656173" y="2932671"/>
            <a:ext cx="551935" cy="4695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49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0"/>
            <a:ext cx="8534400" cy="6433751"/>
          </a:xfrm>
        </p:spPr>
        <p:txBody>
          <a:bodyPr>
            <a:normAutofit lnSpcReduction="10000"/>
          </a:bodyPr>
          <a:lstStyle/>
          <a:p>
            <a:endParaRPr lang="en-GB" i="1" dirty="0"/>
          </a:p>
          <a:p>
            <a:r>
              <a:rPr lang="en-GB" i="1" dirty="0">
                <a:solidFill>
                  <a:schemeClr val="tx1"/>
                </a:solidFill>
              </a:rPr>
              <a:t>Examples of damaging developments…… </a:t>
            </a:r>
          </a:p>
          <a:p>
            <a:endParaRPr lang="en-GB" i="1" dirty="0">
              <a:solidFill>
                <a:schemeClr val="tx1"/>
              </a:solidFill>
            </a:endParaRPr>
          </a:p>
          <a:p>
            <a:r>
              <a:rPr lang="en-GB" i="1" dirty="0">
                <a:solidFill>
                  <a:schemeClr val="tx1"/>
                </a:solidFill>
              </a:rPr>
              <a:t>(Commercialisation of Heritage / Education </a:t>
            </a:r>
            <a:r>
              <a:rPr lang="en-GB" i="1" dirty="0" err="1">
                <a:solidFill>
                  <a:schemeClr val="tx1"/>
                </a:solidFill>
              </a:rPr>
              <a:t>Vrs</a:t>
            </a:r>
            <a:r>
              <a:rPr lang="en-GB" i="1" dirty="0">
                <a:solidFill>
                  <a:schemeClr val="tx1"/>
                </a:solidFill>
              </a:rPr>
              <a:t> Entertainment)</a:t>
            </a:r>
          </a:p>
          <a:p>
            <a:endParaRPr lang="en-GB" i="1" dirty="0">
              <a:solidFill>
                <a:schemeClr val="tx1"/>
              </a:solidFill>
            </a:endParaRPr>
          </a:p>
          <a:p>
            <a:r>
              <a:rPr lang="en-GB" sz="2800" i="1" dirty="0">
                <a:solidFill>
                  <a:schemeClr val="tx1"/>
                </a:solidFill>
              </a:rPr>
              <a:t>“Some heritage displays....offer a cosy and comforting vision of a mythical childhood that never was”</a:t>
            </a:r>
            <a:r>
              <a:rPr lang="en-GB" sz="2800" dirty="0">
                <a:solidFill>
                  <a:schemeClr val="tx1"/>
                </a:solidFill>
              </a:rPr>
              <a:t> (Dicks 2003, p131).</a:t>
            </a:r>
          </a:p>
          <a:p>
            <a:pPr marL="0" indent="0">
              <a:buNone/>
            </a:pPr>
            <a:endParaRPr lang="en-GB" dirty="0">
              <a:solidFill>
                <a:schemeClr val="tx1"/>
              </a:solidFill>
            </a:endParaRPr>
          </a:p>
          <a:p>
            <a:pPr marL="0" indent="0">
              <a:buNone/>
            </a:pPr>
            <a:endParaRPr lang="en-GB" dirty="0">
              <a:solidFill>
                <a:schemeClr val="tx1"/>
              </a:solidFill>
            </a:endParaRPr>
          </a:p>
          <a:p>
            <a:r>
              <a:rPr lang="en-GB" sz="2800" i="1" dirty="0">
                <a:solidFill>
                  <a:schemeClr val="tx1"/>
                </a:solidFill>
              </a:rPr>
              <a:t>“…… heritage (development) requires careful interpretation......there is a tendency to romanticise the past and forget fact”</a:t>
            </a:r>
            <a:r>
              <a:rPr lang="en-GB" sz="2800" dirty="0">
                <a:solidFill>
                  <a:schemeClr val="tx1"/>
                </a:solidFill>
              </a:rPr>
              <a:t> (</a:t>
            </a:r>
            <a:r>
              <a:rPr lang="en-GB" sz="2800" dirty="0" err="1">
                <a:solidFill>
                  <a:schemeClr val="tx1"/>
                </a:solidFill>
              </a:rPr>
              <a:t>Verbekke</a:t>
            </a:r>
            <a:r>
              <a:rPr lang="en-GB" sz="2800" dirty="0">
                <a:solidFill>
                  <a:schemeClr val="tx1"/>
                </a:solidFill>
              </a:rPr>
              <a:t> 1999, p77)</a:t>
            </a:r>
          </a:p>
          <a:p>
            <a:endParaRPr lang="en-GB" dirty="0"/>
          </a:p>
        </p:txBody>
      </p:sp>
      <p:cxnSp>
        <p:nvCxnSpPr>
          <p:cNvPr id="5" name="Straight Arrow Connector 4"/>
          <p:cNvCxnSpPr/>
          <p:nvPr/>
        </p:nvCxnSpPr>
        <p:spPr>
          <a:xfrm>
            <a:off x="4934465" y="1598141"/>
            <a:ext cx="8238" cy="4283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582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2681" y="397566"/>
            <a:ext cx="10367791" cy="5813764"/>
          </a:xfrm>
        </p:spPr>
        <p:txBody>
          <a:bodyPr>
            <a:noAutofit/>
          </a:bodyPr>
          <a:lstStyle/>
          <a:p>
            <a:endParaRPr lang="en-GB" sz="2400" dirty="0"/>
          </a:p>
          <a:p>
            <a:endParaRPr lang="en-GB" sz="2400" dirty="0"/>
          </a:p>
          <a:p>
            <a:r>
              <a:rPr lang="en-GB" sz="3600" b="1" dirty="0">
                <a:solidFill>
                  <a:schemeClr val="tx1"/>
                </a:solidFill>
              </a:rPr>
              <a:t>Heritage as Historical Reality:</a:t>
            </a:r>
          </a:p>
          <a:p>
            <a:endParaRPr lang="en-GB" sz="2400" dirty="0"/>
          </a:p>
          <a:p>
            <a:r>
              <a:rPr lang="en-GB" sz="2400" dirty="0">
                <a:solidFill>
                  <a:schemeClr val="tx1"/>
                </a:solidFill>
              </a:rPr>
              <a:t>Heritage has associations with history  - - - </a:t>
            </a:r>
            <a:r>
              <a:rPr lang="en-GB" sz="2400" i="1" dirty="0">
                <a:solidFill>
                  <a:schemeClr val="tx1"/>
                </a:solidFill>
              </a:rPr>
              <a:t>links with traditions / practices………</a:t>
            </a:r>
          </a:p>
          <a:p>
            <a:endParaRPr lang="en-GB" sz="2400" dirty="0">
              <a:solidFill>
                <a:schemeClr val="tx1"/>
              </a:solidFill>
            </a:endParaRPr>
          </a:p>
          <a:p>
            <a:r>
              <a:rPr lang="en-GB" sz="2400" dirty="0">
                <a:solidFill>
                  <a:schemeClr val="tx1"/>
                </a:solidFill>
              </a:rPr>
              <a:t>Heritage attractions have become very popular with the general public, in relation to portraying  / recreating the past. Individuals require an experience based on the tangible remains of a past.</a:t>
            </a:r>
          </a:p>
          <a:p>
            <a:endParaRPr lang="en-GB" sz="2400" dirty="0">
              <a:solidFill>
                <a:schemeClr val="tx1"/>
              </a:solidFill>
            </a:endParaRPr>
          </a:p>
          <a:p>
            <a:pPr marL="0" indent="0">
              <a:buNone/>
            </a:pPr>
            <a:r>
              <a:rPr lang="en-GB" sz="2400" i="1" dirty="0">
                <a:solidFill>
                  <a:schemeClr val="tx1"/>
                </a:solidFill>
              </a:rPr>
              <a:t>   </a:t>
            </a:r>
          </a:p>
        </p:txBody>
      </p:sp>
    </p:spTree>
    <p:extLst>
      <p:ext uri="{BB962C8B-B14F-4D97-AF65-F5344CB8AC3E}">
        <p14:creationId xmlns:p14="http://schemas.microsoft.com/office/powerpoint/2010/main" val="3801330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0688" y="825844"/>
            <a:ext cx="8534400" cy="5624383"/>
          </a:xfrm>
        </p:spPr>
        <p:txBody>
          <a:bodyPr>
            <a:normAutofit fontScale="77500" lnSpcReduction="20000"/>
          </a:bodyPr>
          <a:lstStyle/>
          <a:p>
            <a:r>
              <a:rPr lang="en-GB" sz="3900" b="1" dirty="0">
                <a:solidFill>
                  <a:schemeClr val="tx1"/>
                </a:solidFill>
              </a:rPr>
              <a:t>HERITAGE AS EDUCATION: </a:t>
            </a:r>
          </a:p>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sz="2600" dirty="0">
                <a:solidFill>
                  <a:schemeClr val="tx1"/>
                </a:solidFill>
              </a:rPr>
              <a:t>This association is related to the link between Heritage and National Identities  / Histories - - - familiarisation with a ‘HERITAGE’ leads to an increased awareness  / knowledge / understanding.</a:t>
            </a:r>
          </a:p>
          <a:p>
            <a:endParaRPr lang="en-GB" sz="2600" dirty="0">
              <a:solidFill>
                <a:schemeClr val="tx1"/>
              </a:solidFill>
            </a:endParaRPr>
          </a:p>
          <a:p>
            <a:endParaRPr lang="en-GB" sz="2600" dirty="0">
              <a:solidFill>
                <a:schemeClr val="tx1"/>
              </a:solidFill>
            </a:endParaRPr>
          </a:p>
          <a:p>
            <a:endParaRPr lang="en-GB" sz="2600" dirty="0">
              <a:solidFill>
                <a:schemeClr val="tx1"/>
              </a:solidFill>
            </a:endParaRPr>
          </a:p>
          <a:p>
            <a:r>
              <a:rPr lang="en-GB" sz="2600" dirty="0">
                <a:solidFill>
                  <a:schemeClr val="tx1"/>
                </a:solidFill>
              </a:rPr>
              <a:t>Heritage attractions can assist in reinforcing an understanding  / knowledge via the experiences gained from visitations.</a:t>
            </a:r>
          </a:p>
          <a:p>
            <a:endParaRPr lang="en-GB" sz="2600" dirty="0">
              <a:solidFill>
                <a:schemeClr val="tx1"/>
              </a:solidFill>
            </a:endParaRPr>
          </a:p>
          <a:p>
            <a:endParaRPr lang="en-GB" sz="2600" dirty="0">
              <a:solidFill>
                <a:schemeClr val="tx1"/>
              </a:solidFill>
            </a:endParaRPr>
          </a:p>
          <a:p>
            <a:r>
              <a:rPr lang="en-GB" sz="2600" dirty="0">
                <a:solidFill>
                  <a:schemeClr val="tx1"/>
                </a:solidFill>
              </a:rPr>
              <a:t>NB: This can be perceived from the perspective of the tourist or the local.</a:t>
            </a:r>
          </a:p>
          <a:p>
            <a:endParaRPr lang="en-GB" dirty="0"/>
          </a:p>
        </p:txBody>
      </p:sp>
    </p:spTree>
    <p:extLst>
      <p:ext uri="{BB962C8B-B14F-4D97-AF65-F5344CB8AC3E}">
        <p14:creationId xmlns:p14="http://schemas.microsoft.com/office/powerpoint/2010/main" val="2747165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2" y="685800"/>
            <a:ext cx="8534400" cy="5830330"/>
          </a:xfrm>
        </p:spPr>
        <p:txBody>
          <a:bodyPr>
            <a:normAutofit/>
          </a:bodyPr>
          <a:lstStyle/>
          <a:p>
            <a:endParaRPr lang="en-GB" dirty="0"/>
          </a:p>
          <a:p>
            <a:r>
              <a:rPr lang="en-GB" sz="3600" b="1" dirty="0">
                <a:solidFill>
                  <a:schemeClr val="tx1"/>
                </a:solidFill>
              </a:rPr>
              <a:t>Heritage as Conservation:</a:t>
            </a:r>
          </a:p>
          <a:p>
            <a:endParaRPr lang="en-GB" dirty="0"/>
          </a:p>
          <a:p>
            <a:endParaRPr lang="en-GB" dirty="0"/>
          </a:p>
          <a:p>
            <a:r>
              <a:rPr lang="en-GB" dirty="0">
                <a:solidFill>
                  <a:schemeClr val="tx1"/>
                </a:solidFill>
              </a:rPr>
              <a:t>Heritage is often associated with conservation  - - as the key element with regards to conservation is IDENTIFICATION. </a:t>
            </a:r>
          </a:p>
          <a:p>
            <a:endParaRPr lang="en-GB" dirty="0">
              <a:solidFill>
                <a:schemeClr val="tx1"/>
              </a:solidFill>
            </a:endParaRPr>
          </a:p>
          <a:p>
            <a:pPr marL="0" indent="0">
              <a:buNone/>
            </a:pPr>
            <a:endParaRPr lang="en-GB" dirty="0">
              <a:solidFill>
                <a:schemeClr val="tx1"/>
              </a:solidFill>
            </a:endParaRPr>
          </a:p>
          <a:p>
            <a:r>
              <a:rPr lang="en-GB" dirty="0">
                <a:solidFill>
                  <a:schemeClr val="tx1"/>
                </a:solidFill>
              </a:rPr>
              <a:t>Heritage (attractions)  increase awareness (identity) of cultures  / histories - - of which often results in the value of heritage being recognised  - - - this can lead to conservation /  preservation measures being introduced to protect the heritage.</a:t>
            </a:r>
          </a:p>
          <a:p>
            <a:endParaRPr lang="en-GB" dirty="0">
              <a:solidFill>
                <a:schemeClr val="tx1"/>
              </a:solidFill>
            </a:endParaRPr>
          </a:p>
        </p:txBody>
      </p:sp>
    </p:spTree>
    <p:extLst>
      <p:ext uri="{BB962C8B-B14F-4D97-AF65-F5344CB8AC3E}">
        <p14:creationId xmlns:p14="http://schemas.microsoft.com/office/powerpoint/2010/main" val="84895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925" y="238897"/>
            <a:ext cx="8025714" cy="825715"/>
          </a:xfrm>
        </p:spPr>
        <p:txBody>
          <a:bodyPr>
            <a:normAutofit fontScale="90000"/>
          </a:bodyPr>
          <a:lstStyle/>
          <a:p>
            <a:pPr marL="571500" indent="-571500">
              <a:buFont typeface="Wingdings" panose="05000000000000000000" pitchFamily="2" charset="2"/>
              <a:buChar char="Ø"/>
            </a:pPr>
            <a:r>
              <a:rPr lang="en-GB" dirty="0"/>
              <a:t> </a:t>
            </a:r>
            <a:r>
              <a:rPr lang="en-GB" sz="4000" dirty="0"/>
              <a:t>Heritage as Tourism:</a:t>
            </a:r>
            <a:br>
              <a:rPr lang="en-GB" dirty="0"/>
            </a:br>
            <a:endParaRPr lang="en-GB" dirty="0"/>
          </a:p>
        </p:txBody>
      </p:sp>
      <p:sp>
        <p:nvSpPr>
          <p:cNvPr id="3" name="Content Placeholder 2"/>
          <p:cNvSpPr>
            <a:spLocks noGrp="1"/>
          </p:cNvSpPr>
          <p:nvPr>
            <p:ph idx="1"/>
          </p:nvPr>
        </p:nvSpPr>
        <p:spPr>
          <a:xfrm>
            <a:off x="1917357" y="951471"/>
            <a:ext cx="10515600" cy="5906530"/>
          </a:xfrm>
        </p:spPr>
        <p:txBody>
          <a:bodyPr>
            <a:normAutofit fontScale="92500" lnSpcReduction="20000"/>
          </a:bodyPr>
          <a:lstStyle/>
          <a:p>
            <a:endParaRPr lang="en-GB" sz="2400" dirty="0"/>
          </a:p>
          <a:p>
            <a:r>
              <a:rPr lang="en-GB" sz="2400" dirty="0">
                <a:solidFill>
                  <a:schemeClr val="tx1"/>
                </a:solidFill>
              </a:rPr>
              <a:t>Today, heritage is often perceived as a ‘tourism’ form, due to the significant growth of heritage attractions.</a:t>
            </a:r>
          </a:p>
          <a:p>
            <a:pPr marL="0" indent="0">
              <a:buNone/>
            </a:pPr>
            <a:endParaRPr lang="en-GB" sz="2400" dirty="0">
              <a:solidFill>
                <a:schemeClr val="tx1"/>
              </a:solidFill>
            </a:endParaRPr>
          </a:p>
          <a:p>
            <a:r>
              <a:rPr lang="en-GB" sz="2400" dirty="0">
                <a:solidFill>
                  <a:schemeClr val="tx1"/>
                </a:solidFill>
              </a:rPr>
              <a:t>This can also have a direct association relating back to EDUCATION and therefore REINFORCING IDENTITY.</a:t>
            </a:r>
          </a:p>
          <a:p>
            <a:endParaRPr lang="en-GB" sz="2400" dirty="0">
              <a:solidFill>
                <a:schemeClr val="tx1"/>
              </a:solidFill>
            </a:endParaRPr>
          </a:p>
          <a:p>
            <a:r>
              <a:rPr lang="en-GB" sz="2400" dirty="0">
                <a:solidFill>
                  <a:schemeClr val="tx1"/>
                </a:solidFill>
              </a:rPr>
              <a:t>Education is the central factor linking both Heritage and Tourism.</a:t>
            </a:r>
          </a:p>
          <a:p>
            <a:endParaRPr lang="en-GB" sz="2400" dirty="0">
              <a:solidFill>
                <a:schemeClr val="tx1"/>
              </a:solidFill>
            </a:endParaRPr>
          </a:p>
          <a:p>
            <a:r>
              <a:rPr lang="en-GB" sz="2400" dirty="0">
                <a:solidFill>
                  <a:schemeClr val="tx1"/>
                </a:solidFill>
              </a:rPr>
              <a:t>Heritage 		     Education		        Tourism.</a:t>
            </a:r>
          </a:p>
          <a:p>
            <a:endParaRPr lang="en-GB" sz="2400" dirty="0">
              <a:solidFill>
                <a:schemeClr val="tx1"/>
              </a:solidFill>
            </a:endParaRPr>
          </a:p>
          <a:p>
            <a:pPr marL="0" indent="0">
              <a:buNone/>
            </a:pPr>
            <a:r>
              <a:rPr lang="en-GB" sz="2400" dirty="0">
                <a:solidFill>
                  <a:schemeClr val="tx1"/>
                </a:solidFill>
              </a:rPr>
              <a:t>     Heritage and Education  = increased awareness.</a:t>
            </a:r>
          </a:p>
          <a:p>
            <a:endParaRPr lang="en-GB" sz="2400" dirty="0">
              <a:solidFill>
                <a:schemeClr val="tx1"/>
              </a:solidFill>
            </a:endParaRPr>
          </a:p>
          <a:p>
            <a:r>
              <a:rPr lang="en-GB" sz="2400" dirty="0">
                <a:solidFill>
                  <a:schemeClr val="tx1"/>
                </a:solidFill>
              </a:rPr>
              <a:t>Tourism and Education  - education is often the key motivator for tourism  - - -increased knowledge can be gained from Heritage Experiences.</a:t>
            </a:r>
          </a:p>
          <a:p>
            <a:endParaRPr lang="en-GB" dirty="0">
              <a:solidFill>
                <a:schemeClr val="tx1"/>
              </a:solidFill>
            </a:endParaRPr>
          </a:p>
        </p:txBody>
      </p:sp>
      <p:sp>
        <p:nvSpPr>
          <p:cNvPr id="5" name="Left-Right Arrow 4"/>
          <p:cNvSpPr/>
          <p:nvPr/>
        </p:nvSpPr>
        <p:spPr>
          <a:xfrm>
            <a:off x="3645988" y="4197598"/>
            <a:ext cx="856735" cy="31303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6231354" y="4197598"/>
            <a:ext cx="877900" cy="347502"/>
          </a:xfrm>
          <a:prstGeom prst="rect">
            <a:avLst/>
          </a:prstGeom>
        </p:spPr>
      </p:pic>
    </p:spTree>
    <p:extLst>
      <p:ext uri="{BB962C8B-B14F-4D97-AF65-F5344CB8AC3E}">
        <p14:creationId xmlns:p14="http://schemas.microsoft.com/office/powerpoint/2010/main" val="3574353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4211" y="685800"/>
            <a:ext cx="10840523" cy="3615267"/>
          </a:xfrm>
        </p:spPr>
        <p:txBody>
          <a:bodyPr>
            <a:noAutofit/>
          </a:bodyPr>
          <a:lstStyle/>
          <a:p>
            <a:pPr algn="just"/>
            <a:endParaRPr lang="en-GB" sz="3600" dirty="0"/>
          </a:p>
          <a:p>
            <a:pPr algn="just"/>
            <a:endParaRPr lang="en-GB" sz="3600" dirty="0"/>
          </a:p>
          <a:p>
            <a:pPr algn="just"/>
            <a:endParaRPr lang="en-GB" sz="3600" dirty="0"/>
          </a:p>
          <a:p>
            <a:pPr algn="just"/>
            <a:r>
              <a:rPr lang="en-GB" sz="3200" dirty="0"/>
              <a:t>Clearly, there is much debate as to ‘Sense of Place’ and what influences this both positively and negatively </a:t>
            </a:r>
            <a:r>
              <a:rPr lang="en-GB" sz="3200" dirty="0" err="1"/>
              <a:t>eg</a:t>
            </a:r>
            <a:r>
              <a:rPr lang="en-GB" sz="3200" dirty="0"/>
              <a:t>;  - - </a:t>
            </a:r>
            <a:r>
              <a:rPr lang="en-GB" sz="3200" i="1" dirty="0"/>
              <a:t>interpreted histories, tourism, education…….</a:t>
            </a:r>
          </a:p>
          <a:p>
            <a:pPr algn="just"/>
            <a:endParaRPr lang="en-GB" sz="3200" i="1" dirty="0"/>
          </a:p>
          <a:p>
            <a:pPr algn="just"/>
            <a:r>
              <a:rPr lang="en-GB" sz="3200" dirty="0"/>
              <a:t>Within contemporary society, it is inevitable that times will change and move on, however it is important that in this moving on, an identity is not lost and authenticity is preserved.</a:t>
            </a:r>
          </a:p>
          <a:p>
            <a:pPr algn="just"/>
            <a:endParaRPr lang="en-GB" sz="3600" dirty="0"/>
          </a:p>
        </p:txBody>
      </p:sp>
    </p:spTree>
    <p:extLst>
      <p:ext uri="{BB962C8B-B14F-4D97-AF65-F5344CB8AC3E}">
        <p14:creationId xmlns:p14="http://schemas.microsoft.com/office/powerpoint/2010/main" val="1662351600"/>
      </p:ext>
    </p:extLst>
  </p:cSld>
  <p:clrMapOvr>
    <a:masterClrMapping/>
  </p:clrMapOvr>
</p:sld>
</file>

<file path=ppt/theme/theme1.xml><?xml version="1.0" encoding="utf-8"?>
<a:theme xmlns:a="http://schemas.openxmlformats.org/drawingml/2006/main" name="HDOfficeLightV0">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TM02900688[[fn=Facet]]</Template>
  <TotalTime>65</TotalTime>
  <Words>806</Words>
  <Application>Microsoft Office PowerPoint</Application>
  <PresentationFormat>Widescreen</PresentationFormat>
  <Paragraphs>96</Paragraphs>
  <Slides>12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Calibri</vt:lpstr>
      <vt:lpstr>Calibri Light</vt:lpstr>
      <vt:lpstr>Century Gothic</vt:lpstr>
      <vt:lpstr>Wingdings</vt:lpstr>
      <vt:lpstr>Wingdings 2</vt:lpstr>
      <vt:lpstr>Wingdings 3</vt:lpstr>
      <vt:lpstr>HDOfficeLightV0</vt:lpstr>
      <vt:lpstr>Slice</vt:lpstr>
      <vt:lpstr>The Meaning of heritage….   ‘Sense of place’???  INTERPRETATION:</vt:lpstr>
      <vt:lpstr>    Interpretations of Heritage:</vt:lpstr>
      <vt:lpstr>HERITAGE INTERPRETATIONS:</vt:lpstr>
      <vt:lpstr>PowerPoint Presentation</vt:lpstr>
      <vt:lpstr> </vt:lpstr>
      <vt:lpstr>PowerPoint Presentation</vt:lpstr>
      <vt:lpstr>PowerPoint Presentation</vt:lpstr>
      <vt:lpstr>PowerPoint Presentation</vt:lpstr>
      <vt:lpstr>PowerPoint Presentation</vt:lpstr>
      <vt:lpstr>PowerPoint Presentation</vt:lpstr>
      <vt:lpstr> Heritage as Tourism: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INTERPRETATION:</dc:title>
  <dc:creator>Kathryn Flynn</dc:creator>
  <cp:lastModifiedBy>Kathryn PC</cp:lastModifiedBy>
  <cp:revision>4</cp:revision>
  <dcterms:created xsi:type="dcterms:W3CDTF">2015-10-22T11:30:01Z</dcterms:created>
  <dcterms:modified xsi:type="dcterms:W3CDTF">2022-02-06T23:23:09Z</dcterms:modified>
</cp:coreProperties>
</file>