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94" r:id="rId3"/>
    <p:sldId id="269" r:id="rId4"/>
    <p:sldId id="259" r:id="rId5"/>
    <p:sldId id="258" r:id="rId6"/>
    <p:sldId id="260" r:id="rId7"/>
    <p:sldId id="296" r:id="rId8"/>
    <p:sldId id="261" r:id="rId9"/>
    <p:sldId id="262" r:id="rId10"/>
    <p:sldId id="266" r:id="rId11"/>
    <p:sldId id="257" r:id="rId12"/>
    <p:sldId id="293" r:id="rId13"/>
    <p:sldId id="267" r:id="rId14"/>
    <p:sldId id="265" r:id="rId15"/>
    <p:sldId id="277" r:id="rId16"/>
    <p:sldId id="278" r:id="rId17"/>
    <p:sldId id="268" r:id="rId18"/>
    <p:sldId id="274" r:id="rId19"/>
    <p:sldId id="271" r:id="rId20"/>
    <p:sldId id="273" r:id="rId21"/>
    <p:sldId id="275" r:id="rId22"/>
    <p:sldId id="276" r:id="rId23"/>
    <p:sldId id="279" r:id="rId24"/>
    <p:sldId id="280" r:id="rId25"/>
    <p:sldId id="282" r:id="rId26"/>
    <p:sldId id="283" r:id="rId27"/>
    <p:sldId id="284" r:id="rId28"/>
    <p:sldId id="285" r:id="rId29"/>
    <p:sldId id="272" r:id="rId30"/>
    <p:sldId id="287" r:id="rId31"/>
    <p:sldId id="288" r:id="rId32"/>
    <p:sldId id="289" r:id="rId33"/>
    <p:sldId id="290" r:id="rId34"/>
    <p:sldId id="291" r:id="rId35"/>
    <p:sldId id="292" r:id="rId36"/>
    <p:sldId id="297" r:id="rId37"/>
    <p:sldId id="295" r:id="rId3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525" autoAdjust="0"/>
    <p:restoredTop sz="94660"/>
  </p:normalViewPr>
  <p:slideViewPr>
    <p:cSldViewPr snapToGrid="0">
      <p:cViewPr varScale="1">
        <p:scale>
          <a:sx n="88" d="100"/>
          <a:sy n="88" d="100"/>
        </p:scale>
        <p:origin x="51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1/13/2023</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1/13/2023</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1/13/2023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1/13/2023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smtClean="0"/>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1/13/2023</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1/13/2023</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1/13/2023</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1/13/2023</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1/13/2023</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hyperlink" Target="https://www.childrenssociety.org.uk/information/professionals/resources/counting-lives" TargetMode="Externa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hyperlink" Target="https://www.dyfed-powys.police.uk/news/dyfed-powys/news/2022/march-2022/week-of-action-targets-criminals-and-educates-communities-to-spot-the-signs/" TargetMode="External"/><Relationship Id="rId2" Type="http://schemas.openxmlformats.org/officeDocument/2006/relationships/hyperlink" Target="https://www.cypnow.co.uk/features/article/gangs-and-criminal-exploitation-policy-context" TargetMode="External"/><Relationship Id="rId1" Type="http://schemas.openxmlformats.org/officeDocument/2006/relationships/slideLayout" Target="../slideLayouts/slideLayout7.xml"/><Relationship Id="rId6" Type="http://schemas.openxmlformats.org/officeDocument/2006/relationships/hyperlink" Target="https://doi.org/10.1007/978-1-349-20405-2_2" TargetMode="External"/><Relationship Id="rId5" Type="http://schemas.openxmlformats.org/officeDocument/2006/relationships/hyperlink" Target="https://www.gov.uk/government/publications/criminal-exploitation-of-children-and-vulnerable-adults-county-lines/criminal-exploitation-of-children-and-vulnerable-adults-county-lines" TargetMode="External"/><Relationship Id="rId4" Type="http://schemas.openxmlformats.org/officeDocument/2006/relationships/hyperlink" Target="https://www.gov.uk/government/collections/county-lines-criminal-exploitation-of-children-and-vulnerable-adults"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www.simplypsychology.org/" TargetMode="External"/><Relationship Id="rId7" Type="http://schemas.openxmlformats.org/officeDocument/2006/relationships/hyperlink" Target="https://learning.nspcc.org.uk/child-abuse-and-neglect/county-lines#skip-to-content" TargetMode="External"/><Relationship Id="rId2" Type="http://schemas.openxmlformats.org/officeDocument/2006/relationships/hyperlink" Target="https://www.kscmp.org.uk/__data/assets/pdf_file/0012/131403/Kent-and-Medway-VRU-Guide-to-County-Lines.pdf" TargetMode="External"/><Relationship Id="rId1" Type="http://schemas.openxmlformats.org/officeDocument/2006/relationships/slideLayout" Target="../slideLayouts/slideLayout7.xml"/><Relationship Id="rId6" Type="http://schemas.openxmlformats.org/officeDocument/2006/relationships/hyperlink" Target="https://static.nya.org.uk/static/f3fcc0c77f1f2d3b579af6274648540b/Between-the-lines-final-version.pdf" TargetMode="External"/><Relationship Id="rId5" Type="http://schemas.openxmlformats.org/officeDocument/2006/relationships/hyperlink" Target="https://www.nationalcrimeagency.gov.uk/who-we-are/publications/257-county-lines-drug-supply-vulnerability-and-harm-2018/file" TargetMode="External"/><Relationship Id="rId4" Type="http://schemas.openxmlformats.org/officeDocument/2006/relationships/hyperlink" Target="https://www.met.police.uk/advice/advice-and-information/cl/county-lines/" TargetMode="External"/></Relationships>
</file>

<file path=ppt/slides/_rels/slide33.xml.rels><?xml version="1.0" encoding="UTF-8" standalone="yes"?>
<Relationships xmlns="http://schemas.openxmlformats.org/package/2006/relationships"><Relationship Id="rId8" Type="http://schemas.openxmlformats.org/officeDocument/2006/relationships/hyperlink" Target="https://doi.org/10.1016/j.childyouth.2020.105476" TargetMode="External"/><Relationship Id="rId3" Type="http://schemas.openxmlformats.org/officeDocument/2006/relationships/hyperlink" Target="https://www.gov.uk/government/organisations/hm-inspectorate-of-probation" TargetMode="External"/><Relationship Id="rId7" Type="http://schemas.openxmlformats.org/officeDocument/2006/relationships/hyperlink" Target="https://paceuk.info/criminal-exploitation/what-is-county-lines/" TargetMode="External"/><Relationship Id="rId2" Type="http://schemas.openxmlformats.org/officeDocument/2006/relationships/hyperlink" Target="https://www.gov.uk/government/organisations/care-quality-commission" TargetMode="External"/><Relationship Id="rId1" Type="http://schemas.openxmlformats.org/officeDocument/2006/relationships/slideLayout" Target="../slideLayouts/slideLayout7.xml"/><Relationship Id="rId6" Type="http://schemas.openxmlformats.org/officeDocument/2006/relationships/hyperlink" Target="https://assets.publishing.service.gov.uk/government/uploads/system/uploads/attachment_data/file/756031/Protecting_children_from_criminal_exploitation_human_trafficking_modern_slavery_addendum_141118.pdf" TargetMode="External"/><Relationship Id="rId5" Type="http://schemas.openxmlformats.org/officeDocument/2006/relationships/hyperlink" Target="https://www.gov.uk/government/organisations/hm-inspectorate-of-constabulary" TargetMode="External"/><Relationship Id="rId4" Type="http://schemas.openxmlformats.org/officeDocument/2006/relationships/hyperlink" Target="https://www.gov.uk/government/organisations/hm-inspectorate-of-constabulary-and-fire-rescue-services"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themartinsburginitiative.com/adverse-childhood-experiences/" TargetMode="External"/><Relationship Id="rId2" Type="http://schemas.openxmlformats.org/officeDocument/2006/relationships/hyperlink" Target="http://paceuk.info/wp-content/uploads/2020/12/Slang-Dictionary-A5-Booklet.pdf" TargetMode="External"/><Relationship Id="rId1" Type="http://schemas.openxmlformats.org/officeDocument/2006/relationships/slideLayout" Target="../slideLayouts/slideLayout7.xml"/><Relationship Id="rId5" Type="http://schemas.openxmlformats.org/officeDocument/2006/relationships/hyperlink" Target="https://www.legislation.gov.uk/ukpga/1989/41/contents" TargetMode="External"/><Relationship Id="rId4" Type="http://schemas.openxmlformats.org/officeDocument/2006/relationships/hyperlink" Target="https://static.nya.org.uk/static/f3fcc0c77f1f2d3b579af6274648540b/Between-the-lines-final-version.pdf"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www.legislation.gov.uk/mwa/2011/1/contents/enacted" TargetMode="External"/><Relationship Id="rId2" Type="http://schemas.openxmlformats.org/officeDocument/2006/relationships/hyperlink" Target="https://www.legislation.gov.uk/mwa/2011/2/contents" TargetMode="External"/><Relationship Id="rId1" Type="http://schemas.openxmlformats.org/officeDocument/2006/relationships/slideLayout" Target="../slideLayouts/slideLayout7.xml"/><Relationship Id="rId6" Type="http://schemas.openxmlformats.org/officeDocument/2006/relationships/hyperlink" Target="https://www.gov.wales/sites/default/files/publications/2018-02/Bilingual-Participation-Standards-poster2016.pdf" TargetMode="External"/><Relationship Id="rId5" Type="http://schemas.openxmlformats.org/officeDocument/2006/relationships/hyperlink" Target="https://www.gov.wales/sites/default/files/publications/2018-02/implementation-plan-youth-engagement-and-progression-framework.pdf" TargetMode="External"/><Relationship Id="rId4" Type="http://schemas.openxmlformats.org/officeDocument/2006/relationships/hyperlink" Target="https://www.gov.wales/sites/default/files/publications/2018-02/direction-and-guidance-extending-entitlement-support-for-11-to-25-year-olds-in-wales.pdf"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www.youthemployment.org.uk/dev/wp-content/themes/yeuk/files/youth-voice-census-report-2022.pdf" TargetMode="External"/><Relationship Id="rId2" Type="http://schemas.openxmlformats.org/officeDocument/2006/relationships/hyperlink" Target="https://doi.org/10.1177/1473225420902840" TargetMode="Externa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hyperlink" Target="https://www.youtube.com/watch?v=ah-z_Qolxmo" TargetMode="External"/><Relationship Id="rId2" Type="http://schemas.openxmlformats.org/officeDocument/2006/relationships/hyperlink" Target="https://www.youtube.com/watch?v=SyGL75n5FFM" TargetMode="External"/><Relationship Id="rId1" Type="http://schemas.openxmlformats.org/officeDocument/2006/relationships/slideLayout" Target="../slideLayouts/slideLayout7.xml"/><Relationship Id="rId6" Type="http://schemas.openxmlformats.org/officeDocument/2006/relationships/hyperlink" Target="https://www.youtube.com/watch?v=m///mCXXelJBHg&amp;list=TLPQMTAwMTIwMjMoXpj106P6vQ&amp;index=3" TargetMode="External"/><Relationship Id="rId5" Type="http://schemas.openxmlformats.org/officeDocument/2006/relationships/hyperlink" Target="https://www.youtube.com/watch?v=L26Ysecy7Ug" TargetMode="External"/><Relationship Id="rId4" Type="http://schemas.openxmlformats.org/officeDocument/2006/relationships/hyperlink" Target="https://www.youtube.com/watch?v=Bj1CvwJhqFc"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8057" y="2613302"/>
            <a:ext cx="9448800" cy="3247566"/>
          </a:xfrm>
        </p:spPr>
        <p:txBody>
          <a:bodyPr>
            <a:normAutofit fontScale="90000"/>
          </a:bodyPr>
          <a:lstStyle/>
          <a:p>
            <a:r>
              <a:rPr lang="en-GB" dirty="0" err="1" smtClean="0"/>
              <a:t>Ecyw6004</a:t>
            </a:r>
            <a:r>
              <a:rPr lang="en-GB" dirty="0" smtClean="0"/>
              <a:t/>
            </a:r>
            <a:br>
              <a:rPr lang="en-GB" dirty="0" smtClean="0"/>
            </a:br>
            <a:r>
              <a:rPr lang="en-GB" dirty="0" smtClean="0"/>
              <a:t>Young people and society 3: trauma, exploitation and toxic childhood</a:t>
            </a:r>
            <a:br>
              <a:rPr lang="en-GB" dirty="0" smtClean="0"/>
            </a:br>
            <a:r>
              <a:rPr lang="en-GB" dirty="0" smtClean="0"/>
              <a:t/>
            </a:r>
            <a:br>
              <a:rPr lang="en-GB" dirty="0" smtClean="0"/>
            </a:br>
            <a:r>
              <a:rPr lang="en-GB" sz="2000" dirty="0" smtClean="0"/>
              <a:t>Julie Bevington 1807298</a:t>
            </a:r>
            <a:endParaRPr lang="en-GB" sz="2000" dirty="0"/>
          </a:p>
        </p:txBody>
      </p:sp>
    </p:spTree>
    <p:extLst>
      <p:ext uri="{BB962C8B-B14F-4D97-AF65-F5344CB8AC3E}">
        <p14:creationId xmlns:p14="http://schemas.microsoft.com/office/powerpoint/2010/main" val="4041516567"/>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22812" y="1654629"/>
            <a:ext cx="10284823" cy="3139321"/>
          </a:xfrm>
          <a:prstGeom prst="rect">
            <a:avLst/>
          </a:prstGeom>
          <a:noFill/>
        </p:spPr>
        <p:txBody>
          <a:bodyPr wrap="square" rtlCol="0">
            <a:spAutoFit/>
          </a:bodyPr>
          <a:lstStyle/>
          <a:p>
            <a:r>
              <a:rPr lang="en-GB" dirty="0"/>
              <a:t>Youth Employment UK (2022, </a:t>
            </a:r>
            <a:r>
              <a:rPr lang="en-GB" dirty="0" err="1"/>
              <a:t>p.7</a:t>
            </a:r>
            <a:r>
              <a:rPr lang="en-GB" dirty="0"/>
              <a:t>) recently reported </a:t>
            </a:r>
            <a:endParaRPr lang="en-GB" dirty="0" smtClean="0"/>
          </a:p>
          <a:p>
            <a:endParaRPr lang="en-GB" dirty="0"/>
          </a:p>
          <a:p>
            <a:endParaRPr lang="en-GB" dirty="0"/>
          </a:p>
          <a:p>
            <a:pPr lvl="2" algn="just"/>
            <a:r>
              <a:rPr lang="en-GB" dirty="0"/>
              <a:t>The past three years have been traumatic for young people, </a:t>
            </a:r>
            <a:r>
              <a:rPr lang="en-GB" dirty="0" err="1"/>
              <a:t>COVID</a:t>
            </a:r>
            <a:r>
              <a:rPr lang="en-GB" dirty="0"/>
              <a:t>-19 and its continuing aftermath has acted both as a catalyst and as a suppressant for some of the biggest issues facing young people: accelerating social, emotional and mental health challenges and contributing to the growing fears and feelings of isolation from age 11 all the way to age 30.</a:t>
            </a:r>
          </a:p>
          <a:p>
            <a:r>
              <a:rPr lang="en-GB" dirty="0"/>
              <a:t> </a:t>
            </a:r>
          </a:p>
          <a:p>
            <a:r>
              <a:rPr lang="en-GB" dirty="0"/>
              <a:t>					</a:t>
            </a:r>
          </a:p>
          <a:p>
            <a:r>
              <a:rPr lang="en-GB" dirty="0" smtClean="0"/>
              <a:t>                                                                                  (</a:t>
            </a:r>
            <a:r>
              <a:rPr lang="en-GB" dirty="0"/>
              <a:t>Youth Employment UK, 2022, </a:t>
            </a:r>
            <a:r>
              <a:rPr lang="en-GB" dirty="0" err="1"/>
              <a:t>p.7</a:t>
            </a:r>
            <a:r>
              <a:rPr lang="en-GB" dirty="0"/>
              <a:t>)</a:t>
            </a:r>
          </a:p>
        </p:txBody>
      </p:sp>
    </p:spTree>
    <p:extLst>
      <p:ext uri="{BB962C8B-B14F-4D97-AF65-F5344CB8AC3E}">
        <p14:creationId xmlns:p14="http://schemas.microsoft.com/office/powerpoint/2010/main" val="227108985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8000" dirty="0" smtClean="0"/>
              <a:t>Trapped by the line</a:t>
            </a:r>
            <a:endParaRPr lang="en-GB" sz="8000" dirty="0"/>
          </a:p>
        </p:txBody>
      </p:sp>
    </p:spTree>
    <p:extLst>
      <p:ext uri="{BB962C8B-B14F-4D97-AF65-F5344CB8AC3E}">
        <p14:creationId xmlns:p14="http://schemas.microsoft.com/office/powerpoint/2010/main" val="3144635105"/>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574766" y="1349829"/>
            <a:ext cx="11042468" cy="4062651"/>
          </a:xfrm>
          <a:prstGeom prst="rect">
            <a:avLst/>
          </a:prstGeom>
          <a:noFill/>
        </p:spPr>
        <p:txBody>
          <a:bodyPr wrap="square" rtlCol="0">
            <a:spAutoFit/>
          </a:bodyPr>
          <a:lstStyle/>
          <a:p>
            <a:pPr marL="285750" indent="-285750">
              <a:buFont typeface="Wingdings" panose="05000000000000000000" pitchFamily="2" charset="2"/>
              <a:buChar char="§"/>
            </a:pPr>
            <a:r>
              <a:rPr lang="en-GB" sz="2000" dirty="0" smtClean="0"/>
              <a:t>The Children’s Act (1989)</a:t>
            </a:r>
          </a:p>
          <a:p>
            <a:pPr marL="285750" indent="-285750">
              <a:buFont typeface="Wingdings" panose="05000000000000000000" pitchFamily="2" charset="2"/>
              <a:buChar char="§"/>
            </a:pPr>
            <a:r>
              <a:rPr lang="en-GB" sz="2000" dirty="0" smtClean="0"/>
              <a:t>Well-being </a:t>
            </a:r>
            <a:r>
              <a:rPr lang="en-GB" sz="2000" dirty="0"/>
              <a:t>of Future Generations (Wales) Act </a:t>
            </a:r>
            <a:r>
              <a:rPr lang="en-GB" sz="2000" dirty="0" smtClean="0"/>
              <a:t>2015</a:t>
            </a:r>
          </a:p>
          <a:p>
            <a:pPr marL="285750" indent="-285750">
              <a:buFont typeface="Wingdings" panose="05000000000000000000" pitchFamily="2" charset="2"/>
              <a:buChar char="§"/>
            </a:pPr>
            <a:r>
              <a:rPr lang="en-GB" sz="2000" dirty="0" smtClean="0"/>
              <a:t>Youth Work Strategy for Wales (2019)</a:t>
            </a:r>
          </a:p>
          <a:p>
            <a:pPr marL="285750" indent="-285750">
              <a:buFont typeface="Wingdings" panose="05000000000000000000" pitchFamily="2" charset="2"/>
              <a:buChar char="§"/>
            </a:pPr>
            <a:r>
              <a:rPr lang="en-GB" sz="2000" dirty="0" smtClean="0"/>
              <a:t>Every Child Matters (2004)</a:t>
            </a:r>
          </a:p>
          <a:p>
            <a:pPr marL="285750" indent="-285750">
              <a:buFont typeface="Wingdings" panose="05000000000000000000" pitchFamily="2" charset="2"/>
              <a:buChar char="§"/>
            </a:pPr>
            <a:r>
              <a:rPr lang="en-GB" sz="2000" dirty="0"/>
              <a:t>Learning &amp; Skills Act 2000 (Section 123</a:t>
            </a:r>
            <a:r>
              <a:rPr lang="en-GB" sz="2000" dirty="0" smtClean="0"/>
              <a:t>)</a:t>
            </a:r>
          </a:p>
          <a:p>
            <a:pPr marL="285750" indent="-285750">
              <a:buFont typeface="Wingdings" panose="05000000000000000000" pitchFamily="2" charset="2"/>
              <a:buChar char="§"/>
            </a:pPr>
            <a:r>
              <a:rPr lang="en-GB" sz="2000" dirty="0"/>
              <a:t>EXTENDING ENTITLEMENT: support for 11 to 25 year olds in </a:t>
            </a:r>
            <a:r>
              <a:rPr lang="en-GB" sz="2000" dirty="0" smtClean="0"/>
              <a:t>Wales (2002)</a:t>
            </a:r>
          </a:p>
          <a:p>
            <a:pPr marL="285750" indent="-285750">
              <a:buFont typeface="Wingdings" panose="05000000000000000000" pitchFamily="2" charset="2"/>
              <a:buChar char="§"/>
            </a:pPr>
            <a:r>
              <a:rPr lang="en-GB" sz="2000" dirty="0"/>
              <a:t>Wales Safeguarding Procedures </a:t>
            </a:r>
            <a:r>
              <a:rPr lang="en-GB" sz="2000" dirty="0" smtClean="0"/>
              <a:t>2019</a:t>
            </a:r>
          </a:p>
          <a:p>
            <a:pPr marL="285750" indent="-285750">
              <a:buFont typeface="Wingdings" panose="05000000000000000000" pitchFamily="2" charset="2"/>
              <a:buChar char="§"/>
            </a:pPr>
            <a:r>
              <a:rPr lang="en-GB" sz="2000" dirty="0"/>
              <a:t>Welsh Language (Wales) Measure, Children and Families (Wales) Measure </a:t>
            </a:r>
            <a:r>
              <a:rPr lang="en-GB" sz="2000" dirty="0" smtClean="0"/>
              <a:t>2010</a:t>
            </a:r>
          </a:p>
          <a:p>
            <a:pPr marL="285750" indent="-285750">
              <a:buFont typeface="Wingdings" panose="05000000000000000000" pitchFamily="2" charset="2"/>
              <a:buChar char="§"/>
            </a:pPr>
            <a:r>
              <a:rPr lang="en-GB" sz="2000" dirty="0" smtClean="0"/>
              <a:t>Youth </a:t>
            </a:r>
            <a:r>
              <a:rPr lang="en-GB" sz="2000" dirty="0"/>
              <a:t>Engagement and Progression Implementation </a:t>
            </a:r>
            <a:r>
              <a:rPr lang="en-GB" sz="2000" dirty="0" smtClean="0"/>
              <a:t>Plan (2013)</a:t>
            </a:r>
          </a:p>
          <a:p>
            <a:pPr marL="285750" indent="-285750">
              <a:buFont typeface="Wingdings" panose="05000000000000000000" pitchFamily="2" charset="2"/>
              <a:buChar char="§"/>
            </a:pPr>
            <a:r>
              <a:rPr lang="en-GB" sz="2000" dirty="0"/>
              <a:t>Children and Young People’s National Participation Standards (2016) </a:t>
            </a:r>
            <a:endParaRPr lang="en-GB" sz="2000" dirty="0" smtClean="0"/>
          </a:p>
          <a:p>
            <a:pPr marL="285750" indent="-285750">
              <a:buFont typeface="Wingdings" panose="05000000000000000000" pitchFamily="2" charset="2"/>
              <a:buChar char="§"/>
            </a:pPr>
            <a:r>
              <a:rPr lang="en-GB" sz="2000" dirty="0"/>
              <a:t>Welsh Government ‘Rights of Children and Young Persons Measure’ </a:t>
            </a:r>
            <a:r>
              <a:rPr lang="en-GB" sz="2000" dirty="0" smtClean="0"/>
              <a:t>2011</a:t>
            </a:r>
          </a:p>
          <a:p>
            <a:pPr marL="285750" indent="-285750">
              <a:buFont typeface="Wingdings" panose="05000000000000000000" pitchFamily="2" charset="2"/>
              <a:buChar char="§"/>
            </a:pPr>
            <a:r>
              <a:rPr lang="en-GB" sz="2000" dirty="0"/>
              <a:t>Education Act 1996</a:t>
            </a:r>
            <a:endParaRPr lang="en-GB" sz="2000" dirty="0" smtClean="0"/>
          </a:p>
          <a:p>
            <a:endParaRPr lang="en-GB" dirty="0"/>
          </a:p>
        </p:txBody>
      </p:sp>
    </p:spTree>
    <p:extLst>
      <p:ext uri="{BB962C8B-B14F-4D97-AF65-F5344CB8AC3E}">
        <p14:creationId xmlns:p14="http://schemas.microsoft.com/office/powerpoint/2010/main" val="1625860269"/>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753532"/>
            <a:ext cx="10820400" cy="5211839"/>
          </a:xfrm>
        </p:spPr>
        <p:txBody>
          <a:bodyPr>
            <a:normAutofit/>
          </a:bodyPr>
          <a:lstStyle/>
          <a:p>
            <a:r>
              <a:rPr lang="en-GB" dirty="0" smtClean="0"/>
              <a:t>So what is youth work?</a:t>
            </a:r>
            <a:br>
              <a:rPr lang="en-GB" dirty="0" smtClean="0"/>
            </a:br>
            <a:r>
              <a:rPr lang="en-GB" dirty="0"/>
              <a:t/>
            </a:r>
            <a:br>
              <a:rPr lang="en-GB" dirty="0"/>
            </a:br>
            <a:r>
              <a:rPr lang="en-GB" dirty="0"/>
              <a:t/>
            </a:r>
            <a:br>
              <a:rPr lang="en-GB" dirty="0"/>
            </a:br>
            <a:r>
              <a:rPr lang="en-GB" dirty="0" smtClean="0"/>
              <a:t>“Enable </a:t>
            </a:r>
            <a:r>
              <a:rPr lang="en-GB" dirty="0"/>
              <a:t>young people to develop holistically, working with them to facilitate their personal, social and educational development, to enable them to develop their voice, influence and place in society and to reach their full </a:t>
            </a:r>
            <a:r>
              <a:rPr lang="en-GB" dirty="0" smtClean="0"/>
              <a:t>potential”.</a:t>
            </a:r>
            <a:br>
              <a:rPr lang="en-GB" dirty="0" smtClean="0"/>
            </a:br>
            <a:r>
              <a:rPr lang="en-GB" dirty="0"/>
              <a:t/>
            </a:r>
            <a:br>
              <a:rPr lang="en-GB" dirty="0"/>
            </a:br>
            <a:r>
              <a:rPr lang="en-GB" dirty="0" smtClean="0"/>
              <a:t>					 </a:t>
            </a:r>
            <a:r>
              <a:rPr lang="en-GB" sz="1600" dirty="0" smtClean="0"/>
              <a:t>(CLD </a:t>
            </a:r>
            <a:r>
              <a:rPr lang="en-GB" sz="1600" dirty="0"/>
              <a:t>Standards Council </a:t>
            </a:r>
            <a:r>
              <a:rPr lang="en-GB" sz="1600" dirty="0" smtClean="0"/>
              <a:t>Scotland, 2019. </a:t>
            </a:r>
            <a:r>
              <a:rPr lang="en-GB" sz="1600" dirty="0" err="1" smtClean="0"/>
              <a:t>p3</a:t>
            </a:r>
            <a:r>
              <a:rPr lang="en-GB" sz="1600" dirty="0" smtClean="0"/>
              <a:t>.)</a:t>
            </a:r>
            <a:r>
              <a:rPr lang="en-GB" sz="1600" dirty="0"/>
              <a:t> </a:t>
            </a:r>
          </a:p>
        </p:txBody>
      </p:sp>
    </p:spTree>
    <p:extLst>
      <p:ext uri="{BB962C8B-B14F-4D97-AF65-F5344CB8AC3E}">
        <p14:creationId xmlns:p14="http://schemas.microsoft.com/office/powerpoint/2010/main" val="338253212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96686" y="1410789"/>
            <a:ext cx="10711543" cy="1200329"/>
          </a:xfrm>
          <a:prstGeom prst="rect">
            <a:avLst/>
          </a:prstGeom>
          <a:noFill/>
        </p:spPr>
        <p:txBody>
          <a:bodyPr wrap="square" rtlCol="0">
            <a:spAutoFit/>
          </a:bodyPr>
          <a:lstStyle/>
          <a:p>
            <a:r>
              <a:rPr lang="en-GB" dirty="0" smtClean="0"/>
              <a:t>“Youth </a:t>
            </a:r>
            <a:r>
              <a:rPr lang="en-GB" dirty="0"/>
              <a:t>work is a universal entitlement, available in English and Welsh and open to all young people within the specified age range </a:t>
            </a:r>
            <a:r>
              <a:rPr lang="en-GB" dirty="0" smtClean="0"/>
              <a:t>11-25”.</a:t>
            </a:r>
          </a:p>
          <a:p>
            <a:endParaRPr lang="en-GB" dirty="0"/>
          </a:p>
          <a:p>
            <a:r>
              <a:rPr lang="en-GB" dirty="0" smtClean="0"/>
              <a:t>								(</a:t>
            </a:r>
            <a:r>
              <a:rPr lang="en-GB" dirty="0"/>
              <a:t>Youth Work in Wales Review </a:t>
            </a:r>
            <a:r>
              <a:rPr lang="en-GB" dirty="0" smtClean="0"/>
              <a:t>Group, 2022, </a:t>
            </a:r>
            <a:r>
              <a:rPr lang="en-GB" dirty="0" err="1" smtClean="0"/>
              <a:t>p4</a:t>
            </a:r>
            <a:r>
              <a:rPr lang="en-GB" dirty="0" smtClean="0"/>
              <a:t>) </a:t>
            </a:r>
            <a:endParaRPr lang="en-GB" dirty="0"/>
          </a:p>
        </p:txBody>
      </p:sp>
      <p:sp>
        <p:nvSpPr>
          <p:cNvPr id="3" name="TextBox 2"/>
          <p:cNvSpPr txBox="1"/>
          <p:nvPr/>
        </p:nvSpPr>
        <p:spPr>
          <a:xfrm>
            <a:off x="696686" y="3248297"/>
            <a:ext cx="10711543" cy="2677656"/>
          </a:xfrm>
          <a:prstGeom prst="rect">
            <a:avLst/>
          </a:prstGeom>
          <a:noFill/>
        </p:spPr>
        <p:txBody>
          <a:bodyPr wrap="square" rtlCol="0">
            <a:spAutoFit/>
          </a:bodyPr>
          <a:lstStyle/>
          <a:p>
            <a:pPr marL="285750" indent="-285750">
              <a:buFont typeface="Wingdings" panose="05000000000000000000" pitchFamily="2" charset="2"/>
              <a:buChar char="§"/>
            </a:pPr>
            <a:r>
              <a:rPr lang="en-GB" sz="2800" dirty="0" smtClean="0"/>
              <a:t>Young people with a safe space to socialise with others</a:t>
            </a:r>
          </a:p>
          <a:p>
            <a:pPr marL="285750" indent="-285750">
              <a:buFont typeface="Wingdings" panose="05000000000000000000" pitchFamily="2" charset="2"/>
              <a:buChar char="§"/>
            </a:pPr>
            <a:endParaRPr lang="en-GB" sz="2800" dirty="0"/>
          </a:p>
          <a:p>
            <a:pPr marL="285750" indent="-285750">
              <a:buFont typeface="Wingdings" panose="05000000000000000000" pitchFamily="2" charset="2"/>
              <a:buChar char="§"/>
            </a:pPr>
            <a:r>
              <a:rPr lang="en-GB" sz="2800" dirty="0"/>
              <a:t>Advice, Guidance and Signposting to other </a:t>
            </a:r>
            <a:r>
              <a:rPr lang="en-GB" sz="2800" dirty="0" smtClean="0"/>
              <a:t>agencies</a:t>
            </a:r>
          </a:p>
          <a:p>
            <a:endParaRPr lang="en-GB" sz="2800" dirty="0" smtClean="0"/>
          </a:p>
          <a:p>
            <a:pPr marL="285750" indent="-285750">
              <a:buFont typeface="Wingdings" panose="05000000000000000000" pitchFamily="2" charset="2"/>
              <a:buChar char="§"/>
            </a:pPr>
            <a:r>
              <a:rPr lang="en-GB" sz="2800" dirty="0" smtClean="0"/>
              <a:t>Informal and Non formal learning opportunities </a:t>
            </a:r>
          </a:p>
          <a:p>
            <a:endParaRPr lang="en-GB" sz="2800" dirty="0" smtClean="0"/>
          </a:p>
        </p:txBody>
      </p:sp>
    </p:spTree>
    <p:extLst>
      <p:ext uri="{BB962C8B-B14F-4D97-AF65-F5344CB8AC3E}">
        <p14:creationId xmlns:p14="http://schemas.microsoft.com/office/powerpoint/2010/main" val="371565103"/>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92183" y="1018903"/>
            <a:ext cx="10946674" cy="5262979"/>
          </a:xfrm>
          <a:prstGeom prst="rect">
            <a:avLst/>
          </a:prstGeom>
          <a:noFill/>
        </p:spPr>
        <p:txBody>
          <a:bodyPr wrap="square" rtlCol="0">
            <a:spAutoFit/>
          </a:bodyPr>
          <a:lstStyle/>
          <a:p>
            <a:r>
              <a:rPr lang="en-GB" sz="2800" dirty="0" smtClean="0"/>
              <a:t>Non-formal education refers to structured sometimes accredited qualifications, which take place outside of the formal educational classroom setting that develops the skills of the learners (Coombes and Ahmed, 1974; Jeffs and Smith, 1990). </a:t>
            </a:r>
          </a:p>
          <a:p>
            <a:endParaRPr lang="en-GB" sz="2800" dirty="0"/>
          </a:p>
          <a:p>
            <a:endParaRPr lang="en-GB" sz="2800" dirty="0" smtClean="0"/>
          </a:p>
          <a:p>
            <a:r>
              <a:rPr lang="en-GB" sz="2800" dirty="0" smtClean="0"/>
              <a:t>Informal education refers to the unplanned education received by a learner that happens to come from incidental conversations and teachings from everyday life, however Jeffs and Smith (2010, </a:t>
            </a:r>
            <a:r>
              <a:rPr lang="en-GB" sz="2800" dirty="0" err="1" smtClean="0"/>
              <a:t>p.7</a:t>
            </a:r>
            <a:r>
              <a:rPr lang="en-GB" sz="2800" dirty="0" smtClean="0"/>
              <a:t>) view informal learning “the education flowing from learning projects undertaken by ourselves”. </a:t>
            </a:r>
            <a:endParaRPr lang="en-GB" sz="2800" dirty="0"/>
          </a:p>
        </p:txBody>
      </p:sp>
    </p:spTree>
    <p:extLst>
      <p:ext uri="{BB962C8B-B14F-4D97-AF65-F5344CB8AC3E}">
        <p14:creationId xmlns:p14="http://schemas.microsoft.com/office/powerpoint/2010/main" val="832255565"/>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18309" y="722811"/>
            <a:ext cx="11112137" cy="2862322"/>
          </a:xfrm>
          <a:prstGeom prst="rect">
            <a:avLst/>
          </a:prstGeom>
          <a:noFill/>
        </p:spPr>
        <p:txBody>
          <a:bodyPr wrap="square" rtlCol="0">
            <a:spAutoFit/>
          </a:bodyPr>
          <a:lstStyle/>
          <a:p>
            <a:r>
              <a:rPr lang="en-GB" dirty="0" smtClean="0"/>
              <a:t>Settings for Youth Work delivery:</a:t>
            </a:r>
          </a:p>
          <a:p>
            <a:endParaRPr lang="en-GB" dirty="0"/>
          </a:p>
          <a:p>
            <a:pPr marL="285750" indent="-285750">
              <a:buFont typeface="Wingdings" panose="05000000000000000000" pitchFamily="2" charset="2"/>
              <a:buChar char="§"/>
            </a:pPr>
            <a:r>
              <a:rPr lang="en-GB" dirty="0" smtClean="0"/>
              <a:t>Centre-based </a:t>
            </a:r>
          </a:p>
          <a:p>
            <a:pPr marL="285750" indent="-285750">
              <a:buFont typeface="Wingdings" panose="05000000000000000000" pitchFamily="2" charset="2"/>
              <a:buChar char="§"/>
            </a:pPr>
            <a:r>
              <a:rPr lang="en-GB" dirty="0" smtClean="0"/>
              <a:t>Street/detached</a:t>
            </a:r>
          </a:p>
          <a:p>
            <a:pPr marL="285750" indent="-285750">
              <a:buFont typeface="Wingdings" panose="05000000000000000000" pitchFamily="2" charset="2"/>
              <a:buChar char="§"/>
            </a:pPr>
            <a:r>
              <a:rPr lang="en-GB" dirty="0"/>
              <a:t>O</a:t>
            </a:r>
            <a:r>
              <a:rPr lang="en-GB" dirty="0" smtClean="0"/>
              <a:t>utreach </a:t>
            </a:r>
          </a:p>
          <a:p>
            <a:pPr marL="285750" indent="-285750">
              <a:buFont typeface="Wingdings" panose="05000000000000000000" pitchFamily="2" charset="2"/>
              <a:buChar char="§"/>
            </a:pPr>
            <a:r>
              <a:rPr lang="en-GB" dirty="0"/>
              <a:t>R</a:t>
            </a:r>
            <a:r>
              <a:rPr lang="en-GB" dirty="0" smtClean="0"/>
              <a:t>esidential work</a:t>
            </a:r>
          </a:p>
          <a:p>
            <a:pPr marL="285750" indent="-285750">
              <a:buFont typeface="Wingdings" panose="05000000000000000000" pitchFamily="2" charset="2"/>
              <a:buChar char="§"/>
            </a:pPr>
            <a:r>
              <a:rPr lang="en-GB" dirty="0"/>
              <a:t>T</a:t>
            </a:r>
            <a:r>
              <a:rPr lang="en-GB" dirty="0" smtClean="0"/>
              <a:t>argeted </a:t>
            </a:r>
            <a:r>
              <a:rPr lang="en-GB" dirty="0"/>
              <a:t>provision for specific groups </a:t>
            </a:r>
            <a:r>
              <a:rPr lang="en-GB" dirty="0" smtClean="0"/>
              <a:t>(School, </a:t>
            </a:r>
            <a:r>
              <a:rPr lang="en-GB" dirty="0" err="1" smtClean="0"/>
              <a:t>YJT</a:t>
            </a:r>
            <a:r>
              <a:rPr lang="en-GB" dirty="0" smtClean="0"/>
              <a:t>, GP, NEET)</a:t>
            </a:r>
          </a:p>
          <a:p>
            <a:pPr marL="285750" indent="-285750">
              <a:buFont typeface="Wingdings" panose="05000000000000000000" pitchFamily="2" charset="2"/>
              <a:buChar char="§"/>
            </a:pPr>
            <a:r>
              <a:rPr lang="en-GB" dirty="0" smtClean="0"/>
              <a:t>Virtual </a:t>
            </a:r>
          </a:p>
          <a:p>
            <a:endParaRPr lang="en-GB" dirty="0"/>
          </a:p>
          <a:p>
            <a:endParaRPr lang="en-GB" dirty="0"/>
          </a:p>
        </p:txBody>
      </p:sp>
      <p:sp>
        <p:nvSpPr>
          <p:cNvPr id="3" name="TextBox 2"/>
          <p:cNvSpPr txBox="1"/>
          <p:nvPr/>
        </p:nvSpPr>
        <p:spPr>
          <a:xfrm>
            <a:off x="679269" y="3448594"/>
            <a:ext cx="11051177" cy="3416320"/>
          </a:xfrm>
          <a:prstGeom prst="rect">
            <a:avLst/>
          </a:prstGeom>
          <a:noFill/>
        </p:spPr>
        <p:txBody>
          <a:bodyPr wrap="square" rtlCol="0">
            <a:spAutoFit/>
          </a:bodyPr>
          <a:lstStyle/>
          <a:p>
            <a:r>
              <a:rPr lang="en-GB" dirty="0" smtClean="0"/>
              <a:t>Methods</a:t>
            </a:r>
          </a:p>
          <a:p>
            <a:endParaRPr lang="en-GB" dirty="0" smtClean="0"/>
          </a:p>
          <a:p>
            <a:pPr marL="285750" indent="-285750">
              <a:buFont typeface="Wingdings" panose="05000000000000000000" pitchFamily="2" charset="2"/>
              <a:buChar char="§"/>
            </a:pPr>
            <a:r>
              <a:rPr lang="en-GB" dirty="0"/>
              <a:t>C</a:t>
            </a:r>
            <a:r>
              <a:rPr lang="en-GB" dirty="0" smtClean="0"/>
              <a:t>urriculum </a:t>
            </a:r>
            <a:r>
              <a:rPr lang="en-GB" dirty="0"/>
              <a:t>specialities like </a:t>
            </a:r>
            <a:r>
              <a:rPr lang="en-GB" dirty="0" smtClean="0"/>
              <a:t>arts, sports, health and well-being, financial literacy </a:t>
            </a:r>
            <a:r>
              <a:rPr lang="en-GB" dirty="0" err="1" smtClean="0"/>
              <a:t>etc</a:t>
            </a:r>
            <a:endParaRPr lang="en-GB" dirty="0" smtClean="0"/>
          </a:p>
          <a:p>
            <a:pPr marL="285750" indent="-285750">
              <a:buFont typeface="Wingdings" panose="05000000000000000000" pitchFamily="2" charset="2"/>
              <a:buChar char="§"/>
            </a:pPr>
            <a:r>
              <a:rPr lang="en-GB" dirty="0" smtClean="0"/>
              <a:t> Youth Participation forums </a:t>
            </a:r>
            <a:r>
              <a:rPr lang="en-GB" dirty="0"/>
              <a:t>and </a:t>
            </a:r>
            <a:r>
              <a:rPr lang="en-GB" dirty="0" smtClean="0"/>
              <a:t>councils</a:t>
            </a:r>
          </a:p>
          <a:p>
            <a:pPr marL="285750" indent="-285750">
              <a:buFont typeface="Wingdings" panose="05000000000000000000" pitchFamily="2" charset="2"/>
              <a:buChar char="§"/>
            </a:pPr>
            <a:r>
              <a:rPr lang="en-GB" dirty="0"/>
              <a:t>I</a:t>
            </a:r>
            <a:r>
              <a:rPr lang="en-GB" dirty="0" smtClean="0"/>
              <a:t>nformation</a:t>
            </a:r>
            <a:r>
              <a:rPr lang="en-GB" dirty="0"/>
              <a:t>, </a:t>
            </a:r>
            <a:r>
              <a:rPr lang="en-GB" dirty="0" smtClean="0"/>
              <a:t>advice and guidance  </a:t>
            </a:r>
          </a:p>
          <a:p>
            <a:pPr marL="285750" indent="-285750">
              <a:buFont typeface="Wingdings" panose="05000000000000000000" pitchFamily="2" charset="2"/>
              <a:buChar char="§"/>
            </a:pPr>
            <a:r>
              <a:rPr lang="en-GB" dirty="0" smtClean="0"/>
              <a:t>Project work</a:t>
            </a:r>
          </a:p>
          <a:p>
            <a:pPr marL="285750" indent="-285750">
              <a:buFont typeface="Wingdings" panose="05000000000000000000" pitchFamily="2" charset="2"/>
              <a:buChar char="§"/>
            </a:pPr>
            <a:r>
              <a:rPr lang="en-GB" dirty="0" smtClean="0"/>
              <a:t>Group work</a:t>
            </a:r>
          </a:p>
          <a:p>
            <a:pPr marL="285750" indent="-285750">
              <a:buFont typeface="Wingdings" panose="05000000000000000000" pitchFamily="2" charset="2"/>
              <a:buChar char="§"/>
            </a:pPr>
            <a:r>
              <a:rPr lang="en-GB" dirty="0" smtClean="0"/>
              <a:t>1:1 sessions</a:t>
            </a:r>
          </a:p>
          <a:p>
            <a:pPr marL="285750" indent="-285750">
              <a:buFont typeface="Wingdings" panose="05000000000000000000" pitchFamily="2" charset="2"/>
              <a:buChar char="§"/>
            </a:pPr>
            <a:endParaRPr lang="en-GB" dirty="0"/>
          </a:p>
          <a:p>
            <a:pPr marL="285750" indent="-285750">
              <a:buFont typeface="Wingdings" panose="05000000000000000000" pitchFamily="2" charset="2"/>
              <a:buChar char="§"/>
            </a:pPr>
            <a:endParaRPr lang="en-GB" dirty="0" smtClean="0"/>
          </a:p>
          <a:p>
            <a:r>
              <a:rPr lang="en-GB" dirty="0" smtClean="0"/>
              <a:t>										(Youth </a:t>
            </a:r>
            <a:r>
              <a:rPr lang="en-GB" dirty="0"/>
              <a:t>Work in Wales Review </a:t>
            </a:r>
            <a:r>
              <a:rPr lang="en-GB" dirty="0" smtClean="0"/>
              <a:t>Group, 2022, </a:t>
            </a:r>
            <a:r>
              <a:rPr lang="en-GB" dirty="0" err="1" smtClean="0"/>
              <a:t>p5</a:t>
            </a:r>
            <a:r>
              <a:rPr lang="en-GB" dirty="0" smtClean="0"/>
              <a:t>) </a:t>
            </a:r>
            <a:endParaRPr lang="en-GB" dirty="0"/>
          </a:p>
          <a:p>
            <a:endParaRPr lang="en-GB" dirty="0" smtClean="0"/>
          </a:p>
        </p:txBody>
      </p:sp>
    </p:spTree>
    <p:extLst>
      <p:ext uri="{BB962C8B-B14F-4D97-AF65-F5344CB8AC3E}">
        <p14:creationId xmlns:p14="http://schemas.microsoft.com/office/powerpoint/2010/main" val="2008754161"/>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600145346"/>
              </p:ext>
            </p:extLst>
          </p:nvPr>
        </p:nvGraphicFramePr>
        <p:xfrm>
          <a:off x="1288869" y="653143"/>
          <a:ext cx="9596846" cy="5362060"/>
        </p:xfrm>
        <a:graphic>
          <a:graphicData uri="http://schemas.openxmlformats.org/drawingml/2006/table">
            <a:tbl>
              <a:tblPr firstRow="1" bandRow="1">
                <a:tableStyleId>{5C22544A-7EE6-4342-B048-85BDC9FD1C3A}</a:tableStyleId>
              </a:tblPr>
              <a:tblGrid>
                <a:gridCol w="1804645">
                  <a:extLst>
                    <a:ext uri="{9D8B030D-6E8A-4147-A177-3AD203B41FA5}">
                      <a16:colId xmlns:a16="http://schemas.microsoft.com/office/drawing/2014/main" val="258608153"/>
                    </a:ext>
                  </a:extLst>
                </a:gridCol>
                <a:gridCol w="1804645">
                  <a:extLst>
                    <a:ext uri="{9D8B030D-6E8A-4147-A177-3AD203B41FA5}">
                      <a16:colId xmlns:a16="http://schemas.microsoft.com/office/drawing/2014/main" val="694102986"/>
                    </a:ext>
                  </a:extLst>
                </a:gridCol>
                <a:gridCol w="2130127">
                  <a:extLst>
                    <a:ext uri="{9D8B030D-6E8A-4147-A177-3AD203B41FA5}">
                      <a16:colId xmlns:a16="http://schemas.microsoft.com/office/drawing/2014/main" val="4213467888"/>
                    </a:ext>
                  </a:extLst>
                </a:gridCol>
                <a:gridCol w="1950251">
                  <a:extLst>
                    <a:ext uri="{9D8B030D-6E8A-4147-A177-3AD203B41FA5}">
                      <a16:colId xmlns:a16="http://schemas.microsoft.com/office/drawing/2014/main" val="4066437143"/>
                    </a:ext>
                  </a:extLst>
                </a:gridCol>
                <a:gridCol w="1907178">
                  <a:extLst>
                    <a:ext uri="{9D8B030D-6E8A-4147-A177-3AD203B41FA5}">
                      <a16:colId xmlns:a16="http://schemas.microsoft.com/office/drawing/2014/main" val="2362767598"/>
                    </a:ext>
                  </a:extLst>
                </a:gridCol>
              </a:tblGrid>
              <a:tr h="425931">
                <a:tc>
                  <a:txBody>
                    <a:bodyPr/>
                    <a:lstStyle/>
                    <a:p>
                      <a:pPr algn="ctr"/>
                      <a:r>
                        <a:rPr lang="en-GB" sz="1800" dirty="0" smtClean="0"/>
                        <a:t>EXPRESSIVE</a:t>
                      </a:r>
                      <a:endParaRPr lang="en-GB" sz="1800" dirty="0"/>
                    </a:p>
                  </a:txBody>
                  <a:tcPr>
                    <a:solidFill>
                      <a:schemeClr val="accent3"/>
                    </a:solidFill>
                  </a:tcPr>
                </a:tc>
                <a:tc>
                  <a:txBody>
                    <a:bodyPr/>
                    <a:lstStyle/>
                    <a:p>
                      <a:pPr algn="ctr"/>
                      <a:r>
                        <a:rPr lang="en-GB" dirty="0" smtClean="0"/>
                        <a:t>EDUCATIVE</a:t>
                      </a:r>
                      <a:endParaRPr lang="en-GB" dirty="0"/>
                    </a:p>
                  </a:txBody>
                  <a:tcPr>
                    <a:solidFill>
                      <a:schemeClr val="accent3"/>
                    </a:solidFill>
                  </a:tcPr>
                </a:tc>
                <a:tc>
                  <a:txBody>
                    <a:bodyPr/>
                    <a:lstStyle/>
                    <a:p>
                      <a:pPr algn="ctr"/>
                      <a:r>
                        <a:rPr lang="en-GB" dirty="0" smtClean="0"/>
                        <a:t>PARTICIPATIVE</a:t>
                      </a:r>
                      <a:endParaRPr lang="en-GB" dirty="0"/>
                    </a:p>
                  </a:txBody>
                  <a:tcPr>
                    <a:solidFill>
                      <a:schemeClr val="accent3"/>
                    </a:solidFill>
                  </a:tcPr>
                </a:tc>
                <a:tc>
                  <a:txBody>
                    <a:bodyPr/>
                    <a:lstStyle/>
                    <a:p>
                      <a:pPr algn="ctr"/>
                      <a:r>
                        <a:rPr lang="en-GB" dirty="0" smtClean="0"/>
                        <a:t>INCLUSIVE</a:t>
                      </a:r>
                      <a:endParaRPr lang="en-GB" dirty="0"/>
                    </a:p>
                  </a:txBody>
                  <a:tcPr>
                    <a:solidFill>
                      <a:schemeClr val="accent3"/>
                    </a:solidFill>
                  </a:tcPr>
                </a:tc>
                <a:tc>
                  <a:txBody>
                    <a:bodyPr/>
                    <a:lstStyle/>
                    <a:p>
                      <a:pPr algn="ctr"/>
                      <a:r>
                        <a:rPr lang="en-GB" dirty="0" smtClean="0"/>
                        <a:t>EMPOWERING</a:t>
                      </a:r>
                      <a:endParaRPr lang="en-GB" dirty="0"/>
                    </a:p>
                  </a:txBody>
                  <a:tcPr>
                    <a:solidFill>
                      <a:schemeClr val="accent3"/>
                    </a:solidFill>
                  </a:tcPr>
                </a:tc>
                <a:extLst>
                  <a:ext uri="{0D108BD9-81ED-4DB2-BD59-A6C34878D82A}">
                    <a16:rowId xmlns:a16="http://schemas.microsoft.com/office/drawing/2014/main" val="2363326669"/>
                  </a:ext>
                </a:extLst>
              </a:tr>
              <a:tr h="4936129">
                <a:tc>
                  <a:txBody>
                    <a:bodyPr/>
                    <a:lstStyle/>
                    <a:p>
                      <a:r>
                        <a:rPr lang="en-GB" sz="1200" dirty="0" smtClean="0"/>
                        <a:t>Enabling young people to gain the skills, knowledge, understanding, attitudes and values needed for their own personal development and fulfilment and as a means of contributing to society as members of groups and communities, locally, regionally, nationally, and internationally.</a:t>
                      </a:r>
                      <a:endParaRPr lang="en-GB" sz="1200" dirty="0"/>
                    </a:p>
                  </a:txBody>
                  <a:tcPr/>
                </a:tc>
                <a:tc>
                  <a:txBody>
                    <a:bodyPr/>
                    <a:lstStyle/>
                    <a:p>
                      <a:r>
                        <a:rPr lang="en-GB" sz="1200" dirty="0" smtClean="0"/>
                        <a:t>Encouraging and enabling young people to express their understanding and knowledge and their ideas, opinions, emotions and aspirations through a broad range of creative and often challenging opportunities. </a:t>
                      </a:r>
                      <a:endParaRPr lang="en-GB" sz="1200" dirty="0"/>
                    </a:p>
                  </a:txBody>
                  <a:tcPr/>
                </a:tc>
                <a:tc>
                  <a:txBody>
                    <a:bodyPr/>
                    <a:lstStyle/>
                    <a:p>
                      <a:r>
                        <a:rPr lang="en-GB" sz="1200" dirty="0" smtClean="0"/>
                        <a:t>Encouraging and supporting young people to become partners in, and share responsibility for, the opportunities, learning processes and decision-making structures which affect their own and other people's lives and environments.</a:t>
                      </a:r>
                      <a:endParaRPr lang="en-GB" sz="1200" dirty="0"/>
                    </a:p>
                  </a:txBody>
                  <a:tcPr/>
                </a:tc>
                <a:tc>
                  <a:txBody>
                    <a:bodyPr/>
                    <a:lstStyle/>
                    <a:p>
                      <a:r>
                        <a:rPr lang="en-GB" sz="1100" dirty="0" smtClean="0"/>
                        <a:t>Enabling young people to develop knowledge, understanding and positive attitudes and behaviour in relation to: </a:t>
                      </a:r>
                    </a:p>
                    <a:p>
                      <a:pPr marL="171450" indent="-171450">
                        <a:buFont typeface="Wingdings" panose="05000000000000000000" pitchFamily="2" charset="2"/>
                        <a:buChar char="§"/>
                      </a:pPr>
                      <a:r>
                        <a:rPr lang="en-GB" sz="1100" dirty="0" smtClean="0"/>
                        <a:t>racial, social, and cultural identity, disability and diversity</a:t>
                      </a:r>
                    </a:p>
                    <a:p>
                      <a:pPr marL="171450" indent="-171450">
                        <a:buFont typeface="Wingdings" panose="05000000000000000000" pitchFamily="2" charset="2"/>
                        <a:buChar char="§"/>
                      </a:pPr>
                      <a:r>
                        <a:rPr lang="en-GB" sz="1100" dirty="0" smtClean="0"/>
                        <a:t>Heritage</a:t>
                      </a:r>
                    </a:p>
                    <a:p>
                      <a:pPr marL="171450" indent="-171450">
                        <a:buFont typeface="Wingdings" panose="05000000000000000000" pitchFamily="2" charset="2"/>
                        <a:buChar char="§"/>
                      </a:pPr>
                      <a:r>
                        <a:rPr lang="en-GB" sz="1100" dirty="0" smtClean="0"/>
                        <a:t>languages and the value of one's own and other languages</a:t>
                      </a:r>
                    </a:p>
                    <a:p>
                      <a:pPr marL="171450" indent="-171450">
                        <a:buFont typeface="Wingdings" panose="05000000000000000000" pitchFamily="2" charset="2"/>
                        <a:buChar char="§"/>
                      </a:pPr>
                      <a:r>
                        <a:rPr lang="en-GB" sz="1100" dirty="0" smtClean="0"/>
                        <a:t>Citizenship</a:t>
                      </a:r>
                    </a:p>
                    <a:p>
                      <a:pPr marL="171450" indent="-171450">
                        <a:buFont typeface="Wingdings" panose="05000000000000000000" pitchFamily="2" charset="2"/>
                        <a:buChar char="§"/>
                      </a:pPr>
                      <a:r>
                        <a:rPr lang="en-GB" sz="1100" dirty="0" smtClean="0"/>
                        <a:t>respect for other people’s choices.</a:t>
                      </a:r>
                      <a:endParaRPr lang="en-GB" sz="1100" dirty="0"/>
                    </a:p>
                  </a:txBody>
                  <a:tcPr/>
                </a:tc>
                <a:tc>
                  <a:txBody>
                    <a:bodyPr/>
                    <a:lstStyle/>
                    <a:p>
                      <a:r>
                        <a:rPr lang="en-GB" sz="1200" dirty="0" smtClean="0"/>
                        <a:t>Equipping young people with the understanding and skills to enable them to exercise their rights including: </a:t>
                      </a:r>
                    </a:p>
                    <a:p>
                      <a:pPr marL="171450" indent="-171450">
                        <a:buFont typeface="Wingdings" panose="05000000000000000000" pitchFamily="2" charset="2"/>
                        <a:buChar char="§"/>
                      </a:pPr>
                      <a:r>
                        <a:rPr lang="en-GB" sz="1200" dirty="0" smtClean="0"/>
                        <a:t>recognising that all young people have rights and that this implies respecting the rights of others</a:t>
                      </a:r>
                    </a:p>
                    <a:p>
                      <a:pPr marL="171450" indent="-171450">
                        <a:buFont typeface="Wingdings" panose="05000000000000000000" pitchFamily="2" charset="2"/>
                        <a:buChar char="§"/>
                      </a:pPr>
                      <a:r>
                        <a:rPr lang="en-GB" sz="1200" dirty="0" smtClean="0"/>
                        <a:t>supporting young people to carry out their responsibilities as citizens and members of their communities</a:t>
                      </a:r>
                    </a:p>
                    <a:p>
                      <a:pPr marL="171450" indent="-171450">
                        <a:buFont typeface="Wingdings" panose="05000000000000000000" pitchFamily="2" charset="2"/>
                        <a:buChar char="§"/>
                      </a:pPr>
                      <a:r>
                        <a:rPr lang="en-GB" sz="1200" dirty="0" smtClean="0"/>
                        <a:t>encouraging young people to engage with the personal, social and political issues which affect their lives and the lives of others and to develop qualities of leadership.</a:t>
                      </a:r>
                      <a:endParaRPr lang="en-GB" sz="1200" dirty="0"/>
                    </a:p>
                  </a:txBody>
                  <a:tcPr/>
                </a:tc>
                <a:extLst>
                  <a:ext uri="{0D108BD9-81ED-4DB2-BD59-A6C34878D82A}">
                    <a16:rowId xmlns:a16="http://schemas.microsoft.com/office/drawing/2014/main" val="154083785"/>
                  </a:ext>
                </a:extLst>
              </a:tr>
            </a:tbl>
          </a:graphicData>
        </a:graphic>
      </p:graphicFrame>
      <p:sp>
        <p:nvSpPr>
          <p:cNvPr id="3" name="TextBox 2"/>
          <p:cNvSpPr txBox="1"/>
          <p:nvPr/>
        </p:nvSpPr>
        <p:spPr>
          <a:xfrm>
            <a:off x="5172891" y="6226629"/>
            <a:ext cx="5468983" cy="369332"/>
          </a:xfrm>
          <a:prstGeom prst="rect">
            <a:avLst/>
          </a:prstGeom>
          <a:noFill/>
        </p:spPr>
        <p:txBody>
          <a:bodyPr wrap="square" rtlCol="0">
            <a:spAutoFit/>
          </a:bodyPr>
          <a:lstStyle/>
          <a:p>
            <a:r>
              <a:rPr lang="en-GB" dirty="0" smtClean="0"/>
              <a:t>(Youth </a:t>
            </a:r>
            <a:r>
              <a:rPr lang="en-GB" dirty="0"/>
              <a:t>Work in Wales Review </a:t>
            </a:r>
            <a:r>
              <a:rPr lang="en-GB" dirty="0" smtClean="0"/>
              <a:t>Group, 2018, </a:t>
            </a:r>
            <a:r>
              <a:rPr lang="en-GB" dirty="0" err="1"/>
              <a:t>p</a:t>
            </a:r>
            <a:r>
              <a:rPr lang="en-GB" dirty="0" err="1" smtClean="0"/>
              <a:t>7</a:t>
            </a:r>
            <a:r>
              <a:rPr lang="en-GB" dirty="0" smtClean="0"/>
              <a:t>-8) </a:t>
            </a:r>
            <a:endParaRPr lang="en-GB" dirty="0"/>
          </a:p>
        </p:txBody>
      </p:sp>
    </p:spTree>
    <p:extLst>
      <p:ext uri="{BB962C8B-B14F-4D97-AF65-F5344CB8AC3E}">
        <p14:creationId xmlns:p14="http://schemas.microsoft.com/office/powerpoint/2010/main" val="4134093061"/>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31817" y="1436914"/>
            <a:ext cx="10554789" cy="3908762"/>
          </a:xfrm>
          <a:prstGeom prst="rect">
            <a:avLst/>
          </a:prstGeom>
          <a:noFill/>
        </p:spPr>
        <p:txBody>
          <a:bodyPr wrap="square" rtlCol="0">
            <a:spAutoFit/>
          </a:bodyPr>
          <a:lstStyle/>
          <a:p>
            <a:r>
              <a:rPr lang="en-GB" dirty="0" smtClean="0"/>
              <a:t>County lines is a form of Child Criminal Exploitation (</a:t>
            </a:r>
            <a:r>
              <a:rPr lang="en-GB" dirty="0" err="1" smtClean="0"/>
              <a:t>CCE</a:t>
            </a:r>
            <a:r>
              <a:rPr lang="en-GB" dirty="0" smtClean="0"/>
              <a:t>). Safeguarding Children (2022, </a:t>
            </a:r>
            <a:r>
              <a:rPr lang="en-GB" dirty="0" err="1" smtClean="0"/>
              <a:t>n.p</a:t>
            </a:r>
            <a:r>
              <a:rPr lang="en-GB" dirty="0" smtClean="0"/>
              <a:t>) state,</a:t>
            </a:r>
          </a:p>
          <a:p>
            <a:endParaRPr lang="en-GB" dirty="0"/>
          </a:p>
          <a:p>
            <a:endParaRPr lang="en-GB" dirty="0" smtClean="0"/>
          </a:p>
          <a:p>
            <a:pPr algn="ctr"/>
            <a:r>
              <a:rPr lang="en-GB" sz="2800" dirty="0" smtClean="0"/>
              <a:t>“Child </a:t>
            </a:r>
            <a:r>
              <a:rPr lang="en-GB" sz="2800" dirty="0"/>
              <a:t>Criminal Exploitation (</a:t>
            </a:r>
            <a:r>
              <a:rPr lang="en-GB" sz="2800" dirty="0" err="1"/>
              <a:t>CCE</a:t>
            </a:r>
            <a:r>
              <a:rPr lang="en-GB" sz="2800" dirty="0"/>
              <a:t>) is a type of child abuse. It occurs where an individual or group takes advantage of an imbalance of power to coerce, control, manipulate or deceive a child or young person under the age of 18 into any criminal </a:t>
            </a:r>
            <a:r>
              <a:rPr lang="en-GB" sz="2800" dirty="0" smtClean="0"/>
              <a:t>activity”.</a:t>
            </a:r>
          </a:p>
          <a:p>
            <a:endParaRPr lang="en-GB" dirty="0"/>
          </a:p>
          <a:p>
            <a:r>
              <a:rPr lang="en-GB" dirty="0" smtClean="0"/>
              <a:t>										(North Yorkshire Safeguarding Partnership, 2022, np)</a:t>
            </a:r>
            <a:endParaRPr lang="en-GB" dirty="0"/>
          </a:p>
        </p:txBody>
      </p:sp>
    </p:spTree>
    <p:extLst>
      <p:ext uri="{BB962C8B-B14F-4D97-AF65-F5344CB8AC3E}">
        <p14:creationId xmlns:p14="http://schemas.microsoft.com/office/powerpoint/2010/main" val="4011322929"/>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57051" y="226423"/>
            <a:ext cx="8699863" cy="707886"/>
          </a:xfrm>
          <a:prstGeom prst="rect">
            <a:avLst/>
          </a:prstGeom>
          <a:noFill/>
        </p:spPr>
        <p:txBody>
          <a:bodyPr wrap="square" rtlCol="0">
            <a:spAutoFit/>
          </a:bodyPr>
          <a:lstStyle/>
          <a:p>
            <a:r>
              <a:rPr lang="en-GB" sz="4000" dirty="0" smtClean="0"/>
              <a:t>So what is County lines?</a:t>
            </a:r>
            <a:endParaRPr lang="en-GB" sz="4000" dirty="0"/>
          </a:p>
        </p:txBody>
      </p:sp>
      <p:sp>
        <p:nvSpPr>
          <p:cNvPr id="3" name="TextBox 2"/>
          <p:cNvSpPr txBox="1"/>
          <p:nvPr/>
        </p:nvSpPr>
        <p:spPr>
          <a:xfrm>
            <a:off x="827314" y="1968137"/>
            <a:ext cx="10432869" cy="3539430"/>
          </a:xfrm>
          <a:prstGeom prst="rect">
            <a:avLst/>
          </a:prstGeom>
          <a:noFill/>
        </p:spPr>
        <p:txBody>
          <a:bodyPr wrap="square" rtlCol="0">
            <a:spAutoFit/>
          </a:bodyPr>
          <a:lstStyle/>
          <a:p>
            <a:r>
              <a:rPr lang="en-GB" sz="2800" dirty="0" smtClean="0"/>
              <a:t>“County </a:t>
            </a:r>
            <a:r>
              <a:rPr lang="en-GB" sz="2800" dirty="0"/>
              <a:t>lines is a form of criminal exploitation. It is when criminals befriend children, either online </a:t>
            </a:r>
            <a:r>
              <a:rPr lang="en-GB" sz="2800" dirty="0" smtClean="0"/>
              <a:t>or </a:t>
            </a:r>
            <a:r>
              <a:rPr lang="en-GB" sz="2800" dirty="0"/>
              <a:t>offline, and then manipulate them into drug dealing. The 'lines' refer to mobile phones that are used to control a young person who is delivering drugs, often to towns outside their home </a:t>
            </a:r>
            <a:r>
              <a:rPr lang="en-GB" sz="2800" dirty="0" smtClean="0"/>
              <a:t>county”.</a:t>
            </a:r>
          </a:p>
          <a:p>
            <a:endParaRPr lang="en-GB" sz="2800" dirty="0"/>
          </a:p>
          <a:p>
            <a:r>
              <a:rPr lang="en-GB" sz="2800" dirty="0" smtClean="0"/>
              <a:t>								(The Children’s Society, 2022, </a:t>
            </a:r>
            <a:r>
              <a:rPr lang="en-GB" sz="2800" dirty="0" err="1" smtClean="0"/>
              <a:t>n.p</a:t>
            </a:r>
            <a:r>
              <a:rPr lang="en-GB" sz="2800" dirty="0" smtClean="0"/>
              <a:t>)</a:t>
            </a:r>
            <a:endParaRPr lang="en-GB" sz="2800" dirty="0"/>
          </a:p>
        </p:txBody>
      </p:sp>
    </p:spTree>
    <p:extLst>
      <p:ext uri="{BB962C8B-B14F-4D97-AF65-F5344CB8AC3E}">
        <p14:creationId xmlns:p14="http://schemas.microsoft.com/office/powerpoint/2010/main" val="2268050286"/>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75657" y="2002971"/>
            <a:ext cx="10398034" cy="523220"/>
          </a:xfrm>
          <a:prstGeom prst="rect">
            <a:avLst/>
          </a:prstGeom>
          <a:noFill/>
        </p:spPr>
        <p:txBody>
          <a:bodyPr wrap="square" rtlCol="0">
            <a:spAutoFit/>
          </a:bodyPr>
          <a:lstStyle/>
          <a:p>
            <a:r>
              <a:rPr lang="en-GB" sz="2800" dirty="0" smtClean="0"/>
              <a:t>What does a victim of county lines exploitation look like</a:t>
            </a:r>
            <a:r>
              <a:rPr lang="en-GB" dirty="0" smtClean="0"/>
              <a:t>?</a:t>
            </a:r>
            <a:endParaRPr lang="en-GB" dirty="0"/>
          </a:p>
        </p:txBody>
      </p:sp>
      <p:sp>
        <p:nvSpPr>
          <p:cNvPr id="3" name="Rectangle 2"/>
          <p:cNvSpPr/>
          <p:nvPr/>
        </p:nvSpPr>
        <p:spPr>
          <a:xfrm>
            <a:off x="4789758" y="3385347"/>
            <a:ext cx="2682145" cy="923330"/>
          </a:xfrm>
          <a:prstGeom prst="rect">
            <a:avLst/>
          </a:prstGeom>
          <a:noFill/>
        </p:spPr>
        <p:txBody>
          <a:bodyPr wrap="none" lIns="91440" tIns="45720" rIns="91440" bIns="45720">
            <a:spAutoFit/>
          </a:bodyPr>
          <a:lstStyle/>
          <a:p>
            <a:pPr algn="ctr"/>
            <a:r>
              <a:rPr lang="en-US" sz="5400" b="1" dirty="0" smtClean="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Activity</a:t>
            </a:r>
            <a:endPar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Tree>
    <p:extLst>
      <p:ext uri="{BB962C8B-B14F-4D97-AF65-F5344CB8AC3E}">
        <p14:creationId xmlns:p14="http://schemas.microsoft.com/office/powerpoint/2010/main" val="2601971074"/>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518304" y="685689"/>
            <a:ext cx="4493539" cy="923330"/>
          </a:xfrm>
          <a:prstGeom prst="rect">
            <a:avLst/>
          </a:prstGeom>
          <a:noFill/>
        </p:spPr>
        <p:txBody>
          <a:bodyPr wrap="none" lIns="91440" tIns="45720" rIns="91440" bIns="45720">
            <a:spAutoFit/>
          </a:bodyPr>
          <a:lstStyle/>
          <a:p>
            <a:pPr algn="ctr"/>
            <a:r>
              <a:rPr lang="en-US" sz="5400" dirty="0" smtClean="0">
                <a:ln w="0"/>
                <a:effectLst>
                  <a:outerShdw blurRad="38100" dist="19050" dir="2700000" algn="tl" rotWithShape="0">
                    <a:schemeClr val="dk1">
                      <a:alpha val="40000"/>
                    </a:schemeClr>
                  </a:outerShdw>
                </a:effectLst>
              </a:rPr>
              <a:t>YOU ALL ARE</a:t>
            </a:r>
            <a:endParaRPr lang="en-US" sz="5400" b="0" cap="none" spc="0" dirty="0">
              <a:ln w="0"/>
              <a:solidFill>
                <a:schemeClr val="tx1"/>
              </a:solidFill>
              <a:effectLst>
                <a:outerShdw blurRad="38100" dist="19050" dir="2700000" algn="tl" rotWithShape="0">
                  <a:schemeClr val="dk1">
                    <a:alpha val="40000"/>
                  </a:schemeClr>
                </a:outerShdw>
              </a:effectLst>
            </a:endParaRPr>
          </a:p>
        </p:txBody>
      </p:sp>
      <p:sp>
        <p:nvSpPr>
          <p:cNvPr id="3" name="TextBox 2"/>
          <p:cNvSpPr txBox="1"/>
          <p:nvPr/>
        </p:nvSpPr>
        <p:spPr>
          <a:xfrm>
            <a:off x="1811383" y="2333897"/>
            <a:ext cx="10049691" cy="923330"/>
          </a:xfrm>
          <a:prstGeom prst="rect">
            <a:avLst/>
          </a:prstGeom>
          <a:noFill/>
        </p:spPr>
        <p:txBody>
          <a:bodyPr wrap="square" rtlCol="0">
            <a:spAutoFit/>
          </a:bodyPr>
          <a:lstStyle/>
          <a:p>
            <a:r>
              <a:rPr lang="en-GB" dirty="0" smtClean="0"/>
              <a:t>Any child or young person can be targeted for county lines recruitment.</a:t>
            </a:r>
          </a:p>
          <a:p>
            <a:endParaRPr lang="en-GB" dirty="0"/>
          </a:p>
          <a:p>
            <a:endParaRPr lang="en-GB" dirty="0"/>
          </a:p>
        </p:txBody>
      </p:sp>
      <p:sp>
        <p:nvSpPr>
          <p:cNvPr id="4" name="TextBox 3"/>
          <p:cNvSpPr txBox="1"/>
          <p:nvPr/>
        </p:nvSpPr>
        <p:spPr>
          <a:xfrm>
            <a:off x="383177" y="3553097"/>
            <a:ext cx="2926080" cy="2862322"/>
          </a:xfrm>
          <a:prstGeom prst="rect">
            <a:avLst/>
          </a:prstGeom>
          <a:noFill/>
        </p:spPr>
        <p:txBody>
          <a:bodyPr wrap="square" rtlCol="0">
            <a:spAutoFit/>
          </a:bodyPr>
          <a:lstStyle/>
          <a:p>
            <a:pPr marL="285750" indent="-285750">
              <a:buFont typeface="Wingdings" panose="05000000000000000000" pitchFamily="2" charset="2"/>
              <a:buChar char="§"/>
            </a:pPr>
            <a:r>
              <a:rPr lang="en-GB" dirty="0" smtClean="0"/>
              <a:t>Poor economic background</a:t>
            </a:r>
          </a:p>
          <a:p>
            <a:pPr marL="285750" indent="-285750">
              <a:buFont typeface="Wingdings" panose="05000000000000000000" pitchFamily="2" charset="2"/>
              <a:buChar char="§"/>
            </a:pPr>
            <a:endParaRPr lang="en-GB" dirty="0"/>
          </a:p>
          <a:p>
            <a:pPr marL="285750" indent="-285750">
              <a:buFont typeface="Wingdings" panose="05000000000000000000" pitchFamily="2" charset="2"/>
              <a:buChar char="§"/>
            </a:pPr>
            <a:r>
              <a:rPr lang="en-GB" dirty="0" smtClean="0"/>
              <a:t>Excluded from main stream education</a:t>
            </a:r>
          </a:p>
          <a:p>
            <a:pPr marL="285750" indent="-285750">
              <a:buFont typeface="Wingdings" panose="05000000000000000000" pitchFamily="2" charset="2"/>
              <a:buChar char="§"/>
            </a:pPr>
            <a:endParaRPr lang="en-GB" dirty="0"/>
          </a:p>
          <a:p>
            <a:pPr marL="285750" indent="-285750">
              <a:buFont typeface="Wingdings" panose="05000000000000000000" pitchFamily="2" charset="2"/>
              <a:buChar char="§"/>
            </a:pPr>
            <a:r>
              <a:rPr lang="en-GB" dirty="0" smtClean="0"/>
              <a:t>Unstable family life</a:t>
            </a:r>
          </a:p>
          <a:p>
            <a:pPr marL="285750" indent="-285750">
              <a:buFont typeface="Wingdings" panose="05000000000000000000" pitchFamily="2" charset="2"/>
              <a:buChar char="§"/>
            </a:pPr>
            <a:endParaRPr lang="en-GB" dirty="0"/>
          </a:p>
          <a:p>
            <a:pPr marL="285750" indent="-285750">
              <a:buFont typeface="Wingdings" panose="05000000000000000000" pitchFamily="2" charset="2"/>
              <a:buChar char="§"/>
            </a:pPr>
            <a:r>
              <a:rPr lang="en-GB" dirty="0" smtClean="0"/>
              <a:t>Children’s homes / LAC</a:t>
            </a:r>
            <a:endParaRPr lang="en-GB" dirty="0"/>
          </a:p>
        </p:txBody>
      </p:sp>
      <p:sp>
        <p:nvSpPr>
          <p:cNvPr id="5" name="Right Arrow 4"/>
          <p:cNvSpPr/>
          <p:nvPr/>
        </p:nvSpPr>
        <p:spPr>
          <a:xfrm>
            <a:off x="4362994" y="4232366"/>
            <a:ext cx="2603863" cy="112340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7471954" y="3098576"/>
            <a:ext cx="4389120" cy="4247317"/>
          </a:xfrm>
          <a:prstGeom prst="rect">
            <a:avLst/>
          </a:prstGeom>
          <a:noFill/>
        </p:spPr>
        <p:txBody>
          <a:bodyPr wrap="square" rtlCol="0">
            <a:spAutoFit/>
          </a:bodyPr>
          <a:lstStyle/>
          <a:p>
            <a:pPr marL="285750" indent="-285750">
              <a:buFont typeface="Wingdings" panose="05000000000000000000" pitchFamily="2" charset="2"/>
              <a:buChar char="§"/>
            </a:pPr>
            <a:r>
              <a:rPr lang="en-GB" dirty="0" smtClean="0"/>
              <a:t>Children and </a:t>
            </a:r>
            <a:r>
              <a:rPr lang="en-GB" dirty="0" err="1" smtClean="0"/>
              <a:t>YP</a:t>
            </a:r>
            <a:r>
              <a:rPr lang="en-GB" dirty="0" smtClean="0"/>
              <a:t> with no criminal record as they receive less attention from Police.</a:t>
            </a:r>
          </a:p>
          <a:p>
            <a:pPr marL="285750" indent="-285750">
              <a:buFont typeface="Wingdings" panose="05000000000000000000" pitchFamily="2" charset="2"/>
              <a:buChar char="§"/>
            </a:pPr>
            <a:endParaRPr lang="en-GB" dirty="0"/>
          </a:p>
          <a:p>
            <a:pPr marL="285750" indent="-285750">
              <a:buFont typeface="Wingdings" panose="05000000000000000000" pitchFamily="2" charset="2"/>
              <a:buChar char="§"/>
            </a:pPr>
            <a:r>
              <a:rPr lang="en-GB" dirty="0" smtClean="0"/>
              <a:t>Recruiting from more rural areas as less police presence.</a:t>
            </a:r>
          </a:p>
          <a:p>
            <a:pPr marL="285750" indent="-285750">
              <a:buFont typeface="Wingdings" panose="05000000000000000000" pitchFamily="2" charset="2"/>
              <a:buChar char="§"/>
            </a:pPr>
            <a:endParaRPr lang="en-GB" dirty="0"/>
          </a:p>
          <a:p>
            <a:pPr marL="285750" indent="-285750">
              <a:buFont typeface="Wingdings" panose="05000000000000000000" pitchFamily="2" charset="2"/>
              <a:buChar char="§"/>
            </a:pPr>
            <a:r>
              <a:rPr lang="en-GB" dirty="0"/>
              <a:t>increase in exploitation of young women who </a:t>
            </a:r>
            <a:r>
              <a:rPr lang="en-GB" dirty="0" smtClean="0"/>
              <a:t>found </a:t>
            </a:r>
            <a:r>
              <a:rPr lang="en-GB" dirty="0"/>
              <a:t>it easier to move around during lockdown unchallenged, while young men remain very visible</a:t>
            </a:r>
            <a:r>
              <a:rPr lang="en-GB" dirty="0" smtClean="0"/>
              <a:t>.</a:t>
            </a:r>
          </a:p>
          <a:p>
            <a:r>
              <a:rPr lang="en-GB" dirty="0"/>
              <a:t>	</a:t>
            </a:r>
            <a:r>
              <a:rPr lang="en-GB" dirty="0" smtClean="0"/>
              <a:t>			</a:t>
            </a:r>
            <a:r>
              <a:rPr lang="en-GB" sz="1000" dirty="0" smtClean="0"/>
              <a:t>(National Youth Agency, 2021)</a:t>
            </a:r>
          </a:p>
          <a:p>
            <a:pPr marL="285750" indent="-285750">
              <a:buFont typeface="Wingdings" panose="05000000000000000000" pitchFamily="2" charset="2"/>
              <a:buChar char="§"/>
            </a:pPr>
            <a:endParaRPr lang="en-GB" dirty="0"/>
          </a:p>
          <a:p>
            <a:pPr marL="285750" indent="-285750">
              <a:buFont typeface="Wingdings" panose="05000000000000000000" pitchFamily="2" charset="2"/>
              <a:buChar char="§"/>
            </a:pPr>
            <a:endParaRPr lang="en-GB" dirty="0"/>
          </a:p>
        </p:txBody>
      </p:sp>
    </p:spTree>
    <p:extLst>
      <p:ext uri="{BB962C8B-B14F-4D97-AF65-F5344CB8AC3E}">
        <p14:creationId xmlns:p14="http://schemas.microsoft.com/office/powerpoint/2010/main" val="4172565847"/>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51314" y="437243"/>
            <a:ext cx="6383383" cy="4749540"/>
          </a:xfrm>
          <a:prstGeom prst="rect">
            <a:avLst/>
          </a:prstGeom>
        </p:spPr>
      </p:pic>
      <p:sp>
        <p:nvSpPr>
          <p:cNvPr id="5" name="TextBox 4"/>
          <p:cNvSpPr txBox="1"/>
          <p:nvPr/>
        </p:nvSpPr>
        <p:spPr>
          <a:xfrm>
            <a:off x="5869577" y="5355771"/>
            <a:ext cx="3457303" cy="369332"/>
          </a:xfrm>
          <a:prstGeom prst="rect">
            <a:avLst/>
          </a:prstGeom>
          <a:noFill/>
        </p:spPr>
        <p:txBody>
          <a:bodyPr wrap="square" rtlCol="0">
            <a:spAutoFit/>
          </a:bodyPr>
          <a:lstStyle/>
          <a:p>
            <a:r>
              <a:rPr lang="en-GB" dirty="0" smtClean="0"/>
              <a:t>(</a:t>
            </a:r>
            <a:r>
              <a:rPr lang="en-GB" dirty="0" err="1" smtClean="0"/>
              <a:t>Mcleod</a:t>
            </a:r>
            <a:r>
              <a:rPr lang="en-GB" dirty="0" smtClean="0"/>
              <a:t>, 2022, </a:t>
            </a:r>
            <a:r>
              <a:rPr lang="en-GB" dirty="0" err="1" smtClean="0"/>
              <a:t>n.p</a:t>
            </a:r>
            <a:r>
              <a:rPr lang="en-GB" dirty="0" smtClean="0"/>
              <a:t>)</a:t>
            </a:r>
            <a:endParaRPr lang="en-GB" dirty="0"/>
          </a:p>
        </p:txBody>
      </p:sp>
    </p:spTree>
    <p:extLst>
      <p:ext uri="{BB962C8B-B14F-4D97-AF65-F5344CB8AC3E}">
        <p14:creationId xmlns:p14="http://schemas.microsoft.com/office/powerpoint/2010/main" val="3814055218"/>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68136" y="395249"/>
            <a:ext cx="7664199" cy="5168094"/>
          </a:xfrm>
          <a:prstGeom prst="rect">
            <a:avLst/>
          </a:prstGeom>
        </p:spPr>
      </p:pic>
      <p:sp>
        <p:nvSpPr>
          <p:cNvPr id="3" name="TextBox 2"/>
          <p:cNvSpPr txBox="1"/>
          <p:nvPr/>
        </p:nvSpPr>
        <p:spPr>
          <a:xfrm>
            <a:off x="5521234" y="5756366"/>
            <a:ext cx="3910149" cy="276999"/>
          </a:xfrm>
          <a:prstGeom prst="rect">
            <a:avLst/>
          </a:prstGeom>
          <a:noFill/>
        </p:spPr>
        <p:txBody>
          <a:bodyPr wrap="square" rtlCol="0">
            <a:spAutoFit/>
          </a:bodyPr>
          <a:lstStyle/>
          <a:p>
            <a:r>
              <a:rPr lang="en-GB" sz="1200" cap="all" dirty="0" smtClean="0"/>
              <a:t>(THE </a:t>
            </a:r>
            <a:r>
              <a:rPr lang="en-GB" sz="1200" cap="all" dirty="0"/>
              <a:t>MARTINSBURG </a:t>
            </a:r>
            <a:r>
              <a:rPr lang="en-GB" sz="1200" cap="all" dirty="0" smtClean="0"/>
              <a:t>INITIATIVE, 2022, </a:t>
            </a:r>
            <a:r>
              <a:rPr lang="en-GB" sz="1200" cap="all" dirty="0" err="1" smtClean="0"/>
              <a:t>n.p</a:t>
            </a:r>
            <a:r>
              <a:rPr lang="en-GB" sz="1200" cap="all" dirty="0" smtClean="0"/>
              <a:t>)</a:t>
            </a:r>
            <a:endParaRPr lang="en-GB" sz="1200" dirty="0"/>
          </a:p>
        </p:txBody>
      </p:sp>
    </p:spTree>
    <p:extLst>
      <p:ext uri="{BB962C8B-B14F-4D97-AF65-F5344CB8AC3E}">
        <p14:creationId xmlns:p14="http://schemas.microsoft.com/office/powerpoint/2010/main" val="3398866635"/>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74469" y="557349"/>
            <a:ext cx="7175862" cy="4247317"/>
          </a:xfrm>
          <a:prstGeom prst="rect">
            <a:avLst/>
          </a:prstGeom>
          <a:noFill/>
        </p:spPr>
        <p:txBody>
          <a:bodyPr wrap="square" rtlCol="0">
            <a:spAutoFit/>
          </a:bodyPr>
          <a:lstStyle/>
          <a:p>
            <a:r>
              <a:rPr lang="en-GB" dirty="0" smtClean="0"/>
              <a:t>Why does experiencing ACES make you more vulnerable to being exploited?</a:t>
            </a:r>
          </a:p>
          <a:p>
            <a:endParaRPr lang="en-GB" dirty="0"/>
          </a:p>
          <a:p>
            <a:r>
              <a:rPr lang="en-GB" dirty="0" smtClean="0"/>
              <a:t>NSPCC (2022, </a:t>
            </a:r>
            <a:r>
              <a:rPr lang="en-GB" dirty="0" err="1" smtClean="0"/>
              <a:t>n.p</a:t>
            </a:r>
            <a:r>
              <a:rPr lang="en-GB" dirty="0" smtClean="0"/>
              <a:t>) imply</a:t>
            </a:r>
          </a:p>
          <a:p>
            <a:endParaRPr lang="en-GB" dirty="0"/>
          </a:p>
          <a:p>
            <a:pPr marL="285750" indent="-285750">
              <a:buFont typeface="Wingdings" panose="05000000000000000000" pitchFamily="2" charset="2"/>
              <a:buChar char="§"/>
            </a:pPr>
            <a:r>
              <a:rPr lang="en-GB" dirty="0"/>
              <a:t>the child </a:t>
            </a:r>
            <a:r>
              <a:rPr lang="en-GB" dirty="0" smtClean="0"/>
              <a:t>/young person having </a:t>
            </a:r>
            <a:r>
              <a:rPr lang="en-GB" dirty="0"/>
              <a:t>experienced neglect, physical and/or sexual </a:t>
            </a:r>
            <a:r>
              <a:rPr lang="en-GB" dirty="0" smtClean="0"/>
              <a:t>abuse, may not live at home anymore</a:t>
            </a:r>
            <a:endParaRPr lang="en-GB" dirty="0"/>
          </a:p>
          <a:p>
            <a:pPr marL="285750" indent="-285750">
              <a:buFont typeface="Wingdings" panose="05000000000000000000" pitchFamily="2" charset="2"/>
              <a:buChar char="§"/>
            </a:pPr>
            <a:r>
              <a:rPr lang="en-GB" dirty="0" smtClean="0"/>
              <a:t>Living with parent/guardians who suffer from mental health problems – as may not notice absence of young person.</a:t>
            </a:r>
            <a:endParaRPr lang="en-GB" dirty="0"/>
          </a:p>
          <a:p>
            <a:pPr marL="285750" indent="-285750">
              <a:buFont typeface="Wingdings" panose="05000000000000000000" pitchFamily="2" charset="2"/>
              <a:buChar char="§"/>
            </a:pPr>
            <a:r>
              <a:rPr lang="en-GB" dirty="0" smtClean="0"/>
              <a:t>substance </a:t>
            </a:r>
            <a:r>
              <a:rPr lang="en-GB" dirty="0"/>
              <a:t>misuse </a:t>
            </a:r>
            <a:r>
              <a:rPr lang="en-GB" dirty="0" smtClean="0"/>
              <a:t>issues</a:t>
            </a:r>
          </a:p>
          <a:p>
            <a:pPr marL="285750" indent="-285750">
              <a:buFont typeface="Wingdings" panose="05000000000000000000" pitchFamily="2" charset="2"/>
              <a:buChar char="§"/>
            </a:pPr>
            <a:r>
              <a:rPr lang="en-GB" dirty="0" smtClean="0"/>
              <a:t>Due to domestic violence, divorce or incarceration of a parent – may have single parent out working, could impact on family routine.</a:t>
            </a:r>
            <a:endParaRPr lang="en-GB" dirty="0"/>
          </a:p>
          <a:p>
            <a:endParaRPr lang="en-GB" dirty="0"/>
          </a:p>
        </p:txBody>
      </p:sp>
    </p:spTree>
    <p:extLst>
      <p:ext uri="{BB962C8B-B14F-4D97-AF65-F5344CB8AC3E}">
        <p14:creationId xmlns:p14="http://schemas.microsoft.com/office/powerpoint/2010/main" val="325352145"/>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27017" y="1802674"/>
            <a:ext cx="10659292" cy="3416320"/>
          </a:xfrm>
          <a:prstGeom prst="rect">
            <a:avLst/>
          </a:prstGeom>
          <a:noFill/>
        </p:spPr>
        <p:txBody>
          <a:bodyPr wrap="square" rtlCol="0">
            <a:spAutoFit/>
          </a:bodyPr>
          <a:lstStyle/>
          <a:p>
            <a:r>
              <a:rPr lang="en-GB" dirty="0" smtClean="0"/>
              <a:t>The Metropolitan Police (2022) suggest signs to look out for are:</a:t>
            </a:r>
          </a:p>
          <a:p>
            <a:pPr marL="285750" indent="-285750">
              <a:buFont typeface="Wingdings" panose="05000000000000000000" pitchFamily="2" charset="2"/>
              <a:buChar char="§"/>
            </a:pPr>
            <a:endParaRPr lang="en-GB" dirty="0"/>
          </a:p>
          <a:p>
            <a:pPr marL="285750" indent="-285750">
              <a:buFont typeface="Wingdings" panose="05000000000000000000" pitchFamily="2" charset="2"/>
              <a:buChar char="§"/>
            </a:pPr>
            <a:r>
              <a:rPr lang="en-GB" dirty="0" smtClean="0"/>
              <a:t>Truancy from school/school attendance dropping</a:t>
            </a:r>
          </a:p>
          <a:p>
            <a:pPr marL="285750" indent="-285750">
              <a:buFont typeface="Wingdings" panose="05000000000000000000" pitchFamily="2" charset="2"/>
              <a:buChar char="§"/>
            </a:pPr>
            <a:r>
              <a:rPr lang="en-GB" dirty="0" smtClean="0"/>
              <a:t>More money than usual</a:t>
            </a:r>
          </a:p>
          <a:p>
            <a:pPr marL="285750" indent="-285750">
              <a:buFont typeface="Wingdings" panose="05000000000000000000" pitchFamily="2" charset="2"/>
              <a:buChar char="§"/>
            </a:pPr>
            <a:r>
              <a:rPr lang="en-GB" dirty="0" smtClean="0"/>
              <a:t>New clothes, shoes and accessories they can’t explain</a:t>
            </a:r>
          </a:p>
          <a:p>
            <a:pPr marL="285750" indent="-285750">
              <a:buFont typeface="Wingdings" panose="05000000000000000000" pitchFamily="2" charset="2"/>
              <a:buChar char="§"/>
            </a:pPr>
            <a:r>
              <a:rPr lang="en-GB" dirty="0" smtClean="0"/>
              <a:t>Another mobile devices</a:t>
            </a:r>
          </a:p>
          <a:p>
            <a:pPr marL="285750" indent="-285750">
              <a:buFont typeface="Wingdings" panose="05000000000000000000" pitchFamily="2" charset="2"/>
              <a:buChar char="§"/>
            </a:pPr>
            <a:r>
              <a:rPr lang="en-GB" dirty="0" smtClean="0"/>
              <a:t>Receiving an extra ordinary amount of texts and phone calls</a:t>
            </a:r>
          </a:p>
          <a:p>
            <a:pPr marL="285750" indent="-285750">
              <a:buFont typeface="Wingdings" panose="05000000000000000000" pitchFamily="2" charset="2"/>
              <a:buChar char="§"/>
            </a:pPr>
            <a:r>
              <a:rPr lang="en-GB" dirty="0" smtClean="0"/>
              <a:t>Train or bus tickets</a:t>
            </a:r>
          </a:p>
          <a:p>
            <a:pPr marL="285750" indent="-285750">
              <a:buFont typeface="Wingdings" panose="05000000000000000000" pitchFamily="2" charset="2"/>
              <a:buChar char="§"/>
            </a:pPr>
            <a:r>
              <a:rPr lang="en-GB" dirty="0" smtClean="0"/>
              <a:t>Unexplained injuries</a:t>
            </a:r>
          </a:p>
          <a:p>
            <a:pPr marL="285750" indent="-285750">
              <a:buFont typeface="Wingdings" panose="05000000000000000000" pitchFamily="2" charset="2"/>
              <a:buChar char="§"/>
            </a:pPr>
            <a:r>
              <a:rPr lang="en-GB" dirty="0" smtClean="0"/>
              <a:t>Significant changes in emotional health</a:t>
            </a:r>
          </a:p>
          <a:p>
            <a:pPr marL="285750" indent="-285750">
              <a:buFont typeface="Wingdings" panose="05000000000000000000" pitchFamily="2" charset="2"/>
              <a:buChar char="§"/>
            </a:pPr>
            <a:r>
              <a:rPr lang="en-GB" dirty="0" smtClean="0"/>
              <a:t>Using different slang</a:t>
            </a:r>
          </a:p>
          <a:p>
            <a:pPr marL="285750" indent="-285750">
              <a:buFont typeface="Wingdings" panose="05000000000000000000" pitchFamily="2" charset="2"/>
              <a:buChar char="§"/>
            </a:pPr>
            <a:endParaRPr lang="en-GB" dirty="0"/>
          </a:p>
        </p:txBody>
      </p:sp>
    </p:spTree>
    <p:extLst>
      <p:ext uri="{BB962C8B-B14F-4D97-AF65-F5344CB8AC3E}">
        <p14:creationId xmlns:p14="http://schemas.microsoft.com/office/powerpoint/2010/main" val="801470249"/>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County lines Slang</a:t>
            </a:r>
            <a:endParaRPr lang="en-GB" dirty="0"/>
          </a:p>
        </p:txBody>
      </p:sp>
      <p:sp>
        <p:nvSpPr>
          <p:cNvPr id="4" name="Oval Callout 3"/>
          <p:cNvSpPr/>
          <p:nvPr/>
        </p:nvSpPr>
        <p:spPr>
          <a:xfrm>
            <a:off x="9579428" y="4040776"/>
            <a:ext cx="2534194" cy="2194560"/>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Callout 4"/>
          <p:cNvSpPr/>
          <p:nvPr/>
        </p:nvSpPr>
        <p:spPr>
          <a:xfrm flipH="1">
            <a:off x="492033" y="764373"/>
            <a:ext cx="2913018" cy="2194560"/>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Callout 5"/>
          <p:cNvSpPr/>
          <p:nvPr/>
        </p:nvSpPr>
        <p:spPr>
          <a:xfrm flipH="1">
            <a:off x="7393576" y="1883327"/>
            <a:ext cx="2913018" cy="2194560"/>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Callout 6"/>
          <p:cNvSpPr/>
          <p:nvPr/>
        </p:nvSpPr>
        <p:spPr>
          <a:xfrm>
            <a:off x="870857" y="3903813"/>
            <a:ext cx="2534194" cy="2194560"/>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Callout 7"/>
          <p:cNvSpPr/>
          <p:nvPr/>
        </p:nvSpPr>
        <p:spPr>
          <a:xfrm flipH="1">
            <a:off x="4287882" y="3102625"/>
            <a:ext cx="2913018" cy="2194560"/>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1010194" y="1144663"/>
            <a:ext cx="2255520" cy="1477328"/>
          </a:xfrm>
          <a:prstGeom prst="rect">
            <a:avLst/>
          </a:prstGeom>
          <a:noFill/>
        </p:spPr>
        <p:txBody>
          <a:bodyPr wrap="square" rtlCol="0">
            <a:spAutoFit/>
          </a:bodyPr>
          <a:lstStyle/>
          <a:p>
            <a:r>
              <a:rPr lang="en-GB" b="1" dirty="0" smtClean="0"/>
              <a:t>BAGGING</a:t>
            </a:r>
          </a:p>
          <a:p>
            <a:r>
              <a:rPr lang="en-GB" dirty="0"/>
              <a:t>Used to describe someone packaging drugs for distribution.</a:t>
            </a:r>
          </a:p>
        </p:txBody>
      </p:sp>
      <p:sp>
        <p:nvSpPr>
          <p:cNvPr id="10" name="TextBox 9"/>
          <p:cNvSpPr txBox="1"/>
          <p:nvPr/>
        </p:nvSpPr>
        <p:spPr>
          <a:xfrm>
            <a:off x="1483724" y="4400928"/>
            <a:ext cx="1921327" cy="1200329"/>
          </a:xfrm>
          <a:prstGeom prst="rect">
            <a:avLst/>
          </a:prstGeom>
          <a:noFill/>
        </p:spPr>
        <p:txBody>
          <a:bodyPr wrap="square" rtlCol="0">
            <a:spAutoFit/>
          </a:bodyPr>
          <a:lstStyle/>
          <a:p>
            <a:r>
              <a:rPr lang="en-GB" b="1" dirty="0" smtClean="0"/>
              <a:t>HOLDING</a:t>
            </a:r>
          </a:p>
          <a:p>
            <a:endParaRPr lang="en-GB" dirty="0"/>
          </a:p>
          <a:p>
            <a:r>
              <a:rPr lang="en-GB" dirty="0" smtClean="0"/>
              <a:t>Possessing </a:t>
            </a:r>
            <a:r>
              <a:rPr lang="en-GB" dirty="0"/>
              <a:t>drugs. </a:t>
            </a:r>
          </a:p>
        </p:txBody>
      </p:sp>
      <p:sp>
        <p:nvSpPr>
          <p:cNvPr id="11" name="TextBox 10"/>
          <p:cNvSpPr txBox="1"/>
          <p:nvPr/>
        </p:nvSpPr>
        <p:spPr>
          <a:xfrm>
            <a:off x="7786551" y="2081770"/>
            <a:ext cx="2316480" cy="1754326"/>
          </a:xfrm>
          <a:prstGeom prst="rect">
            <a:avLst/>
          </a:prstGeom>
          <a:noFill/>
        </p:spPr>
        <p:txBody>
          <a:bodyPr wrap="square" rtlCol="0">
            <a:spAutoFit/>
          </a:bodyPr>
          <a:lstStyle/>
          <a:p>
            <a:r>
              <a:rPr lang="en-GB" b="1" dirty="0" smtClean="0"/>
              <a:t>BOTTLE</a:t>
            </a:r>
          </a:p>
          <a:p>
            <a:endParaRPr lang="en-GB" dirty="0"/>
          </a:p>
          <a:p>
            <a:r>
              <a:rPr lang="en-GB" dirty="0"/>
              <a:t>To insert something into your rectum or vagina for later retrieval </a:t>
            </a:r>
            <a:r>
              <a:rPr lang="en-GB" dirty="0" err="1"/>
              <a:t>eg</a:t>
            </a:r>
            <a:r>
              <a:rPr lang="en-GB" dirty="0"/>
              <a:t> drugs.</a:t>
            </a:r>
          </a:p>
        </p:txBody>
      </p:sp>
      <p:sp>
        <p:nvSpPr>
          <p:cNvPr id="12" name="TextBox 11"/>
          <p:cNvSpPr txBox="1"/>
          <p:nvPr/>
        </p:nvSpPr>
        <p:spPr>
          <a:xfrm>
            <a:off x="4624251" y="3518263"/>
            <a:ext cx="2229395" cy="1354217"/>
          </a:xfrm>
          <a:prstGeom prst="rect">
            <a:avLst/>
          </a:prstGeom>
          <a:noFill/>
        </p:spPr>
        <p:txBody>
          <a:bodyPr wrap="square" rtlCol="0">
            <a:spAutoFit/>
          </a:bodyPr>
          <a:lstStyle/>
          <a:p>
            <a:r>
              <a:rPr lang="en-GB" b="1" dirty="0" smtClean="0"/>
              <a:t>STAINED/SUCKED</a:t>
            </a:r>
            <a:endParaRPr lang="en-GB" b="1" dirty="0"/>
          </a:p>
          <a:p>
            <a:r>
              <a:rPr lang="en-GB" sz="1600" dirty="0"/>
              <a:t>When an individual has been robbed for his possessions </a:t>
            </a:r>
            <a:r>
              <a:rPr lang="en-GB" sz="1600" dirty="0" err="1"/>
              <a:t>eg</a:t>
            </a:r>
            <a:r>
              <a:rPr lang="en-GB" sz="1600" dirty="0"/>
              <a:t> drugs</a:t>
            </a:r>
          </a:p>
        </p:txBody>
      </p:sp>
      <p:sp>
        <p:nvSpPr>
          <p:cNvPr id="13" name="TextBox 12"/>
          <p:cNvSpPr txBox="1"/>
          <p:nvPr/>
        </p:nvSpPr>
        <p:spPr>
          <a:xfrm>
            <a:off x="9980024" y="4400928"/>
            <a:ext cx="2020387" cy="1477328"/>
          </a:xfrm>
          <a:prstGeom prst="rect">
            <a:avLst/>
          </a:prstGeom>
          <a:noFill/>
        </p:spPr>
        <p:txBody>
          <a:bodyPr wrap="square" rtlCol="0">
            <a:spAutoFit/>
          </a:bodyPr>
          <a:lstStyle/>
          <a:p>
            <a:r>
              <a:rPr lang="en-GB" dirty="0" smtClean="0"/>
              <a:t>SCOREBOARD</a:t>
            </a:r>
          </a:p>
          <a:p>
            <a:endParaRPr lang="en-GB" dirty="0" smtClean="0"/>
          </a:p>
          <a:p>
            <a:r>
              <a:rPr lang="en-GB" dirty="0"/>
              <a:t>A list of enemies killed, injured or defeated.</a:t>
            </a:r>
          </a:p>
        </p:txBody>
      </p:sp>
      <p:sp>
        <p:nvSpPr>
          <p:cNvPr id="14" name="TextBox 13"/>
          <p:cNvSpPr txBox="1"/>
          <p:nvPr/>
        </p:nvSpPr>
        <p:spPr>
          <a:xfrm>
            <a:off x="4450080" y="6328955"/>
            <a:ext cx="4145280" cy="307777"/>
          </a:xfrm>
          <a:prstGeom prst="rect">
            <a:avLst/>
          </a:prstGeom>
          <a:noFill/>
        </p:spPr>
        <p:txBody>
          <a:bodyPr wrap="square" rtlCol="0">
            <a:spAutoFit/>
          </a:bodyPr>
          <a:lstStyle/>
          <a:p>
            <a:r>
              <a:rPr lang="en-GB" sz="1400" dirty="0" smtClean="0"/>
              <a:t>(The Children's Society, 2020, </a:t>
            </a:r>
            <a:r>
              <a:rPr lang="en-GB" sz="1400" dirty="0" err="1" smtClean="0"/>
              <a:t>p4</a:t>
            </a:r>
            <a:r>
              <a:rPr lang="en-GB" sz="1400" dirty="0" smtClean="0"/>
              <a:t>) </a:t>
            </a:r>
            <a:endParaRPr lang="en-GB" sz="1400" dirty="0"/>
          </a:p>
        </p:txBody>
      </p:sp>
    </p:spTree>
    <p:extLst>
      <p:ext uri="{BB962C8B-B14F-4D97-AF65-F5344CB8AC3E}">
        <p14:creationId xmlns:p14="http://schemas.microsoft.com/office/powerpoint/2010/main" val="2295251198"/>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24890" y="752565"/>
            <a:ext cx="8247017" cy="5498011"/>
          </a:xfrm>
          <a:prstGeom prst="rect">
            <a:avLst/>
          </a:prstGeom>
        </p:spPr>
      </p:pic>
      <p:sp>
        <p:nvSpPr>
          <p:cNvPr id="4" name="TextBox 3"/>
          <p:cNvSpPr txBox="1"/>
          <p:nvPr/>
        </p:nvSpPr>
        <p:spPr>
          <a:xfrm>
            <a:off x="6740434" y="6409509"/>
            <a:ext cx="4841966" cy="276999"/>
          </a:xfrm>
          <a:prstGeom prst="rect">
            <a:avLst/>
          </a:prstGeom>
          <a:noFill/>
        </p:spPr>
        <p:txBody>
          <a:bodyPr wrap="square" rtlCol="0">
            <a:spAutoFit/>
          </a:bodyPr>
          <a:lstStyle/>
          <a:p>
            <a:r>
              <a:rPr lang="en-GB" sz="1200" dirty="0" smtClean="0"/>
              <a:t>( Kent and Medway Violence reduction Unit, 2022, </a:t>
            </a:r>
            <a:r>
              <a:rPr lang="en-GB" sz="1200" dirty="0" err="1" smtClean="0"/>
              <a:t>p4</a:t>
            </a:r>
            <a:r>
              <a:rPr lang="en-GB" sz="1200" dirty="0" smtClean="0"/>
              <a:t>)</a:t>
            </a:r>
            <a:endParaRPr lang="en-GB" sz="1200" dirty="0"/>
          </a:p>
        </p:txBody>
      </p:sp>
    </p:spTree>
    <p:extLst>
      <p:ext uri="{BB962C8B-B14F-4D97-AF65-F5344CB8AC3E}">
        <p14:creationId xmlns:p14="http://schemas.microsoft.com/office/powerpoint/2010/main" val="2294357555"/>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00594" y="1628503"/>
            <a:ext cx="11303726" cy="4247317"/>
          </a:xfrm>
          <a:prstGeom prst="rect">
            <a:avLst/>
          </a:prstGeom>
          <a:noFill/>
        </p:spPr>
        <p:txBody>
          <a:bodyPr wrap="square" rtlCol="0">
            <a:spAutoFit/>
          </a:bodyPr>
          <a:lstStyle/>
          <a:p>
            <a:r>
              <a:rPr lang="en-GB" dirty="0" smtClean="0"/>
              <a:t>Home Office (</a:t>
            </a:r>
            <a:r>
              <a:rPr lang="en-GB" dirty="0" err="1" smtClean="0"/>
              <a:t>2022a</a:t>
            </a:r>
            <a:r>
              <a:rPr lang="en-GB" dirty="0" smtClean="0"/>
              <a:t>) explain that county </a:t>
            </a:r>
            <a:r>
              <a:rPr lang="en-GB" dirty="0"/>
              <a:t>lines is a cross-cutting issue that often overlaps with other forms of abuse and criminal exploitation. It can lead to serious physical and emotional harm to young </a:t>
            </a:r>
            <a:r>
              <a:rPr lang="en-GB" dirty="0" smtClean="0"/>
              <a:t>people.</a:t>
            </a:r>
          </a:p>
          <a:p>
            <a:endParaRPr lang="en-GB" dirty="0"/>
          </a:p>
          <a:p>
            <a:pPr marL="285750" indent="-285750">
              <a:buFont typeface="Wingdings" panose="05000000000000000000" pitchFamily="2" charset="2"/>
              <a:buChar char="§"/>
            </a:pPr>
            <a:r>
              <a:rPr lang="en-GB" b="1" dirty="0" smtClean="0"/>
              <a:t>CRIMINALISATION</a:t>
            </a:r>
          </a:p>
          <a:p>
            <a:r>
              <a:rPr lang="en-GB" dirty="0" smtClean="0"/>
              <a:t>Children’s Society (2019, </a:t>
            </a:r>
            <a:r>
              <a:rPr lang="en-GB" dirty="0" err="1" smtClean="0"/>
              <a:t>n.p</a:t>
            </a:r>
            <a:r>
              <a:rPr lang="en-GB" dirty="0" smtClean="0"/>
              <a:t>) suggest that if </a:t>
            </a:r>
            <a:r>
              <a:rPr lang="en-GB" dirty="0"/>
              <a:t>adults who work with children don’t understand that county lines is a form of abuse, they may see children involved in county lines activity as criminals rather than as victims of criminal </a:t>
            </a:r>
            <a:r>
              <a:rPr lang="en-GB" dirty="0" smtClean="0"/>
              <a:t>exploitation.</a:t>
            </a:r>
          </a:p>
          <a:p>
            <a:endParaRPr lang="en-GB" dirty="0"/>
          </a:p>
          <a:p>
            <a:pPr marL="285750" indent="-285750">
              <a:buFont typeface="Arial" panose="020B0604020202020204" pitchFamily="34" charset="0"/>
              <a:buChar char="•"/>
            </a:pPr>
            <a:r>
              <a:rPr lang="en-GB" b="1" dirty="0" smtClean="0"/>
              <a:t>DRUGS</a:t>
            </a:r>
          </a:p>
          <a:p>
            <a:r>
              <a:rPr lang="en-GB" dirty="0" smtClean="0"/>
              <a:t>Gang members will try to entice young people with drugs and alcohol to join the gang.</a:t>
            </a:r>
          </a:p>
          <a:p>
            <a:r>
              <a:rPr lang="en-GB" dirty="0" smtClean="0"/>
              <a:t>NSPCC (2022, </a:t>
            </a:r>
            <a:r>
              <a:rPr lang="en-GB" dirty="0" err="1" smtClean="0"/>
              <a:t>n.p</a:t>
            </a:r>
            <a:r>
              <a:rPr lang="en-GB" dirty="0" smtClean="0"/>
              <a:t>) further explain </a:t>
            </a:r>
            <a:r>
              <a:rPr lang="en-GB" dirty="0"/>
              <a:t>i</a:t>
            </a:r>
            <a:r>
              <a:rPr lang="en-GB" dirty="0" smtClean="0"/>
              <a:t>n “some </a:t>
            </a:r>
            <a:r>
              <a:rPr lang="en-GB" dirty="0"/>
              <a:t>cases gangs trick young people into incurring drug debts that they then have to pay off through county lines activity. This is often referred to as ‘debt bondage</a:t>
            </a:r>
            <a:r>
              <a:rPr lang="en-GB" dirty="0" smtClean="0"/>
              <a:t>’”.</a:t>
            </a:r>
          </a:p>
          <a:p>
            <a:endParaRPr lang="en-GB" dirty="0"/>
          </a:p>
        </p:txBody>
      </p:sp>
      <p:sp>
        <p:nvSpPr>
          <p:cNvPr id="5" name="TextBox 4"/>
          <p:cNvSpPr txBox="1"/>
          <p:nvPr/>
        </p:nvSpPr>
        <p:spPr>
          <a:xfrm>
            <a:off x="775063" y="452846"/>
            <a:ext cx="6348548" cy="646331"/>
          </a:xfrm>
          <a:prstGeom prst="rect">
            <a:avLst/>
          </a:prstGeom>
          <a:noFill/>
        </p:spPr>
        <p:txBody>
          <a:bodyPr wrap="square" rtlCol="0">
            <a:spAutoFit/>
          </a:bodyPr>
          <a:lstStyle/>
          <a:p>
            <a:r>
              <a:rPr lang="en-GB" sz="3600" b="1" dirty="0" smtClean="0"/>
              <a:t>RISKS FOR YOUNG PEOPLE</a:t>
            </a:r>
            <a:endParaRPr lang="en-GB" sz="3600" b="1" dirty="0"/>
          </a:p>
        </p:txBody>
      </p:sp>
    </p:spTree>
    <p:extLst>
      <p:ext uri="{BB962C8B-B14F-4D97-AF65-F5344CB8AC3E}">
        <p14:creationId xmlns:p14="http://schemas.microsoft.com/office/powerpoint/2010/main" val="520070279"/>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31818" y="618308"/>
            <a:ext cx="9431382" cy="5909310"/>
          </a:xfrm>
          <a:prstGeom prst="rect">
            <a:avLst/>
          </a:prstGeom>
          <a:noFill/>
        </p:spPr>
        <p:txBody>
          <a:bodyPr wrap="square" rtlCol="0">
            <a:spAutoFit/>
          </a:bodyPr>
          <a:lstStyle/>
          <a:p>
            <a:pPr marL="285750" indent="-285750">
              <a:buFont typeface="Wingdings" panose="05000000000000000000" pitchFamily="2" charset="2"/>
              <a:buChar char="§"/>
            </a:pPr>
            <a:r>
              <a:rPr lang="en-GB" b="1" dirty="0" smtClean="0"/>
              <a:t>PHYSICAL VIOLENCE</a:t>
            </a:r>
          </a:p>
          <a:p>
            <a:r>
              <a:rPr lang="en-GB" dirty="0" smtClean="0"/>
              <a:t>Home Office (2018, </a:t>
            </a:r>
            <a:r>
              <a:rPr lang="en-GB" dirty="0" err="1" smtClean="0"/>
              <a:t>p.7</a:t>
            </a:r>
            <a:r>
              <a:rPr lang="en-GB" dirty="0" smtClean="0"/>
              <a:t>) state “  conflict </a:t>
            </a:r>
            <a:r>
              <a:rPr lang="en-GB" dirty="0"/>
              <a:t>between rival gangs that are in dispute over who controls an area can lead to serious injury or death for young people who get caught in the wrong </a:t>
            </a:r>
            <a:r>
              <a:rPr lang="en-GB" dirty="0" smtClean="0"/>
              <a:t>place”.</a:t>
            </a:r>
          </a:p>
          <a:p>
            <a:endParaRPr lang="en-GB" dirty="0"/>
          </a:p>
          <a:p>
            <a:pPr marL="285750" indent="-285750">
              <a:buFont typeface="Wingdings" panose="05000000000000000000" pitchFamily="2" charset="2"/>
              <a:buChar char="§"/>
            </a:pPr>
            <a:r>
              <a:rPr lang="en-GB" b="1" dirty="0" smtClean="0"/>
              <a:t>SEXUAL ABUSE</a:t>
            </a:r>
          </a:p>
          <a:p>
            <a:r>
              <a:rPr lang="en-GB" dirty="0" smtClean="0"/>
              <a:t>National Crime Agency (2019, </a:t>
            </a:r>
            <a:r>
              <a:rPr lang="en-GB" dirty="0" err="1" smtClean="0"/>
              <a:t>p6</a:t>
            </a:r>
            <a:r>
              <a:rPr lang="en-GB" dirty="0" smtClean="0"/>
              <a:t>) report this </a:t>
            </a:r>
            <a:r>
              <a:rPr lang="en-GB" dirty="0"/>
              <a:t>can happen through</a:t>
            </a:r>
            <a:r>
              <a:rPr lang="en-GB" dirty="0" smtClean="0"/>
              <a:t>:</a:t>
            </a:r>
          </a:p>
          <a:p>
            <a:endParaRPr lang="en-GB" dirty="0"/>
          </a:p>
          <a:p>
            <a:pPr marL="285750" indent="-285750">
              <a:buFont typeface="Wingdings" panose="05000000000000000000" pitchFamily="2" charset="2"/>
              <a:buChar char="§"/>
            </a:pPr>
            <a:r>
              <a:rPr lang="en-GB" dirty="0"/>
              <a:t>young people being forced into sexual activity with gang members or for the gang’s financial </a:t>
            </a:r>
            <a:r>
              <a:rPr lang="en-GB" dirty="0" smtClean="0"/>
              <a:t>gain</a:t>
            </a:r>
          </a:p>
          <a:p>
            <a:pPr marL="285750" indent="-285750">
              <a:buFont typeface="Wingdings" panose="05000000000000000000" pitchFamily="2" charset="2"/>
              <a:buChar char="§"/>
            </a:pPr>
            <a:r>
              <a:rPr lang="en-GB" dirty="0" smtClean="0"/>
              <a:t>vulnerable </a:t>
            </a:r>
            <a:r>
              <a:rPr lang="en-GB" dirty="0"/>
              <a:t>children being made to work off drug debts through sexual exploitation as ‘payment’ (this might happen after the child has been coerced into becoming dependent on drugs by the gang)</a:t>
            </a:r>
          </a:p>
          <a:p>
            <a:pPr marL="285750" indent="-285750">
              <a:buFont typeface="Wingdings" panose="05000000000000000000" pitchFamily="2" charset="2"/>
              <a:buChar char="§"/>
            </a:pPr>
            <a:r>
              <a:rPr lang="en-GB" dirty="0"/>
              <a:t>children being groomed into what they believe is a romantic relationship with a gang member which then leads to </a:t>
            </a:r>
            <a:r>
              <a:rPr lang="en-GB" dirty="0" smtClean="0"/>
              <a:t>exploitation</a:t>
            </a:r>
          </a:p>
          <a:p>
            <a:pPr marL="285750" indent="-285750">
              <a:buFont typeface="Wingdings" panose="05000000000000000000" pitchFamily="2" charset="2"/>
              <a:buChar char="§"/>
            </a:pPr>
            <a:endParaRPr lang="en-GB" dirty="0"/>
          </a:p>
          <a:p>
            <a:r>
              <a:rPr lang="en-GB" dirty="0" smtClean="0"/>
              <a:t>							          (National </a:t>
            </a:r>
            <a:r>
              <a:rPr lang="en-GB" dirty="0"/>
              <a:t>Crime </a:t>
            </a:r>
            <a:r>
              <a:rPr lang="en-GB" dirty="0" smtClean="0"/>
              <a:t>Agency, 2019</a:t>
            </a:r>
            <a:r>
              <a:rPr lang="en-GB" dirty="0"/>
              <a:t>, </a:t>
            </a:r>
            <a:r>
              <a:rPr lang="en-GB" dirty="0" err="1"/>
              <a:t>p6</a:t>
            </a:r>
            <a:r>
              <a:rPr lang="en-GB" dirty="0"/>
              <a:t>) </a:t>
            </a:r>
          </a:p>
          <a:p>
            <a:endParaRPr lang="en-GB" b="1" dirty="0"/>
          </a:p>
          <a:p>
            <a:endParaRPr lang="en-GB" dirty="0" smtClean="0"/>
          </a:p>
          <a:p>
            <a:endParaRPr lang="en-GB" dirty="0"/>
          </a:p>
          <a:p>
            <a:endParaRPr lang="en-GB" dirty="0"/>
          </a:p>
        </p:txBody>
      </p:sp>
    </p:spTree>
    <p:extLst>
      <p:ext uri="{BB962C8B-B14F-4D97-AF65-F5344CB8AC3E}">
        <p14:creationId xmlns:p14="http://schemas.microsoft.com/office/powerpoint/2010/main" val="1910168948"/>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40229" y="148046"/>
            <a:ext cx="10537371" cy="5078313"/>
          </a:xfrm>
          <a:prstGeom prst="rect">
            <a:avLst/>
          </a:prstGeom>
          <a:noFill/>
        </p:spPr>
        <p:txBody>
          <a:bodyPr wrap="square" rtlCol="0">
            <a:spAutoFit/>
          </a:bodyPr>
          <a:lstStyle/>
          <a:p>
            <a:pPr marL="285750" indent="-285750">
              <a:buFont typeface="Wingdings" panose="05000000000000000000" pitchFamily="2" charset="2"/>
              <a:buChar char="§"/>
            </a:pPr>
            <a:r>
              <a:rPr lang="en-GB" b="1" dirty="0" smtClean="0"/>
              <a:t>DEATH</a:t>
            </a:r>
          </a:p>
          <a:p>
            <a:r>
              <a:rPr lang="en-GB" dirty="0" smtClean="0"/>
              <a:t>Sadly children and young people can be killed directly by rival gangs or by their own.</a:t>
            </a:r>
          </a:p>
          <a:p>
            <a:endParaRPr lang="en-GB" dirty="0"/>
          </a:p>
          <a:p>
            <a:r>
              <a:rPr lang="en-GB" dirty="0" smtClean="0"/>
              <a:t> The National </a:t>
            </a:r>
            <a:r>
              <a:rPr lang="en-GB" dirty="0"/>
              <a:t>Crime </a:t>
            </a:r>
            <a:r>
              <a:rPr lang="en-GB" dirty="0" smtClean="0"/>
              <a:t>Agency (2019) suggest that young people and children are forced to swallow or insert the drugs to transport them, which can be potentially life threatening.</a:t>
            </a:r>
            <a:endParaRPr lang="en-GB" dirty="0"/>
          </a:p>
          <a:p>
            <a:endParaRPr lang="en-GB" dirty="0" smtClean="0"/>
          </a:p>
          <a:p>
            <a:r>
              <a:rPr lang="en-GB" dirty="0"/>
              <a:t>Ofsted</a:t>
            </a:r>
            <a:r>
              <a:rPr lang="en-GB" dirty="0" smtClean="0"/>
              <a:t>, Care Quality </a:t>
            </a:r>
            <a:r>
              <a:rPr lang="en-GB" dirty="0" err="1" smtClean="0"/>
              <a:t>Commissionner</a:t>
            </a:r>
            <a:r>
              <a:rPr lang="en-GB" dirty="0" smtClean="0"/>
              <a:t>, HM Inspectorate of Probation and HM Inspectorate of Constabulary, (2018, </a:t>
            </a:r>
            <a:r>
              <a:rPr lang="en-GB" dirty="0" err="1" smtClean="0"/>
              <a:t>p.6</a:t>
            </a:r>
            <a:r>
              <a:rPr lang="en-GB" dirty="0" smtClean="0"/>
              <a:t>) graphically also explain the </a:t>
            </a:r>
            <a:r>
              <a:rPr lang="en-GB" dirty="0"/>
              <a:t>practice of ‘plugging</a:t>
            </a:r>
            <a:r>
              <a:rPr lang="en-GB" dirty="0" smtClean="0"/>
              <a:t>’. “It is common practice, </a:t>
            </a:r>
            <a:r>
              <a:rPr lang="en-GB" dirty="0"/>
              <a:t>whereby drugs are inserted into a child’s rectum or vagina. This is a form of sexual abuse and in some cases it can cause a child’s </a:t>
            </a:r>
            <a:r>
              <a:rPr lang="en-GB" dirty="0" smtClean="0"/>
              <a:t>death”.</a:t>
            </a:r>
          </a:p>
          <a:p>
            <a:endParaRPr lang="en-GB" dirty="0"/>
          </a:p>
          <a:p>
            <a:pPr marL="285750" indent="-285750">
              <a:buFont typeface="Wingdings" panose="05000000000000000000" pitchFamily="2" charset="2"/>
              <a:buChar char="§"/>
            </a:pPr>
            <a:r>
              <a:rPr lang="en-GB" b="1" dirty="0" smtClean="0"/>
              <a:t>MISSING/TRAFFICKED CHILDREN</a:t>
            </a:r>
          </a:p>
          <a:p>
            <a:endParaRPr lang="en-GB" b="1" dirty="0" smtClean="0"/>
          </a:p>
          <a:p>
            <a:r>
              <a:rPr lang="en-GB" dirty="0" smtClean="0"/>
              <a:t>NSPCC (2022, </a:t>
            </a:r>
            <a:r>
              <a:rPr lang="en-GB" dirty="0" err="1" smtClean="0"/>
              <a:t>N.P</a:t>
            </a:r>
            <a:r>
              <a:rPr lang="en-GB" dirty="0" smtClean="0"/>
              <a:t>) report</a:t>
            </a:r>
          </a:p>
          <a:p>
            <a:endParaRPr lang="en-GB" b="1" dirty="0"/>
          </a:p>
          <a:p>
            <a:endParaRPr lang="en-GB" b="1" dirty="0" smtClean="0"/>
          </a:p>
          <a:p>
            <a:endParaRPr lang="en-GB" b="1" dirty="0"/>
          </a:p>
          <a:p>
            <a:endParaRPr lang="en-GB" dirty="0"/>
          </a:p>
        </p:txBody>
      </p:sp>
      <p:sp>
        <p:nvSpPr>
          <p:cNvPr id="3" name="TextBox 2"/>
          <p:cNvSpPr txBox="1"/>
          <p:nvPr/>
        </p:nvSpPr>
        <p:spPr>
          <a:xfrm>
            <a:off x="992777" y="4626195"/>
            <a:ext cx="7916092" cy="2308324"/>
          </a:xfrm>
          <a:prstGeom prst="rect">
            <a:avLst/>
          </a:prstGeom>
          <a:noFill/>
        </p:spPr>
        <p:txBody>
          <a:bodyPr wrap="square" rtlCol="0">
            <a:spAutoFit/>
          </a:bodyPr>
          <a:lstStyle/>
          <a:p>
            <a:pPr lvl="4" algn="just"/>
            <a:r>
              <a:rPr lang="en-GB" dirty="0"/>
              <a:t>Young people can be trafficked to locations far away from where they live for long periods of time by a county lines gang. They may end up staying in unsuitable accommodation in an area that is unknown to them. This might include short term holiday lets or budget hotels</a:t>
            </a:r>
            <a:r>
              <a:rPr lang="en-GB" dirty="0" smtClean="0"/>
              <a:t>.</a:t>
            </a:r>
          </a:p>
          <a:p>
            <a:endParaRPr lang="en-GB" b="1" dirty="0"/>
          </a:p>
          <a:p>
            <a:r>
              <a:rPr lang="en-GB" dirty="0" smtClean="0"/>
              <a:t>										(NSPCC, 2022, </a:t>
            </a:r>
            <a:r>
              <a:rPr lang="en-GB" dirty="0" err="1" smtClean="0"/>
              <a:t>N.P</a:t>
            </a:r>
            <a:r>
              <a:rPr lang="en-GB" dirty="0" smtClean="0"/>
              <a:t>)</a:t>
            </a:r>
            <a:endParaRPr lang="en-GB" b="1" dirty="0"/>
          </a:p>
        </p:txBody>
      </p:sp>
    </p:spTree>
    <p:extLst>
      <p:ext uri="{BB962C8B-B14F-4D97-AF65-F5344CB8AC3E}">
        <p14:creationId xmlns:p14="http://schemas.microsoft.com/office/powerpoint/2010/main" val="3272458559"/>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87680" y="583474"/>
            <a:ext cx="11260183" cy="5078313"/>
          </a:xfrm>
          <a:prstGeom prst="rect">
            <a:avLst/>
          </a:prstGeom>
          <a:noFill/>
        </p:spPr>
        <p:txBody>
          <a:bodyPr wrap="square" rtlCol="0">
            <a:spAutoFit/>
          </a:bodyPr>
          <a:lstStyle/>
          <a:p>
            <a:r>
              <a:rPr lang="en-GB" dirty="0"/>
              <a:t>234 arrests</a:t>
            </a:r>
            <a:r>
              <a:rPr lang="en-GB" dirty="0" smtClean="0"/>
              <a:t>:</a:t>
            </a:r>
          </a:p>
          <a:p>
            <a:endParaRPr lang="en-GB" dirty="0"/>
          </a:p>
          <a:p>
            <a:pPr marL="285750" indent="-285750">
              <a:buFont typeface="Wingdings" panose="05000000000000000000" pitchFamily="2" charset="2"/>
              <a:buChar char="§"/>
            </a:pPr>
            <a:r>
              <a:rPr lang="en-GB" dirty="0"/>
              <a:t>109 people charged with a total of 259 charges.</a:t>
            </a:r>
          </a:p>
          <a:p>
            <a:pPr marL="285750" indent="-285750">
              <a:buFont typeface="Wingdings" panose="05000000000000000000" pitchFamily="2" charset="2"/>
              <a:buChar char="§"/>
            </a:pPr>
            <a:r>
              <a:rPr lang="en-GB" dirty="0"/>
              <a:t>184 drug trafficking charges, 155 charges for Class A drugs and 29 for Class B drugs.</a:t>
            </a:r>
          </a:p>
          <a:p>
            <a:pPr marL="285750" indent="-285750">
              <a:buFont typeface="Wingdings" panose="05000000000000000000" pitchFamily="2" charset="2"/>
              <a:buChar char="§"/>
            </a:pPr>
            <a:r>
              <a:rPr lang="en-GB" dirty="0"/>
              <a:t>249 children and vulnerable adults were safeguarded.</a:t>
            </a:r>
          </a:p>
          <a:p>
            <a:pPr marL="285750" indent="-285750">
              <a:buFont typeface="Wingdings" panose="05000000000000000000" pitchFamily="2" charset="2"/>
              <a:buChar char="§"/>
            </a:pPr>
            <a:r>
              <a:rPr lang="en-GB" dirty="0"/>
              <a:t>70 County Lines closed in collaboration with partner forces.</a:t>
            </a:r>
          </a:p>
          <a:p>
            <a:pPr marL="285750" indent="-285750">
              <a:buFont typeface="Wingdings" panose="05000000000000000000" pitchFamily="2" charset="2"/>
              <a:buChar char="§"/>
            </a:pPr>
            <a:r>
              <a:rPr lang="en-GB" dirty="0"/>
              <a:t>70 deal line handsets were recovered.</a:t>
            </a:r>
          </a:p>
          <a:p>
            <a:pPr marL="285750" indent="-285750">
              <a:buFont typeface="Wingdings" panose="05000000000000000000" pitchFamily="2" charset="2"/>
              <a:buChar char="§"/>
            </a:pPr>
            <a:r>
              <a:rPr lang="en-GB" dirty="0"/>
              <a:t>The following was also seized throughout operations:</a:t>
            </a:r>
          </a:p>
          <a:p>
            <a:r>
              <a:rPr lang="en-GB" dirty="0" err="1"/>
              <a:t>43.929kg</a:t>
            </a:r>
            <a:r>
              <a:rPr lang="en-GB" dirty="0"/>
              <a:t> of Class A drugs </a:t>
            </a:r>
            <a:endParaRPr lang="en-GB" dirty="0" smtClean="0"/>
          </a:p>
          <a:p>
            <a:r>
              <a:rPr lang="en-GB" dirty="0" err="1" smtClean="0"/>
              <a:t>8.526kg</a:t>
            </a:r>
            <a:r>
              <a:rPr lang="en-GB" dirty="0" smtClean="0"/>
              <a:t> </a:t>
            </a:r>
            <a:r>
              <a:rPr lang="en-GB" dirty="0"/>
              <a:t>of crack </a:t>
            </a:r>
            <a:r>
              <a:rPr lang="en-GB" dirty="0" smtClean="0"/>
              <a:t>cocaine</a:t>
            </a:r>
          </a:p>
          <a:p>
            <a:r>
              <a:rPr lang="en-GB" dirty="0" err="1" smtClean="0"/>
              <a:t>31.392kg</a:t>
            </a:r>
            <a:r>
              <a:rPr lang="en-GB" dirty="0" smtClean="0"/>
              <a:t> </a:t>
            </a:r>
            <a:r>
              <a:rPr lang="en-GB" dirty="0"/>
              <a:t>of cocaine </a:t>
            </a:r>
          </a:p>
          <a:p>
            <a:r>
              <a:rPr lang="en-GB" dirty="0" err="1" smtClean="0"/>
              <a:t>4.011kg</a:t>
            </a:r>
            <a:r>
              <a:rPr lang="en-GB" dirty="0" smtClean="0"/>
              <a:t> </a:t>
            </a:r>
            <a:r>
              <a:rPr lang="en-GB" dirty="0"/>
              <a:t>of heroin – with an estimated street value of £4,300,000.</a:t>
            </a:r>
          </a:p>
          <a:p>
            <a:r>
              <a:rPr lang="en-GB" dirty="0" err="1"/>
              <a:t>8kg</a:t>
            </a:r>
            <a:r>
              <a:rPr lang="en-GB" dirty="0"/>
              <a:t> Class B drugs.</a:t>
            </a:r>
          </a:p>
          <a:p>
            <a:r>
              <a:rPr lang="en-GB" dirty="0"/>
              <a:t>£334,559 in cash</a:t>
            </a:r>
            <a:r>
              <a:rPr lang="en-GB" dirty="0" smtClean="0"/>
              <a:t>.</a:t>
            </a:r>
          </a:p>
          <a:p>
            <a:endParaRPr lang="en-GB" dirty="0"/>
          </a:p>
          <a:p>
            <a:pPr marL="285750" indent="-285750">
              <a:buFont typeface="Wingdings" panose="05000000000000000000" pitchFamily="2" charset="2"/>
              <a:buChar char="§"/>
            </a:pPr>
            <a:r>
              <a:rPr lang="en-GB" dirty="0"/>
              <a:t>One firearms, two imitation firearms and 56 weapons which included 34 knives, six machetes, a samurai sword, a meat clearer and six knuckle dusters.</a:t>
            </a:r>
          </a:p>
          <a:p>
            <a:pPr marL="285750" indent="-285750">
              <a:buFont typeface="Wingdings" panose="05000000000000000000" pitchFamily="2" charset="2"/>
              <a:buChar char="§"/>
            </a:pPr>
            <a:r>
              <a:rPr lang="en-GB" dirty="0"/>
              <a:t>12 vehicles.</a:t>
            </a:r>
          </a:p>
        </p:txBody>
      </p:sp>
      <p:sp>
        <p:nvSpPr>
          <p:cNvPr id="3" name="TextBox 2"/>
          <p:cNvSpPr txBox="1"/>
          <p:nvPr/>
        </p:nvSpPr>
        <p:spPr>
          <a:xfrm>
            <a:off x="4885509" y="5982789"/>
            <a:ext cx="5538651" cy="369332"/>
          </a:xfrm>
          <a:prstGeom prst="rect">
            <a:avLst/>
          </a:prstGeom>
          <a:noFill/>
        </p:spPr>
        <p:txBody>
          <a:bodyPr wrap="square" rtlCol="0">
            <a:spAutoFit/>
          </a:bodyPr>
          <a:lstStyle/>
          <a:p>
            <a:r>
              <a:rPr lang="en-GB" dirty="0" smtClean="0"/>
              <a:t>(The Metropolitan Police, 2022, </a:t>
            </a:r>
            <a:r>
              <a:rPr lang="en-GB" dirty="0" err="1" smtClean="0"/>
              <a:t>n.p</a:t>
            </a:r>
            <a:r>
              <a:rPr lang="en-GB" dirty="0" smtClean="0"/>
              <a:t>)</a:t>
            </a:r>
            <a:endParaRPr lang="en-GB" dirty="0"/>
          </a:p>
        </p:txBody>
      </p:sp>
    </p:spTree>
    <p:extLst>
      <p:ext uri="{BB962C8B-B14F-4D97-AF65-F5344CB8AC3E}">
        <p14:creationId xmlns:p14="http://schemas.microsoft.com/office/powerpoint/2010/main" val="2377926262"/>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949440" y="391886"/>
            <a:ext cx="4720045" cy="830997"/>
          </a:xfrm>
          <a:prstGeom prst="rect">
            <a:avLst/>
          </a:prstGeom>
          <a:noFill/>
        </p:spPr>
        <p:txBody>
          <a:bodyPr wrap="square" rtlCol="0">
            <a:spAutoFit/>
          </a:bodyPr>
          <a:lstStyle/>
          <a:p>
            <a:r>
              <a:rPr lang="en-GB" sz="2400" dirty="0" smtClean="0"/>
              <a:t>What’s happening in Dyfed Powys Police Force?</a:t>
            </a:r>
            <a:endParaRPr lang="en-GB" sz="2400" dirty="0"/>
          </a:p>
        </p:txBody>
      </p:sp>
      <p:sp>
        <p:nvSpPr>
          <p:cNvPr id="3" name="TextBox 2"/>
          <p:cNvSpPr txBox="1"/>
          <p:nvPr/>
        </p:nvSpPr>
        <p:spPr>
          <a:xfrm>
            <a:off x="478971" y="1428206"/>
            <a:ext cx="11190514" cy="3970318"/>
          </a:xfrm>
          <a:prstGeom prst="rect">
            <a:avLst/>
          </a:prstGeom>
          <a:noFill/>
        </p:spPr>
        <p:txBody>
          <a:bodyPr wrap="square" rtlCol="0">
            <a:spAutoFit/>
          </a:bodyPr>
          <a:lstStyle/>
          <a:p>
            <a:r>
              <a:rPr lang="en-GB" sz="3600" dirty="0" smtClean="0"/>
              <a:t>Dyfed Powys Police (2022, </a:t>
            </a:r>
            <a:r>
              <a:rPr lang="en-GB" sz="3600" dirty="0" err="1" smtClean="0"/>
              <a:t>n.p</a:t>
            </a:r>
            <a:r>
              <a:rPr lang="en-GB" sz="3600" dirty="0" smtClean="0"/>
              <a:t>) reported “A total </a:t>
            </a:r>
            <a:r>
              <a:rPr lang="en-GB" sz="3600" dirty="0"/>
              <a:t>of seven people were arrested for various drugs offences, 100 wraps of heroin and crack cocaine were seized, as well as £2,500 in cash and three mobile phones, which are due to be examined to establish if they are deal </a:t>
            </a:r>
            <a:r>
              <a:rPr lang="en-GB" sz="3600" dirty="0" smtClean="0"/>
              <a:t>lines”.</a:t>
            </a:r>
          </a:p>
          <a:p>
            <a:endParaRPr lang="en-GB" dirty="0"/>
          </a:p>
          <a:p>
            <a:endParaRPr lang="en-GB" dirty="0"/>
          </a:p>
        </p:txBody>
      </p:sp>
    </p:spTree>
    <p:extLst>
      <p:ext uri="{BB962C8B-B14F-4D97-AF65-F5344CB8AC3E}">
        <p14:creationId xmlns:p14="http://schemas.microsoft.com/office/powerpoint/2010/main" val="1180930597"/>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341120" y="2560320"/>
            <a:ext cx="9901646" cy="3139321"/>
          </a:xfrm>
          <a:prstGeom prst="rect">
            <a:avLst/>
          </a:prstGeom>
          <a:noFill/>
        </p:spPr>
        <p:txBody>
          <a:bodyPr wrap="square" rtlCol="0">
            <a:spAutoFit/>
          </a:bodyPr>
          <a:lstStyle/>
          <a:p>
            <a:r>
              <a:rPr lang="en-GB" dirty="0" smtClean="0"/>
              <a:t>PACE (2022, </a:t>
            </a:r>
            <a:r>
              <a:rPr lang="en-GB" dirty="0" err="1" smtClean="0"/>
              <a:t>n.p</a:t>
            </a:r>
            <a:r>
              <a:rPr lang="en-GB" dirty="0" smtClean="0"/>
              <a:t>) state</a:t>
            </a:r>
          </a:p>
          <a:p>
            <a:endParaRPr lang="en-GB" dirty="0"/>
          </a:p>
          <a:p>
            <a:r>
              <a:rPr lang="en-GB" dirty="0" smtClean="0"/>
              <a:t>There </a:t>
            </a:r>
            <a:r>
              <a:rPr lang="en-GB" dirty="0"/>
              <a:t>is currently still a lack of awareness and understanding of </a:t>
            </a:r>
            <a:r>
              <a:rPr lang="en-GB" dirty="0" err="1"/>
              <a:t>CCE</a:t>
            </a:r>
            <a:r>
              <a:rPr lang="en-GB" dirty="0"/>
              <a:t> and it is often the case that victims are mistakenly viewed as having made a ‘choice’ to engage in criminal </a:t>
            </a:r>
            <a:r>
              <a:rPr lang="en-GB" dirty="0" smtClean="0"/>
              <a:t>behaviour.  Due </a:t>
            </a:r>
            <a:r>
              <a:rPr lang="en-GB" dirty="0"/>
              <a:t>to the grooming process children involved in criminal exploitation can often not see themselves as victim’s which can further complicate the issue of supporting the child to be recognised as a victim of criminal exploitation. Children who are being exploited by gangs for their criminal purposes are victims and they should be safeguarded, not criminalised. </a:t>
            </a:r>
            <a:endParaRPr lang="en-GB" dirty="0" smtClean="0"/>
          </a:p>
          <a:p>
            <a:endParaRPr lang="en-GB" dirty="0"/>
          </a:p>
          <a:p>
            <a:r>
              <a:rPr lang="en-GB" dirty="0" smtClean="0"/>
              <a:t>												</a:t>
            </a:r>
            <a:r>
              <a:rPr lang="en-GB" dirty="0"/>
              <a:t> </a:t>
            </a:r>
            <a:r>
              <a:rPr lang="en-GB" dirty="0" smtClean="0"/>
              <a:t>(PACE 2022</a:t>
            </a:r>
            <a:r>
              <a:rPr lang="en-GB" dirty="0"/>
              <a:t>, </a:t>
            </a:r>
            <a:r>
              <a:rPr lang="en-GB" dirty="0" err="1"/>
              <a:t>n.p</a:t>
            </a:r>
            <a:r>
              <a:rPr lang="en-GB" dirty="0"/>
              <a:t>) </a:t>
            </a:r>
          </a:p>
        </p:txBody>
      </p:sp>
      <p:sp>
        <p:nvSpPr>
          <p:cNvPr id="4" name="Rectangle 3"/>
          <p:cNvSpPr/>
          <p:nvPr/>
        </p:nvSpPr>
        <p:spPr>
          <a:xfrm>
            <a:off x="4329419" y="459266"/>
            <a:ext cx="2871300" cy="923330"/>
          </a:xfrm>
          <a:prstGeom prst="rect">
            <a:avLst/>
          </a:prstGeom>
          <a:noFill/>
        </p:spPr>
        <p:txBody>
          <a:bodyPr wrap="none" lIns="91440" tIns="45720" rIns="91440" bIns="45720">
            <a:spAutoFit/>
          </a:bodyPr>
          <a:lstStyle/>
          <a:p>
            <a:pPr algn="ctr"/>
            <a:r>
              <a:rPr lang="en-US" sz="5400" b="1" dirty="0" smtClean="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VICTIMS</a:t>
            </a:r>
            <a:endPar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Tree>
    <p:extLst>
      <p:ext uri="{BB962C8B-B14F-4D97-AF65-F5344CB8AC3E}">
        <p14:creationId xmlns:p14="http://schemas.microsoft.com/office/powerpoint/2010/main" val="1189141528"/>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1939487" cy="2585323"/>
          </a:xfrm>
          <a:prstGeom prst="rect">
            <a:avLst/>
          </a:prstGeom>
          <a:noFill/>
        </p:spPr>
        <p:txBody>
          <a:bodyPr wrap="none" lIns="91440" tIns="45720" rIns="91440" bIns="45720">
            <a:spAutoFit/>
          </a:bodyPr>
          <a:lstStyle/>
          <a:p>
            <a:pPr algn="ctr"/>
            <a:r>
              <a:rPr lang="en-US" sz="5400" dirty="0" smtClean="0">
                <a:ln w="0"/>
                <a:effectLst>
                  <a:outerShdw blurRad="38100" dist="19050" dir="2700000" algn="tl" rotWithShape="0">
                    <a:schemeClr val="dk1">
                      <a:alpha val="40000"/>
                    </a:schemeClr>
                  </a:outerShdw>
                </a:effectLst>
              </a:rPr>
              <a:t>So what can youth work do to </a:t>
            </a:r>
          </a:p>
          <a:p>
            <a:pPr algn="ctr"/>
            <a:r>
              <a:rPr lang="en-US" sz="5400" dirty="0" smtClean="0">
                <a:ln w="0"/>
                <a:effectLst>
                  <a:outerShdw blurRad="38100" dist="19050" dir="2700000" algn="tl" rotWithShape="0">
                    <a:schemeClr val="dk1">
                      <a:alpha val="40000"/>
                    </a:schemeClr>
                  </a:outerShdw>
                </a:effectLst>
              </a:rPr>
              <a:t>support young people from county</a:t>
            </a:r>
          </a:p>
          <a:p>
            <a:pPr algn="ctr"/>
            <a:r>
              <a:rPr lang="en-US" sz="5400" b="0" cap="none" spc="0" dirty="0" smtClean="0">
                <a:ln w="0"/>
                <a:solidFill>
                  <a:schemeClr val="tx1"/>
                </a:solidFill>
                <a:effectLst>
                  <a:outerShdw blurRad="38100" dist="19050" dir="2700000" algn="tl" rotWithShape="0">
                    <a:schemeClr val="dk1">
                      <a:alpha val="40000"/>
                    </a:schemeClr>
                  </a:outerShdw>
                </a:effectLst>
              </a:rPr>
              <a:t>Lines exploitation?</a:t>
            </a:r>
            <a:endParaRPr lang="en-US" sz="5400" b="0" cap="none" spc="0" dirty="0">
              <a:ln w="0"/>
              <a:solidFill>
                <a:schemeClr val="tx1"/>
              </a:solidFill>
              <a:effectLst>
                <a:outerShdw blurRad="38100" dist="19050" dir="2700000" algn="tl" rotWithShape="0">
                  <a:schemeClr val="dk1">
                    <a:alpha val="40000"/>
                  </a:schemeClr>
                </a:outerShdw>
              </a:effectLst>
            </a:endParaRPr>
          </a:p>
        </p:txBody>
      </p:sp>
      <p:sp>
        <p:nvSpPr>
          <p:cNvPr id="3" name="TextBox 2"/>
          <p:cNvSpPr txBox="1"/>
          <p:nvPr/>
        </p:nvSpPr>
        <p:spPr>
          <a:xfrm>
            <a:off x="1584960" y="3257006"/>
            <a:ext cx="9178834" cy="1446550"/>
          </a:xfrm>
          <a:prstGeom prst="rect">
            <a:avLst/>
          </a:prstGeom>
          <a:noFill/>
        </p:spPr>
        <p:txBody>
          <a:bodyPr wrap="square" rtlCol="0">
            <a:spAutoFit/>
          </a:bodyPr>
          <a:lstStyle/>
          <a:p>
            <a:pPr marL="285750" indent="-285750">
              <a:buFont typeface="Wingdings" panose="05000000000000000000" pitchFamily="2" charset="2"/>
              <a:buChar char="§"/>
            </a:pPr>
            <a:r>
              <a:rPr lang="en-GB" sz="4400" dirty="0" smtClean="0">
                <a:solidFill>
                  <a:srgbClr val="FF0000"/>
                </a:solidFill>
              </a:rPr>
              <a:t>PREVENTION</a:t>
            </a:r>
          </a:p>
          <a:p>
            <a:pPr marL="285750" indent="-285750">
              <a:buFont typeface="Wingdings" panose="05000000000000000000" pitchFamily="2" charset="2"/>
              <a:buChar char="§"/>
            </a:pPr>
            <a:r>
              <a:rPr lang="en-GB" sz="4400" dirty="0" smtClean="0">
                <a:solidFill>
                  <a:srgbClr val="FF0000"/>
                </a:solidFill>
              </a:rPr>
              <a:t>POST EXPLOITATION SUPPORT</a:t>
            </a:r>
            <a:endParaRPr lang="en-GB" sz="4400" dirty="0">
              <a:solidFill>
                <a:srgbClr val="FF0000"/>
              </a:solidFill>
            </a:endParaRPr>
          </a:p>
        </p:txBody>
      </p:sp>
    </p:spTree>
    <p:extLst>
      <p:ext uri="{BB962C8B-B14F-4D97-AF65-F5344CB8AC3E}">
        <p14:creationId xmlns:p14="http://schemas.microsoft.com/office/powerpoint/2010/main" val="1540829629"/>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452845" y="60960"/>
            <a:ext cx="10998926" cy="9233297"/>
          </a:xfrm>
          <a:prstGeom prst="rect">
            <a:avLst/>
          </a:prstGeom>
          <a:noFill/>
        </p:spPr>
        <p:txBody>
          <a:bodyPr wrap="square" rtlCol="0">
            <a:spAutoFit/>
          </a:bodyPr>
          <a:lstStyle/>
          <a:p>
            <a:r>
              <a:rPr lang="en-GB" sz="3200" dirty="0" smtClean="0">
                <a:solidFill>
                  <a:srgbClr val="FF0000"/>
                </a:solidFill>
              </a:rPr>
              <a:t>PREVENTION</a:t>
            </a:r>
          </a:p>
          <a:p>
            <a:endParaRPr lang="en-GB" sz="3200" dirty="0">
              <a:solidFill>
                <a:srgbClr val="FF0000"/>
              </a:solidFill>
            </a:endParaRPr>
          </a:p>
          <a:p>
            <a:pPr marL="457200" indent="-457200">
              <a:buFont typeface="Wingdings" panose="05000000000000000000" pitchFamily="2" charset="2"/>
              <a:buChar char="§"/>
            </a:pPr>
            <a:r>
              <a:rPr lang="en-GB" sz="3200" dirty="0" smtClean="0">
                <a:solidFill>
                  <a:srgbClr val="FF0000"/>
                </a:solidFill>
              </a:rPr>
              <a:t>Safe spaces / Outreach sessions</a:t>
            </a:r>
          </a:p>
          <a:p>
            <a:pPr marL="457200" indent="-457200">
              <a:buFont typeface="Wingdings" panose="05000000000000000000" pitchFamily="2" charset="2"/>
              <a:buChar char="§"/>
            </a:pPr>
            <a:r>
              <a:rPr lang="en-GB" sz="3200" dirty="0" smtClean="0">
                <a:solidFill>
                  <a:srgbClr val="FF0000"/>
                </a:solidFill>
              </a:rPr>
              <a:t>Information sessions</a:t>
            </a:r>
          </a:p>
          <a:p>
            <a:pPr marL="457200" indent="-457200">
              <a:buFont typeface="Wingdings" panose="05000000000000000000" pitchFamily="2" charset="2"/>
              <a:buChar char="§"/>
            </a:pPr>
            <a:r>
              <a:rPr lang="en-GB" sz="3200" dirty="0" smtClean="0">
                <a:solidFill>
                  <a:srgbClr val="FF0000"/>
                </a:solidFill>
              </a:rPr>
              <a:t>Raise wellbeing and resilience</a:t>
            </a:r>
          </a:p>
          <a:p>
            <a:r>
              <a:rPr lang="en-GB" b="1" dirty="0" smtClean="0"/>
              <a:t>Connect with others </a:t>
            </a:r>
            <a:r>
              <a:rPr lang="en-GB" dirty="0" smtClean="0"/>
              <a:t>– Youth </a:t>
            </a:r>
            <a:r>
              <a:rPr lang="en-GB" dirty="0"/>
              <a:t>W</a:t>
            </a:r>
            <a:r>
              <a:rPr lang="en-GB" dirty="0" smtClean="0"/>
              <a:t>ork can provide safe spaces for young people to meet with peers and opportunities to meet new people.</a:t>
            </a:r>
          </a:p>
          <a:p>
            <a:r>
              <a:rPr lang="en-GB" b="1" dirty="0" smtClean="0"/>
              <a:t>Being active </a:t>
            </a:r>
            <a:r>
              <a:rPr lang="en-GB" dirty="0" smtClean="0"/>
              <a:t>– Youth </a:t>
            </a:r>
            <a:r>
              <a:rPr lang="en-GB" dirty="0"/>
              <a:t>W</a:t>
            </a:r>
            <a:r>
              <a:rPr lang="en-GB" dirty="0" smtClean="0"/>
              <a:t>ork offers physically active sessions in youth club sessions, residentials and holiday schemes. </a:t>
            </a:r>
          </a:p>
          <a:p>
            <a:r>
              <a:rPr lang="en-GB" b="1" dirty="0" smtClean="0"/>
              <a:t>Learning new skills </a:t>
            </a:r>
            <a:r>
              <a:rPr lang="en-GB" dirty="0" smtClean="0"/>
              <a:t>– Youth Work gives young people the opportunity to learn new skills and are embedded in the curriculum development plan of Pembrokeshire Youth Service.  </a:t>
            </a:r>
          </a:p>
          <a:p>
            <a:r>
              <a:rPr lang="en-GB" b="1" dirty="0" smtClean="0"/>
              <a:t>Give to others – </a:t>
            </a:r>
            <a:r>
              <a:rPr lang="en-GB" dirty="0" smtClean="0"/>
              <a:t>Youth Work can offer young people experiences of volunteering in their local youth club or support and arrange volunteering opportunities in their local community and organising local community events.</a:t>
            </a:r>
          </a:p>
          <a:p>
            <a:r>
              <a:rPr lang="en-GB" b="1" dirty="0" smtClean="0"/>
              <a:t>Mindfulness</a:t>
            </a:r>
            <a:r>
              <a:rPr lang="en-GB" dirty="0" smtClean="0"/>
              <a:t> – being more in the present and understand our thoughts and feelings.  Youth Workers can explore activities with young people to improve their </a:t>
            </a:r>
            <a:r>
              <a:rPr lang="en-GB" dirty="0" err="1" smtClean="0"/>
              <a:t>mindfullness</a:t>
            </a:r>
            <a:r>
              <a:rPr lang="en-GB" dirty="0" smtClean="0"/>
              <a:t> such as journaling, crafting, exercise and simply by conversation.</a:t>
            </a:r>
          </a:p>
          <a:p>
            <a:endParaRPr lang="en-GB" dirty="0"/>
          </a:p>
          <a:p>
            <a:pPr marL="285750" indent="-285750">
              <a:buFont typeface="Wingdings" panose="05000000000000000000" pitchFamily="2" charset="2"/>
              <a:buChar char="§"/>
            </a:pPr>
            <a:r>
              <a:rPr lang="en-GB" dirty="0" smtClean="0"/>
              <a:t> </a:t>
            </a:r>
            <a:r>
              <a:rPr lang="en-GB" sz="3200" dirty="0" smtClean="0">
                <a:solidFill>
                  <a:srgbClr val="FF0000"/>
                </a:solidFill>
              </a:rPr>
              <a:t>Sign post for further specialist support</a:t>
            </a:r>
            <a:endParaRPr lang="en-GB" sz="3200" dirty="0" smtClean="0"/>
          </a:p>
          <a:p>
            <a:endParaRPr lang="en-GB" dirty="0" smtClean="0">
              <a:solidFill>
                <a:srgbClr val="FF0000"/>
              </a:solidFill>
            </a:endParaRPr>
          </a:p>
          <a:p>
            <a:endParaRPr lang="en-GB" dirty="0" smtClean="0">
              <a:solidFill>
                <a:srgbClr val="FF0000"/>
              </a:solidFill>
            </a:endParaRPr>
          </a:p>
          <a:p>
            <a:endParaRPr lang="en-GB" sz="3200" dirty="0" smtClean="0">
              <a:solidFill>
                <a:srgbClr val="FF0000"/>
              </a:solidFill>
            </a:endParaRPr>
          </a:p>
          <a:p>
            <a:endParaRPr lang="en-GB" sz="3200" dirty="0">
              <a:solidFill>
                <a:srgbClr val="FF0000"/>
              </a:solidFill>
            </a:endParaRPr>
          </a:p>
          <a:p>
            <a:pPr marL="457200" indent="-457200">
              <a:buFont typeface="Wingdings" panose="05000000000000000000" pitchFamily="2" charset="2"/>
              <a:buChar char="§"/>
            </a:pPr>
            <a:endParaRPr lang="en-GB" sz="3200" dirty="0" smtClean="0"/>
          </a:p>
          <a:p>
            <a:endParaRPr lang="en-GB" dirty="0"/>
          </a:p>
          <a:p>
            <a:endParaRPr lang="en-GB" dirty="0"/>
          </a:p>
        </p:txBody>
      </p:sp>
    </p:spTree>
    <p:extLst>
      <p:ext uri="{BB962C8B-B14F-4D97-AF65-F5344CB8AC3E}">
        <p14:creationId xmlns:p14="http://schemas.microsoft.com/office/powerpoint/2010/main" val="2389079684"/>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31223" y="583474"/>
            <a:ext cx="11268891" cy="5509200"/>
          </a:xfrm>
          <a:prstGeom prst="rect">
            <a:avLst/>
          </a:prstGeom>
          <a:noFill/>
        </p:spPr>
        <p:txBody>
          <a:bodyPr wrap="square" rtlCol="0">
            <a:spAutoFit/>
          </a:bodyPr>
          <a:lstStyle/>
          <a:p>
            <a:r>
              <a:rPr lang="en-GB" sz="3200" dirty="0" smtClean="0">
                <a:solidFill>
                  <a:srgbClr val="FF0000"/>
                </a:solidFill>
              </a:rPr>
              <a:t>Post exploitation support</a:t>
            </a:r>
          </a:p>
          <a:p>
            <a:endParaRPr lang="en-GB" sz="3200" dirty="0">
              <a:solidFill>
                <a:srgbClr val="FF0000"/>
              </a:solidFill>
            </a:endParaRPr>
          </a:p>
          <a:p>
            <a:pPr marL="457200" indent="-457200">
              <a:buFont typeface="Wingdings" panose="05000000000000000000" pitchFamily="2" charset="2"/>
              <a:buChar char="§"/>
            </a:pPr>
            <a:r>
              <a:rPr lang="en-GB" sz="3200" dirty="0" smtClean="0">
                <a:solidFill>
                  <a:srgbClr val="FF0000"/>
                </a:solidFill>
              </a:rPr>
              <a:t>Offer youth centres for the location of specialist group or 1:1 support sessions with trained counsellors.</a:t>
            </a:r>
          </a:p>
          <a:p>
            <a:pPr marL="457200" indent="-457200">
              <a:buFont typeface="Wingdings" panose="05000000000000000000" pitchFamily="2" charset="2"/>
              <a:buChar char="§"/>
            </a:pPr>
            <a:r>
              <a:rPr lang="en-GB" sz="3200" dirty="0" smtClean="0">
                <a:solidFill>
                  <a:srgbClr val="FF0000"/>
                </a:solidFill>
              </a:rPr>
              <a:t>Deliver sessions to upskill young people and support in CV writing and applications to help young people enter training or employment.</a:t>
            </a:r>
          </a:p>
          <a:p>
            <a:pPr marL="457200" indent="-457200">
              <a:buFont typeface="Wingdings" panose="05000000000000000000" pitchFamily="2" charset="2"/>
              <a:buChar char="§"/>
            </a:pPr>
            <a:r>
              <a:rPr lang="en-GB" sz="3200" dirty="0" smtClean="0">
                <a:solidFill>
                  <a:srgbClr val="FF0000"/>
                </a:solidFill>
              </a:rPr>
              <a:t>Facilitate self care sessions to increase the wellbeing of young people.</a:t>
            </a:r>
          </a:p>
          <a:p>
            <a:endParaRPr lang="en-GB" sz="3200" dirty="0">
              <a:solidFill>
                <a:srgbClr val="FF0000"/>
              </a:solidFill>
            </a:endParaRPr>
          </a:p>
          <a:p>
            <a:pPr marL="457200" indent="-457200">
              <a:buFont typeface="Wingdings" panose="05000000000000000000" pitchFamily="2" charset="2"/>
              <a:buChar char="§"/>
            </a:pPr>
            <a:endParaRPr lang="en-GB" sz="3200" dirty="0">
              <a:solidFill>
                <a:srgbClr val="FF0000"/>
              </a:solidFill>
            </a:endParaRPr>
          </a:p>
        </p:txBody>
      </p:sp>
    </p:spTree>
    <p:extLst>
      <p:ext uri="{BB962C8B-B14F-4D97-AF65-F5344CB8AC3E}">
        <p14:creationId xmlns:p14="http://schemas.microsoft.com/office/powerpoint/2010/main" val="2167249871"/>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27909" y="2638698"/>
            <a:ext cx="10215154" cy="1015663"/>
          </a:xfrm>
          <a:prstGeom prst="rect">
            <a:avLst/>
          </a:prstGeom>
          <a:noFill/>
        </p:spPr>
        <p:txBody>
          <a:bodyPr wrap="square" rtlCol="0">
            <a:spAutoFit/>
          </a:bodyPr>
          <a:lstStyle/>
          <a:p>
            <a:r>
              <a:rPr lang="en-GB" sz="6000" dirty="0" smtClean="0"/>
              <a:t>ANY QUESTIONS?</a:t>
            </a:r>
            <a:endParaRPr lang="en-GB" sz="6000" dirty="0"/>
          </a:p>
        </p:txBody>
      </p:sp>
    </p:spTree>
    <p:extLst>
      <p:ext uri="{BB962C8B-B14F-4D97-AF65-F5344CB8AC3E}">
        <p14:creationId xmlns:p14="http://schemas.microsoft.com/office/powerpoint/2010/main" val="1667107643"/>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96389" y="330926"/>
            <a:ext cx="11181805" cy="6524863"/>
          </a:xfrm>
          <a:prstGeom prst="rect">
            <a:avLst/>
          </a:prstGeom>
          <a:noFill/>
        </p:spPr>
        <p:txBody>
          <a:bodyPr wrap="square" rtlCol="0">
            <a:spAutoFit/>
          </a:bodyPr>
          <a:lstStyle/>
          <a:p>
            <a:r>
              <a:rPr lang="en-GB" b="1" dirty="0" smtClean="0"/>
              <a:t>Reference list</a:t>
            </a:r>
          </a:p>
          <a:p>
            <a:endParaRPr lang="en-GB" dirty="0"/>
          </a:p>
          <a:p>
            <a:r>
              <a:rPr lang="en-GB" sz="1400" dirty="0"/>
              <a:t>Blacker, H. (2010) “</a:t>
            </a:r>
            <a:r>
              <a:rPr lang="en-GB" sz="1400" i="1" dirty="0"/>
              <a:t>Relationships, friendships and youth work</a:t>
            </a:r>
            <a:r>
              <a:rPr lang="en-GB" sz="1400" dirty="0"/>
              <a:t>”, in Jeffs, T. &amp; Smith, M. (2010) Youth Work Practice, </a:t>
            </a:r>
            <a:r>
              <a:rPr lang="en-GB" sz="1400" dirty="0" err="1"/>
              <a:t>Baskingstoke</a:t>
            </a:r>
            <a:r>
              <a:rPr lang="en-GB" sz="1400" dirty="0"/>
              <a:t>: Palgrave </a:t>
            </a:r>
            <a:r>
              <a:rPr lang="en-GB" sz="1400" dirty="0" err="1"/>
              <a:t>Macmillian</a:t>
            </a:r>
            <a:r>
              <a:rPr lang="en-GB" sz="1400" dirty="0"/>
              <a:t>, pp, 15-30.</a:t>
            </a:r>
          </a:p>
          <a:p>
            <a:endParaRPr lang="en-GB" sz="1400" dirty="0" smtClean="0"/>
          </a:p>
          <a:p>
            <a:endParaRPr lang="en-GB" sz="1400" dirty="0"/>
          </a:p>
          <a:p>
            <a:r>
              <a:rPr lang="en-GB" sz="1400" dirty="0" smtClean="0"/>
              <a:t>‌Brent </a:t>
            </a:r>
            <a:r>
              <a:rPr lang="en-GB" sz="1400" dirty="0"/>
              <a:t>Council (2020) </a:t>
            </a:r>
            <a:r>
              <a:rPr lang="en-GB" sz="1400" i="1" dirty="0"/>
              <a:t>Rescue and Response County Lines Project: strategic assessment</a:t>
            </a:r>
            <a:r>
              <a:rPr lang="en-GB" sz="1400" dirty="0"/>
              <a:t>, September 2020. Available at: https://</a:t>
            </a:r>
            <a:r>
              <a:rPr lang="en-GB" sz="1400" dirty="0" err="1"/>
              <a:t>www.london.gov.uk</a:t>
            </a:r>
            <a:r>
              <a:rPr lang="en-GB" sz="1400" dirty="0"/>
              <a:t>/sites/default/files/rescue_recovery_year_2_</a:t>
            </a:r>
            <a:r>
              <a:rPr lang="en-GB" sz="1400" dirty="0" err="1"/>
              <a:t>sa</a:t>
            </a:r>
            <a:r>
              <a:rPr lang="en-GB" sz="1400" dirty="0"/>
              <a:t>_-_</a:t>
            </a:r>
            <a:r>
              <a:rPr lang="en-GB" sz="1400" dirty="0" err="1"/>
              <a:t>sept_2020.pdf</a:t>
            </a:r>
            <a:r>
              <a:rPr lang="en-GB" sz="1400" dirty="0"/>
              <a:t>. [Accessed 2</a:t>
            </a:r>
            <a:r>
              <a:rPr lang="en-GB" sz="1400" baseline="30000" dirty="0"/>
              <a:t>nd</a:t>
            </a:r>
            <a:r>
              <a:rPr lang="en-GB" sz="1400" dirty="0"/>
              <a:t> January 2023).</a:t>
            </a:r>
          </a:p>
          <a:p>
            <a:r>
              <a:rPr lang="en-GB" sz="1400" dirty="0"/>
              <a:t> </a:t>
            </a:r>
          </a:p>
          <a:p>
            <a:r>
              <a:rPr lang="en-GB" sz="1400" dirty="0"/>
              <a:t>‌</a:t>
            </a:r>
            <a:r>
              <a:rPr lang="en-GB" sz="1400" i="1" dirty="0"/>
              <a:t> County Lines</a:t>
            </a:r>
            <a:r>
              <a:rPr lang="en-GB" sz="1400" dirty="0"/>
              <a:t> (no date) </a:t>
            </a:r>
            <a:r>
              <a:rPr lang="en-GB" sz="1400" i="1" dirty="0"/>
              <a:t>Metropolitan Police</a:t>
            </a:r>
            <a:r>
              <a:rPr lang="en-GB" sz="1400" dirty="0"/>
              <a:t>. Available at: https://</a:t>
            </a:r>
            <a:r>
              <a:rPr lang="en-GB" sz="1400" dirty="0" err="1"/>
              <a:t>www.met.police.uk</a:t>
            </a:r>
            <a:r>
              <a:rPr lang="en-GB" sz="1400" dirty="0"/>
              <a:t>/ (Accessed: 15</a:t>
            </a:r>
            <a:r>
              <a:rPr lang="en-GB" sz="1400" baseline="30000" dirty="0"/>
              <a:t>th</a:t>
            </a:r>
            <a:r>
              <a:rPr lang="en-GB" sz="1400" dirty="0"/>
              <a:t> December, 2022). </a:t>
            </a:r>
            <a:endParaRPr lang="en-GB" sz="1400" dirty="0" smtClean="0"/>
          </a:p>
          <a:p>
            <a:endParaRPr lang="en-GB" sz="1400" dirty="0"/>
          </a:p>
          <a:p>
            <a:endParaRPr lang="en-GB" sz="1400" dirty="0"/>
          </a:p>
          <a:p>
            <a:r>
              <a:rPr lang="en-GB" sz="1400" dirty="0"/>
              <a:t> </a:t>
            </a:r>
            <a:r>
              <a:rPr lang="en-GB" sz="1400" i="1" dirty="0"/>
              <a:t>Children Act 2004</a:t>
            </a:r>
            <a:r>
              <a:rPr lang="en-GB" sz="1400" dirty="0"/>
              <a:t>, c. 31. Available at: http://</a:t>
            </a:r>
            <a:r>
              <a:rPr lang="en-GB" sz="1400" dirty="0" err="1"/>
              <a:t>www.legislation.gov.uk</a:t>
            </a:r>
            <a:r>
              <a:rPr lang="en-GB" sz="1400" dirty="0"/>
              <a:t>/</a:t>
            </a:r>
            <a:r>
              <a:rPr lang="en-GB" sz="1400" dirty="0" err="1"/>
              <a:t>ukpga</a:t>
            </a:r>
            <a:r>
              <a:rPr lang="en-GB" sz="1400" dirty="0"/>
              <a:t>/2004/31/contents (Accessed: 17 </a:t>
            </a:r>
            <a:r>
              <a:rPr lang="en-GB" sz="1400" dirty="0" smtClean="0"/>
              <a:t>December 2022).</a:t>
            </a:r>
            <a:endParaRPr lang="en-GB" sz="1400" dirty="0"/>
          </a:p>
          <a:p>
            <a:endParaRPr lang="en-GB" sz="1400" dirty="0"/>
          </a:p>
          <a:p>
            <a:r>
              <a:rPr lang="en-GB" sz="1400" dirty="0"/>
              <a:t> </a:t>
            </a:r>
          </a:p>
          <a:p>
            <a:r>
              <a:rPr lang="en-GB" sz="1400" dirty="0"/>
              <a:t>Children’s Society (2019). </a:t>
            </a:r>
            <a:r>
              <a:rPr lang="en-GB" sz="1400" i="1" dirty="0"/>
              <a:t>Counting lives report: Responding to Children who are </a:t>
            </a:r>
            <a:r>
              <a:rPr lang="en-GB" sz="1400" i="1" dirty="0" err="1"/>
              <a:t>criminallyexploited</a:t>
            </a:r>
            <a:r>
              <a:rPr lang="en-GB" sz="1400" i="1" dirty="0"/>
              <a:t>.</a:t>
            </a:r>
            <a:r>
              <a:rPr lang="en-GB" sz="1400" dirty="0"/>
              <a:t> Available at: </a:t>
            </a:r>
            <a:r>
              <a:rPr lang="en-GB" sz="1400" u="sng" dirty="0">
                <a:hlinkClick r:id="rId2"/>
              </a:rPr>
              <a:t>https://</a:t>
            </a:r>
            <a:r>
              <a:rPr lang="en-GB" sz="1400" u="sng" dirty="0" err="1">
                <a:hlinkClick r:id="rId2"/>
              </a:rPr>
              <a:t>www.childrenssociety.org.uk</a:t>
            </a:r>
            <a:r>
              <a:rPr lang="en-GB" sz="1400" u="sng" dirty="0">
                <a:hlinkClick r:id="rId2"/>
              </a:rPr>
              <a:t>/information/professionals/resources/counting-lives</a:t>
            </a:r>
            <a:r>
              <a:rPr lang="en-GB" sz="1400" dirty="0"/>
              <a:t>. London: Children’s Society.(Accessed: 21</a:t>
            </a:r>
            <a:r>
              <a:rPr lang="en-GB" sz="1400" baseline="30000" dirty="0"/>
              <a:t>st</a:t>
            </a:r>
            <a:r>
              <a:rPr lang="en-GB" sz="1400" dirty="0"/>
              <a:t> December 2022</a:t>
            </a:r>
            <a:r>
              <a:rPr lang="en-GB" sz="1400" dirty="0" smtClean="0"/>
              <a:t>)</a:t>
            </a:r>
          </a:p>
          <a:p>
            <a:endParaRPr lang="en-GB" sz="1400" dirty="0"/>
          </a:p>
          <a:p>
            <a:r>
              <a:rPr lang="en-GB" sz="1400" dirty="0"/>
              <a:t>CLD Standards Council Scotland. (2019) </a:t>
            </a:r>
            <a:r>
              <a:rPr lang="en-GB" sz="1400" i="1" dirty="0"/>
              <a:t>Youth Work National Occupational Standards</a:t>
            </a:r>
            <a:r>
              <a:rPr lang="en-GB" sz="1400" dirty="0"/>
              <a:t>, Glasgow: CLD Standards Council Scotland.</a:t>
            </a:r>
          </a:p>
          <a:p>
            <a:r>
              <a:rPr lang="en-GB" sz="1400" dirty="0"/>
              <a:t> </a:t>
            </a:r>
          </a:p>
          <a:p>
            <a:r>
              <a:rPr lang="en-GB" sz="1400" dirty="0" err="1"/>
              <a:t>Coomber</a:t>
            </a:r>
            <a:r>
              <a:rPr lang="en-GB" sz="1400" dirty="0"/>
              <a:t> R and Moyle L (2012) A Rapid Appraisal of the Illicit Drug Market in </a:t>
            </a:r>
            <a:r>
              <a:rPr lang="en-GB" sz="1400" dirty="0" err="1"/>
              <a:t>Southendon</a:t>
            </a:r>
            <a:r>
              <a:rPr lang="en-GB" sz="1400" dirty="0"/>
              <a:t>-Sea, Essex. Plymouth: Drug and Alcohol Research Unit.</a:t>
            </a:r>
          </a:p>
          <a:p>
            <a:endParaRPr lang="en-GB" sz="1400" dirty="0"/>
          </a:p>
          <a:p>
            <a:r>
              <a:rPr lang="en-GB" sz="1400" dirty="0"/>
              <a:t>Coombs, P. H. and Ahmed, M. (1974) </a:t>
            </a:r>
            <a:r>
              <a:rPr lang="en-GB" sz="1400" i="1" dirty="0"/>
              <a:t>Attacking Rural Poverty: How non-formal education can help,</a:t>
            </a:r>
            <a:r>
              <a:rPr lang="en-GB" sz="1400" dirty="0"/>
              <a:t>  Baltimore:  John Hopkins University Press.</a:t>
            </a:r>
          </a:p>
          <a:p>
            <a:endParaRPr lang="en-GB" sz="1400" dirty="0"/>
          </a:p>
          <a:p>
            <a:endParaRPr lang="en-GB" dirty="0" smtClean="0"/>
          </a:p>
        </p:txBody>
      </p:sp>
    </p:spTree>
    <p:extLst>
      <p:ext uri="{BB962C8B-B14F-4D97-AF65-F5344CB8AC3E}">
        <p14:creationId xmlns:p14="http://schemas.microsoft.com/office/powerpoint/2010/main" val="2814943684"/>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96389" y="333137"/>
            <a:ext cx="10807337" cy="6894195"/>
          </a:xfrm>
          <a:prstGeom prst="rect">
            <a:avLst/>
          </a:prstGeom>
          <a:noFill/>
        </p:spPr>
        <p:txBody>
          <a:bodyPr wrap="square" rtlCol="0">
            <a:spAutoFit/>
          </a:bodyPr>
          <a:lstStyle/>
          <a:p>
            <a:endParaRPr lang="en-GB" sz="1400" dirty="0"/>
          </a:p>
          <a:p>
            <a:r>
              <a:rPr lang="en-GB" sz="1400" dirty="0"/>
              <a:t> </a:t>
            </a:r>
            <a:r>
              <a:rPr lang="en-GB" sz="1400" dirty="0" smtClean="0"/>
              <a:t>Dickinson </a:t>
            </a:r>
            <a:r>
              <a:rPr lang="en-GB" sz="1400" dirty="0"/>
              <a:t>(2019, </a:t>
            </a:r>
            <a:r>
              <a:rPr lang="en-GB" sz="1400" dirty="0" err="1"/>
              <a:t>n.p</a:t>
            </a:r>
            <a:r>
              <a:rPr lang="en-GB" sz="1400" dirty="0"/>
              <a:t>) </a:t>
            </a:r>
            <a:r>
              <a:rPr lang="en-GB" sz="1400" dirty="0" err="1"/>
              <a:t>CYP</a:t>
            </a:r>
            <a:r>
              <a:rPr lang="en-GB" sz="1400" dirty="0"/>
              <a:t> Now.  </a:t>
            </a:r>
            <a:r>
              <a:rPr lang="en-GB" sz="1400" i="1" dirty="0"/>
              <a:t>Gangs and Criminal Exploitation: Policy context</a:t>
            </a:r>
            <a:r>
              <a:rPr lang="en-GB" sz="1400" dirty="0"/>
              <a:t>. [online] Available at: </a:t>
            </a:r>
            <a:r>
              <a:rPr lang="en-GB" sz="1400" u="sng" dirty="0">
                <a:hlinkClick r:id="rId2"/>
              </a:rPr>
              <a:t>https://</a:t>
            </a:r>
            <a:r>
              <a:rPr lang="en-GB" sz="1400" u="sng" dirty="0" err="1">
                <a:hlinkClick r:id="rId2"/>
              </a:rPr>
              <a:t>www.cypnow.co.uk</a:t>
            </a:r>
            <a:r>
              <a:rPr lang="en-GB" sz="1400" u="sng" dirty="0">
                <a:hlinkClick r:id="rId2"/>
              </a:rPr>
              <a:t>/features/article/gangs-and-criminal-exploitation-policy-context</a:t>
            </a:r>
            <a:r>
              <a:rPr lang="en-GB" sz="1400" dirty="0"/>
              <a:t>. [Accessed 1</a:t>
            </a:r>
            <a:r>
              <a:rPr lang="en-GB" sz="1400" baseline="30000" dirty="0"/>
              <a:t>st</a:t>
            </a:r>
            <a:r>
              <a:rPr lang="en-GB" sz="1400" dirty="0"/>
              <a:t> January 2023</a:t>
            </a:r>
            <a:r>
              <a:rPr lang="en-GB" sz="1400" dirty="0" smtClean="0"/>
              <a:t>).</a:t>
            </a:r>
          </a:p>
          <a:p>
            <a:endParaRPr lang="en-GB" sz="1400" dirty="0"/>
          </a:p>
          <a:p>
            <a:r>
              <a:rPr lang="en-GB" sz="1400" dirty="0"/>
              <a:t>Dyfed Powys Police (2022) </a:t>
            </a:r>
            <a:r>
              <a:rPr lang="en-GB" sz="1400" i="1" dirty="0"/>
              <a:t>Week of action targets criminals and educates communities to spot the signs. </a:t>
            </a:r>
            <a:r>
              <a:rPr lang="en-GB" sz="1400" dirty="0"/>
              <a:t>Available at: </a:t>
            </a:r>
            <a:r>
              <a:rPr lang="en-GB" sz="1400" u="sng" dirty="0">
                <a:hlinkClick r:id="rId3"/>
              </a:rPr>
              <a:t>https://</a:t>
            </a:r>
            <a:r>
              <a:rPr lang="en-GB" sz="1400" u="sng" dirty="0" err="1">
                <a:hlinkClick r:id="rId3"/>
              </a:rPr>
              <a:t>www.dyfed-powys.police.uk</a:t>
            </a:r>
            <a:r>
              <a:rPr lang="en-GB" sz="1400" u="sng" dirty="0">
                <a:hlinkClick r:id="rId3"/>
              </a:rPr>
              <a:t>/news/</a:t>
            </a:r>
            <a:r>
              <a:rPr lang="en-GB" sz="1400" u="sng" dirty="0" err="1">
                <a:hlinkClick r:id="rId3"/>
              </a:rPr>
              <a:t>dyfed-powys</a:t>
            </a:r>
            <a:r>
              <a:rPr lang="en-GB" sz="1400" u="sng" dirty="0">
                <a:hlinkClick r:id="rId3"/>
              </a:rPr>
              <a:t>/news/2022/march-2022/week-of-action-targets-criminals-and-educates-communities-to-spot-the-signs/</a:t>
            </a:r>
            <a:r>
              <a:rPr lang="en-GB" sz="1400" dirty="0"/>
              <a:t>. (Accessed: 2</a:t>
            </a:r>
            <a:r>
              <a:rPr lang="en-GB" sz="1400" baseline="30000" dirty="0"/>
              <a:t>nd</a:t>
            </a:r>
            <a:r>
              <a:rPr lang="en-GB" sz="1400" dirty="0"/>
              <a:t> January 2023).</a:t>
            </a:r>
          </a:p>
          <a:p>
            <a:endParaRPr lang="en-GB" sz="1400" dirty="0"/>
          </a:p>
          <a:p>
            <a:r>
              <a:rPr lang="en-GB" sz="1400" dirty="0"/>
              <a:t> </a:t>
            </a:r>
          </a:p>
          <a:p>
            <a:r>
              <a:rPr lang="en-GB" sz="1400" dirty="0"/>
              <a:t>Elias, (L). 2022. </a:t>
            </a:r>
            <a:r>
              <a:rPr lang="en-GB" sz="1400" i="1" dirty="0"/>
              <a:t>Child Criminal Exploitation </a:t>
            </a:r>
            <a:r>
              <a:rPr lang="en-GB" sz="1400" dirty="0"/>
              <a:t>[Webinar]. [Online]. Dyfed Powys Police. 1</a:t>
            </a:r>
            <a:r>
              <a:rPr lang="en-GB" sz="1400" baseline="30000" dirty="0"/>
              <a:t>st</a:t>
            </a:r>
            <a:r>
              <a:rPr lang="en-GB" sz="1400" dirty="0"/>
              <a:t> December 2022.</a:t>
            </a:r>
          </a:p>
          <a:p>
            <a:r>
              <a:rPr lang="en-GB" sz="1400" dirty="0"/>
              <a:t> </a:t>
            </a:r>
          </a:p>
          <a:p>
            <a:r>
              <a:rPr lang="en-GB" sz="1400" dirty="0"/>
              <a:t>Home Office (2018, </a:t>
            </a:r>
            <a:r>
              <a:rPr lang="en-GB" sz="1400" dirty="0" err="1"/>
              <a:t>p7</a:t>
            </a:r>
            <a:r>
              <a:rPr lang="en-GB" sz="1400" dirty="0"/>
              <a:t>). </a:t>
            </a:r>
            <a:r>
              <a:rPr lang="en-GB" sz="1400" i="1" dirty="0"/>
              <a:t>County lines: criminal exploitation of children and vulnerable children. </a:t>
            </a:r>
            <a:r>
              <a:rPr lang="en-GB" sz="1400" dirty="0"/>
              <a:t>Available at: </a:t>
            </a:r>
            <a:r>
              <a:rPr lang="en-GB" sz="1400" u="sng" dirty="0">
                <a:hlinkClick r:id="rId4"/>
              </a:rPr>
              <a:t>https://</a:t>
            </a:r>
            <a:r>
              <a:rPr lang="en-GB" sz="1400" u="sng" dirty="0" err="1">
                <a:hlinkClick r:id="rId4"/>
              </a:rPr>
              <a:t>www.gov.uk</a:t>
            </a:r>
            <a:r>
              <a:rPr lang="en-GB" sz="1400" u="sng" dirty="0">
                <a:hlinkClick r:id="rId4"/>
              </a:rPr>
              <a:t>/government/collections/county-lines-criminal-exploitation-of-children-and-vulnerable-adults</a:t>
            </a:r>
            <a:r>
              <a:rPr lang="en-GB" sz="1400" dirty="0"/>
              <a:t> [Accessed 21st December 2022</a:t>
            </a:r>
            <a:r>
              <a:rPr lang="en-GB" sz="1400" dirty="0" smtClean="0"/>
              <a:t>].</a:t>
            </a:r>
          </a:p>
          <a:p>
            <a:endParaRPr lang="en-GB" sz="1400" dirty="0"/>
          </a:p>
          <a:p>
            <a:r>
              <a:rPr lang="en-GB" sz="1400" dirty="0"/>
              <a:t>Home Office (</a:t>
            </a:r>
            <a:r>
              <a:rPr lang="en-GB" sz="1400" dirty="0" err="1"/>
              <a:t>2020a</a:t>
            </a:r>
            <a:r>
              <a:rPr lang="en-GB" sz="1400" dirty="0"/>
              <a:t>. </a:t>
            </a:r>
            <a:r>
              <a:rPr lang="en-GB" sz="1400" i="1" dirty="0"/>
              <a:t>Criminal exploitation of children and Vulnerable adults: County Lines</a:t>
            </a:r>
            <a:r>
              <a:rPr lang="en-GB" sz="1400" dirty="0"/>
              <a:t>. Available at: </a:t>
            </a:r>
            <a:r>
              <a:rPr lang="en-GB" sz="1400" u="sng" dirty="0">
                <a:hlinkClick r:id="rId5"/>
              </a:rPr>
              <a:t>https://</a:t>
            </a:r>
            <a:r>
              <a:rPr lang="en-GB" sz="1400" u="sng" dirty="0" err="1">
                <a:hlinkClick r:id="rId5"/>
              </a:rPr>
              <a:t>www.gov.uk</a:t>
            </a:r>
            <a:r>
              <a:rPr lang="en-GB" sz="1400" u="sng" dirty="0">
                <a:hlinkClick r:id="rId5"/>
              </a:rPr>
              <a:t>/government/publications/criminal-exploitation-of-children-and-vulnerable-adults-county-lines/criminal-exploitation-of-children-and-vulnerable-adults-county-lines</a:t>
            </a:r>
            <a:r>
              <a:rPr lang="en-GB" sz="1400" dirty="0"/>
              <a:t> . [Accessed 16</a:t>
            </a:r>
            <a:r>
              <a:rPr lang="en-GB" sz="1400" baseline="30000" dirty="0"/>
              <a:t>th</a:t>
            </a:r>
            <a:r>
              <a:rPr lang="en-GB" sz="1400" dirty="0"/>
              <a:t> December 2022</a:t>
            </a:r>
            <a:r>
              <a:rPr lang="en-GB" sz="1400" dirty="0" smtClean="0"/>
              <a:t>].</a:t>
            </a:r>
          </a:p>
          <a:p>
            <a:endParaRPr lang="en-GB" sz="1400" dirty="0"/>
          </a:p>
          <a:p>
            <a:r>
              <a:rPr lang="en-GB" sz="1400" dirty="0" err="1"/>
              <a:t>Hudek</a:t>
            </a:r>
            <a:r>
              <a:rPr lang="en-GB" sz="1400" dirty="0"/>
              <a:t>, J. (2018) </a:t>
            </a:r>
            <a:r>
              <a:rPr lang="en-GB" sz="1400" i="1" dirty="0"/>
              <a:t>County Lines Scoping Report</a:t>
            </a:r>
            <a:r>
              <a:rPr lang="en-GB" sz="1400" dirty="0"/>
              <a:t>. rep. St. Giles Trust. Available at: https://</a:t>
            </a:r>
            <a:r>
              <a:rPr lang="en-GB" sz="1400" dirty="0" err="1"/>
              <a:t>www.basw.co.uk</a:t>
            </a:r>
            <a:r>
              <a:rPr lang="en-GB" sz="1400" dirty="0"/>
              <a:t>/system/files/resources/</a:t>
            </a:r>
            <a:r>
              <a:rPr lang="en-GB" sz="1400" dirty="0" err="1"/>
              <a:t>County%20Lines%20Scoping%20Report%20May%202018%20designed.pdf</a:t>
            </a:r>
            <a:r>
              <a:rPr lang="en-GB" sz="1400" dirty="0"/>
              <a:t> (Accessed: January 5, 2023). </a:t>
            </a:r>
          </a:p>
          <a:p>
            <a:endParaRPr lang="en-GB" sz="1400" dirty="0" smtClean="0"/>
          </a:p>
          <a:p>
            <a:r>
              <a:rPr lang="en-GB" sz="1400" dirty="0" err="1" smtClean="0"/>
              <a:t>Jeffs</a:t>
            </a:r>
            <a:r>
              <a:rPr lang="en-GB" sz="1400" dirty="0"/>
              <a:t>, T., Smith, M. (1990). Demography, Location and Young People. In: Jeffs, T., Smith, M. (</a:t>
            </a:r>
            <a:r>
              <a:rPr lang="en-GB" sz="1400" dirty="0" err="1"/>
              <a:t>eds</a:t>
            </a:r>
            <a:r>
              <a:rPr lang="en-GB" sz="1400" dirty="0"/>
              <a:t>) Young People, Inequality and Youth Work. Palgrave, London. </a:t>
            </a:r>
            <a:r>
              <a:rPr lang="en-GB" sz="1400" dirty="0">
                <a:hlinkClick r:id="rId6"/>
              </a:rPr>
              <a:t>https://</a:t>
            </a:r>
            <a:r>
              <a:rPr lang="en-GB" sz="1400" dirty="0" err="1" smtClean="0">
                <a:hlinkClick r:id="rId6"/>
              </a:rPr>
              <a:t>doi.org</a:t>
            </a:r>
            <a:r>
              <a:rPr lang="en-GB" sz="1400" dirty="0" smtClean="0">
                <a:hlinkClick r:id="rId6"/>
              </a:rPr>
              <a:t>/10.1007/978-1-349-20405-2_2</a:t>
            </a:r>
            <a:endParaRPr lang="en-GB" sz="1400" dirty="0" smtClean="0"/>
          </a:p>
          <a:p>
            <a:endParaRPr lang="en-GB" sz="1400" dirty="0"/>
          </a:p>
          <a:p>
            <a:r>
              <a:rPr lang="en-GB" sz="1400" dirty="0" err="1"/>
              <a:t>Jeffs</a:t>
            </a:r>
            <a:r>
              <a:rPr lang="en-GB" sz="1400" dirty="0"/>
              <a:t>, T. and Smith, M. (2010) </a:t>
            </a:r>
            <a:r>
              <a:rPr lang="en-GB" sz="1400" i="1" dirty="0"/>
              <a:t>Youth work practice</a:t>
            </a:r>
            <a:r>
              <a:rPr lang="en-GB" sz="1400" dirty="0"/>
              <a:t>. Basingstoke: Palgrave Macmillan. </a:t>
            </a:r>
          </a:p>
          <a:p>
            <a:endParaRPr lang="en-GB" sz="1400" dirty="0"/>
          </a:p>
          <a:p>
            <a:endParaRPr lang="en-GB" sz="1600" dirty="0" smtClean="0"/>
          </a:p>
          <a:p>
            <a:endParaRPr lang="en-GB" sz="1600" dirty="0"/>
          </a:p>
          <a:p>
            <a:endParaRPr lang="en-GB" dirty="0"/>
          </a:p>
        </p:txBody>
      </p:sp>
    </p:spTree>
    <p:extLst>
      <p:ext uri="{BB962C8B-B14F-4D97-AF65-F5344CB8AC3E}">
        <p14:creationId xmlns:p14="http://schemas.microsoft.com/office/powerpoint/2010/main" val="17878126"/>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3211" y="25360"/>
            <a:ext cx="11425646" cy="6832640"/>
          </a:xfrm>
          <a:prstGeom prst="rect">
            <a:avLst/>
          </a:prstGeom>
          <a:noFill/>
        </p:spPr>
        <p:txBody>
          <a:bodyPr wrap="square" rtlCol="0">
            <a:spAutoFit/>
          </a:bodyPr>
          <a:lstStyle/>
          <a:p>
            <a:endParaRPr lang="en-GB" sz="1400" dirty="0"/>
          </a:p>
          <a:p>
            <a:r>
              <a:rPr lang="en-GB" sz="1400" dirty="0" smtClean="0"/>
              <a:t>Kent </a:t>
            </a:r>
            <a:r>
              <a:rPr lang="en-GB" sz="1400" dirty="0"/>
              <a:t>and Medway Violence reduction Unit. (2022) </a:t>
            </a:r>
            <a:r>
              <a:rPr lang="en-GB" sz="1400" i="1" dirty="0"/>
              <a:t>A Guide to County Lines</a:t>
            </a:r>
            <a:r>
              <a:rPr lang="en-GB" sz="1400" dirty="0"/>
              <a:t>. Available at: </a:t>
            </a:r>
            <a:r>
              <a:rPr lang="en-GB" sz="1400" u="sng" dirty="0">
                <a:hlinkClick r:id="rId2"/>
              </a:rPr>
              <a:t>https://</a:t>
            </a:r>
            <a:r>
              <a:rPr lang="en-GB" sz="1400" u="sng" dirty="0" err="1">
                <a:hlinkClick r:id="rId2"/>
              </a:rPr>
              <a:t>www.kscmp.org.uk</a:t>
            </a:r>
            <a:r>
              <a:rPr lang="en-GB" sz="1400" u="sng" dirty="0">
                <a:hlinkClick r:id="rId2"/>
              </a:rPr>
              <a:t>/__data/assets/</a:t>
            </a:r>
            <a:r>
              <a:rPr lang="en-GB" sz="1400" u="sng" dirty="0" err="1">
                <a:hlinkClick r:id="rId2"/>
              </a:rPr>
              <a:t>pdf_file</a:t>
            </a:r>
            <a:r>
              <a:rPr lang="en-GB" sz="1400" u="sng" dirty="0">
                <a:hlinkClick r:id="rId2"/>
              </a:rPr>
              <a:t>/0012/131403/Kent-and-Medway-</a:t>
            </a:r>
            <a:r>
              <a:rPr lang="en-GB" sz="1400" u="sng" dirty="0" err="1">
                <a:hlinkClick r:id="rId2"/>
              </a:rPr>
              <a:t>VRU</a:t>
            </a:r>
            <a:r>
              <a:rPr lang="en-GB" sz="1400" u="sng" dirty="0">
                <a:hlinkClick r:id="rId2"/>
              </a:rPr>
              <a:t>-Guide-to-County-</a:t>
            </a:r>
            <a:r>
              <a:rPr lang="en-GB" sz="1400" u="sng" dirty="0" err="1">
                <a:hlinkClick r:id="rId2"/>
              </a:rPr>
              <a:t>Lines.pdf</a:t>
            </a:r>
            <a:r>
              <a:rPr lang="en-GB" sz="1400" dirty="0"/>
              <a:t>. (Accessed 19</a:t>
            </a:r>
            <a:r>
              <a:rPr lang="en-GB" sz="1400" baseline="30000" dirty="0"/>
              <a:t>th</a:t>
            </a:r>
            <a:r>
              <a:rPr lang="en-GB" sz="1400" dirty="0"/>
              <a:t> December, 2022).</a:t>
            </a:r>
          </a:p>
          <a:p>
            <a:r>
              <a:rPr lang="en-GB" sz="1400" dirty="0"/>
              <a:t> </a:t>
            </a:r>
          </a:p>
          <a:p>
            <a:r>
              <a:rPr lang="en-GB" sz="1400" dirty="0"/>
              <a:t>Maslow, A. H. (1943). A theory of human motivation. Psychological Review, 50(4), 370-96.</a:t>
            </a:r>
          </a:p>
          <a:p>
            <a:r>
              <a:rPr lang="en-GB" sz="1400" dirty="0"/>
              <a:t> </a:t>
            </a:r>
          </a:p>
          <a:p>
            <a:r>
              <a:rPr lang="en-GB" sz="1400" dirty="0" err="1"/>
              <a:t>Mcleod</a:t>
            </a:r>
            <a:r>
              <a:rPr lang="en-GB" sz="1400" dirty="0"/>
              <a:t>, S. (2022) </a:t>
            </a:r>
            <a:r>
              <a:rPr lang="en-GB" sz="1400" i="1" dirty="0"/>
              <a:t>Study Guides for Psychology Students</a:t>
            </a:r>
            <a:r>
              <a:rPr lang="en-GB" sz="1400" dirty="0"/>
              <a:t>. Available at </a:t>
            </a:r>
            <a:r>
              <a:rPr lang="en-GB" sz="1400" u="sng" dirty="0">
                <a:hlinkClick r:id="rId3"/>
              </a:rPr>
              <a:t>https://</a:t>
            </a:r>
            <a:r>
              <a:rPr lang="en-GB" sz="1400" u="sng" dirty="0" err="1">
                <a:hlinkClick r:id="rId3"/>
              </a:rPr>
              <a:t>www.simplypsychology.org</a:t>
            </a:r>
            <a:r>
              <a:rPr lang="en-GB" sz="1400" u="sng" dirty="0">
                <a:hlinkClick r:id="rId3"/>
              </a:rPr>
              <a:t>/</a:t>
            </a:r>
            <a:r>
              <a:rPr lang="en-GB" sz="1400" dirty="0"/>
              <a:t> [Accessed 13</a:t>
            </a:r>
            <a:r>
              <a:rPr lang="en-GB" sz="1400" baseline="30000" dirty="0"/>
              <a:t>th</a:t>
            </a:r>
            <a:r>
              <a:rPr lang="en-GB" sz="1400" dirty="0"/>
              <a:t> December 2022</a:t>
            </a:r>
            <a:r>
              <a:rPr lang="en-GB" sz="1400" dirty="0" smtClean="0"/>
              <a:t>).</a:t>
            </a:r>
          </a:p>
          <a:p>
            <a:endParaRPr lang="en-GB" sz="1400" dirty="0"/>
          </a:p>
          <a:p>
            <a:r>
              <a:rPr lang="en-GB" sz="1400" dirty="0"/>
              <a:t>Metropolitan Police (2022) </a:t>
            </a:r>
            <a:r>
              <a:rPr lang="en-GB" sz="1400" i="1" dirty="0"/>
              <a:t>County Lines. </a:t>
            </a:r>
            <a:r>
              <a:rPr lang="en-GB" sz="1400" dirty="0"/>
              <a:t>Available at: </a:t>
            </a:r>
            <a:r>
              <a:rPr lang="en-GB" sz="1400" u="sng" dirty="0">
                <a:hlinkClick r:id="rId4"/>
              </a:rPr>
              <a:t>https://</a:t>
            </a:r>
            <a:r>
              <a:rPr lang="en-GB" sz="1400" u="sng" dirty="0" err="1">
                <a:hlinkClick r:id="rId4"/>
              </a:rPr>
              <a:t>www.met.police.uk</a:t>
            </a:r>
            <a:r>
              <a:rPr lang="en-GB" sz="1400" u="sng" dirty="0">
                <a:hlinkClick r:id="rId4"/>
              </a:rPr>
              <a:t>/advice/advice-and-information/cl/county-lines/</a:t>
            </a:r>
            <a:r>
              <a:rPr lang="en-GB" sz="1400" dirty="0"/>
              <a:t> (Accessed: 10</a:t>
            </a:r>
            <a:r>
              <a:rPr lang="en-GB" sz="1400" baseline="30000" dirty="0"/>
              <a:t>th</a:t>
            </a:r>
            <a:r>
              <a:rPr lang="en-GB" sz="1400" dirty="0"/>
              <a:t> December 2022).</a:t>
            </a:r>
          </a:p>
          <a:p>
            <a:endParaRPr lang="en-GB" sz="1400" dirty="0"/>
          </a:p>
          <a:p>
            <a:r>
              <a:rPr lang="en-GB" sz="1400" dirty="0"/>
              <a:t> </a:t>
            </a:r>
          </a:p>
          <a:p>
            <a:r>
              <a:rPr lang="en-GB" sz="1400" dirty="0"/>
              <a:t>National Crime Agency (2019). </a:t>
            </a:r>
            <a:r>
              <a:rPr lang="en-GB" sz="1400" i="1" dirty="0"/>
              <a:t>County lines: drug supply, vulnerability and harm</a:t>
            </a:r>
            <a:r>
              <a:rPr lang="en-GB" sz="1400" dirty="0"/>
              <a:t>. Available at: </a:t>
            </a:r>
            <a:r>
              <a:rPr lang="en-GB" sz="1400" u="sng" dirty="0">
                <a:hlinkClick r:id="rId5"/>
              </a:rPr>
              <a:t>https://</a:t>
            </a:r>
            <a:r>
              <a:rPr lang="en-GB" sz="1400" u="sng" dirty="0" err="1">
                <a:hlinkClick r:id="rId5"/>
              </a:rPr>
              <a:t>www.nationalcrimeagency.gov.uk</a:t>
            </a:r>
            <a:r>
              <a:rPr lang="en-GB" sz="1400" u="sng" dirty="0">
                <a:hlinkClick r:id="rId5"/>
              </a:rPr>
              <a:t>/who-we-are/publications/257-county-lines-drug-supply-vulnerability-and-harm-2018/file</a:t>
            </a:r>
            <a:r>
              <a:rPr lang="en-GB" sz="1400" dirty="0"/>
              <a:t>. London: National Crime Agency.</a:t>
            </a:r>
          </a:p>
          <a:p>
            <a:r>
              <a:rPr lang="en-GB" sz="1400" dirty="0"/>
              <a:t> </a:t>
            </a:r>
          </a:p>
          <a:p>
            <a:r>
              <a:rPr lang="en-GB" sz="1400" dirty="0"/>
              <a:t>National Youth Agency. (2021) Between the lines. Available at: </a:t>
            </a:r>
            <a:r>
              <a:rPr lang="en-GB" sz="1400" u="sng" dirty="0">
                <a:hlinkClick r:id="rId6"/>
              </a:rPr>
              <a:t>https://</a:t>
            </a:r>
            <a:r>
              <a:rPr lang="en-GB" sz="1400" u="sng" dirty="0" err="1">
                <a:hlinkClick r:id="rId6"/>
              </a:rPr>
              <a:t>static.nya.org.uk</a:t>
            </a:r>
            <a:r>
              <a:rPr lang="en-GB" sz="1400" u="sng" dirty="0">
                <a:hlinkClick r:id="rId6"/>
              </a:rPr>
              <a:t>/static/</a:t>
            </a:r>
            <a:r>
              <a:rPr lang="en-GB" sz="1400" u="sng" dirty="0" err="1">
                <a:hlinkClick r:id="rId6"/>
              </a:rPr>
              <a:t>f3fcc0c77f1f2d3b579af6274648540b</a:t>
            </a:r>
            <a:r>
              <a:rPr lang="en-GB" sz="1400" u="sng" dirty="0">
                <a:hlinkClick r:id="rId6"/>
              </a:rPr>
              <a:t>/Between-the-lines-final-</a:t>
            </a:r>
            <a:r>
              <a:rPr lang="en-GB" sz="1400" u="sng" dirty="0" err="1">
                <a:hlinkClick r:id="rId6"/>
              </a:rPr>
              <a:t>version.pdf</a:t>
            </a:r>
            <a:r>
              <a:rPr lang="en-GB" sz="1400" dirty="0"/>
              <a:t>. (Accessed: 19</a:t>
            </a:r>
            <a:r>
              <a:rPr lang="en-GB" sz="1400" baseline="30000" dirty="0"/>
              <a:t>th</a:t>
            </a:r>
            <a:r>
              <a:rPr lang="en-GB" sz="1400" dirty="0"/>
              <a:t> December 2022</a:t>
            </a:r>
            <a:r>
              <a:rPr lang="en-GB" sz="1400" dirty="0" smtClean="0"/>
              <a:t>).</a:t>
            </a:r>
          </a:p>
          <a:p>
            <a:endParaRPr lang="en-GB" sz="1400" dirty="0"/>
          </a:p>
          <a:p>
            <a:r>
              <a:rPr lang="en-GB" sz="1400" dirty="0" err="1"/>
              <a:t>NCA</a:t>
            </a:r>
            <a:r>
              <a:rPr lang="en-GB" sz="1400" dirty="0"/>
              <a:t> (2017) County Lines Gang Violence, Exploitation and Drug Supply 2017. London: </a:t>
            </a:r>
            <a:r>
              <a:rPr lang="en-GB" sz="1400" dirty="0" err="1"/>
              <a:t>NCA</a:t>
            </a:r>
            <a:r>
              <a:rPr lang="en-GB" sz="1400" dirty="0" smtClean="0"/>
              <a:t>.</a:t>
            </a:r>
          </a:p>
          <a:p>
            <a:endParaRPr lang="en-GB" sz="1400" dirty="0"/>
          </a:p>
          <a:p>
            <a:endParaRPr lang="en-GB" sz="1400" dirty="0"/>
          </a:p>
          <a:p>
            <a:r>
              <a:rPr lang="en-GB" sz="1400" dirty="0"/>
              <a:t> </a:t>
            </a:r>
            <a:r>
              <a:rPr lang="en-GB" sz="1400" i="1" dirty="0"/>
              <a:t>North Yorkshire Safeguarding Children Partnership </a:t>
            </a:r>
            <a:r>
              <a:rPr lang="en-GB" sz="1400" dirty="0"/>
              <a:t>(2022). </a:t>
            </a:r>
            <a:r>
              <a:rPr lang="en-GB" sz="1400" i="1" dirty="0"/>
              <a:t> Child exploitation.</a:t>
            </a:r>
            <a:r>
              <a:rPr lang="en-GB" sz="1400" dirty="0"/>
              <a:t> Available at: https://</a:t>
            </a:r>
            <a:r>
              <a:rPr lang="en-GB" sz="1400" dirty="0" err="1"/>
              <a:t>www.safeguardingchildren.co.uk</a:t>
            </a:r>
            <a:r>
              <a:rPr lang="en-GB" sz="1400" dirty="0"/>
              <a:t>/parents-carers/child-exploitation/ (Accessed: December 13, 2022). </a:t>
            </a:r>
            <a:endParaRPr lang="en-GB" sz="1400" dirty="0" smtClean="0"/>
          </a:p>
          <a:p>
            <a:endParaRPr lang="en-GB" sz="1400" dirty="0"/>
          </a:p>
          <a:p>
            <a:r>
              <a:rPr lang="en-GB" sz="1400" dirty="0"/>
              <a:t>NSPCC. (2022). Protecting children from county lines. Available at: </a:t>
            </a:r>
            <a:r>
              <a:rPr lang="en-GB" sz="1400" u="sng" dirty="0">
                <a:hlinkClick r:id="rId7"/>
              </a:rPr>
              <a:t>https://</a:t>
            </a:r>
            <a:r>
              <a:rPr lang="en-GB" sz="1400" u="sng" dirty="0" err="1">
                <a:hlinkClick r:id="rId7"/>
              </a:rPr>
              <a:t>learning.nspcc.org.uk</a:t>
            </a:r>
            <a:r>
              <a:rPr lang="en-GB" sz="1400" u="sng" dirty="0">
                <a:hlinkClick r:id="rId7"/>
              </a:rPr>
              <a:t>/child-abuse-and-neglect/</a:t>
            </a:r>
            <a:r>
              <a:rPr lang="en-GB" sz="1400" u="sng" dirty="0" err="1">
                <a:hlinkClick r:id="rId7"/>
              </a:rPr>
              <a:t>county-lines#skip-to-content</a:t>
            </a:r>
            <a:r>
              <a:rPr lang="en-GB" sz="1400" dirty="0"/>
              <a:t>. (Accessed: 20</a:t>
            </a:r>
            <a:r>
              <a:rPr lang="en-GB" sz="1400" baseline="30000" dirty="0"/>
              <a:t>th</a:t>
            </a:r>
            <a:r>
              <a:rPr lang="en-GB" sz="1400" dirty="0"/>
              <a:t> December 2022).</a:t>
            </a:r>
          </a:p>
          <a:p>
            <a:endParaRPr lang="en-GB" dirty="0"/>
          </a:p>
        </p:txBody>
      </p:sp>
    </p:spTree>
    <p:extLst>
      <p:ext uri="{BB962C8B-B14F-4D97-AF65-F5344CB8AC3E}">
        <p14:creationId xmlns:p14="http://schemas.microsoft.com/office/powerpoint/2010/main" val="3056399591"/>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2217" y="243839"/>
            <a:ext cx="11504023" cy="6832640"/>
          </a:xfrm>
          <a:prstGeom prst="rect">
            <a:avLst/>
          </a:prstGeom>
          <a:noFill/>
        </p:spPr>
        <p:txBody>
          <a:bodyPr wrap="square" rtlCol="0">
            <a:spAutoFit/>
          </a:bodyPr>
          <a:lstStyle/>
          <a:p>
            <a:r>
              <a:rPr lang="en-GB" sz="1600" dirty="0"/>
              <a:t>Ofsted, </a:t>
            </a:r>
            <a:r>
              <a:rPr lang="en-GB" sz="1600" dirty="0">
                <a:hlinkClick r:id="rId2"/>
              </a:rPr>
              <a:t>Care Quality Commission</a:t>
            </a:r>
            <a:r>
              <a:rPr lang="en-GB" sz="1600" dirty="0"/>
              <a:t>, </a:t>
            </a:r>
            <a:r>
              <a:rPr lang="en-GB" sz="1600" dirty="0">
                <a:hlinkClick r:id="rId3"/>
              </a:rPr>
              <a:t>HM Inspectorate of Probation</a:t>
            </a:r>
            <a:r>
              <a:rPr lang="en-GB" sz="1600" dirty="0"/>
              <a:t>, </a:t>
            </a:r>
            <a:r>
              <a:rPr lang="en-GB" sz="1600" dirty="0">
                <a:hlinkClick r:id="rId4"/>
              </a:rPr>
              <a:t>HM Inspectorate of Constabulary and Fire &amp; Rescue Services</a:t>
            </a:r>
            <a:r>
              <a:rPr lang="en-GB" sz="1600" dirty="0"/>
              <a:t>, and </a:t>
            </a:r>
            <a:r>
              <a:rPr lang="en-GB" sz="1600" u="sng" dirty="0">
                <a:hlinkClick r:id="rId5"/>
              </a:rPr>
              <a:t>HM Inspectorate of Constabulary</a:t>
            </a:r>
            <a:r>
              <a:rPr lang="en-GB" sz="1600" dirty="0"/>
              <a:t>. (2018). Protecting Children from criminal exploitation, human trafficking and modern slavery.  Manchester: Ofsted. Available at: </a:t>
            </a:r>
            <a:r>
              <a:rPr lang="en-GB" sz="1600" u="sng" dirty="0">
                <a:hlinkClick r:id="rId6"/>
              </a:rPr>
              <a:t>https://</a:t>
            </a:r>
            <a:r>
              <a:rPr lang="en-GB" sz="1600" u="sng" dirty="0" err="1">
                <a:hlinkClick r:id="rId6"/>
              </a:rPr>
              <a:t>assets.publishing.service.gov.uk</a:t>
            </a:r>
            <a:r>
              <a:rPr lang="en-GB" sz="1600" u="sng" dirty="0">
                <a:hlinkClick r:id="rId6"/>
              </a:rPr>
              <a:t>/government/uploads/system/uploads/</a:t>
            </a:r>
            <a:r>
              <a:rPr lang="en-GB" sz="1600" u="sng" dirty="0" err="1">
                <a:hlinkClick r:id="rId6"/>
              </a:rPr>
              <a:t>attachment_data</a:t>
            </a:r>
            <a:r>
              <a:rPr lang="en-GB" sz="1600" u="sng" dirty="0">
                <a:hlinkClick r:id="rId6"/>
              </a:rPr>
              <a:t>/file/756031/Protecting_children_from_criminal_exploitation_human_trafficking_modern_slavery_addendum_141118.pdf</a:t>
            </a:r>
            <a:r>
              <a:rPr lang="en-GB" sz="1600" dirty="0"/>
              <a:t>. (Accessed 21</a:t>
            </a:r>
            <a:r>
              <a:rPr lang="en-GB" sz="1600" baseline="30000" dirty="0"/>
              <a:t>st</a:t>
            </a:r>
            <a:r>
              <a:rPr lang="en-GB" sz="1600" dirty="0"/>
              <a:t> December 2022).</a:t>
            </a:r>
          </a:p>
          <a:p>
            <a:r>
              <a:rPr lang="en-GB" sz="1600" dirty="0"/>
              <a:t> </a:t>
            </a:r>
          </a:p>
          <a:p>
            <a:r>
              <a:rPr lang="en-GB" sz="1600" dirty="0"/>
              <a:t>PACE (2022, </a:t>
            </a:r>
            <a:r>
              <a:rPr lang="en-GB" sz="1600" dirty="0" err="1"/>
              <a:t>n.p</a:t>
            </a:r>
            <a:r>
              <a:rPr lang="en-GB" sz="1600" dirty="0"/>
              <a:t>). What is County Lines? Available at: </a:t>
            </a:r>
            <a:r>
              <a:rPr lang="en-GB" sz="1600" u="sng" dirty="0">
                <a:hlinkClick r:id="rId7"/>
              </a:rPr>
              <a:t>https://</a:t>
            </a:r>
            <a:r>
              <a:rPr lang="en-GB" sz="1600" u="sng" dirty="0" err="1">
                <a:hlinkClick r:id="rId7"/>
              </a:rPr>
              <a:t>paceuk.info</a:t>
            </a:r>
            <a:r>
              <a:rPr lang="en-GB" sz="1600" u="sng" dirty="0">
                <a:hlinkClick r:id="rId7"/>
              </a:rPr>
              <a:t>/criminal-exploitation/what-is-county-lines/</a:t>
            </a:r>
            <a:r>
              <a:rPr lang="en-GB" sz="1600" dirty="0"/>
              <a:t>. (Accessed: 23</a:t>
            </a:r>
            <a:r>
              <a:rPr lang="en-GB" sz="1600" baseline="30000" dirty="0"/>
              <a:t>rd</a:t>
            </a:r>
            <a:r>
              <a:rPr lang="en-GB" sz="1600" dirty="0"/>
              <a:t> December, 2022).</a:t>
            </a:r>
          </a:p>
          <a:p>
            <a:r>
              <a:rPr lang="en-GB" sz="1600" dirty="0"/>
              <a:t> </a:t>
            </a:r>
          </a:p>
          <a:p>
            <a:r>
              <a:rPr lang="en-GB" sz="1600" dirty="0"/>
              <a:t>Scanlon, K., Williams, S., Bradshaw-Walsh, K. and Rose, A. (2020). </a:t>
            </a:r>
            <a:r>
              <a:rPr lang="en-GB" sz="1600" i="1" dirty="0"/>
              <a:t>Youth Investment Fund: Learning and Insight Paper Five Understanding how open access youth provision works: findings from the </a:t>
            </a:r>
            <a:r>
              <a:rPr lang="en-GB" sz="1600" i="1" dirty="0" err="1"/>
              <a:t>YIF</a:t>
            </a:r>
            <a:r>
              <a:rPr lang="en-GB" sz="1600" i="1" dirty="0"/>
              <a:t> case study process evaluation</a:t>
            </a:r>
            <a:r>
              <a:rPr lang="en-GB" sz="1600" dirty="0"/>
              <a:t>. [online] Available at: https://</a:t>
            </a:r>
            <a:r>
              <a:rPr lang="en-GB" sz="1600" dirty="0" err="1"/>
              <a:t>npproduction.wpenginepowered.com</a:t>
            </a:r>
            <a:r>
              <a:rPr lang="en-GB" sz="1600" dirty="0"/>
              <a:t>/</a:t>
            </a:r>
            <a:r>
              <a:rPr lang="en-GB" sz="1600" dirty="0" err="1"/>
              <a:t>wp</a:t>
            </a:r>
            <a:r>
              <a:rPr lang="en-GB" sz="1600" dirty="0"/>
              <a:t>-content/uploads/2020/11/</a:t>
            </a:r>
            <a:r>
              <a:rPr lang="en-GB" sz="1600" dirty="0" err="1"/>
              <a:t>YIF</a:t>
            </a:r>
            <a:r>
              <a:rPr lang="en-GB" sz="1600" dirty="0"/>
              <a:t>-Process-Evaluation-Insight-Paper-</a:t>
            </a:r>
            <a:r>
              <a:rPr lang="en-GB" sz="1600" dirty="0" err="1"/>
              <a:t>5.pdf</a:t>
            </a:r>
            <a:r>
              <a:rPr lang="en-GB" sz="1600" dirty="0"/>
              <a:t> [Accessed 1 Jan. 2023</a:t>
            </a:r>
            <a:r>
              <a:rPr lang="en-GB" sz="1600" dirty="0" smtClean="0"/>
              <a:t>].</a:t>
            </a:r>
          </a:p>
          <a:p>
            <a:endParaRPr lang="en-GB" sz="1600" dirty="0"/>
          </a:p>
          <a:p>
            <a:r>
              <a:rPr lang="en-GB" sz="1600" dirty="0"/>
              <a:t>Skinner, J. (2010) “</a:t>
            </a:r>
            <a:r>
              <a:rPr lang="en-GB" sz="1600" i="1" dirty="0"/>
              <a:t>Local Youth Work</a:t>
            </a:r>
            <a:r>
              <a:rPr lang="en-GB" sz="1600" dirty="0"/>
              <a:t>”, in Rogers, A &amp; Smith, M. (2010) </a:t>
            </a:r>
            <a:r>
              <a:rPr lang="en-GB" sz="1600" i="1" dirty="0"/>
              <a:t>Journeying </a:t>
            </a:r>
            <a:r>
              <a:rPr lang="en-GB" sz="1600" i="1" dirty="0" err="1"/>
              <a:t>Toogether</a:t>
            </a:r>
            <a:r>
              <a:rPr lang="en-GB" sz="1600" dirty="0"/>
              <a:t>, Dorset: Russel House Publishing, </a:t>
            </a:r>
            <a:r>
              <a:rPr lang="en-GB" sz="1600" dirty="0" err="1"/>
              <a:t>pp.40</a:t>
            </a:r>
            <a:r>
              <a:rPr lang="en-GB" sz="1600" dirty="0"/>
              <a:t>-51. </a:t>
            </a:r>
            <a:endParaRPr lang="en-GB" sz="1600" dirty="0" smtClean="0"/>
          </a:p>
          <a:p>
            <a:endParaRPr lang="en-GB" sz="1600" dirty="0"/>
          </a:p>
          <a:p>
            <a:endParaRPr lang="en-GB" sz="1600" dirty="0"/>
          </a:p>
          <a:p>
            <a:r>
              <a:rPr lang="en-GB" sz="1600" dirty="0" err="1"/>
              <a:t>Sonneveld</a:t>
            </a:r>
            <a:r>
              <a:rPr lang="en-GB" sz="1600" dirty="0"/>
              <a:t>, J., </a:t>
            </a:r>
            <a:r>
              <a:rPr lang="en-GB" sz="1600" dirty="0" err="1"/>
              <a:t>Rijinders</a:t>
            </a:r>
            <a:r>
              <a:rPr lang="en-GB" sz="1600" dirty="0"/>
              <a:t>, J., Metz, J., </a:t>
            </a:r>
            <a:r>
              <a:rPr lang="en-GB" sz="1600" dirty="0" err="1"/>
              <a:t>Regenmortel</a:t>
            </a:r>
            <a:r>
              <a:rPr lang="en-GB" sz="1600" dirty="0"/>
              <a:t>, T. and </a:t>
            </a:r>
            <a:r>
              <a:rPr lang="en-GB" sz="1600" dirty="0" err="1"/>
              <a:t>Schalk</a:t>
            </a:r>
            <a:r>
              <a:rPr lang="en-GB" sz="1600" dirty="0"/>
              <a:t>, R. (2020) “The contribution of professional youth work to the development of socially vulnerable youngsters: A multiple case study,” </a:t>
            </a:r>
            <a:r>
              <a:rPr lang="en-GB" sz="1600" i="1" dirty="0"/>
              <a:t>Children and Youth Services Review</a:t>
            </a:r>
            <a:r>
              <a:rPr lang="en-GB" sz="1600" dirty="0"/>
              <a:t>, 118, p. 105476. Available at: </a:t>
            </a:r>
            <a:r>
              <a:rPr lang="en-GB" sz="1600" u="sng" dirty="0">
                <a:hlinkClick r:id="rId8"/>
              </a:rPr>
              <a:t>https://</a:t>
            </a:r>
            <a:r>
              <a:rPr lang="en-GB" sz="1600" u="sng" dirty="0" err="1">
                <a:hlinkClick r:id="rId8"/>
              </a:rPr>
              <a:t>doi.org</a:t>
            </a:r>
            <a:r>
              <a:rPr lang="en-GB" sz="1600" u="sng" dirty="0">
                <a:hlinkClick r:id="rId8"/>
              </a:rPr>
              <a:t>/10.1016/</a:t>
            </a:r>
            <a:r>
              <a:rPr lang="en-GB" sz="1600" u="sng" dirty="0" err="1">
                <a:hlinkClick r:id="rId8"/>
              </a:rPr>
              <a:t>j.childyouth.2020.105476</a:t>
            </a:r>
            <a:r>
              <a:rPr lang="en-GB" sz="1600" dirty="0"/>
              <a:t>. </a:t>
            </a:r>
          </a:p>
          <a:p>
            <a:endParaRPr lang="en-GB" dirty="0"/>
          </a:p>
          <a:p>
            <a:r>
              <a:rPr lang="en-GB" dirty="0"/>
              <a:t> </a:t>
            </a:r>
          </a:p>
          <a:p>
            <a:r>
              <a:rPr lang="en-GB" sz="1600" dirty="0" err="1"/>
              <a:t>Sturrock</a:t>
            </a:r>
            <a:r>
              <a:rPr lang="en-GB" sz="1600" dirty="0"/>
              <a:t> R and Holmes L (2015) Running the Risks. London: Catch-22.</a:t>
            </a:r>
          </a:p>
          <a:p>
            <a:r>
              <a:rPr lang="en-GB" sz="1600" dirty="0"/>
              <a:t> </a:t>
            </a:r>
          </a:p>
          <a:p>
            <a:r>
              <a:rPr lang="en-GB" dirty="0" smtClean="0"/>
              <a:t>.</a:t>
            </a:r>
            <a:endParaRPr lang="en-GB" dirty="0"/>
          </a:p>
        </p:txBody>
      </p:sp>
    </p:spTree>
    <p:extLst>
      <p:ext uri="{BB962C8B-B14F-4D97-AF65-F5344CB8AC3E}">
        <p14:creationId xmlns:p14="http://schemas.microsoft.com/office/powerpoint/2010/main" val="4275307606"/>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96091" y="117693"/>
            <a:ext cx="11077303" cy="6924973"/>
          </a:xfrm>
          <a:prstGeom prst="rect">
            <a:avLst/>
          </a:prstGeom>
          <a:noFill/>
        </p:spPr>
        <p:txBody>
          <a:bodyPr wrap="square" rtlCol="0">
            <a:spAutoFit/>
          </a:bodyPr>
          <a:lstStyle/>
          <a:p>
            <a:r>
              <a:rPr lang="en-GB" sz="1600" dirty="0"/>
              <a:t>The Children’s Society. (2020, </a:t>
            </a:r>
            <a:r>
              <a:rPr lang="en-GB" sz="1600" dirty="0" err="1"/>
              <a:t>p4</a:t>
            </a:r>
            <a:r>
              <a:rPr lang="en-GB" sz="1600" dirty="0"/>
              <a:t>). </a:t>
            </a:r>
            <a:r>
              <a:rPr lang="en-GB" sz="1600" i="1" dirty="0"/>
              <a:t>The Slang Dictionary. </a:t>
            </a:r>
            <a:r>
              <a:rPr lang="en-GB" sz="1600" dirty="0"/>
              <a:t>Available at: </a:t>
            </a:r>
            <a:r>
              <a:rPr lang="en-GB" sz="1600" u="sng" dirty="0">
                <a:hlinkClick r:id="rId2"/>
              </a:rPr>
              <a:t>http://</a:t>
            </a:r>
            <a:r>
              <a:rPr lang="en-GB" sz="1600" u="sng" dirty="0" err="1">
                <a:hlinkClick r:id="rId2"/>
              </a:rPr>
              <a:t>paceuk.info</a:t>
            </a:r>
            <a:r>
              <a:rPr lang="en-GB" sz="1600" u="sng" dirty="0">
                <a:hlinkClick r:id="rId2"/>
              </a:rPr>
              <a:t>/</a:t>
            </a:r>
            <a:r>
              <a:rPr lang="en-GB" sz="1600" u="sng" dirty="0" err="1">
                <a:hlinkClick r:id="rId2"/>
              </a:rPr>
              <a:t>wp</a:t>
            </a:r>
            <a:r>
              <a:rPr lang="en-GB" sz="1600" u="sng" dirty="0">
                <a:hlinkClick r:id="rId2"/>
              </a:rPr>
              <a:t>-content/uploads/2020/12/Slang-Dictionary-</a:t>
            </a:r>
            <a:r>
              <a:rPr lang="en-GB" sz="1600" u="sng" dirty="0" err="1">
                <a:hlinkClick r:id="rId2"/>
              </a:rPr>
              <a:t>A5</a:t>
            </a:r>
            <a:r>
              <a:rPr lang="en-GB" sz="1600" u="sng" dirty="0">
                <a:hlinkClick r:id="rId2"/>
              </a:rPr>
              <a:t>-</a:t>
            </a:r>
            <a:r>
              <a:rPr lang="en-GB" sz="1600" u="sng" dirty="0" err="1">
                <a:hlinkClick r:id="rId2"/>
              </a:rPr>
              <a:t>Booklet.pdf</a:t>
            </a:r>
            <a:r>
              <a:rPr lang="en-GB" sz="1600" dirty="0"/>
              <a:t>. (Accessed 19</a:t>
            </a:r>
            <a:r>
              <a:rPr lang="en-GB" sz="1600" baseline="30000" dirty="0"/>
              <a:t>th</a:t>
            </a:r>
            <a:r>
              <a:rPr lang="en-GB" sz="1600" dirty="0"/>
              <a:t> December 2022).</a:t>
            </a:r>
          </a:p>
          <a:p>
            <a:r>
              <a:rPr lang="en-GB" sz="1600" dirty="0"/>
              <a:t> </a:t>
            </a:r>
          </a:p>
          <a:p>
            <a:r>
              <a:rPr lang="en-GB" sz="1600" dirty="0"/>
              <a:t> </a:t>
            </a:r>
            <a:r>
              <a:rPr lang="en-GB" sz="1600" i="1" dirty="0"/>
              <a:t>The Children's Society</a:t>
            </a:r>
            <a:r>
              <a:rPr lang="en-GB" sz="1600" dirty="0"/>
              <a:t> (2022)</a:t>
            </a:r>
            <a:r>
              <a:rPr lang="en-GB" sz="1600" i="1" dirty="0"/>
              <a:t> What is county lines?</a:t>
            </a:r>
            <a:r>
              <a:rPr lang="en-GB" sz="1600" dirty="0"/>
              <a:t>.  The Children's Society. Available at: https://</a:t>
            </a:r>
            <a:r>
              <a:rPr lang="en-GB" sz="1600" dirty="0" err="1"/>
              <a:t>www.childrenssociety.org.uk</a:t>
            </a:r>
            <a:r>
              <a:rPr lang="en-GB" sz="1600" dirty="0"/>
              <a:t>/what-we-do/our-work/child-criminal-exploitation-and-county-lines/what-is-county-lines (Accessed: December 12, 2022). </a:t>
            </a:r>
          </a:p>
          <a:p>
            <a:r>
              <a:rPr lang="en-GB" sz="1600" dirty="0"/>
              <a:t> </a:t>
            </a:r>
          </a:p>
          <a:p>
            <a:r>
              <a:rPr lang="en-GB" sz="1600" dirty="0"/>
              <a:t>The Martinsburg Initiative (2022). Adverse Childhood Experiences. Available at: </a:t>
            </a:r>
            <a:r>
              <a:rPr lang="en-GB" sz="1600" u="sng" dirty="0">
                <a:hlinkClick r:id="rId3"/>
              </a:rPr>
              <a:t>https://</a:t>
            </a:r>
            <a:r>
              <a:rPr lang="en-GB" sz="1600" u="sng" dirty="0" err="1">
                <a:hlinkClick r:id="rId3"/>
              </a:rPr>
              <a:t>themartinsburginitiative.com</a:t>
            </a:r>
            <a:r>
              <a:rPr lang="en-GB" sz="1600" u="sng" dirty="0">
                <a:hlinkClick r:id="rId3"/>
              </a:rPr>
              <a:t>/adverse-childhood-experiences/</a:t>
            </a:r>
            <a:r>
              <a:rPr lang="en-GB" sz="1600" dirty="0"/>
              <a:t>. (Accessed 22</a:t>
            </a:r>
            <a:r>
              <a:rPr lang="en-GB" sz="1600" baseline="30000" dirty="0"/>
              <a:t>nd</a:t>
            </a:r>
            <a:r>
              <a:rPr lang="en-GB" sz="1600" dirty="0"/>
              <a:t> December 2022).</a:t>
            </a:r>
          </a:p>
          <a:p>
            <a:r>
              <a:rPr lang="en-GB" sz="1600" dirty="0"/>
              <a:t> </a:t>
            </a:r>
          </a:p>
          <a:p>
            <a:r>
              <a:rPr lang="en-GB" sz="1600" dirty="0"/>
              <a:t>The National Youth Agency (2021, </a:t>
            </a:r>
            <a:r>
              <a:rPr lang="en-GB" sz="1600" dirty="0" err="1"/>
              <a:t>p6</a:t>
            </a:r>
            <a:r>
              <a:rPr lang="en-GB" sz="1600" dirty="0"/>
              <a:t>) </a:t>
            </a:r>
            <a:r>
              <a:rPr lang="en-GB" sz="1600" i="1" dirty="0"/>
              <a:t>Gangs and Exploitation: County Lines</a:t>
            </a:r>
            <a:r>
              <a:rPr lang="en-GB" sz="1600" dirty="0"/>
              <a:t>. [online] Available at: </a:t>
            </a:r>
            <a:r>
              <a:rPr lang="en-GB" sz="1600" u="sng" dirty="0">
                <a:hlinkClick r:id="rId4"/>
              </a:rPr>
              <a:t>https://</a:t>
            </a:r>
            <a:r>
              <a:rPr lang="en-GB" sz="1600" u="sng" dirty="0" err="1">
                <a:hlinkClick r:id="rId4"/>
              </a:rPr>
              <a:t>static.nya.org.uk</a:t>
            </a:r>
            <a:r>
              <a:rPr lang="en-GB" sz="1600" u="sng" dirty="0">
                <a:hlinkClick r:id="rId4"/>
              </a:rPr>
              <a:t>/static/</a:t>
            </a:r>
            <a:r>
              <a:rPr lang="en-GB" sz="1600" u="sng" dirty="0" err="1">
                <a:hlinkClick r:id="rId4"/>
              </a:rPr>
              <a:t>f3fcc0c77f1f2d3b579af6274648540b</a:t>
            </a:r>
            <a:r>
              <a:rPr lang="en-GB" sz="1600" u="sng" dirty="0">
                <a:hlinkClick r:id="rId4"/>
              </a:rPr>
              <a:t>/Between-the-lines-final-</a:t>
            </a:r>
            <a:r>
              <a:rPr lang="en-GB" sz="1600" u="sng" dirty="0" err="1">
                <a:hlinkClick r:id="rId4"/>
              </a:rPr>
              <a:t>version.pdf</a:t>
            </a:r>
            <a:r>
              <a:rPr lang="en-GB" sz="1600" dirty="0"/>
              <a:t>. [Accessed 1</a:t>
            </a:r>
            <a:r>
              <a:rPr lang="en-GB" sz="1600" baseline="30000" dirty="0"/>
              <a:t>st</a:t>
            </a:r>
            <a:r>
              <a:rPr lang="en-GB" sz="1600" dirty="0"/>
              <a:t> January 2023].</a:t>
            </a:r>
          </a:p>
          <a:p>
            <a:r>
              <a:rPr lang="en-GB" sz="1600" dirty="0"/>
              <a:t> </a:t>
            </a:r>
            <a:endParaRPr lang="en-GB" sz="1600" dirty="0" smtClean="0"/>
          </a:p>
          <a:p>
            <a:r>
              <a:rPr lang="en-GB" sz="1600" dirty="0"/>
              <a:t>UK Parliament (1989) </a:t>
            </a:r>
            <a:r>
              <a:rPr lang="en-GB" sz="1600" i="1" dirty="0"/>
              <a:t>Children act 1989</a:t>
            </a:r>
            <a:r>
              <a:rPr lang="en-GB" sz="1600" dirty="0"/>
              <a:t>, </a:t>
            </a:r>
            <a:r>
              <a:rPr lang="en-GB" sz="1600" i="1" dirty="0" err="1"/>
              <a:t>Legislation.gov.uk</a:t>
            </a:r>
            <a:r>
              <a:rPr lang="en-GB" sz="1600" dirty="0"/>
              <a:t>. Statute Law Database. Available at: </a:t>
            </a:r>
            <a:r>
              <a:rPr lang="en-GB" sz="1600" u="sng" dirty="0">
                <a:hlinkClick r:id="rId5"/>
              </a:rPr>
              <a:t>https://</a:t>
            </a:r>
            <a:r>
              <a:rPr lang="en-GB" sz="1600" u="sng" dirty="0" err="1">
                <a:hlinkClick r:id="rId5"/>
              </a:rPr>
              <a:t>www.legislation.gov.uk</a:t>
            </a:r>
            <a:r>
              <a:rPr lang="en-GB" sz="1600" u="sng" dirty="0">
                <a:hlinkClick r:id="rId5"/>
              </a:rPr>
              <a:t>/</a:t>
            </a:r>
            <a:r>
              <a:rPr lang="en-GB" sz="1600" u="sng" dirty="0" err="1">
                <a:hlinkClick r:id="rId5"/>
              </a:rPr>
              <a:t>ukpga</a:t>
            </a:r>
            <a:r>
              <a:rPr lang="en-GB" sz="1600" u="sng" dirty="0">
                <a:hlinkClick r:id="rId5"/>
              </a:rPr>
              <a:t>/1989/41/contents</a:t>
            </a:r>
            <a:r>
              <a:rPr lang="en-GB" sz="1600" dirty="0"/>
              <a:t>. (Accessed: January 11, 2023). </a:t>
            </a:r>
            <a:endParaRPr lang="en-GB" sz="1600" dirty="0" smtClean="0"/>
          </a:p>
          <a:p>
            <a:endParaRPr lang="en-GB" sz="1600" dirty="0"/>
          </a:p>
          <a:p>
            <a:r>
              <a:rPr lang="en-GB" sz="1400" dirty="0"/>
              <a:t>UK Parliament (1996).</a:t>
            </a:r>
            <a:r>
              <a:rPr lang="en-GB" sz="1400" i="1" dirty="0"/>
              <a:t> Education act 1996 - </a:t>
            </a:r>
            <a:r>
              <a:rPr lang="en-GB" sz="1400" i="1" dirty="0" err="1"/>
              <a:t>legislation.gov.uk</a:t>
            </a:r>
            <a:r>
              <a:rPr lang="en-GB" sz="1400" dirty="0"/>
              <a:t> Available at: https://</a:t>
            </a:r>
            <a:r>
              <a:rPr lang="en-GB" sz="1400" dirty="0" err="1"/>
              <a:t>www.legislation.gov.uk</a:t>
            </a:r>
            <a:r>
              <a:rPr lang="en-GB" sz="1400" dirty="0"/>
              <a:t>/</a:t>
            </a:r>
            <a:r>
              <a:rPr lang="en-GB" sz="1400" dirty="0" err="1"/>
              <a:t>ukpga</a:t>
            </a:r>
            <a:r>
              <a:rPr lang="en-GB" sz="1400" dirty="0"/>
              <a:t>/1996/56 (Accessed: January 11, 2023). </a:t>
            </a:r>
          </a:p>
          <a:p>
            <a:endParaRPr lang="en-GB" sz="1600" dirty="0"/>
          </a:p>
          <a:p>
            <a:r>
              <a:rPr lang="en-GB" sz="1600" dirty="0" err="1" smtClean="0"/>
              <a:t>UNICEF,2021</a:t>
            </a:r>
            <a:r>
              <a:rPr lang="en-GB" sz="1600" dirty="0"/>
              <a:t>. </a:t>
            </a:r>
            <a:r>
              <a:rPr lang="en-GB" sz="1600" i="1" dirty="0" err="1"/>
              <a:t>UNCRC</a:t>
            </a:r>
            <a:r>
              <a:rPr lang="en-GB" sz="1600" i="1" dirty="0"/>
              <a:t> Summary</a:t>
            </a:r>
            <a:r>
              <a:rPr lang="en-GB" sz="1600" dirty="0"/>
              <a:t>. [online] Available </a:t>
            </a:r>
            <a:r>
              <a:rPr lang="en-GB" sz="1600" dirty="0" smtClean="0"/>
              <a:t>at: https</a:t>
            </a:r>
            <a:r>
              <a:rPr lang="en-GB" sz="1600" dirty="0"/>
              <a:t>://</a:t>
            </a:r>
            <a:r>
              <a:rPr lang="en-GB" sz="1600" dirty="0" err="1"/>
              <a:t>downloads.unicef.org.uk</a:t>
            </a:r>
            <a:r>
              <a:rPr lang="en-GB" sz="1600" dirty="0"/>
              <a:t>/</a:t>
            </a:r>
            <a:r>
              <a:rPr lang="en-GB" sz="1600" dirty="0" err="1"/>
              <a:t>wp</a:t>
            </a:r>
            <a:r>
              <a:rPr lang="en-GB" sz="1600" dirty="0"/>
              <a:t>-content/uploads/2019/10/UNCRC_summary-1_1.pdf?_</a:t>
            </a:r>
            <a:r>
              <a:rPr lang="en-GB" sz="1600" dirty="0" err="1"/>
              <a:t>adal_sd</a:t>
            </a:r>
            <a:r>
              <a:rPr lang="en-GB" sz="1600" dirty="0"/>
              <a:t>=www.unicef.org.uk.1639592359638&amp;_</a:t>
            </a:r>
            <a:r>
              <a:rPr lang="en-GB" sz="1600" dirty="0" err="1"/>
              <a:t>adal_ca</a:t>
            </a:r>
            <a:r>
              <a:rPr lang="en-GB" sz="1600" dirty="0"/>
              <a:t>=</a:t>
            </a:r>
            <a:r>
              <a:rPr lang="en-GB" sz="1600" dirty="0" err="1"/>
              <a:t>so%3DGoogle%26me%3Dorganic%26ca%3D</a:t>
            </a:r>
            <a:r>
              <a:rPr lang="en-GB" sz="1600" dirty="0"/>
              <a:t>(</a:t>
            </a:r>
            <a:r>
              <a:rPr lang="en-GB" sz="1600" dirty="0" err="1"/>
              <a:t>not%2520set</a:t>
            </a:r>
            <a:r>
              <a:rPr lang="en-GB" sz="1600" dirty="0"/>
              <a:t>)%</a:t>
            </a:r>
            <a:r>
              <a:rPr lang="en-GB" sz="1600" dirty="0" err="1"/>
              <a:t>26co%3D</a:t>
            </a:r>
            <a:r>
              <a:rPr lang="en-GB" sz="1600" dirty="0"/>
              <a:t>(</a:t>
            </a:r>
            <a:r>
              <a:rPr lang="en-GB" sz="1600" dirty="0" err="1"/>
              <a:t>not%2520set</a:t>
            </a:r>
            <a:r>
              <a:rPr lang="en-GB" sz="1600" dirty="0"/>
              <a:t>)%</a:t>
            </a:r>
            <a:r>
              <a:rPr lang="en-GB" sz="1600" dirty="0" err="1"/>
              <a:t>26ke%3D</a:t>
            </a:r>
            <a:r>
              <a:rPr lang="en-GB" sz="1600" dirty="0"/>
              <a:t>(</a:t>
            </a:r>
            <a:r>
              <a:rPr lang="en-GB" sz="1600" dirty="0" err="1"/>
              <a:t>not%2520set</a:t>
            </a:r>
            <a:r>
              <a:rPr lang="en-GB" sz="1600" dirty="0"/>
              <a:t>).1639592359638&amp;_</a:t>
            </a:r>
            <a:r>
              <a:rPr lang="en-GB" sz="1600" dirty="0" err="1"/>
              <a:t>adal_cw</a:t>
            </a:r>
            <a:r>
              <a:rPr lang="en-GB" sz="1600" dirty="0"/>
              <a:t>=1639592345184.1639592359638&amp;_</a:t>
            </a:r>
            <a:r>
              <a:rPr lang="en-GB" sz="1600" dirty="0" err="1"/>
              <a:t>adal_id</a:t>
            </a:r>
            <a:r>
              <a:rPr lang="en-GB" sz="1600" dirty="0"/>
              <a:t>=20e55110-cca9-46c7-92a9-4731f18d4792.1639592345.2.1639592353.1639592345.59349f4f-1460-4c6f-aeca-dddab7c50614.1639592359638&amp;_</a:t>
            </a:r>
            <a:r>
              <a:rPr lang="en-GB" sz="1600" dirty="0" smtClean="0"/>
              <a:t>ga=2.194070635.772885109.1639592345-835146590.1639592344. </a:t>
            </a:r>
            <a:r>
              <a:rPr lang="en-GB" sz="1600" dirty="0"/>
              <a:t>[Accessed 15 December 2022]. </a:t>
            </a:r>
          </a:p>
        </p:txBody>
      </p:sp>
    </p:spTree>
    <p:extLst>
      <p:ext uri="{BB962C8B-B14F-4D97-AF65-F5344CB8AC3E}">
        <p14:creationId xmlns:p14="http://schemas.microsoft.com/office/powerpoint/2010/main" val="3186132770"/>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09303" y="269965"/>
            <a:ext cx="11312434" cy="6340197"/>
          </a:xfrm>
          <a:prstGeom prst="rect">
            <a:avLst/>
          </a:prstGeom>
          <a:noFill/>
        </p:spPr>
        <p:txBody>
          <a:bodyPr wrap="square" rtlCol="0">
            <a:spAutoFit/>
          </a:bodyPr>
          <a:lstStyle/>
          <a:p>
            <a:r>
              <a:rPr lang="en-GB" sz="1400" i="1" dirty="0"/>
              <a:t>Wales safeguarding procedures</a:t>
            </a:r>
            <a:r>
              <a:rPr lang="en-GB" sz="1400" dirty="0"/>
              <a:t> (2019) </a:t>
            </a:r>
            <a:r>
              <a:rPr lang="en-GB" sz="1400" i="1" dirty="0"/>
              <a:t>Safeguarding Wales</a:t>
            </a:r>
            <a:r>
              <a:rPr lang="en-GB" sz="1400" dirty="0"/>
              <a:t>. Available at: https://</a:t>
            </a:r>
            <a:r>
              <a:rPr lang="en-GB" sz="1400" dirty="0" err="1"/>
              <a:t>www.safeguarding.wales</a:t>
            </a:r>
            <a:r>
              <a:rPr lang="en-GB" sz="1400" dirty="0"/>
              <a:t>/</a:t>
            </a:r>
            <a:r>
              <a:rPr lang="en-GB" sz="1400" dirty="0" err="1"/>
              <a:t>en</a:t>
            </a:r>
            <a:r>
              <a:rPr lang="en-GB" sz="1400" dirty="0"/>
              <a:t>/ (Accessed: January 11, 2023). </a:t>
            </a:r>
            <a:endParaRPr lang="en-GB" sz="1400" dirty="0" smtClean="0"/>
          </a:p>
          <a:p>
            <a:endParaRPr lang="en-GB" sz="1400" dirty="0"/>
          </a:p>
          <a:p>
            <a:r>
              <a:rPr lang="en-GB" sz="1400" dirty="0" smtClean="0"/>
              <a:t>Welsh Government (2011) </a:t>
            </a:r>
            <a:r>
              <a:rPr lang="en-GB" sz="1400" i="1" dirty="0"/>
              <a:t>Rights of Children and Young Persons (Wales) Measure </a:t>
            </a:r>
            <a:r>
              <a:rPr lang="en-GB" sz="1400" i="1" dirty="0" smtClean="0"/>
              <a:t>2011. </a:t>
            </a:r>
            <a:r>
              <a:rPr lang="en-GB" sz="1400" i="1" dirty="0"/>
              <a:t>Available at: </a:t>
            </a:r>
            <a:r>
              <a:rPr lang="en-GB" sz="1400" i="1" dirty="0">
                <a:hlinkClick r:id="rId2"/>
              </a:rPr>
              <a:t>https://</a:t>
            </a:r>
            <a:r>
              <a:rPr lang="en-GB" sz="1400" i="1" dirty="0" err="1" smtClean="0">
                <a:hlinkClick r:id="rId2"/>
              </a:rPr>
              <a:t>www.legislation.gov.uk</a:t>
            </a:r>
            <a:r>
              <a:rPr lang="en-GB" sz="1400" i="1" dirty="0" smtClean="0">
                <a:hlinkClick r:id="rId2"/>
              </a:rPr>
              <a:t>/</a:t>
            </a:r>
            <a:r>
              <a:rPr lang="en-GB" sz="1400" i="1" dirty="0" err="1" smtClean="0">
                <a:hlinkClick r:id="rId2"/>
              </a:rPr>
              <a:t>mwa</a:t>
            </a:r>
            <a:r>
              <a:rPr lang="en-GB" sz="1400" i="1" dirty="0" smtClean="0">
                <a:hlinkClick r:id="rId2"/>
              </a:rPr>
              <a:t>/2011/2/contents</a:t>
            </a:r>
            <a:r>
              <a:rPr lang="en-GB" sz="1400" i="1" dirty="0" smtClean="0"/>
              <a:t>. (Accessed: 22</a:t>
            </a:r>
            <a:r>
              <a:rPr lang="en-GB" sz="1400" i="1" baseline="30000" dirty="0" smtClean="0"/>
              <a:t>nd</a:t>
            </a:r>
            <a:r>
              <a:rPr lang="en-GB" sz="1400" i="1" dirty="0" smtClean="0"/>
              <a:t> December 2022).</a:t>
            </a:r>
          </a:p>
          <a:p>
            <a:endParaRPr lang="en-GB" sz="1400" i="1" dirty="0"/>
          </a:p>
          <a:p>
            <a:r>
              <a:rPr lang="en-GB" sz="1400" i="1" dirty="0" smtClean="0"/>
              <a:t>Welsh Government (2011) </a:t>
            </a:r>
            <a:r>
              <a:rPr lang="en-GB" sz="1400" i="1" dirty="0"/>
              <a:t>Welsh Language (Wales) Measure </a:t>
            </a:r>
            <a:r>
              <a:rPr lang="en-GB" sz="1400" i="1" dirty="0" smtClean="0"/>
              <a:t>2011. </a:t>
            </a:r>
            <a:r>
              <a:rPr lang="en-GB" sz="1400" i="1" dirty="0"/>
              <a:t>Available at: </a:t>
            </a:r>
            <a:r>
              <a:rPr lang="en-GB" sz="1400" i="1" dirty="0">
                <a:hlinkClick r:id="rId3"/>
              </a:rPr>
              <a:t>https://</a:t>
            </a:r>
            <a:r>
              <a:rPr lang="en-GB" sz="1400" i="1" dirty="0" err="1" smtClean="0">
                <a:hlinkClick r:id="rId3"/>
              </a:rPr>
              <a:t>www.legislation.gov.uk</a:t>
            </a:r>
            <a:r>
              <a:rPr lang="en-GB" sz="1400" i="1" dirty="0" smtClean="0">
                <a:hlinkClick r:id="rId3"/>
              </a:rPr>
              <a:t>/</a:t>
            </a:r>
            <a:r>
              <a:rPr lang="en-GB" sz="1400" i="1" dirty="0" err="1" smtClean="0">
                <a:hlinkClick r:id="rId3"/>
              </a:rPr>
              <a:t>mwa</a:t>
            </a:r>
            <a:r>
              <a:rPr lang="en-GB" sz="1400" i="1" dirty="0" smtClean="0">
                <a:hlinkClick r:id="rId3"/>
              </a:rPr>
              <a:t>/2011/1/contents/enacted</a:t>
            </a:r>
            <a:r>
              <a:rPr lang="en-GB" sz="1400" i="1" dirty="0" smtClean="0"/>
              <a:t> (Accessed: 22</a:t>
            </a:r>
            <a:r>
              <a:rPr lang="en-GB" sz="1400" i="1" baseline="30000" dirty="0" smtClean="0"/>
              <a:t>nd</a:t>
            </a:r>
            <a:r>
              <a:rPr lang="en-GB" sz="1400" i="1" dirty="0" smtClean="0"/>
              <a:t> December 2022).</a:t>
            </a:r>
            <a:endParaRPr lang="en-GB" sz="1400" i="1" dirty="0"/>
          </a:p>
          <a:p>
            <a:endParaRPr lang="en-GB" sz="1400" i="1" dirty="0" smtClean="0"/>
          </a:p>
          <a:p>
            <a:endParaRPr lang="en-GB" sz="1400" dirty="0"/>
          </a:p>
          <a:p>
            <a:r>
              <a:rPr lang="en-GB" sz="1400" dirty="0" smtClean="0"/>
              <a:t>Welsh </a:t>
            </a:r>
            <a:r>
              <a:rPr lang="en-GB" sz="1400" dirty="0"/>
              <a:t>Government (2015) Well-being of Future Generations Act: The Essentials. Welsh Government, Cardiff. </a:t>
            </a:r>
            <a:endParaRPr lang="en-GB" sz="1400" dirty="0" smtClean="0"/>
          </a:p>
          <a:p>
            <a:endParaRPr lang="en-GB" sz="1400" dirty="0"/>
          </a:p>
          <a:p>
            <a:r>
              <a:rPr lang="en-GB" sz="1400" dirty="0"/>
              <a:t>Welsh Government, (2019). </a:t>
            </a:r>
            <a:r>
              <a:rPr lang="en-GB" sz="1400" i="1" dirty="0"/>
              <a:t>National Youth Work Strategy for Wales</a:t>
            </a:r>
            <a:r>
              <a:rPr lang="en-GB" sz="1400" dirty="0"/>
              <a:t>. [pdf] Available at: http://</a:t>
            </a:r>
            <a:r>
              <a:rPr lang="en-GB" sz="1400" dirty="0" err="1"/>
              <a:t>www.youthworkwales.org.uk</a:t>
            </a:r>
            <a:r>
              <a:rPr lang="en-GB" sz="1400" dirty="0"/>
              <a:t>/</a:t>
            </a:r>
            <a:r>
              <a:rPr lang="en-GB" sz="1400" dirty="0" err="1"/>
              <a:t>creo_files</a:t>
            </a:r>
            <a:r>
              <a:rPr lang="en-GB" sz="1400" dirty="0"/>
              <a:t>/upload/files/140221-national-youth-work-strategy-</a:t>
            </a:r>
            <a:r>
              <a:rPr lang="en-GB" sz="1400" dirty="0" err="1"/>
              <a:t>en.pdf</a:t>
            </a:r>
            <a:r>
              <a:rPr lang="en-GB" sz="1400" dirty="0"/>
              <a:t> (Accessed 8 December 2022</a:t>
            </a:r>
            <a:r>
              <a:rPr lang="en-GB" sz="1400" dirty="0" smtClean="0"/>
              <a:t>).</a:t>
            </a:r>
          </a:p>
          <a:p>
            <a:endParaRPr lang="en-GB" sz="1400" dirty="0"/>
          </a:p>
          <a:p>
            <a:r>
              <a:rPr lang="en-GB" sz="1400" dirty="0"/>
              <a:t>Welsh Government (2002)  </a:t>
            </a:r>
            <a:r>
              <a:rPr lang="en-GB" sz="1400" i="1" dirty="0"/>
              <a:t>Extending Entitlement: Support for 11 to 25 year olds in Wales. Available at: </a:t>
            </a:r>
            <a:r>
              <a:rPr lang="en-GB" sz="1400" i="1" u="sng" dirty="0">
                <a:hlinkClick r:id="rId4"/>
              </a:rPr>
              <a:t>https://</a:t>
            </a:r>
            <a:r>
              <a:rPr lang="en-GB" sz="1400" i="1" u="sng" dirty="0" err="1">
                <a:hlinkClick r:id="rId4"/>
              </a:rPr>
              <a:t>www.gov.wales</a:t>
            </a:r>
            <a:r>
              <a:rPr lang="en-GB" sz="1400" i="1" u="sng" dirty="0">
                <a:hlinkClick r:id="rId4"/>
              </a:rPr>
              <a:t>/sites/default/files/publications/2018-02/direction-and-guidance-extending-entitlement-support-for-11-to-25-year-olds-in-wales.pdf</a:t>
            </a:r>
            <a:r>
              <a:rPr lang="en-GB" sz="1400" i="1" dirty="0"/>
              <a:t>. (Accessed 11</a:t>
            </a:r>
            <a:r>
              <a:rPr lang="en-GB" sz="1400" i="1" baseline="30000" dirty="0"/>
              <a:t>th</a:t>
            </a:r>
            <a:r>
              <a:rPr lang="en-GB" sz="1400" i="1" dirty="0"/>
              <a:t> January 2023). </a:t>
            </a:r>
            <a:endParaRPr lang="en-GB" sz="1400" i="1" dirty="0" smtClean="0"/>
          </a:p>
          <a:p>
            <a:endParaRPr lang="en-GB" sz="1400" i="1" dirty="0"/>
          </a:p>
          <a:p>
            <a:r>
              <a:rPr lang="en-GB" sz="1400" dirty="0"/>
              <a:t>Welsh Government (2013). </a:t>
            </a:r>
            <a:r>
              <a:rPr lang="en-GB" sz="1400" i="1" dirty="0"/>
              <a:t>Youth engagement and progression framework Implementation plan. </a:t>
            </a:r>
            <a:r>
              <a:rPr lang="en-GB" sz="1400" dirty="0"/>
              <a:t>Available at: </a:t>
            </a:r>
            <a:r>
              <a:rPr lang="en-GB" sz="1400" u="sng" dirty="0">
                <a:hlinkClick r:id="rId5"/>
              </a:rPr>
              <a:t>https://</a:t>
            </a:r>
            <a:r>
              <a:rPr lang="en-GB" sz="1400" u="sng" dirty="0" err="1">
                <a:hlinkClick r:id="rId5"/>
              </a:rPr>
              <a:t>www.gov.wales</a:t>
            </a:r>
            <a:r>
              <a:rPr lang="en-GB" sz="1400" u="sng" dirty="0">
                <a:hlinkClick r:id="rId5"/>
              </a:rPr>
              <a:t>/sites/default/files/publications/2018-02/implementation-plan-youth-engagement-and-progression-framework.pdf</a:t>
            </a:r>
            <a:r>
              <a:rPr lang="en-GB" sz="1400" dirty="0"/>
              <a:t>. (Accessed 10</a:t>
            </a:r>
            <a:r>
              <a:rPr lang="en-GB" sz="1400" baseline="30000" dirty="0"/>
              <a:t>th</a:t>
            </a:r>
            <a:r>
              <a:rPr lang="en-GB" sz="1400" dirty="0"/>
              <a:t> January 2023). </a:t>
            </a:r>
            <a:endParaRPr lang="en-GB" sz="1400" dirty="0" smtClean="0"/>
          </a:p>
          <a:p>
            <a:endParaRPr lang="en-GB" sz="1400" dirty="0"/>
          </a:p>
          <a:p>
            <a:r>
              <a:rPr lang="en-GB" sz="1400" dirty="0"/>
              <a:t>Welsh Government (2016) </a:t>
            </a:r>
            <a:r>
              <a:rPr lang="en-GB" sz="1400" i="1" dirty="0"/>
              <a:t>Children and young people’s national participation standards. </a:t>
            </a:r>
            <a:r>
              <a:rPr lang="en-GB" sz="1400" dirty="0"/>
              <a:t>Available at: </a:t>
            </a:r>
            <a:r>
              <a:rPr lang="en-GB" sz="1400" u="sng" dirty="0">
                <a:hlinkClick r:id="rId6"/>
              </a:rPr>
              <a:t>https://</a:t>
            </a:r>
            <a:r>
              <a:rPr lang="en-GB" sz="1400" u="sng" dirty="0" err="1">
                <a:hlinkClick r:id="rId6"/>
              </a:rPr>
              <a:t>www.gov.wales</a:t>
            </a:r>
            <a:r>
              <a:rPr lang="en-GB" sz="1400" u="sng" dirty="0">
                <a:hlinkClick r:id="rId6"/>
              </a:rPr>
              <a:t>/sites/default/files/publications/2018-02/Bilingual-Participation-Standards-</a:t>
            </a:r>
            <a:r>
              <a:rPr lang="en-GB" sz="1400" u="sng" dirty="0" err="1">
                <a:hlinkClick r:id="rId6"/>
              </a:rPr>
              <a:t>poster2016.pdf</a:t>
            </a:r>
            <a:r>
              <a:rPr lang="en-GB" sz="1400" dirty="0"/>
              <a:t>. Accessed 2</a:t>
            </a:r>
            <a:r>
              <a:rPr lang="en-GB" sz="1400" baseline="30000" dirty="0"/>
              <a:t>nd</a:t>
            </a:r>
            <a:r>
              <a:rPr lang="en-GB" sz="1400" dirty="0"/>
              <a:t> December 2022)</a:t>
            </a:r>
          </a:p>
          <a:p>
            <a:endParaRPr lang="en-GB" sz="1400" dirty="0"/>
          </a:p>
          <a:p>
            <a:endParaRPr lang="en-GB" sz="1400" dirty="0"/>
          </a:p>
        </p:txBody>
      </p:sp>
    </p:spTree>
    <p:extLst>
      <p:ext uri="{BB962C8B-B14F-4D97-AF65-F5344CB8AC3E}">
        <p14:creationId xmlns:p14="http://schemas.microsoft.com/office/powerpoint/2010/main" val="3616629937"/>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79269" y="879566"/>
            <a:ext cx="11242765" cy="3600986"/>
          </a:xfrm>
          <a:prstGeom prst="rect">
            <a:avLst/>
          </a:prstGeom>
          <a:noFill/>
        </p:spPr>
        <p:txBody>
          <a:bodyPr wrap="square" rtlCol="0">
            <a:spAutoFit/>
          </a:bodyPr>
          <a:lstStyle/>
          <a:p>
            <a:endParaRPr lang="en-GB" u="sng" dirty="0"/>
          </a:p>
          <a:p>
            <a:r>
              <a:rPr lang="en-GB" sz="1400" dirty="0"/>
              <a:t>Youth Work in Wales Review Group (2022) </a:t>
            </a:r>
            <a:r>
              <a:rPr lang="en-GB" sz="1400" i="1" dirty="0"/>
              <a:t>Youth Work in Wales Principles and Purposes</a:t>
            </a:r>
            <a:r>
              <a:rPr lang="en-GB" sz="1400" dirty="0"/>
              <a:t>, Cardiff: Youth Work in Wales Review Group. </a:t>
            </a:r>
          </a:p>
          <a:p>
            <a:endParaRPr lang="en-GB" sz="1400" dirty="0" smtClean="0"/>
          </a:p>
          <a:p>
            <a:endParaRPr lang="en-GB" sz="1400" dirty="0"/>
          </a:p>
          <a:p>
            <a:r>
              <a:rPr lang="en-GB" sz="1400" dirty="0" smtClean="0"/>
              <a:t>Windle </a:t>
            </a:r>
            <a:r>
              <a:rPr lang="en-GB" sz="1400" dirty="0"/>
              <a:t>J and Briggs D (</a:t>
            </a:r>
            <a:r>
              <a:rPr lang="en-GB" sz="1400" dirty="0" err="1"/>
              <a:t>2015b</a:t>
            </a:r>
            <a:r>
              <a:rPr lang="en-GB" sz="1400" dirty="0"/>
              <a:t>) ‘It’s like working away for two weeks’: The harms associated with young drug dealers commuting from a saturated London drug market. Crime Prevention and Community Safety 17(2): 105-119.</a:t>
            </a:r>
          </a:p>
          <a:p>
            <a:r>
              <a:rPr lang="en-GB" sz="1400" dirty="0"/>
              <a:t> </a:t>
            </a:r>
          </a:p>
          <a:p>
            <a:r>
              <a:rPr lang="en-GB" sz="1400" dirty="0"/>
              <a:t>Windle, J., Moyle, L., &amp; </a:t>
            </a:r>
            <a:r>
              <a:rPr lang="en-GB" sz="1400" dirty="0" err="1"/>
              <a:t>Coomber</a:t>
            </a:r>
            <a:r>
              <a:rPr lang="en-GB" sz="1400" dirty="0"/>
              <a:t>, R. (2020). ‘Vulnerable’ Kids Going Country: Children and Young People’s Involvement in County Lines Drug Dealing. </a:t>
            </a:r>
            <a:r>
              <a:rPr lang="en-GB" sz="1400" i="1" dirty="0"/>
              <a:t>Youth Justice</a:t>
            </a:r>
            <a:r>
              <a:rPr lang="en-GB" sz="1400" dirty="0"/>
              <a:t>, </a:t>
            </a:r>
            <a:r>
              <a:rPr lang="en-GB" sz="1400" i="1" dirty="0"/>
              <a:t>20</a:t>
            </a:r>
            <a:r>
              <a:rPr lang="en-GB" sz="1400" dirty="0"/>
              <a:t>(1–2), 64–78. </a:t>
            </a:r>
            <a:r>
              <a:rPr lang="en-GB" sz="1400" u="sng" dirty="0">
                <a:hlinkClick r:id="rId2"/>
              </a:rPr>
              <a:t>https://</a:t>
            </a:r>
            <a:r>
              <a:rPr lang="en-GB" sz="1400" u="sng" dirty="0" err="1">
                <a:hlinkClick r:id="rId2"/>
              </a:rPr>
              <a:t>doi.org</a:t>
            </a:r>
            <a:r>
              <a:rPr lang="en-GB" sz="1400" u="sng" dirty="0">
                <a:hlinkClick r:id="rId2"/>
              </a:rPr>
              <a:t>/10.1177/1473225420902840</a:t>
            </a:r>
            <a:endParaRPr lang="en-GB" sz="1400" u="sng" dirty="0"/>
          </a:p>
          <a:p>
            <a:endParaRPr lang="en-GB" sz="1400" dirty="0" smtClean="0"/>
          </a:p>
          <a:p>
            <a:endParaRPr lang="en-GB" sz="1400" dirty="0"/>
          </a:p>
          <a:p>
            <a:r>
              <a:rPr lang="en-GB" sz="1400" dirty="0" smtClean="0"/>
              <a:t>Youth </a:t>
            </a:r>
            <a:r>
              <a:rPr lang="en-GB" sz="1400" dirty="0"/>
              <a:t>Employment UK. (2022) </a:t>
            </a:r>
            <a:r>
              <a:rPr lang="en-GB" sz="1400" i="1" dirty="0"/>
              <a:t>Youth Voice Census. </a:t>
            </a:r>
            <a:r>
              <a:rPr lang="en-GB" sz="1400" dirty="0"/>
              <a:t>[Online]. Available at: </a:t>
            </a:r>
            <a:r>
              <a:rPr lang="en-GB" sz="1400" u="sng" dirty="0">
                <a:hlinkClick r:id="rId3"/>
              </a:rPr>
              <a:t>https://</a:t>
            </a:r>
            <a:r>
              <a:rPr lang="en-GB" sz="1400" u="sng" dirty="0" err="1">
                <a:hlinkClick r:id="rId3"/>
              </a:rPr>
              <a:t>www.youthemployment.org.uk</a:t>
            </a:r>
            <a:r>
              <a:rPr lang="en-GB" sz="1400" u="sng" dirty="0">
                <a:hlinkClick r:id="rId3"/>
              </a:rPr>
              <a:t>/dev/</a:t>
            </a:r>
            <a:r>
              <a:rPr lang="en-GB" sz="1400" u="sng" dirty="0" err="1">
                <a:hlinkClick r:id="rId3"/>
              </a:rPr>
              <a:t>wp</a:t>
            </a:r>
            <a:r>
              <a:rPr lang="en-GB" sz="1400" u="sng" dirty="0">
                <a:hlinkClick r:id="rId3"/>
              </a:rPr>
              <a:t>-content/themes/</a:t>
            </a:r>
            <a:r>
              <a:rPr lang="en-GB" sz="1400" u="sng" dirty="0" err="1">
                <a:hlinkClick r:id="rId3"/>
              </a:rPr>
              <a:t>yeuk</a:t>
            </a:r>
            <a:r>
              <a:rPr lang="en-GB" sz="1400" u="sng" dirty="0">
                <a:hlinkClick r:id="rId3"/>
              </a:rPr>
              <a:t>/files/youth-voice-census-report-</a:t>
            </a:r>
            <a:r>
              <a:rPr lang="en-GB" sz="1400" u="sng" dirty="0" err="1">
                <a:hlinkClick r:id="rId3"/>
              </a:rPr>
              <a:t>2022.pdf</a:t>
            </a:r>
            <a:r>
              <a:rPr lang="en-GB" sz="1400" dirty="0"/>
              <a:t>. (Accessed 08</a:t>
            </a:r>
            <a:r>
              <a:rPr lang="en-GB" sz="1400" baseline="30000" dirty="0"/>
              <a:t>th</a:t>
            </a:r>
            <a:r>
              <a:rPr lang="en-GB" sz="1400" dirty="0"/>
              <a:t> January 2023</a:t>
            </a:r>
            <a:r>
              <a:rPr lang="en-GB" sz="1400" dirty="0" smtClean="0"/>
              <a:t>).</a:t>
            </a:r>
          </a:p>
          <a:p>
            <a:endParaRPr lang="en-GB" sz="1400" dirty="0"/>
          </a:p>
          <a:p>
            <a:endParaRPr lang="en-GB" sz="1400" dirty="0"/>
          </a:p>
        </p:txBody>
      </p:sp>
    </p:spTree>
    <p:extLst>
      <p:ext uri="{BB962C8B-B14F-4D97-AF65-F5344CB8AC3E}">
        <p14:creationId xmlns:p14="http://schemas.microsoft.com/office/powerpoint/2010/main" val="81521259"/>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57349" y="731520"/>
            <a:ext cx="11094720" cy="5078313"/>
          </a:xfrm>
          <a:prstGeom prst="rect">
            <a:avLst/>
          </a:prstGeom>
          <a:noFill/>
        </p:spPr>
        <p:txBody>
          <a:bodyPr wrap="square" rtlCol="0">
            <a:spAutoFit/>
          </a:bodyPr>
          <a:lstStyle/>
          <a:p>
            <a:r>
              <a:rPr lang="en-GB" b="1" dirty="0"/>
              <a:t>Reference list for </a:t>
            </a:r>
            <a:r>
              <a:rPr lang="en-GB" b="1" dirty="0" err="1"/>
              <a:t>QR</a:t>
            </a:r>
            <a:r>
              <a:rPr lang="en-GB" b="1"/>
              <a:t> code reader to YouTube videos</a:t>
            </a:r>
            <a:r>
              <a:rPr lang="en-GB"/>
              <a:t>.</a:t>
            </a:r>
          </a:p>
          <a:p>
            <a:endParaRPr lang="en-GB" dirty="0" smtClean="0"/>
          </a:p>
          <a:p>
            <a:endParaRPr lang="en-GB" dirty="0"/>
          </a:p>
          <a:p>
            <a:r>
              <a:rPr lang="en-GB" dirty="0" err="1" smtClean="0"/>
              <a:t>Croshaw</a:t>
            </a:r>
            <a:r>
              <a:rPr lang="en-GB" dirty="0"/>
              <a:t>, S. (2022) ‘</a:t>
            </a:r>
            <a:r>
              <a:rPr lang="en-GB" i="1" dirty="0"/>
              <a:t>Olivia, by PC 1942’. </a:t>
            </a:r>
            <a:r>
              <a:rPr lang="en-GB" dirty="0"/>
              <a:t>Available at: </a:t>
            </a:r>
            <a:r>
              <a:rPr lang="en-GB" u="sng" dirty="0">
                <a:hlinkClick r:id="rId2"/>
              </a:rPr>
              <a:t>https://</a:t>
            </a:r>
            <a:r>
              <a:rPr lang="en-GB" u="sng" dirty="0" err="1">
                <a:hlinkClick r:id="rId2"/>
              </a:rPr>
              <a:t>www.youtube.com</a:t>
            </a:r>
            <a:r>
              <a:rPr lang="en-GB" u="sng" dirty="0">
                <a:hlinkClick r:id="rId2"/>
              </a:rPr>
              <a:t>/</a:t>
            </a:r>
            <a:r>
              <a:rPr lang="en-GB" u="sng" dirty="0" err="1">
                <a:hlinkClick r:id="rId2"/>
              </a:rPr>
              <a:t>watch?v</a:t>
            </a:r>
            <a:r>
              <a:rPr lang="en-GB" u="sng" dirty="0">
                <a:hlinkClick r:id="rId2"/>
              </a:rPr>
              <a:t>=</a:t>
            </a:r>
            <a:r>
              <a:rPr lang="en-GB" u="sng" dirty="0" err="1">
                <a:hlinkClick r:id="rId2"/>
              </a:rPr>
              <a:t>SyGL75n5FFM</a:t>
            </a:r>
            <a:r>
              <a:rPr lang="en-GB" dirty="0"/>
              <a:t>. (Accessed 10</a:t>
            </a:r>
            <a:r>
              <a:rPr lang="en-GB" baseline="30000" dirty="0"/>
              <a:t>th</a:t>
            </a:r>
            <a:r>
              <a:rPr lang="en-GB" dirty="0"/>
              <a:t> January 2023).</a:t>
            </a:r>
          </a:p>
          <a:p>
            <a:r>
              <a:rPr lang="en-GB" dirty="0"/>
              <a:t> </a:t>
            </a:r>
          </a:p>
          <a:p>
            <a:r>
              <a:rPr lang="en-GB" dirty="0"/>
              <a:t>Fearless (2022) ‘</a:t>
            </a:r>
            <a:r>
              <a:rPr lang="en-GB" i="1" dirty="0"/>
              <a:t>Sophie’s story’ </a:t>
            </a:r>
            <a:r>
              <a:rPr lang="en-GB" dirty="0"/>
              <a:t>Available at: </a:t>
            </a:r>
            <a:r>
              <a:rPr lang="en-GB" u="sng" dirty="0">
                <a:hlinkClick r:id="rId3"/>
              </a:rPr>
              <a:t>https://</a:t>
            </a:r>
            <a:r>
              <a:rPr lang="en-GB" u="sng" dirty="0" err="1">
                <a:hlinkClick r:id="rId3"/>
              </a:rPr>
              <a:t>www.youtube.com</a:t>
            </a:r>
            <a:r>
              <a:rPr lang="en-GB" u="sng" dirty="0">
                <a:hlinkClick r:id="rId3"/>
              </a:rPr>
              <a:t>/</a:t>
            </a:r>
            <a:r>
              <a:rPr lang="en-GB" u="sng" dirty="0" err="1">
                <a:hlinkClick r:id="rId3"/>
              </a:rPr>
              <a:t>watch?v</a:t>
            </a:r>
            <a:r>
              <a:rPr lang="en-GB" u="sng" dirty="0">
                <a:hlinkClick r:id="rId3"/>
              </a:rPr>
              <a:t>=ah-</a:t>
            </a:r>
            <a:r>
              <a:rPr lang="en-GB" u="sng" dirty="0" err="1">
                <a:hlinkClick r:id="rId3"/>
              </a:rPr>
              <a:t>z_Qolxmo</a:t>
            </a:r>
            <a:r>
              <a:rPr lang="en-GB" dirty="0"/>
              <a:t>. (Accessed 10</a:t>
            </a:r>
            <a:r>
              <a:rPr lang="en-GB" baseline="30000" dirty="0"/>
              <a:t>th</a:t>
            </a:r>
            <a:r>
              <a:rPr lang="en-GB" dirty="0"/>
              <a:t> January 2023).</a:t>
            </a:r>
          </a:p>
          <a:p>
            <a:r>
              <a:rPr lang="en-GB" dirty="0"/>
              <a:t> </a:t>
            </a:r>
          </a:p>
          <a:p>
            <a:r>
              <a:rPr lang="en-GB" dirty="0"/>
              <a:t>Just Jar. (2022) </a:t>
            </a:r>
            <a:r>
              <a:rPr lang="en-GB" i="1" dirty="0"/>
              <a:t>‘A’s story, I started working as a county lines drug runner age 16’. </a:t>
            </a:r>
            <a:r>
              <a:rPr lang="en-GB" dirty="0"/>
              <a:t>Available at: </a:t>
            </a:r>
            <a:r>
              <a:rPr lang="en-GB" u="sng" dirty="0">
                <a:hlinkClick r:id="rId4"/>
              </a:rPr>
              <a:t>https://</a:t>
            </a:r>
            <a:r>
              <a:rPr lang="en-GB" u="sng" dirty="0" err="1">
                <a:hlinkClick r:id="rId4"/>
              </a:rPr>
              <a:t>www.youtube.com</a:t>
            </a:r>
            <a:r>
              <a:rPr lang="en-GB" u="sng" dirty="0">
                <a:hlinkClick r:id="rId4"/>
              </a:rPr>
              <a:t>/</a:t>
            </a:r>
            <a:r>
              <a:rPr lang="en-GB" u="sng" dirty="0" err="1">
                <a:hlinkClick r:id="rId4"/>
              </a:rPr>
              <a:t>watch?v</a:t>
            </a:r>
            <a:r>
              <a:rPr lang="en-GB" u="sng" dirty="0">
                <a:hlinkClick r:id="rId4"/>
              </a:rPr>
              <a:t>=</a:t>
            </a:r>
            <a:r>
              <a:rPr lang="en-GB" u="sng" dirty="0" err="1">
                <a:hlinkClick r:id="rId4"/>
              </a:rPr>
              <a:t>Bj1CvwJhqFc</a:t>
            </a:r>
            <a:r>
              <a:rPr lang="en-GB" dirty="0"/>
              <a:t>. (Accessed 10</a:t>
            </a:r>
            <a:r>
              <a:rPr lang="en-GB" baseline="30000" dirty="0"/>
              <a:t>th</a:t>
            </a:r>
            <a:r>
              <a:rPr lang="en-GB" dirty="0"/>
              <a:t> January 2023). </a:t>
            </a:r>
          </a:p>
          <a:p>
            <a:r>
              <a:rPr lang="en-GB" dirty="0"/>
              <a:t> </a:t>
            </a:r>
          </a:p>
          <a:p>
            <a:r>
              <a:rPr lang="en-GB" dirty="0"/>
              <a:t>Not in our community (2022) </a:t>
            </a:r>
            <a:r>
              <a:rPr lang="en-GB" i="1" dirty="0"/>
              <a:t>‘Trapped’. </a:t>
            </a:r>
            <a:r>
              <a:rPr lang="en-GB" dirty="0"/>
              <a:t>Available at: </a:t>
            </a:r>
            <a:r>
              <a:rPr lang="en-GB" u="sng" dirty="0">
                <a:hlinkClick r:id="rId5"/>
              </a:rPr>
              <a:t>https://</a:t>
            </a:r>
            <a:r>
              <a:rPr lang="en-GB" u="sng" dirty="0" err="1">
                <a:hlinkClick r:id="rId5"/>
              </a:rPr>
              <a:t>www.youtube.com</a:t>
            </a:r>
            <a:r>
              <a:rPr lang="en-GB" u="sng" dirty="0">
                <a:hlinkClick r:id="rId5"/>
              </a:rPr>
              <a:t>/</a:t>
            </a:r>
            <a:r>
              <a:rPr lang="en-GB" u="sng" dirty="0" err="1">
                <a:hlinkClick r:id="rId5"/>
              </a:rPr>
              <a:t>watch?v</a:t>
            </a:r>
            <a:r>
              <a:rPr lang="en-GB" u="sng" dirty="0">
                <a:hlinkClick r:id="rId5"/>
              </a:rPr>
              <a:t>=</a:t>
            </a:r>
            <a:r>
              <a:rPr lang="en-GB" u="sng" dirty="0" err="1">
                <a:hlinkClick r:id="rId5"/>
              </a:rPr>
              <a:t>L26Ysecy7Ug</a:t>
            </a:r>
            <a:r>
              <a:rPr lang="en-GB" dirty="0"/>
              <a:t>. (Accessed 10</a:t>
            </a:r>
            <a:r>
              <a:rPr lang="en-GB" baseline="30000" dirty="0"/>
              <a:t>th</a:t>
            </a:r>
            <a:r>
              <a:rPr lang="en-GB" dirty="0"/>
              <a:t> January 2023).</a:t>
            </a:r>
          </a:p>
          <a:p>
            <a:r>
              <a:rPr lang="en-GB" i="1" dirty="0"/>
              <a:t> </a:t>
            </a:r>
            <a:endParaRPr lang="en-GB" dirty="0"/>
          </a:p>
          <a:p>
            <a:r>
              <a:rPr lang="en-GB" dirty="0"/>
              <a:t>VICE (2022) ‘</a:t>
            </a:r>
            <a:r>
              <a:rPr lang="en-GB" i="1" dirty="0"/>
              <a:t>Turning teens into drug runners’. </a:t>
            </a:r>
            <a:r>
              <a:rPr lang="en-GB" dirty="0"/>
              <a:t>Available at: </a:t>
            </a:r>
            <a:r>
              <a:rPr lang="en-GB" u="sng" dirty="0">
                <a:hlinkClick r:id="rId6"/>
              </a:rPr>
              <a:t>https://</a:t>
            </a:r>
            <a:r>
              <a:rPr lang="en-GB" u="sng" dirty="0" err="1">
                <a:hlinkClick r:id="rId6"/>
              </a:rPr>
              <a:t>www.youtube.com</a:t>
            </a:r>
            <a:r>
              <a:rPr lang="en-GB" u="sng" dirty="0">
                <a:hlinkClick r:id="rId6"/>
              </a:rPr>
              <a:t>/</a:t>
            </a:r>
            <a:r>
              <a:rPr lang="en-GB" u="sng" dirty="0" err="1">
                <a:hlinkClick r:id="rId6"/>
              </a:rPr>
              <a:t>watch?v</a:t>
            </a:r>
            <a:r>
              <a:rPr lang="en-GB" u="sng" dirty="0">
                <a:hlinkClick r:id="rId6"/>
              </a:rPr>
              <a:t>=m///</a:t>
            </a:r>
            <a:r>
              <a:rPr lang="en-GB" u="sng" dirty="0" err="1">
                <a:hlinkClick r:id="rId6"/>
              </a:rPr>
              <a:t>mCXXelJBHg&amp;list</a:t>
            </a:r>
            <a:r>
              <a:rPr lang="en-GB" u="sng" dirty="0">
                <a:hlinkClick r:id="rId6"/>
              </a:rPr>
              <a:t>=</a:t>
            </a:r>
            <a:r>
              <a:rPr lang="en-GB" u="sng" dirty="0" err="1">
                <a:hlinkClick r:id="rId6"/>
              </a:rPr>
              <a:t>TLPQMTAwMTIwMjMoXpj106P6vQ&amp;index</a:t>
            </a:r>
            <a:r>
              <a:rPr lang="en-GB" u="sng" dirty="0">
                <a:hlinkClick r:id="rId6"/>
              </a:rPr>
              <a:t>=3</a:t>
            </a:r>
            <a:r>
              <a:rPr lang="en-GB" dirty="0"/>
              <a:t>. (Accessed 10</a:t>
            </a:r>
            <a:r>
              <a:rPr lang="en-GB" baseline="30000" dirty="0"/>
              <a:t>th</a:t>
            </a:r>
            <a:r>
              <a:rPr lang="en-GB" dirty="0"/>
              <a:t> January 2023).</a:t>
            </a:r>
          </a:p>
        </p:txBody>
      </p:sp>
    </p:spTree>
    <p:extLst>
      <p:ext uri="{BB962C8B-B14F-4D97-AF65-F5344CB8AC3E}">
        <p14:creationId xmlns:p14="http://schemas.microsoft.com/office/powerpoint/2010/main" val="3157087471"/>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TM04033937[[fn=Vapor Trail]]</Template>
  <TotalTime>2383</TotalTime>
  <Words>4056</Words>
  <Application>Microsoft Office PowerPoint</Application>
  <PresentationFormat>Widescreen</PresentationFormat>
  <Paragraphs>352</Paragraphs>
  <Slides>37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37</vt:i4>
      </vt:variant>
    </vt:vector>
  </HeadingPairs>
  <TitlesOfParts>
    <vt:vector size="41" baseType="lpstr">
      <vt:lpstr>Arial</vt:lpstr>
      <vt:lpstr>Century Gothic</vt:lpstr>
      <vt:lpstr>Wingdings</vt:lpstr>
      <vt:lpstr>Vapor Trail</vt:lpstr>
      <vt:lpstr>Ecyw6004 Young people and society 3: trauma, exploitation and toxic childhood  Julie Bevington 1807298</vt:lpstr>
      <vt:lpstr>PowerPoint Presentation</vt:lpstr>
      <vt:lpstr>Trapped by the line</vt:lpstr>
      <vt:lpstr>PowerPoint Presentation</vt:lpstr>
      <vt:lpstr>So what is youth work?   “Enable young people to develop holistically, working with them to facilitate their personal, social and educational development, to enable them to develop their voice, influence and place in society and to reach their full potential”.        (CLD Standards Council Scotland, 2019. p3.)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County lines Slang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Pembrokeshire County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Ecyw6004 Young people and society 3: trauma, exploitation and toxic childhood  Julie Bevington 1807298</dc:title>
  <dc:creator>Bevington, Julie</dc:creator>
  <cp:lastModifiedBy>Bevington, Julie</cp:lastModifiedBy>
  <cp:revision>111</cp:revision>
  <cp:lastPrinted>2023-01-13T11:26:53Z</cp:lastPrinted>
  <dcterms:created xsi:type="dcterms:W3CDTF">2022-12-12T13:22:19Z</dcterms:created>
  <dcterms:modified xsi:type="dcterms:W3CDTF">2023-01-13T15:07:50Z</dcterms:modified>
</cp:coreProperties>
</file>