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namaria Bursuc (2122375)" initials="AB" lastIdx="1" clrIdx="0">
    <p:extLst>
      <p:ext uri="{19B8F6BF-5375-455C-9EA6-DF929625EA0E}">
        <p15:presenceInfo xmlns:p15="http://schemas.microsoft.com/office/powerpoint/2012/main" userId="S::2122375@student.uwtsd.ac.uk::2f920f48-e76e-4626-abbd-c0bcb956c262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commentAuthors" Target="commentAuthors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1C00B-98BC-27CC-F513-34DBE6CB8B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5B767A-2403-8CDE-D989-B87A04360F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047045-F180-57CB-8999-7C76D2A313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2A667-4089-8046-9BBE-4BD56BED80AD}" type="datetimeFigureOut">
              <a:rPr lang="en-RO" smtClean="0"/>
              <a:t>22.02.2023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8291C-1E9B-6B97-544F-8B505575F5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A4FBCA-39F0-1D3F-A831-685D2142E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089D-883D-364A-9190-7D92706EC156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737074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0CADF-01E9-14B5-7431-046F7CA40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4EBBCB-E504-65BF-2018-AD9618F408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716B75-1F74-824C-3001-1FB2ECBD7F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2A667-4089-8046-9BBE-4BD56BED80AD}" type="datetimeFigureOut">
              <a:rPr lang="en-RO" smtClean="0"/>
              <a:t>22.02.2023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27F1D-F4D4-D129-35EC-BB9FE29B6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024461-10CA-C515-83F8-C4C9ED6AE2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089D-883D-364A-9190-7D92706EC156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747759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EFB7F-CFF0-DD14-F18D-5D15F37B5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E46591-7F80-1B40-18FC-EA6CC9D68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B21AD6-F212-B615-29D3-004F87048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2A667-4089-8046-9BBE-4BD56BED80AD}" type="datetimeFigureOut">
              <a:rPr lang="en-RO" smtClean="0"/>
              <a:t>22.02.2023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F62ABA-033B-FDCE-33AA-508FE353A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8BFDB-62EC-4D5D-54C9-4B7C58816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089D-883D-364A-9190-7D92706EC156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9733189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DC1C9-7D39-E16F-3CF1-849872CC7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F4DA8E-C71C-449B-5928-B66C8BA76B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1642CE-96F9-56DD-2A6B-3B17E34EE8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19C9E7-94AE-2EE7-6DD6-A3E6DC4993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2A667-4089-8046-9BBE-4BD56BED80AD}" type="datetimeFigureOut">
              <a:rPr lang="en-RO" smtClean="0"/>
              <a:t>22.02.2023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8B48DC-3BC5-928D-12D1-D67FD3939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7D48A7-6733-0C19-F418-4285F4601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089D-883D-364A-9190-7D92706EC156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26015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5445B-CBA5-B579-6A81-7EF930266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4EB047-AA4E-7711-0ADD-3E21977E34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558B7E-7536-6C87-4940-57FA0C00E0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985207-9BE6-084A-98C8-5DB7AE8227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75AA9A-EA7F-4841-700E-90E4E797B22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CFAEBF-0773-97F5-2616-0E4D386F7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2A667-4089-8046-9BBE-4BD56BED80AD}" type="datetimeFigureOut">
              <a:rPr lang="en-RO" smtClean="0"/>
              <a:t>22.02.2023</a:t>
            </a:fld>
            <a:endParaRPr lang="en-R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2238C5-B7CE-ACF4-4788-877E050024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1930A1-B26D-1D86-1B10-13969C83C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089D-883D-364A-9190-7D92706EC156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323197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5A651-FC28-52B4-3C15-E1F629B73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D13E7A-B49E-ED63-3656-D1AD8A07D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2A667-4089-8046-9BBE-4BD56BED80AD}" type="datetimeFigureOut">
              <a:rPr lang="en-RO" smtClean="0"/>
              <a:t>22.02.2023</a:t>
            </a:fld>
            <a:endParaRPr lang="en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DB6D65-1CB9-5C6D-4EC8-4CB4AC34B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830BE0-4D82-BE71-C4D1-216C5375F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089D-883D-364A-9190-7D92706EC156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625687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E0C6D9-EF11-876E-3E96-4052150D21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2A667-4089-8046-9BBE-4BD56BED80AD}" type="datetimeFigureOut">
              <a:rPr lang="en-RO" smtClean="0"/>
              <a:t>22.02.2023</a:t>
            </a:fld>
            <a:endParaRPr lang="en-R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A717C6-37E8-E4BB-E225-4D96E76B8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A3E496-8181-2394-7BA8-8F708C169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089D-883D-364A-9190-7D92706EC156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6083506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C6BEC-424F-0F0D-E07B-EEB366BC6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F73DC-CD8A-070F-7266-1444D0F8B4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0EBDD4-F202-B951-E81C-6A6CCB8AA3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547464-FC75-54D1-1FDE-08BBC0428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2A667-4089-8046-9BBE-4BD56BED80AD}" type="datetimeFigureOut">
              <a:rPr lang="en-RO" smtClean="0"/>
              <a:t>22.02.2023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8F69AF-8F27-7454-60CA-0FBA0EF36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B75B3A-FAB4-0D6D-D3F4-50D2D18724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089D-883D-364A-9190-7D92706EC156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4667824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E399D-59B2-1094-636E-97E37C383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374F3E-2D7F-F635-BE41-AA58BBEECEA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2151BA-E431-2001-A115-59A7D90A00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4592F4-C74A-12A9-DBEA-94D4A7D5C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2A667-4089-8046-9BBE-4BD56BED80AD}" type="datetimeFigureOut">
              <a:rPr lang="en-RO" smtClean="0"/>
              <a:t>22.02.2023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FCC658-5C63-7163-FF9E-B22CBF5D5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3247C4-F89F-092B-F6C2-A0B595021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089D-883D-364A-9190-7D92706EC156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578667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455CF-D0AD-1379-EB4C-B152865F7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1AB052-8D85-0337-CD2E-3EB7DB6DBD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2F6E05-8073-DBF7-74E0-DD323DADE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2A667-4089-8046-9BBE-4BD56BED80AD}" type="datetimeFigureOut">
              <a:rPr lang="en-RO" smtClean="0"/>
              <a:t>22.02.2023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7ADAC2-2D53-A7D5-15DD-8E2845630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44A2EA-162B-AE79-5339-8EFFFFE26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089D-883D-364A-9190-7D92706EC156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595745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40C6E0-69A1-BFB2-C484-DFAE6912375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8328CD-5963-3A2A-1E02-AE39246455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E84414-200C-995F-452E-4284DDDEE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2A667-4089-8046-9BBE-4BD56BED80AD}" type="datetimeFigureOut">
              <a:rPr lang="en-RO" smtClean="0"/>
              <a:t>22.02.2023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7633F0-1EFA-27A8-EBB8-CCE67EF35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043242-E5F9-87B4-A9F4-17E153EF8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089D-883D-364A-9190-7D92706EC156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672048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63BAB1-912E-9F0F-F04C-DC5D236F41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9A8550-54CD-4769-3D4F-475B433F03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D677FE-4EF3-D59D-2411-C1BAD9DC0F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42A667-4089-8046-9BBE-4BD56BED80AD}" type="datetimeFigureOut">
              <a:rPr lang="en-RO" smtClean="0"/>
              <a:t>22.02.2023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6AD24B-F2C8-D6B5-7A95-C01418DF0E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9FB5A4-9DF6-2C4F-A90B-E52B09BAD5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A9089D-883D-364A-9190-7D92706EC156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957189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504C1C4-3906-5E8E-C188-333AFDA6ED13}"/>
              </a:ext>
            </a:extLst>
          </p:cNvPr>
          <p:cNvSpPr txBox="1"/>
          <p:nvPr/>
        </p:nvSpPr>
        <p:spPr>
          <a:xfrm>
            <a:off x="5344885" y="2517624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endParaRPr lang="en-RO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0DA84AB-7236-08C1-D9D9-A3B76FA267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122215"/>
              </p:ext>
            </p:extLst>
          </p:nvPr>
        </p:nvGraphicFramePr>
        <p:xfrm>
          <a:off x="-26712" y="1919707"/>
          <a:ext cx="4714617" cy="2704312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571539">
                  <a:extLst>
                    <a:ext uri="{9D8B030D-6E8A-4147-A177-3AD203B41FA5}">
                      <a16:colId xmlns:a16="http://schemas.microsoft.com/office/drawing/2014/main" val="2619981440"/>
                    </a:ext>
                  </a:extLst>
                </a:gridCol>
                <a:gridCol w="1571539">
                  <a:extLst>
                    <a:ext uri="{9D8B030D-6E8A-4147-A177-3AD203B41FA5}">
                      <a16:colId xmlns:a16="http://schemas.microsoft.com/office/drawing/2014/main" val="2935270427"/>
                    </a:ext>
                  </a:extLst>
                </a:gridCol>
                <a:gridCol w="1571539">
                  <a:extLst>
                    <a:ext uri="{9D8B030D-6E8A-4147-A177-3AD203B41FA5}">
                      <a16:colId xmlns:a16="http://schemas.microsoft.com/office/drawing/2014/main" val="4072079704"/>
                    </a:ext>
                  </a:extLst>
                </a:gridCol>
              </a:tblGrid>
              <a:tr h="1126796">
                <a:tc>
                  <a:txBody>
                    <a:bodyPr/>
                    <a:lstStyle/>
                    <a:p>
                      <a:r>
                        <a:rPr lang="zh-CN" dirty="0"/>
                        <a:t>房间类型</a:t>
                      </a:r>
                      <a:r>
                        <a:rPr lang="en-GB" altLang="zh-CN" dirty="0"/>
                        <a:t> </a:t>
                      </a:r>
                      <a:r>
                        <a:rPr lang="en-GB" b="0" i="1" dirty="0"/>
                        <a:t>Type of room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dirty="0"/>
                        <a:t>早餐</a:t>
                      </a:r>
                      <a:r>
                        <a:rPr lang="en-GB" altLang="zh-CN" dirty="0"/>
                        <a:t>            X  </a:t>
                      </a:r>
                      <a:r>
                        <a:rPr lang="en-GB" dirty="0"/>
                        <a:t>Breakfast </a:t>
                      </a:r>
                      <a:endParaRPr lang="en-RO" dirty="0"/>
                    </a:p>
                    <a:p>
                      <a:endParaRPr lang="en-GB" b="0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dirty="0"/>
                        <a:t>早餐</a:t>
                      </a:r>
                      <a:r>
                        <a:rPr lang="en-GB" altLang="zh-CN" dirty="0"/>
                        <a:t> </a:t>
                      </a:r>
                    </a:p>
                    <a:p>
                      <a:r>
                        <a:rPr lang="en-GB" dirty="0"/>
                        <a:t>Breakfast </a:t>
                      </a:r>
                      <a:endParaRPr lang="en-RO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8070136"/>
                  </a:ext>
                </a:extLst>
              </a:tr>
              <a:tr h="788758">
                <a:tc>
                  <a:txBody>
                    <a:bodyPr/>
                    <a:lstStyle/>
                    <a:p>
                      <a:r>
                        <a:rPr lang="zh-CN" dirty="0"/>
                        <a:t>住宅</a:t>
                      </a:r>
                      <a:r>
                        <a:rPr lang="en-GB" altLang="zh-CN" dirty="0"/>
                        <a:t>110 </a:t>
                      </a:r>
                      <a:r>
                        <a:rPr lang="en-GB" i="1" dirty="0"/>
                        <a:t>Residence 110</a:t>
                      </a:r>
                      <a:endParaRPr lang="en-RO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RO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¥</a:t>
                      </a:r>
                      <a:r>
                        <a:rPr lang="en-GB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3450</a:t>
                      </a:r>
                      <a:endParaRPr lang="en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RO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¥</a:t>
                      </a:r>
                      <a:r>
                        <a:rPr lang="en-GB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3700</a:t>
                      </a:r>
                      <a:endParaRPr lang="en-RO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1631179"/>
                  </a:ext>
                </a:extLst>
              </a:tr>
              <a:tr h="788758">
                <a:tc>
                  <a:txBody>
                    <a:bodyPr/>
                    <a:lstStyle/>
                    <a:p>
                      <a:r>
                        <a:rPr lang="zh-CN" dirty="0"/>
                        <a:t>工作室</a:t>
                      </a:r>
                      <a:r>
                        <a:rPr lang="en-GB" altLang="zh-CN" dirty="0"/>
                        <a:t>50</a:t>
                      </a:r>
                    </a:p>
                    <a:p>
                      <a:r>
                        <a:rPr lang="en-GB" i="1" dirty="0"/>
                        <a:t>Studio 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RO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¥</a:t>
                      </a:r>
                      <a:r>
                        <a:rPr lang="en-GB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1789</a:t>
                      </a:r>
                      <a:endParaRPr lang="en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RO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¥</a:t>
                      </a:r>
                      <a:r>
                        <a:rPr lang="en-GB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1987</a:t>
                      </a:r>
                      <a:endParaRPr lang="en-RO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7953354"/>
                  </a:ext>
                </a:extLst>
              </a:tr>
            </a:tbl>
          </a:graphicData>
        </a:graphic>
      </p:graphicFrame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AEEEDD0E-0CB2-EF55-7993-B5DBDEC784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8250900"/>
              </p:ext>
            </p:extLst>
          </p:nvPr>
        </p:nvGraphicFramePr>
        <p:xfrm>
          <a:off x="-26713" y="4624019"/>
          <a:ext cx="4714617" cy="2194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71539">
                  <a:extLst>
                    <a:ext uri="{9D8B030D-6E8A-4147-A177-3AD203B41FA5}">
                      <a16:colId xmlns:a16="http://schemas.microsoft.com/office/drawing/2014/main" val="346144983"/>
                    </a:ext>
                  </a:extLst>
                </a:gridCol>
                <a:gridCol w="1571539">
                  <a:extLst>
                    <a:ext uri="{9D8B030D-6E8A-4147-A177-3AD203B41FA5}">
                      <a16:colId xmlns:a16="http://schemas.microsoft.com/office/drawing/2014/main" val="2612759705"/>
                    </a:ext>
                  </a:extLst>
                </a:gridCol>
                <a:gridCol w="1571539">
                  <a:extLst>
                    <a:ext uri="{9D8B030D-6E8A-4147-A177-3AD203B41FA5}">
                      <a16:colId xmlns:a16="http://schemas.microsoft.com/office/drawing/2014/main" val="525512025"/>
                    </a:ext>
                  </a:extLst>
                </a:gridCol>
              </a:tblGrid>
              <a:tr h="731520">
                <a:tc>
                  <a:txBody>
                    <a:bodyPr/>
                    <a:lstStyle/>
                    <a:p>
                      <a:r>
                        <a:rPr lang="zh-CN" dirty="0"/>
                        <a:t>住宅</a:t>
                      </a:r>
                      <a:r>
                        <a:rPr lang="en-GB" altLang="zh-CN" dirty="0"/>
                        <a:t>90</a:t>
                      </a:r>
                    </a:p>
                    <a:p>
                      <a:r>
                        <a:rPr lang="en-GB" i="1" dirty="0"/>
                        <a:t>Residence 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RO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¥</a:t>
                      </a:r>
                      <a:r>
                        <a:rPr lang="en-GB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2600</a:t>
                      </a:r>
                      <a:endParaRPr lang="en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RO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¥</a:t>
                      </a:r>
                      <a:r>
                        <a:rPr lang="en-GB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2896</a:t>
                      </a:r>
                      <a:endParaRPr lang="en-RO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660858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r>
                        <a:rPr lang="zh-CN" dirty="0"/>
                        <a:t>工作室</a:t>
                      </a:r>
                      <a:r>
                        <a:rPr lang="en-GB" altLang="zh-CN" dirty="0"/>
                        <a:t>60</a:t>
                      </a:r>
                    </a:p>
                    <a:p>
                      <a:r>
                        <a:rPr lang="en-GB" i="1" dirty="0"/>
                        <a:t>Studio60</a:t>
                      </a:r>
                      <a:endParaRPr lang="en-RO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RO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¥</a:t>
                      </a:r>
                      <a:r>
                        <a:rPr lang="en-GB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1850</a:t>
                      </a:r>
                      <a:endParaRPr lang="en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RO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¥</a:t>
                      </a:r>
                      <a:r>
                        <a:rPr lang="en-GB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1999</a:t>
                      </a:r>
                      <a:endParaRPr lang="en-RO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9470983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r>
                        <a:rPr lang="zh-CN" dirty="0"/>
                        <a:t>住宅</a:t>
                      </a:r>
                      <a:r>
                        <a:rPr lang="en-GB" altLang="zh-CN" dirty="0"/>
                        <a:t>80</a:t>
                      </a:r>
                    </a:p>
                    <a:p>
                      <a:r>
                        <a:rPr lang="en-GB" dirty="0"/>
                        <a:t>Residence 80</a:t>
                      </a:r>
                      <a:endParaRPr lang="en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RO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¥</a:t>
                      </a:r>
                      <a:r>
                        <a:rPr lang="en-GB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2356</a:t>
                      </a:r>
                      <a:endParaRPr lang="en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RO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¥</a:t>
                      </a:r>
                      <a:r>
                        <a:rPr lang="en-GB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2567</a:t>
                      </a:r>
                      <a:endParaRPr lang="en-RO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5866895"/>
                  </a:ext>
                </a:extLst>
              </a:tr>
            </a:tbl>
          </a:graphicData>
        </a:graphic>
      </p:graphicFrame>
      <p:pic>
        <p:nvPicPr>
          <p:cNvPr id="10" name="Picture 10">
            <a:extLst>
              <a:ext uri="{FF2B5EF4-FFF2-40B4-BE49-F238E27FC236}">
                <a16:creationId xmlns:a16="http://schemas.microsoft.com/office/drawing/2014/main" id="{4FA9D6B2-45E4-E875-CF36-19E4CE4643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 flipV="1">
            <a:off x="5363044" y="-87730"/>
            <a:ext cx="2163968" cy="2704311"/>
          </a:xfrm>
          <a:prstGeom prst="ellipse">
            <a:avLst/>
          </a:prstGeom>
          <a:ln>
            <a:noFill/>
          </a:ln>
          <a:effectLst>
            <a:reflection blurRad="6350" stA="50000" endA="300" endPos="55500" dist="50800" dir="5400000" sy="-100000" algn="bl" rotWithShape="0"/>
            <a:softEdge rad="112500"/>
          </a:effec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CEB8CAF3-7A20-9B8E-A7B3-61E3CE5E3880}"/>
              </a:ext>
            </a:extLst>
          </p:cNvPr>
          <p:cNvSpPr txBox="1"/>
          <p:nvPr/>
        </p:nvSpPr>
        <p:spPr>
          <a:xfrm rot="10800000" flipV="1">
            <a:off x="1656646" y="2416027"/>
            <a:ext cx="9576763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300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Middle House</a:t>
            </a:r>
          </a:p>
          <a:p>
            <a:pPr algn="ctr"/>
            <a:r>
              <a:rPr lang="en-GB" sz="2300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Shanghai China </a:t>
            </a:r>
            <a:endParaRPr lang="en-RO" sz="2300" b="1" i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2B10CCE6-09FE-03C4-43F9-1A820F735A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11" y="75593"/>
            <a:ext cx="2132592" cy="1623545"/>
          </a:xfrm>
          <a:prstGeom prst="rect">
            <a:avLst/>
          </a:prstGeom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A6980896-197C-D460-BFBE-4AA8713B24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 flipV="1">
            <a:off x="9748934" y="1"/>
            <a:ext cx="2443064" cy="2118966"/>
          </a:xfrm>
          <a:prstGeom prst="rect">
            <a:avLst/>
          </a:prstGeom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</p:spPr>
      </p:pic>
      <p:graphicFrame>
        <p:nvGraphicFramePr>
          <p:cNvPr id="29" name="Table 29">
            <a:extLst>
              <a:ext uri="{FF2B5EF4-FFF2-40B4-BE49-F238E27FC236}">
                <a16:creationId xmlns:a16="http://schemas.microsoft.com/office/drawing/2014/main" id="{D37C09EA-57C8-8A45-3575-125EBBCD8D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0045970"/>
              </p:ext>
            </p:extLst>
          </p:nvPr>
        </p:nvGraphicFramePr>
        <p:xfrm>
          <a:off x="7364913" y="4624019"/>
          <a:ext cx="4768041" cy="22608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89347">
                  <a:extLst>
                    <a:ext uri="{9D8B030D-6E8A-4147-A177-3AD203B41FA5}">
                      <a16:colId xmlns:a16="http://schemas.microsoft.com/office/drawing/2014/main" val="3940724624"/>
                    </a:ext>
                  </a:extLst>
                </a:gridCol>
                <a:gridCol w="1589347">
                  <a:extLst>
                    <a:ext uri="{9D8B030D-6E8A-4147-A177-3AD203B41FA5}">
                      <a16:colId xmlns:a16="http://schemas.microsoft.com/office/drawing/2014/main" val="411719938"/>
                    </a:ext>
                  </a:extLst>
                </a:gridCol>
                <a:gridCol w="1589347">
                  <a:extLst>
                    <a:ext uri="{9D8B030D-6E8A-4147-A177-3AD203B41FA5}">
                      <a16:colId xmlns:a16="http://schemas.microsoft.com/office/drawing/2014/main" val="616088323"/>
                    </a:ext>
                  </a:extLst>
                </a:gridCol>
              </a:tblGrid>
              <a:tr h="869319">
                <a:tc>
                  <a:txBody>
                    <a:bodyPr/>
                    <a:lstStyle/>
                    <a:p>
                      <a:r>
                        <a:rPr lang="zh-CN" dirty="0"/>
                        <a:t>房间类型</a:t>
                      </a:r>
                      <a:r>
                        <a:rPr lang="en-GB" b="0" i="1" dirty="0"/>
                        <a:t>Type of room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dirty="0"/>
                        <a:t>早餐</a:t>
                      </a:r>
                      <a:r>
                        <a:rPr lang="en-GB" altLang="zh-CN" dirty="0"/>
                        <a:t>            X  </a:t>
                      </a:r>
                      <a:r>
                        <a:rPr lang="en-GB" dirty="0"/>
                        <a:t>Breakfast </a:t>
                      </a:r>
                      <a:endParaRPr lang="en-RO" dirty="0"/>
                    </a:p>
                    <a:p>
                      <a:endParaRPr lang="en-GB" b="0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dirty="0"/>
                        <a:t>早餐</a:t>
                      </a:r>
                      <a:endParaRPr lang="en-GB" altLang="zh-CN" dirty="0"/>
                    </a:p>
                    <a:p>
                      <a:r>
                        <a:rPr lang="en-GB" dirty="0"/>
                        <a:t>Breakfast </a:t>
                      </a:r>
                      <a:endParaRPr lang="en-RO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4318053"/>
                  </a:ext>
                </a:extLst>
              </a:tr>
              <a:tr h="706322">
                <a:tc>
                  <a:txBody>
                    <a:bodyPr/>
                    <a:lstStyle/>
                    <a:p>
                      <a:r>
                        <a:rPr lang="zh-CN" dirty="0"/>
                        <a:t>工作室90</a:t>
                      </a:r>
                      <a:r>
                        <a:rPr lang="en-GB" altLang="zh-CN" dirty="0"/>
                        <a:t> </a:t>
                      </a:r>
                      <a:r>
                        <a:rPr lang="en-GB" i="1" dirty="0"/>
                        <a:t>Studio 90</a:t>
                      </a:r>
                      <a:endParaRPr lang="en-RO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RO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¥</a:t>
                      </a:r>
                      <a:r>
                        <a:rPr lang="en-GB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1975</a:t>
                      </a:r>
                      <a:endParaRPr lang="en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RO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¥</a:t>
                      </a:r>
                      <a:r>
                        <a:rPr lang="en-GB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2265</a:t>
                      </a:r>
                      <a:endParaRPr lang="en-RO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5192043"/>
                  </a:ext>
                </a:extLst>
              </a:tr>
              <a:tr h="543325">
                <a:tc>
                  <a:txBody>
                    <a:bodyPr/>
                    <a:lstStyle/>
                    <a:p>
                      <a:r>
                        <a:rPr lang="zh-CN" dirty="0"/>
                        <a:t>住宅55</a:t>
                      </a:r>
                      <a:endParaRPr lang="en-GB" altLang="zh-CN" dirty="0"/>
                    </a:p>
                    <a:p>
                      <a:r>
                        <a:rPr lang="en-GB" i="1" dirty="0"/>
                        <a:t>Residence 55</a:t>
                      </a:r>
                      <a:endParaRPr lang="en-RO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RO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¥</a:t>
                      </a:r>
                      <a:r>
                        <a:rPr lang="en-GB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2180</a:t>
                      </a:r>
                      <a:endParaRPr lang="en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RO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¥</a:t>
                      </a:r>
                      <a:r>
                        <a:rPr lang="en-GB" b="0" i="0" u="none" strike="noStrike" dirty="0">
                          <a:solidFill>
                            <a:srgbClr val="202124"/>
                          </a:solidFill>
                          <a:effectLst/>
                          <a:latin typeface="Google Sans"/>
                        </a:rPr>
                        <a:t>2398</a:t>
                      </a:r>
                      <a:endParaRPr lang="en-RO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9393011"/>
                  </a:ext>
                </a:extLst>
              </a:tr>
            </a:tbl>
          </a:graphicData>
        </a:graphic>
      </p:graphicFrame>
      <p:pic>
        <p:nvPicPr>
          <p:cNvPr id="35" name="Picture 34">
            <a:extLst>
              <a:ext uri="{FF2B5EF4-FFF2-40B4-BE49-F238E27FC236}">
                <a16:creationId xmlns:a16="http://schemas.microsoft.com/office/drawing/2014/main" id="{AB1E8A49-4538-B4B5-ACEA-2B767D1BAB3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8621" b="8621"/>
          <a:stretch/>
        </p:blipFill>
        <p:spPr>
          <a:xfrm>
            <a:off x="11871824" y="4749872"/>
            <a:ext cx="196612" cy="196612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EBF350DD-EDFA-9E6D-CF3B-EA10960D18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1104" y="1995680"/>
            <a:ext cx="204061" cy="2465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E113595-1334-E222-CBF9-784FF808644E}"/>
              </a:ext>
            </a:extLst>
          </p:cNvPr>
          <p:cNvSpPr txBox="1"/>
          <p:nvPr/>
        </p:nvSpPr>
        <p:spPr>
          <a:xfrm>
            <a:off x="4687904" y="3858788"/>
            <a:ext cx="38392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dirty="0"/>
              <a:t>电话</a:t>
            </a:r>
            <a:r>
              <a:rPr lang="ro-RO" altLang="zh-CN" dirty="0"/>
              <a:t>:+862132168188</a:t>
            </a:r>
            <a:endParaRPr lang="en-RO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5D06833-7A3D-A3D9-00A3-9FF993A88402}"/>
              </a:ext>
            </a:extLst>
          </p:cNvPr>
          <p:cNvSpPr txBox="1"/>
          <p:nvPr/>
        </p:nvSpPr>
        <p:spPr>
          <a:xfrm>
            <a:off x="4687904" y="4153738"/>
            <a:ext cx="38392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dirty="0"/>
              <a:t>网络</a:t>
            </a:r>
            <a:r>
              <a:rPr lang="ro-RO" altLang="zh-CN" dirty="0"/>
              <a:t>:</a:t>
            </a:r>
            <a:r>
              <a:rPr lang="ro-RO" altLang="zh-CN" dirty="0" err="1"/>
              <a:t>themiddlehousehotel.com</a:t>
            </a:r>
            <a:endParaRPr lang="en-RO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831C0A0-2E07-4877-0F94-D394B80E33E6}"/>
              </a:ext>
            </a:extLst>
          </p:cNvPr>
          <p:cNvSpPr txBox="1"/>
          <p:nvPr/>
        </p:nvSpPr>
        <p:spPr>
          <a:xfrm rot="10800000" flipV="1">
            <a:off x="4864583" y="5047433"/>
            <a:ext cx="8479572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altLang="zh-CN" sz="2700" i="1" dirty="0"/>
              <a:t>  </a:t>
            </a:r>
            <a:r>
              <a:rPr lang="zh-CN" sz="2700" dirty="0">
                <a:latin typeface="Blackadder ITC" panose="020F0502020204030204" pitchFamily="34" charset="0"/>
              </a:rPr>
              <a:t>有家的感觉 ！</a:t>
            </a:r>
            <a:endParaRPr lang="en-RO" sz="2700" dirty="0">
              <a:latin typeface="Blackadder ITC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06D5E1D-19E7-ADE0-3AF5-B85C517C903A}"/>
              </a:ext>
            </a:extLst>
          </p:cNvPr>
          <p:cNvSpPr txBox="1"/>
          <p:nvPr/>
        </p:nvSpPr>
        <p:spPr>
          <a:xfrm>
            <a:off x="5060726" y="5584589"/>
            <a:ext cx="690940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Baguet Script" panose="020F0502020204030204" pitchFamily="34" charset="0"/>
              </a:rPr>
              <a:t>Feel at home</a:t>
            </a:r>
            <a:r>
              <a:rPr lang="en-GB" dirty="0"/>
              <a:t> !</a:t>
            </a:r>
            <a:endParaRPr lang="en-RO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A1948E6-BD09-BACB-B52F-6E8524FE3DEE}"/>
              </a:ext>
            </a:extLst>
          </p:cNvPr>
          <p:cNvSpPr txBox="1"/>
          <p:nvPr/>
        </p:nvSpPr>
        <p:spPr>
          <a:xfrm>
            <a:off x="7545171" y="0"/>
            <a:ext cx="6909404" cy="5693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100" i="1" dirty="0" err="1">
                <a:latin typeface="Brush Script MT" panose="020F0502020204030204" pitchFamily="34" charset="0"/>
              </a:rPr>
              <a:t>Baidina</a:t>
            </a:r>
            <a:endParaRPr lang="en-RO" sz="3100" i="1" dirty="0">
              <a:latin typeface="Brush Script MT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9BA48FE-50A1-E025-854A-4FE75AFAFDB5}"/>
              </a:ext>
            </a:extLst>
          </p:cNvPr>
          <p:cNvSpPr txBox="1"/>
          <p:nvPr/>
        </p:nvSpPr>
        <p:spPr>
          <a:xfrm>
            <a:off x="7563694" y="532196"/>
            <a:ext cx="745369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sz="2200" b="1" dirty="0">
                <a:latin typeface="Baguet Script" pitchFamily="2" charset="77"/>
              </a:rPr>
              <a:t>学号：2122375</a:t>
            </a:r>
            <a:endParaRPr lang="en-RO" sz="2200" b="1" dirty="0">
              <a:latin typeface="Baguet Script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0645538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Anamaria Bursuc (2122375)</dc:creator>
  <cp:lastModifiedBy>Anamaria Bursuc (2122375)</cp:lastModifiedBy>
  <cp:revision>3</cp:revision>
  <dcterms:created xsi:type="dcterms:W3CDTF">2023-02-22T12:50:48Z</dcterms:created>
  <dcterms:modified xsi:type="dcterms:W3CDTF">2023-02-23T16:34:49Z</dcterms:modified>
</cp:coreProperties>
</file>