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4"/>
  </p:notesMasterIdLst>
  <p:sldIdLst>
    <p:sldId id="304" r:id="rId2"/>
    <p:sldId id="527" r:id="rId3"/>
    <p:sldId id="619" r:id="rId4"/>
    <p:sldId id="620" r:id="rId5"/>
    <p:sldId id="621" r:id="rId6"/>
    <p:sldId id="622" r:id="rId7"/>
    <p:sldId id="623" r:id="rId8"/>
    <p:sldId id="628" r:id="rId9"/>
    <p:sldId id="631" r:id="rId10"/>
    <p:sldId id="630" r:id="rId11"/>
    <p:sldId id="626" r:id="rId12"/>
    <p:sldId id="625" r:id="rId13"/>
    <p:sldId id="632" r:id="rId14"/>
    <p:sldId id="633" r:id="rId15"/>
    <p:sldId id="634" r:id="rId16"/>
    <p:sldId id="629" r:id="rId17"/>
    <p:sldId id="636" r:id="rId18"/>
    <p:sldId id="638" r:id="rId19"/>
    <p:sldId id="637" r:id="rId20"/>
    <p:sldId id="627" r:id="rId21"/>
    <p:sldId id="635" r:id="rId22"/>
    <p:sldId id="617"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044" autoAdjust="0"/>
    <p:restoredTop sz="95050" autoAdjust="0"/>
  </p:normalViewPr>
  <p:slideViewPr>
    <p:cSldViewPr snapToGrid="0">
      <p:cViewPr varScale="1">
        <p:scale>
          <a:sx n="112" d="100"/>
          <a:sy n="112" d="100"/>
        </p:scale>
        <p:origin x="1674" y="96"/>
      </p:cViewPr>
      <p:guideLst/>
    </p:cSldViewPr>
  </p:slideViewPr>
  <p:notesTextViewPr>
    <p:cViewPr>
      <p:scale>
        <a:sx n="1" d="1"/>
        <a:sy n="1" d="1"/>
      </p:scale>
      <p:origin x="0" y="0"/>
    </p:cViewPr>
  </p:notesTextViewPr>
  <p:sorterViewPr>
    <p:cViewPr>
      <p:scale>
        <a:sx n="100" d="100"/>
        <a:sy n="100" d="100"/>
      </p:scale>
      <p:origin x="0" y="-5214"/>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8766B7-B700-4666-AD23-C190CB418E05}" type="datetimeFigureOut">
              <a:rPr lang="en-GB" smtClean="0"/>
              <a:t>20/05/2025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734E38-5C84-4E2A-B31C-B42A5A9DBFF7}" type="slidenum">
              <a:rPr lang="en-GB" smtClean="0"/>
              <a:t>‹#›</a:t>
            </a:fld>
            <a:endParaRPr lang="en-GB"/>
          </a:p>
        </p:txBody>
      </p:sp>
    </p:spTree>
    <p:extLst>
      <p:ext uri="{BB962C8B-B14F-4D97-AF65-F5344CB8AC3E}">
        <p14:creationId xmlns:p14="http://schemas.microsoft.com/office/powerpoint/2010/main" val="41226388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3F54D9F0-04AB-9943-BD88-2F95519E01A9}" type="datetimeFigureOut">
              <a:rPr lang="en-US" smtClean="0"/>
              <a:t>5/20/2025</a:t>
            </a:fld>
            <a:endParaRPr lang="en-US"/>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0746156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5/20/2025</a:t>
            </a:fld>
            <a:endParaRPr lang="en-US"/>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804439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F54D9F0-04AB-9943-BD88-2F95519E01A9}" type="datetimeFigureOut">
              <a:rPr lang="en-US" smtClean="0"/>
              <a:t>5/20/2025</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10730750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F54D9F0-04AB-9943-BD88-2F95519E01A9}" type="datetimeFigureOut">
              <a:rPr lang="en-US" smtClean="0"/>
              <a:t>5/20/2025</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1999245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F54D9F0-04AB-9943-BD88-2F95519E01A9}" type="datetimeFigureOut">
              <a:rPr lang="en-US" smtClean="0"/>
              <a:t>5/20/2025</a:t>
            </a:fld>
            <a:endParaRPr lang="en-US"/>
          </a:p>
        </p:txBody>
      </p:sp>
      <p:sp>
        <p:nvSpPr>
          <p:cNvPr id="9" name="Slide Number Placeholder 8"/>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1549285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F54D9F0-04AB-9943-BD88-2F95519E01A9}" type="datetimeFigureOut">
              <a:rPr lang="en-US" smtClean="0"/>
              <a:t>5/20/2025</a:t>
            </a:fld>
            <a:endParaRPr lang="en-US"/>
          </a:p>
        </p:txBody>
      </p:sp>
      <p:sp>
        <p:nvSpPr>
          <p:cNvPr id="5" name="Slide Number Placeholder 4"/>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527341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F54D9F0-04AB-9943-BD88-2F95519E01A9}" type="datetimeFigureOut">
              <a:rPr lang="en-US" smtClean="0"/>
              <a:t>5/20/2025</a:t>
            </a:fld>
            <a:endParaRPr lang="en-US"/>
          </a:p>
        </p:txBody>
      </p:sp>
      <p:sp>
        <p:nvSpPr>
          <p:cNvPr id="4" name="Slide Number Placeholder 3"/>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0704873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3F54D9F0-04AB-9943-BD88-2F95519E01A9}" type="datetimeFigureOut">
              <a:rPr lang="en-US" smtClean="0"/>
              <a:t>5/20/2025</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9951814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3F54D9F0-04AB-9943-BD88-2F95519E01A9}" type="datetimeFigureOut">
              <a:rPr lang="en-US" smtClean="0"/>
              <a:t>5/20/2025</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413676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5/20/2025</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642303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5/20/2025</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19513799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3F54D9F0-04AB-9943-BD88-2F95519E01A9}" type="datetimeFigureOut">
              <a:rPr lang="en-US" smtClean="0"/>
              <a:t>5/20/2025</a:t>
            </a:fld>
            <a:endParaRPr lang="en-US"/>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47A7220B-D7BF-184F-A355-55C20C5E56CA}" type="slidenum">
              <a:rPr lang="en-US" smtClean="0"/>
              <a:t>‹#›</a:t>
            </a:fld>
            <a:endParaRPr lang="en-US"/>
          </a:p>
        </p:txBody>
      </p:sp>
    </p:spTree>
    <p:extLst>
      <p:ext uri="{BB962C8B-B14F-4D97-AF65-F5344CB8AC3E}">
        <p14:creationId xmlns:p14="http://schemas.microsoft.com/office/powerpoint/2010/main" val="238161991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908720"/>
            <a:ext cx="7992888" cy="4824536"/>
          </a:xfrm>
        </p:spPr>
        <p:txBody>
          <a:bodyPr>
            <a:normAutofit fontScale="90000"/>
          </a:bodyPr>
          <a:lstStyle/>
          <a:p>
            <a:r>
              <a:rPr lang="en-GB" altLang="en-US" sz="2800" b="1" dirty="0"/>
              <a:t>BA Leadership and Management</a:t>
            </a:r>
            <a:br>
              <a:rPr lang="en-GB" altLang="en-US" sz="2400" dirty="0"/>
            </a:br>
            <a:br>
              <a:rPr lang="en-GB" altLang="en-US" dirty="0"/>
            </a:br>
            <a:r>
              <a:rPr lang="en-GB" dirty="0"/>
              <a:t> </a:t>
            </a:r>
            <a:r>
              <a:rPr lang="en-GB" sz="3600" b="1" dirty="0">
                <a:solidFill>
                  <a:schemeClr val="accent2">
                    <a:lumMod val="20000"/>
                    <a:lumOff val="80000"/>
                  </a:schemeClr>
                </a:solidFill>
              </a:rPr>
              <a:t>Customer Journey Mapping </a:t>
            </a:r>
            <a:br>
              <a:rPr lang="en-GB" sz="3600" b="1" dirty="0">
                <a:solidFill>
                  <a:schemeClr val="accent2">
                    <a:lumMod val="20000"/>
                    <a:lumOff val="80000"/>
                  </a:schemeClr>
                </a:solidFill>
              </a:rPr>
            </a:br>
            <a:r>
              <a:rPr lang="en-GB" sz="2800" b="0" i="0" dirty="0">
                <a:solidFill>
                  <a:srgbClr val="242424"/>
                </a:solidFill>
                <a:effectLst/>
                <a:latin typeface="Segoe UI" panose="020B0502040204020203" pitchFamily="34" charset="0"/>
              </a:rPr>
              <a:t>Understanding and Applying the Framework</a:t>
            </a:r>
            <a:br>
              <a:rPr lang="en-GB" sz="2800" b="0" i="0" dirty="0">
                <a:solidFill>
                  <a:srgbClr val="242424"/>
                </a:solidFill>
                <a:effectLst/>
                <a:latin typeface="Segoe UI" panose="020B0502040204020203" pitchFamily="34" charset="0"/>
              </a:rPr>
            </a:br>
            <a:br>
              <a:rPr lang="en-GB" sz="2800" b="0" i="0" dirty="0">
                <a:solidFill>
                  <a:srgbClr val="242424"/>
                </a:solidFill>
                <a:effectLst/>
                <a:latin typeface="Segoe UI" panose="020B0502040204020203" pitchFamily="34" charset="0"/>
              </a:rPr>
            </a:br>
            <a:r>
              <a:rPr lang="en-GB" sz="2800" b="1" i="0" dirty="0">
                <a:solidFill>
                  <a:srgbClr val="242424"/>
                </a:solidFill>
                <a:effectLst/>
                <a:latin typeface="Segoe UI" panose="020B0502040204020203" pitchFamily="34" charset="0"/>
              </a:rPr>
              <a:t>Prof DG Pepple</a:t>
            </a:r>
            <a:br>
              <a:rPr lang="en-GB" altLang="en-US" sz="4800" b="1" dirty="0"/>
            </a:br>
            <a:br>
              <a:rPr lang="en-GB" sz="4800" b="1" dirty="0">
                <a:solidFill>
                  <a:schemeClr val="accent2">
                    <a:lumMod val="20000"/>
                    <a:lumOff val="80000"/>
                  </a:schemeClr>
                </a:solidFill>
              </a:rPr>
            </a:br>
            <a:br>
              <a:rPr lang="en-GB" sz="3200" b="1" dirty="0">
                <a:solidFill>
                  <a:schemeClr val="accent2">
                    <a:lumMod val="20000"/>
                    <a:lumOff val="80000"/>
                  </a:schemeClr>
                </a:solidFill>
              </a:rPr>
            </a:br>
            <a:br>
              <a:rPr lang="en-GB" sz="3600" b="1" dirty="0"/>
            </a:br>
            <a:endParaRPr lang="en-GB" altLang="en-US" b="1" dirty="0">
              <a:solidFill>
                <a:schemeClr val="accent2">
                  <a:lumMod val="20000"/>
                  <a:lumOff val="80000"/>
                </a:schemeClr>
              </a:solidFill>
            </a:endParaRPr>
          </a:p>
        </p:txBody>
      </p:sp>
    </p:spTree>
    <p:extLst>
      <p:ext uri="{BB962C8B-B14F-4D97-AF65-F5344CB8AC3E}">
        <p14:creationId xmlns:p14="http://schemas.microsoft.com/office/powerpoint/2010/main" val="9725704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7DC1F00E-EE6F-46E2-9CC9-7C522599F48D}"/>
              </a:ext>
            </a:extLst>
          </p:cNvPr>
          <p:cNvSpPr>
            <a:spLocks noGrp="1" noChangeArrowheads="1"/>
          </p:cNvSpPr>
          <p:nvPr>
            <p:ph type="title"/>
          </p:nvPr>
        </p:nvSpPr>
        <p:spPr>
          <a:xfrm>
            <a:off x="590550" y="119063"/>
            <a:ext cx="7772400" cy="987425"/>
          </a:xfrm>
        </p:spPr>
        <p:txBody>
          <a:bodyPr/>
          <a:lstStyle/>
          <a:p>
            <a:pPr eaLnBrk="1" hangingPunct="1"/>
            <a:r>
              <a:rPr lang="en-GB" altLang="en-US" b="1">
                <a:solidFill>
                  <a:srgbClr val="00000C"/>
                </a:solidFill>
                <a:latin typeface="Calibri" panose="020F0502020204030204" pitchFamily="34" charset="0"/>
              </a:rPr>
              <a:t>Learning outcomes </a:t>
            </a:r>
          </a:p>
        </p:txBody>
      </p:sp>
      <p:sp>
        <p:nvSpPr>
          <p:cNvPr id="5123" name="Content Placeholder 2">
            <a:extLst>
              <a:ext uri="{FF2B5EF4-FFF2-40B4-BE49-F238E27FC236}">
                <a16:creationId xmlns:a16="http://schemas.microsoft.com/office/drawing/2014/main" id="{B4DBAB91-9D64-41D6-8E8A-656B03551B4E}"/>
              </a:ext>
            </a:extLst>
          </p:cNvPr>
          <p:cNvSpPr>
            <a:spLocks noGrp="1"/>
          </p:cNvSpPr>
          <p:nvPr>
            <p:ph idx="1"/>
          </p:nvPr>
        </p:nvSpPr>
        <p:spPr>
          <a:xfrm>
            <a:off x="149225" y="1487488"/>
            <a:ext cx="8832850" cy="3408362"/>
          </a:xfrm>
          <a:solidFill>
            <a:schemeClr val="bg1"/>
          </a:solidFill>
        </p:spPr>
        <p:txBody>
          <a:bodyPr>
            <a:normAutofit/>
          </a:bodyPr>
          <a:lstStyle/>
          <a:p>
            <a:pPr marL="0" indent="0" eaLnBrk="1" hangingPunct="1">
              <a:buFont typeface="Wingdings" panose="05000000000000000000" pitchFamily="2" charset="2"/>
              <a:buNone/>
              <a:defRPr/>
            </a:pPr>
            <a:r>
              <a:rPr lang="en-GB" altLang="en-US" sz="2000" dirty="0">
                <a:solidFill>
                  <a:srgbClr val="0F1C0F"/>
                </a:solidFill>
                <a:latin typeface="+mj-lt"/>
                <a:ea typeface="MS PGothic" panose="020B0600070205080204" pitchFamily="34" charset="-128"/>
              </a:rPr>
              <a:t>By the end of this session, you will understand:-</a:t>
            </a:r>
          </a:p>
          <a:p>
            <a:pPr eaLnBrk="1" hangingPunct="1">
              <a:defRPr/>
            </a:pPr>
            <a:r>
              <a:rPr lang="en-GB" altLang="en-US" sz="2000" dirty="0">
                <a:solidFill>
                  <a:srgbClr val="0F1C0F"/>
                </a:solidFill>
                <a:latin typeface="+mj-lt"/>
                <a:ea typeface="MS PGothic" panose="020B0600070205080204" pitchFamily="34" charset="-128"/>
              </a:rPr>
              <a:t>What </a:t>
            </a:r>
            <a:r>
              <a:rPr lang="en-GB" altLang="en-US" sz="2000" b="1" dirty="0">
                <a:solidFill>
                  <a:srgbClr val="0F1C0F"/>
                </a:solidFill>
                <a:latin typeface="+mj-lt"/>
                <a:ea typeface="MS PGothic" panose="020B0600070205080204" pitchFamily="34" charset="-128"/>
              </a:rPr>
              <a:t>Customer journey mapping is</a:t>
            </a:r>
            <a:endParaRPr lang="en-GB" altLang="en-US" sz="2000" dirty="0">
              <a:solidFill>
                <a:srgbClr val="0F1C0F"/>
              </a:solidFill>
              <a:latin typeface="+mj-lt"/>
              <a:ea typeface="MS PGothic" panose="020B0600070205080204" pitchFamily="34" charset="-128"/>
            </a:endParaRPr>
          </a:p>
          <a:p>
            <a:pPr eaLnBrk="1" hangingPunct="1">
              <a:defRPr/>
            </a:pPr>
            <a:r>
              <a:rPr lang="en-GB" altLang="en-US" sz="2000" dirty="0">
                <a:solidFill>
                  <a:srgbClr val="0F1C0F"/>
                </a:solidFill>
                <a:latin typeface="+mj-lt"/>
                <a:ea typeface="MS PGothic" panose="020B0600070205080204" pitchFamily="34" charset="-128"/>
              </a:rPr>
              <a:t>Have a broad insight into the </a:t>
            </a:r>
            <a:r>
              <a:rPr lang="en-GB" altLang="en-US" sz="2000" b="1" dirty="0">
                <a:solidFill>
                  <a:srgbClr val="0F1C0F"/>
                </a:solidFill>
                <a:latin typeface="+mj-lt"/>
                <a:ea typeface="MS PGothic" panose="020B0600070205080204" pitchFamily="34" charset="-128"/>
              </a:rPr>
              <a:t>Customer journey mapping </a:t>
            </a:r>
          </a:p>
          <a:p>
            <a:pPr eaLnBrk="1" hangingPunct="1">
              <a:defRPr/>
            </a:pPr>
            <a:r>
              <a:rPr lang="en-GB" altLang="en-US" sz="2000" dirty="0">
                <a:solidFill>
                  <a:srgbClr val="0F1C0F"/>
                </a:solidFill>
                <a:latin typeface="+mj-lt"/>
                <a:ea typeface="MS PGothic" panose="020B0600070205080204" pitchFamily="34" charset="-128"/>
              </a:rPr>
              <a:t>How to apply the core components of the </a:t>
            </a:r>
            <a:r>
              <a:rPr lang="en-GB" altLang="en-US" sz="2000" b="1" dirty="0">
                <a:solidFill>
                  <a:srgbClr val="0F1C0F"/>
                </a:solidFill>
                <a:latin typeface="+mj-lt"/>
                <a:ea typeface="MS PGothic" panose="020B0600070205080204" pitchFamily="34" charset="-128"/>
              </a:rPr>
              <a:t>Customer journey mapping </a:t>
            </a:r>
            <a:endParaRPr lang="en-GB" altLang="en-US" sz="2000" dirty="0">
              <a:solidFill>
                <a:srgbClr val="0F1C0F"/>
              </a:solidFill>
              <a:latin typeface="+mj-lt"/>
              <a:ea typeface="MS PGothic" panose="020B0600070205080204" pitchFamily="34" charset="-128"/>
            </a:endParaRPr>
          </a:p>
          <a:p>
            <a:pPr>
              <a:defRPr/>
            </a:pPr>
            <a:r>
              <a:rPr lang="en-GB" altLang="en-US" sz="2000" dirty="0">
                <a:solidFill>
                  <a:srgbClr val="0F1C0F"/>
                </a:solidFill>
                <a:latin typeface="+mj-lt"/>
                <a:ea typeface="MS PGothic" panose="020B0600070205080204" pitchFamily="34" charset="-128"/>
              </a:rPr>
              <a:t>The challenges of using the </a:t>
            </a:r>
            <a:r>
              <a:rPr lang="en-GB" altLang="en-US" sz="2000" b="1" dirty="0">
                <a:solidFill>
                  <a:srgbClr val="0F1C0F"/>
                </a:solidFill>
                <a:latin typeface="+mj-lt"/>
                <a:ea typeface="MS PGothic" panose="020B0600070205080204" pitchFamily="34" charset="-128"/>
              </a:rPr>
              <a:t>Customer journey mapping </a:t>
            </a:r>
          </a:p>
          <a:p>
            <a:pPr>
              <a:defRPr/>
            </a:pPr>
            <a:r>
              <a:rPr lang="en-GB" altLang="en-US" sz="2000" dirty="0">
                <a:solidFill>
                  <a:srgbClr val="0F1C0F"/>
                </a:solidFill>
                <a:latin typeface="+mj-lt"/>
                <a:ea typeface="MS PGothic" panose="020B0600070205080204" pitchFamily="34" charset="-128"/>
              </a:rPr>
              <a:t>How to measure the successful application of the </a:t>
            </a:r>
            <a:r>
              <a:rPr lang="en-GB" altLang="en-US" sz="2000" b="1" dirty="0">
                <a:solidFill>
                  <a:srgbClr val="0F1C0F"/>
                </a:solidFill>
                <a:latin typeface="+mj-lt"/>
                <a:ea typeface="MS PGothic" panose="020B0600070205080204" pitchFamily="34" charset="-128"/>
              </a:rPr>
              <a:t>Customer journey mapping </a:t>
            </a:r>
            <a:endParaRPr lang="en-GB" altLang="en-US" sz="2000" dirty="0">
              <a:solidFill>
                <a:srgbClr val="0F1C0F"/>
              </a:solidFill>
              <a:latin typeface="Calibri" panose="020F0502020204030204" pitchFamily="34" charset="0"/>
              <a:ea typeface="MS PGothic" panose="020B0600070205080204" pitchFamily="34" charset="-128"/>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1A24DF-CDFB-43E7-BB08-FE7F592CA690}"/>
              </a:ext>
            </a:extLst>
          </p:cNvPr>
          <p:cNvSpPr>
            <a:spLocks noGrp="1"/>
          </p:cNvSpPr>
          <p:nvPr>
            <p:ph type="title"/>
          </p:nvPr>
        </p:nvSpPr>
        <p:spPr/>
        <p:txBody>
          <a:bodyPr/>
          <a:lstStyle/>
          <a:p>
            <a:r>
              <a:rPr lang="en-GB" b="1" i="0" dirty="0">
                <a:solidFill>
                  <a:srgbClr val="242424"/>
                </a:solidFill>
                <a:effectLst/>
                <a:latin typeface="Segoe UI" panose="020B0502040204020203" pitchFamily="34" charset="0"/>
              </a:rPr>
              <a:t>Introduction to Innovation</a:t>
            </a:r>
            <a:br>
              <a:rPr lang="en-GB" b="1" i="0" dirty="0">
                <a:solidFill>
                  <a:srgbClr val="242424"/>
                </a:solidFill>
                <a:effectLst/>
                <a:latin typeface="Segoe UI" panose="020B0502040204020203" pitchFamily="34" charset="0"/>
              </a:rPr>
            </a:br>
            <a:endParaRPr lang="en-GB" dirty="0"/>
          </a:p>
        </p:txBody>
      </p:sp>
      <p:sp>
        <p:nvSpPr>
          <p:cNvPr id="3" name="Content Placeholder 2">
            <a:extLst>
              <a:ext uri="{FF2B5EF4-FFF2-40B4-BE49-F238E27FC236}">
                <a16:creationId xmlns:a16="http://schemas.microsoft.com/office/drawing/2014/main" id="{B2609337-76CE-404E-BAC0-E0BFD2590DBD}"/>
              </a:ext>
            </a:extLst>
          </p:cNvPr>
          <p:cNvSpPr>
            <a:spLocks noGrp="1"/>
          </p:cNvSpPr>
          <p:nvPr>
            <p:ph sz="half" idx="1"/>
          </p:nvPr>
        </p:nvSpPr>
        <p:spPr/>
        <p:txBody>
          <a:bodyPr>
            <a:normAutofit/>
          </a:bodyPr>
          <a:lstStyle/>
          <a:p>
            <a:pPr algn="l">
              <a:buFont typeface="Arial" panose="020B0604020202020204" pitchFamily="34" charset="0"/>
              <a:buChar char="•"/>
            </a:pPr>
            <a:r>
              <a:rPr lang="en-GB" b="1" i="0" dirty="0">
                <a:solidFill>
                  <a:srgbClr val="242424"/>
                </a:solidFill>
                <a:effectLst/>
                <a:latin typeface="Segoe UI" panose="020B0502040204020203" pitchFamily="34" charset="0"/>
              </a:rPr>
              <a:t>Definition:</a:t>
            </a:r>
            <a:r>
              <a:rPr lang="en-GB" b="0" i="0" dirty="0">
                <a:solidFill>
                  <a:srgbClr val="242424"/>
                </a:solidFill>
                <a:effectLst/>
                <a:latin typeface="Segoe UI" panose="020B0502040204020203" pitchFamily="34" charset="0"/>
              </a:rPr>
              <a:t> Customer Journey Mapping is a visual representation of the process a customer goes through to achieve a goal with a company.</a:t>
            </a:r>
          </a:p>
          <a:p>
            <a:pPr algn="l">
              <a:buFont typeface="Arial" panose="020B0604020202020204" pitchFamily="34" charset="0"/>
              <a:buChar char="•"/>
            </a:pPr>
            <a:r>
              <a:rPr lang="en-GB" b="1" i="0" dirty="0">
                <a:solidFill>
                  <a:srgbClr val="242424"/>
                </a:solidFill>
                <a:effectLst/>
                <a:latin typeface="Segoe UI" panose="020B0502040204020203" pitchFamily="34" charset="0"/>
              </a:rPr>
              <a:t>Importance:</a:t>
            </a:r>
            <a:r>
              <a:rPr lang="en-GB" b="0" i="0" dirty="0">
                <a:solidFill>
                  <a:srgbClr val="242424"/>
                </a:solidFill>
                <a:effectLst/>
                <a:latin typeface="Segoe UI" panose="020B0502040204020203" pitchFamily="34" charset="0"/>
              </a:rPr>
              <a:t> Helps businesses understand customer experiences, identify pain points, and improve customer satisfaction.</a:t>
            </a:r>
          </a:p>
        </p:txBody>
      </p:sp>
      <p:pic>
        <p:nvPicPr>
          <p:cNvPr id="6" name="Picture 5">
            <a:extLst>
              <a:ext uri="{FF2B5EF4-FFF2-40B4-BE49-F238E27FC236}">
                <a16:creationId xmlns:a16="http://schemas.microsoft.com/office/drawing/2014/main" id="{513E5AB6-5C04-4A4F-9F1A-7BDC920783FD}"/>
              </a:ext>
            </a:extLst>
          </p:cNvPr>
          <p:cNvPicPr>
            <a:picLocks noChangeAspect="1"/>
          </p:cNvPicPr>
          <p:nvPr/>
        </p:nvPicPr>
        <p:blipFill>
          <a:blip r:embed="rId2"/>
          <a:stretch>
            <a:fillRect/>
          </a:stretch>
        </p:blipFill>
        <p:spPr>
          <a:xfrm>
            <a:off x="4495800" y="1475874"/>
            <a:ext cx="4495800" cy="3989040"/>
          </a:xfrm>
          <a:prstGeom prst="rect">
            <a:avLst/>
          </a:prstGeom>
        </p:spPr>
      </p:pic>
    </p:spTree>
    <p:extLst>
      <p:ext uri="{BB962C8B-B14F-4D97-AF65-F5344CB8AC3E}">
        <p14:creationId xmlns:p14="http://schemas.microsoft.com/office/powerpoint/2010/main" val="6112299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DAD0739-F49F-4F1B-A563-696F776B7537}"/>
              </a:ext>
            </a:extLst>
          </p:cNvPr>
          <p:cNvSpPr>
            <a:spLocks noGrp="1"/>
          </p:cNvSpPr>
          <p:nvPr>
            <p:ph type="title"/>
          </p:nvPr>
        </p:nvSpPr>
        <p:spPr/>
        <p:txBody>
          <a:bodyPr>
            <a:normAutofit/>
          </a:bodyPr>
          <a:lstStyle/>
          <a:p>
            <a:pPr algn="l"/>
            <a:r>
              <a:rPr lang="en-GB" b="1" i="0" dirty="0">
                <a:solidFill>
                  <a:srgbClr val="242424"/>
                </a:solidFill>
                <a:effectLst/>
                <a:latin typeface="Segoe UI" panose="020B0502040204020203" pitchFamily="34" charset="0"/>
              </a:rPr>
              <a:t>Key Components of a Customer Journey Map</a:t>
            </a:r>
          </a:p>
        </p:txBody>
      </p:sp>
      <p:sp>
        <p:nvSpPr>
          <p:cNvPr id="5" name="Content Placeholder 4">
            <a:extLst>
              <a:ext uri="{FF2B5EF4-FFF2-40B4-BE49-F238E27FC236}">
                <a16:creationId xmlns:a16="http://schemas.microsoft.com/office/drawing/2014/main" id="{3C3C4788-7804-483F-82C8-18FFDCE7B499}"/>
              </a:ext>
            </a:extLst>
          </p:cNvPr>
          <p:cNvSpPr>
            <a:spLocks noGrp="1"/>
          </p:cNvSpPr>
          <p:nvPr>
            <p:ph sz="half" idx="1"/>
          </p:nvPr>
        </p:nvSpPr>
        <p:spPr>
          <a:xfrm>
            <a:off x="457199" y="1600201"/>
            <a:ext cx="7106653" cy="3989040"/>
          </a:xfrm>
        </p:spPr>
        <p:txBody>
          <a:bodyPr>
            <a:normAutofit/>
          </a:bodyPr>
          <a:lstStyle/>
          <a:p>
            <a:pPr algn="l">
              <a:buFont typeface="Arial" panose="020B0604020202020204" pitchFamily="34" charset="0"/>
              <a:buChar char="•"/>
            </a:pPr>
            <a:r>
              <a:rPr lang="en-GB" b="1" i="0" dirty="0">
                <a:solidFill>
                  <a:srgbClr val="242424"/>
                </a:solidFill>
                <a:effectLst/>
                <a:latin typeface="Segoe UI" panose="020B0502040204020203" pitchFamily="34" charset="0"/>
              </a:rPr>
              <a:t>Touchpoints:</a:t>
            </a:r>
            <a:r>
              <a:rPr lang="en-GB" b="0" i="0" dirty="0">
                <a:solidFill>
                  <a:srgbClr val="242424"/>
                </a:solidFill>
                <a:effectLst/>
                <a:latin typeface="Segoe UI" panose="020B0502040204020203" pitchFamily="34" charset="0"/>
              </a:rPr>
              <a:t> Interactions between the customer and the company.</a:t>
            </a:r>
          </a:p>
          <a:p>
            <a:pPr algn="l">
              <a:buFont typeface="Arial" panose="020B0604020202020204" pitchFamily="34" charset="0"/>
              <a:buChar char="•"/>
            </a:pPr>
            <a:r>
              <a:rPr lang="en-GB" b="1" i="0" dirty="0">
                <a:solidFill>
                  <a:srgbClr val="242424"/>
                </a:solidFill>
                <a:effectLst/>
                <a:latin typeface="Segoe UI" panose="020B0502040204020203" pitchFamily="34" charset="0"/>
              </a:rPr>
              <a:t>Customer Sentiments:</a:t>
            </a:r>
            <a:r>
              <a:rPr lang="en-GB" b="0" i="0" dirty="0">
                <a:solidFill>
                  <a:srgbClr val="242424"/>
                </a:solidFill>
                <a:effectLst/>
                <a:latin typeface="Segoe UI" panose="020B0502040204020203" pitchFamily="34" charset="0"/>
              </a:rPr>
              <a:t> Emotions and feelings at each touchpoint.</a:t>
            </a:r>
          </a:p>
          <a:p>
            <a:pPr algn="l">
              <a:buFont typeface="Arial" panose="020B0604020202020204" pitchFamily="34" charset="0"/>
              <a:buChar char="•"/>
            </a:pPr>
            <a:r>
              <a:rPr lang="en-GB" b="1" i="0" dirty="0">
                <a:solidFill>
                  <a:srgbClr val="242424"/>
                </a:solidFill>
                <a:effectLst/>
                <a:latin typeface="Segoe UI" panose="020B0502040204020203" pitchFamily="34" charset="0"/>
              </a:rPr>
              <a:t>Pain Points:</a:t>
            </a:r>
            <a:r>
              <a:rPr lang="en-GB" b="0" i="0" dirty="0">
                <a:solidFill>
                  <a:srgbClr val="242424"/>
                </a:solidFill>
                <a:effectLst/>
                <a:latin typeface="Segoe UI" panose="020B0502040204020203" pitchFamily="34" charset="0"/>
              </a:rPr>
              <a:t> Challenges or issues faced by the customer.</a:t>
            </a:r>
          </a:p>
          <a:p>
            <a:pPr algn="l">
              <a:buFont typeface="Arial" panose="020B0604020202020204" pitchFamily="34" charset="0"/>
              <a:buChar char="•"/>
            </a:pPr>
            <a:r>
              <a:rPr lang="en-GB" b="1" i="0" dirty="0">
                <a:solidFill>
                  <a:srgbClr val="242424"/>
                </a:solidFill>
                <a:effectLst/>
                <a:latin typeface="Segoe UI" panose="020B0502040204020203" pitchFamily="34" charset="0"/>
              </a:rPr>
              <a:t>Actions:</a:t>
            </a:r>
            <a:r>
              <a:rPr lang="en-GB" b="0" i="0" dirty="0">
                <a:solidFill>
                  <a:srgbClr val="242424"/>
                </a:solidFill>
                <a:effectLst/>
                <a:latin typeface="Segoe UI" panose="020B0502040204020203" pitchFamily="34" charset="0"/>
              </a:rPr>
              <a:t> Steps taken by the customer during the journey.</a:t>
            </a:r>
          </a:p>
        </p:txBody>
      </p:sp>
    </p:spTree>
    <p:extLst>
      <p:ext uri="{BB962C8B-B14F-4D97-AF65-F5344CB8AC3E}">
        <p14:creationId xmlns:p14="http://schemas.microsoft.com/office/powerpoint/2010/main" val="2677207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1A24DF-CDFB-43E7-BB08-FE7F592CA690}"/>
              </a:ext>
            </a:extLst>
          </p:cNvPr>
          <p:cNvSpPr>
            <a:spLocks noGrp="1"/>
          </p:cNvSpPr>
          <p:nvPr>
            <p:ph type="title"/>
          </p:nvPr>
        </p:nvSpPr>
        <p:spPr/>
        <p:txBody>
          <a:bodyPr/>
          <a:lstStyle/>
          <a:p>
            <a:r>
              <a:rPr lang="en-GB" b="1" i="0" dirty="0">
                <a:solidFill>
                  <a:srgbClr val="242424"/>
                </a:solidFill>
                <a:effectLst/>
                <a:latin typeface="Segoe UI" panose="020B0502040204020203" pitchFamily="34" charset="0"/>
              </a:rPr>
              <a:t> Stages of the Customer Journey</a:t>
            </a:r>
            <a:br>
              <a:rPr lang="en-GB" b="1" i="0" dirty="0">
                <a:solidFill>
                  <a:srgbClr val="242424"/>
                </a:solidFill>
                <a:effectLst/>
                <a:latin typeface="Segoe UI" panose="020B0502040204020203" pitchFamily="34" charset="0"/>
              </a:rPr>
            </a:br>
            <a:endParaRPr lang="en-GB" dirty="0"/>
          </a:p>
        </p:txBody>
      </p:sp>
      <p:sp>
        <p:nvSpPr>
          <p:cNvPr id="3" name="Content Placeholder 2">
            <a:extLst>
              <a:ext uri="{FF2B5EF4-FFF2-40B4-BE49-F238E27FC236}">
                <a16:creationId xmlns:a16="http://schemas.microsoft.com/office/drawing/2014/main" id="{B2609337-76CE-404E-BAC0-E0BFD2590DBD}"/>
              </a:ext>
            </a:extLst>
          </p:cNvPr>
          <p:cNvSpPr>
            <a:spLocks noGrp="1"/>
          </p:cNvSpPr>
          <p:nvPr>
            <p:ph idx="1"/>
          </p:nvPr>
        </p:nvSpPr>
        <p:spPr/>
        <p:txBody>
          <a:bodyPr>
            <a:normAutofit/>
          </a:bodyPr>
          <a:lstStyle/>
          <a:p>
            <a:pPr algn="l">
              <a:buFont typeface="Arial" panose="020B0604020202020204" pitchFamily="34" charset="0"/>
              <a:buChar char="•"/>
            </a:pPr>
            <a:r>
              <a:rPr lang="en-GB" b="1" i="0" dirty="0">
                <a:solidFill>
                  <a:srgbClr val="242424"/>
                </a:solidFill>
                <a:effectLst/>
                <a:latin typeface="Segoe UI" panose="020B0502040204020203" pitchFamily="34" charset="0"/>
              </a:rPr>
              <a:t>Awareness:</a:t>
            </a:r>
            <a:r>
              <a:rPr lang="en-GB" b="0" i="0" dirty="0">
                <a:solidFill>
                  <a:srgbClr val="242424"/>
                </a:solidFill>
                <a:effectLst/>
                <a:latin typeface="Segoe UI" panose="020B0502040204020203" pitchFamily="34" charset="0"/>
              </a:rPr>
              <a:t> Customer becomes aware of a need or problem.</a:t>
            </a:r>
          </a:p>
          <a:p>
            <a:pPr algn="l">
              <a:buFont typeface="Arial" panose="020B0604020202020204" pitchFamily="34" charset="0"/>
              <a:buChar char="•"/>
            </a:pPr>
            <a:r>
              <a:rPr lang="en-GB" b="1" i="0" dirty="0">
                <a:solidFill>
                  <a:srgbClr val="242424"/>
                </a:solidFill>
                <a:effectLst/>
                <a:latin typeface="Segoe UI" panose="020B0502040204020203" pitchFamily="34" charset="0"/>
              </a:rPr>
              <a:t>Consideration:</a:t>
            </a:r>
            <a:r>
              <a:rPr lang="en-GB" b="0" i="0" dirty="0">
                <a:solidFill>
                  <a:srgbClr val="242424"/>
                </a:solidFill>
                <a:effectLst/>
                <a:latin typeface="Segoe UI" panose="020B0502040204020203" pitchFamily="34" charset="0"/>
              </a:rPr>
              <a:t> Customer researches and evaluates options.</a:t>
            </a:r>
          </a:p>
          <a:p>
            <a:pPr algn="l">
              <a:buFont typeface="Arial" panose="020B0604020202020204" pitchFamily="34" charset="0"/>
              <a:buChar char="•"/>
            </a:pPr>
            <a:r>
              <a:rPr lang="en-GB" b="1" i="0" dirty="0">
                <a:solidFill>
                  <a:srgbClr val="242424"/>
                </a:solidFill>
                <a:effectLst/>
                <a:latin typeface="Segoe UI" panose="020B0502040204020203" pitchFamily="34" charset="0"/>
              </a:rPr>
              <a:t>Purchase:</a:t>
            </a:r>
            <a:r>
              <a:rPr lang="en-GB" b="0" i="0" dirty="0">
                <a:solidFill>
                  <a:srgbClr val="242424"/>
                </a:solidFill>
                <a:effectLst/>
                <a:latin typeface="Segoe UI" panose="020B0502040204020203" pitchFamily="34" charset="0"/>
              </a:rPr>
              <a:t> Customer makes a decision and completes the purchase.</a:t>
            </a:r>
          </a:p>
          <a:p>
            <a:pPr algn="l">
              <a:buFont typeface="Arial" panose="020B0604020202020204" pitchFamily="34" charset="0"/>
              <a:buChar char="•"/>
            </a:pPr>
            <a:r>
              <a:rPr lang="en-GB" b="1" i="0" dirty="0">
                <a:solidFill>
                  <a:srgbClr val="242424"/>
                </a:solidFill>
                <a:effectLst/>
                <a:latin typeface="Segoe UI" panose="020B0502040204020203" pitchFamily="34" charset="0"/>
              </a:rPr>
              <a:t>Post-Purchase:</a:t>
            </a:r>
            <a:r>
              <a:rPr lang="en-GB" b="0" i="0" dirty="0">
                <a:solidFill>
                  <a:srgbClr val="242424"/>
                </a:solidFill>
                <a:effectLst/>
                <a:latin typeface="Segoe UI" panose="020B0502040204020203" pitchFamily="34" charset="0"/>
              </a:rPr>
              <a:t> Customer experiences the product/service and provides feedback.</a:t>
            </a:r>
          </a:p>
        </p:txBody>
      </p:sp>
    </p:spTree>
    <p:extLst>
      <p:ext uri="{BB962C8B-B14F-4D97-AF65-F5344CB8AC3E}">
        <p14:creationId xmlns:p14="http://schemas.microsoft.com/office/powerpoint/2010/main" val="4935966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1A24DF-CDFB-43E7-BB08-FE7F592CA690}"/>
              </a:ext>
            </a:extLst>
          </p:cNvPr>
          <p:cNvSpPr>
            <a:spLocks noGrp="1"/>
          </p:cNvSpPr>
          <p:nvPr>
            <p:ph type="title"/>
          </p:nvPr>
        </p:nvSpPr>
        <p:spPr/>
        <p:txBody>
          <a:bodyPr/>
          <a:lstStyle/>
          <a:p>
            <a:r>
              <a:rPr lang="en-GB" b="1" i="0" dirty="0">
                <a:solidFill>
                  <a:srgbClr val="242424"/>
                </a:solidFill>
                <a:effectLst/>
                <a:latin typeface="Segoe UI" panose="020B0502040204020203" pitchFamily="34" charset="0"/>
              </a:rPr>
              <a:t>Creating a Customer Journey Map</a:t>
            </a:r>
            <a:endParaRPr lang="en-GB" dirty="0"/>
          </a:p>
        </p:txBody>
      </p:sp>
      <p:sp>
        <p:nvSpPr>
          <p:cNvPr id="3" name="Content Placeholder 2">
            <a:extLst>
              <a:ext uri="{FF2B5EF4-FFF2-40B4-BE49-F238E27FC236}">
                <a16:creationId xmlns:a16="http://schemas.microsoft.com/office/drawing/2014/main" id="{B2609337-76CE-404E-BAC0-E0BFD2590DBD}"/>
              </a:ext>
            </a:extLst>
          </p:cNvPr>
          <p:cNvSpPr>
            <a:spLocks noGrp="1"/>
          </p:cNvSpPr>
          <p:nvPr>
            <p:ph idx="1"/>
          </p:nvPr>
        </p:nvSpPr>
        <p:spPr/>
        <p:txBody>
          <a:bodyPr>
            <a:normAutofit/>
          </a:bodyPr>
          <a:lstStyle/>
          <a:p>
            <a:pPr algn="l">
              <a:buFont typeface="Arial" panose="020B0604020202020204" pitchFamily="34" charset="0"/>
              <a:buChar char="•"/>
            </a:pPr>
            <a:r>
              <a:rPr lang="en-GB" b="1" i="0" dirty="0">
                <a:solidFill>
                  <a:srgbClr val="242424"/>
                </a:solidFill>
                <a:effectLst/>
                <a:latin typeface="Segoe UI" panose="020B0502040204020203" pitchFamily="34" charset="0"/>
              </a:rPr>
              <a:t>Steps to Create a Map:</a:t>
            </a:r>
            <a:endParaRPr lang="en-GB" b="0" i="0" dirty="0">
              <a:solidFill>
                <a:srgbClr val="242424"/>
              </a:solidFill>
              <a:effectLst/>
              <a:latin typeface="Segoe UI" panose="020B0502040204020203" pitchFamily="34" charset="0"/>
            </a:endParaRPr>
          </a:p>
          <a:p>
            <a:pPr marL="742950" lvl="1" indent="-285750" algn="l">
              <a:buFont typeface="Arial" panose="020B0604020202020204" pitchFamily="34" charset="0"/>
              <a:buChar char="•"/>
            </a:pPr>
            <a:r>
              <a:rPr lang="en-GB" b="0" i="0" dirty="0">
                <a:solidFill>
                  <a:srgbClr val="242424"/>
                </a:solidFill>
                <a:effectLst/>
                <a:latin typeface="Segoe UI" panose="020B0502040204020203" pitchFamily="34" charset="0"/>
              </a:rPr>
              <a:t>Define the scope and objectives.</a:t>
            </a:r>
          </a:p>
          <a:p>
            <a:pPr marL="742950" lvl="1" indent="-285750" algn="l">
              <a:buFont typeface="Arial" panose="020B0604020202020204" pitchFamily="34" charset="0"/>
              <a:buChar char="•"/>
            </a:pPr>
            <a:r>
              <a:rPr lang="en-GB" b="0" i="0" dirty="0">
                <a:solidFill>
                  <a:srgbClr val="242424"/>
                </a:solidFill>
                <a:effectLst/>
                <a:latin typeface="Segoe UI" panose="020B0502040204020203" pitchFamily="34" charset="0"/>
              </a:rPr>
              <a:t>Gather customer data and insights.</a:t>
            </a:r>
          </a:p>
          <a:p>
            <a:pPr marL="742950" lvl="1" indent="-285750" algn="l">
              <a:buFont typeface="Arial" panose="020B0604020202020204" pitchFamily="34" charset="0"/>
              <a:buChar char="•"/>
            </a:pPr>
            <a:r>
              <a:rPr lang="en-GB" b="0" i="0" dirty="0">
                <a:solidFill>
                  <a:srgbClr val="242424"/>
                </a:solidFill>
                <a:effectLst/>
                <a:latin typeface="Segoe UI" panose="020B0502040204020203" pitchFamily="34" charset="0"/>
              </a:rPr>
              <a:t>Identify key touchpoints and stages.</a:t>
            </a:r>
          </a:p>
          <a:p>
            <a:pPr marL="742950" lvl="1" indent="-285750" algn="l">
              <a:buFont typeface="Arial" panose="020B0604020202020204" pitchFamily="34" charset="0"/>
              <a:buChar char="•"/>
            </a:pPr>
            <a:r>
              <a:rPr lang="en-GB" b="0" i="0" dirty="0">
                <a:solidFill>
                  <a:srgbClr val="242424"/>
                </a:solidFill>
                <a:effectLst/>
                <a:latin typeface="Segoe UI" panose="020B0502040204020203" pitchFamily="34" charset="0"/>
              </a:rPr>
              <a:t>Map out the customer journey.</a:t>
            </a:r>
          </a:p>
          <a:p>
            <a:pPr marL="742950" lvl="1" indent="-285750" algn="l">
              <a:buFont typeface="Arial" panose="020B0604020202020204" pitchFamily="34" charset="0"/>
              <a:buChar char="•"/>
            </a:pPr>
            <a:r>
              <a:rPr lang="en-GB" b="0" i="0" dirty="0" err="1">
                <a:solidFill>
                  <a:srgbClr val="242424"/>
                </a:solidFill>
                <a:effectLst/>
                <a:latin typeface="Segoe UI" panose="020B0502040204020203" pitchFamily="34" charset="0"/>
              </a:rPr>
              <a:t>Analyze</a:t>
            </a:r>
            <a:r>
              <a:rPr lang="en-GB" b="0" i="0" dirty="0">
                <a:solidFill>
                  <a:srgbClr val="242424"/>
                </a:solidFill>
                <a:effectLst/>
                <a:latin typeface="Segoe UI" panose="020B0502040204020203" pitchFamily="34" charset="0"/>
              </a:rPr>
              <a:t> and refine the map.</a:t>
            </a:r>
          </a:p>
          <a:p>
            <a:pPr algn="l">
              <a:buFont typeface="Arial" panose="020B0604020202020204" pitchFamily="34" charset="0"/>
              <a:buChar char="•"/>
            </a:pPr>
            <a:r>
              <a:rPr lang="en-GB" b="1" i="0" dirty="0">
                <a:solidFill>
                  <a:srgbClr val="242424"/>
                </a:solidFill>
                <a:effectLst/>
                <a:latin typeface="Segoe UI" panose="020B0502040204020203" pitchFamily="34" charset="0"/>
              </a:rPr>
              <a:t>Tools and Techniques:</a:t>
            </a:r>
            <a:r>
              <a:rPr lang="en-GB" b="0" i="0" dirty="0">
                <a:solidFill>
                  <a:srgbClr val="242424"/>
                </a:solidFill>
                <a:effectLst/>
                <a:latin typeface="Segoe UI" panose="020B0502040204020203" pitchFamily="34" charset="0"/>
              </a:rPr>
              <a:t> Use software like Miro, </a:t>
            </a:r>
            <a:r>
              <a:rPr lang="en-GB" b="0" i="0" dirty="0" err="1">
                <a:solidFill>
                  <a:srgbClr val="242424"/>
                </a:solidFill>
                <a:effectLst/>
                <a:latin typeface="Segoe UI" panose="020B0502040204020203" pitchFamily="34" charset="0"/>
              </a:rPr>
              <a:t>Lucidchart</a:t>
            </a:r>
            <a:r>
              <a:rPr lang="en-GB" b="0" i="0" dirty="0">
                <a:solidFill>
                  <a:srgbClr val="242424"/>
                </a:solidFill>
                <a:effectLst/>
                <a:latin typeface="Segoe UI" panose="020B0502040204020203" pitchFamily="34" charset="0"/>
              </a:rPr>
              <a:t>, or </a:t>
            </a:r>
            <a:r>
              <a:rPr lang="en-GB" b="0" i="0" dirty="0" err="1">
                <a:solidFill>
                  <a:srgbClr val="242424"/>
                </a:solidFill>
                <a:effectLst/>
                <a:latin typeface="Segoe UI" panose="020B0502040204020203" pitchFamily="34" charset="0"/>
              </a:rPr>
              <a:t>Smaply</a:t>
            </a:r>
            <a:r>
              <a:rPr lang="en-GB" b="0" i="0" dirty="0">
                <a:solidFill>
                  <a:srgbClr val="242424"/>
                </a:solidFill>
                <a:effectLst/>
                <a:latin typeface="Segoe UI" panose="020B0502040204020203" pitchFamily="34" charset="0"/>
              </a:rPr>
              <a:t>.</a:t>
            </a:r>
          </a:p>
        </p:txBody>
      </p:sp>
    </p:spTree>
    <p:extLst>
      <p:ext uri="{BB962C8B-B14F-4D97-AF65-F5344CB8AC3E}">
        <p14:creationId xmlns:p14="http://schemas.microsoft.com/office/powerpoint/2010/main" val="2176814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1A24DF-CDFB-43E7-BB08-FE7F592CA690}"/>
              </a:ext>
            </a:extLst>
          </p:cNvPr>
          <p:cNvSpPr>
            <a:spLocks noGrp="1"/>
          </p:cNvSpPr>
          <p:nvPr>
            <p:ph type="title"/>
          </p:nvPr>
        </p:nvSpPr>
        <p:spPr>
          <a:xfrm>
            <a:off x="256674" y="1590090"/>
            <a:ext cx="8229600" cy="1143000"/>
          </a:xfrm>
        </p:spPr>
        <p:txBody>
          <a:bodyPr>
            <a:normAutofit fontScale="90000"/>
          </a:bodyPr>
          <a:lstStyle/>
          <a:p>
            <a:r>
              <a:rPr lang="en-GB" b="1" dirty="0">
                <a:solidFill>
                  <a:srgbClr val="242424"/>
                </a:solidFill>
                <a:latin typeface="Segoe UI" panose="020B0502040204020203" pitchFamily="34" charset="0"/>
              </a:rPr>
              <a:t>Activity 1- </a:t>
            </a:r>
            <a:r>
              <a:rPr lang="en-GB" b="1" i="0" dirty="0">
                <a:solidFill>
                  <a:srgbClr val="242424"/>
                </a:solidFill>
                <a:effectLst/>
                <a:latin typeface="Segoe UI" panose="020B0502040204020203" pitchFamily="34" charset="0"/>
              </a:rPr>
              <a:t>Watch this video</a:t>
            </a:r>
            <a:br>
              <a:rPr lang="en-GB" b="1" i="0" dirty="0">
                <a:solidFill>
                  <a:srgbClr val="242424"/>
                </a:solidFill>
                <a:effectLst/>
                <a:latin typeface="Segoe UI" panose="020B0502040204020203" pitchFamily="34" charset="0"/>
              </a:rPr>
            </a:br>
            <a:br>
              <a:rPr lang="en-GB" b="1" i="0" dirty="0">
                <a:solidFill>
                  <a:srgbClr val="242424"/>
                </a:solidFill>
                <a:effectLst/>
                <a:latin typeface="Segoe UI" panose="020B0502040204020203" pitchFamily="34" charset="0"/>
              </a:rPr>
            </a:br>
            <a:r>
              <a:rPr lang="en-GB" b="1" i="0" dirty="0">
                <a:solidFill>
                  <a:srgbClr val="242424"/>
                </a:solidFill>
                <a:effectLst/>
                <a:latin typeface="Segoe UI" panose="020B0502040204020203" pitchFamily="34" charset="0"/>
              </a:rPr>
              <a:t>Summarise your findings – 20 minutes</a:t>
            </a:r>
            <a:endParaRPr lang="en-GB" dirty="0"/>
          </a:p>
        </p:txBody>
      </p:sp>
      <p:sp>
        <p:nvSpPr>
          <p:cNvPr id="3" name="Content Placeholder 2">
            <a:extLst>
              <a:ext uri="{FF2B5EF4-FFF2-40B4-BE49-F238E27FC236}">
                <a16:creationId xmlns:a16="http://schemas.microsoft.com/office/drawing/2014/main" id="{B2609337-76CE-404E-BAC0-E0BFD2590DBD}"/>
              </a:ext>
            </a:extLst>
          </p:cNvPr>
          <p:cNvSpPr>
            <a:spLocks noGrp="1"/>
          </p:cNvSpPr>
          <p:nvPr>
            <p:ph idx="1"/>
          </p:nvPr>
        </p:nvSpPr>
        <p:spPr>
          <a:xfrm>
            <a:off x="457200" y="3272589"/>
            <a:ext cx="8229600" cy="2244644"/>
          </a:xfrm>
        </p:spPr>
        <p:txBody>
          <a:bodyPr>
            <a:normAutofit/>
          </a:bodyPr>
          <a:lstStyle/>
          <a:p>
            <a:pPr marL="0" indent="0">
              <a:buNone/>
            </a:pPr>
            <a:r>
              <a:rPr lang="en-GB" dirty="0"/>
              <a:t>https://www.youtube.com/watch?v=4N1lzJVUKIg</a:t>
            </a:r>
          </a:p>
        </p:txBody>
      </p:sp>
    </p:spTree>
    <p:extLst>
      <p:ext uri="{BB962C8B-B14F-4D97-AF65-F5344CB8AC3E}">
        <p14:creationId xmlns:p14="http://schemas.microsoft.com/office/powerpoint/2010/main" val="29993003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1A24DF-CDFB-43E7-BB08-FE7F592CA690}"/>
              </a:ext>
            </a:extLst>
          </p:cNvPr>
          <p:cNvSpPr>
            <a:spLocks noGrp="1"/>
          </p:cNvSpPr>
          <p:nvPr>
            <p:ph type="title"/>
          </p:nvPr>
        </p:nvSpPr>
        <p:spPr/>
        <p:txBody>
          <a:bodyPr/>
          <a:lstStyle/>
          <a:p>
            <a:pPr algn="l"/>
            <a:r>
              <a:rPr lang="en-GB" b="1" i="0" dirty="0">
                <a:solidFill>
                  <a:srgbClr val="242424"/>
                </a:solidFill>
                <a:effectLst/>
                <a:latin typeface="Segoe UI" panose="020B0502040204020203" pitchFamily="34" charset="0"/>
              </a:rPr>
              <a:t>Case Study: Spotify</a:t>
            </a:r>
          </a:p>
        </p:txBody>
      </p:sp>
      <p:sp>
        <p:nvSpPr>
          <p:cNvPr id="3" name="Content Placeholder 2">
            <a:extLst>
              <a:ext uri="{FF2B5EF4-FFF2-40B4-BE49-F238E27FC236}">
                <a16:creationId xmlns:a16="http://schemas.microsoft.com/office/drawing/2014/main" id="{B2609337-76CE-404E-BAC0-E0BFD2590DBD}"/>
              </a:ext>
            </a:extLst>
          </p:cNvPr>
          <p:cNvSpPr>
            <a:spLocks noGrp="1"/>
          </p:cNvSpPr>
          <p:nvPr>
            <p:ph idx="1"/>
          </p:nvPr>
        </p:nvSpPr>
        <p:spPr/>
        <p:txBody>
          <a:bodyPr>
            <a:normAutofit/>
          </a:bodyPr>
          <a:lstStyle/>
          <a:p>
            <a:pPr algn="l">
              <a:buFont typeface="Arial" panose="020B0604020202020204" pitchFamily="34" charset="0"/>
              <a:buChar char="•"/>
            </a:pPr>
            <a:r>
              <a:rPr lang="en-GB" b="1" i="0" dirty="0">
                <a:solidFill>
                  <a:srgbClr val="242424"/>
                </a:solidFill>
                <a:effectLst/>
                <a:latin typeface="Segoe UI" panose="020B0502040204020203" pitchFamily="34" charset="0"/>
              </a:rPr>
              <a:t>Scenario:</a:t>
            </a:r>
            <a:r>
              <a:rPr lang="en-GB" b="0" i="0" dirty="0">
                <a:solidFill>
                  <a:srgbClr val="242424"/>
                </a:solidFill>
                <a:effectLst/>
                <a:latin typeface="Segoe UI" panose="020B0502040204020203" pitchFamily="34" charset="0"/>
              </a:rPr>
              <a:t> Enhancing the music sharing experience.</a:t>
            </a:r>
          </a:p>
          <a:p>
            <a:pPr algn="l">
              <a:buFont typeface="Arial" panose="020B0604020202020204" pitchFamily="34" charset="0"/>
              <a:buChar char="•"/>
            </a:pPr>
            <a:r>
              <a:rPr lang="en-GB" b="1" i="0" dirty="0">
                <a:solidFill>
                  <a:srgbClr val="242424"/>
                </a:solidFill>
                <a:effectLst/>
                <a:latin typeface="Segoe UI" panose="020B0502040204020203" pitchFamily="34" charset="0"/>
              </a:rPr>
              <a:t>Key Elements:</a:t>
            </a:r>
            <a:r>
              <a:rPr lang="en-GB" b="0" i="0" dirty="0">
                <a:solidFill>
                  <a:srgbClr val="242424"/>
                </a:solidFill>
                <a:effectLst/>
                <a:latin typeface="Segoe UI" panose="020B0502040204020203" pitchFamily="34" charset="0"/>
              </a:rPr>
              <a:t> Identified touchpoints like app usage, social sharing, and customer feedback.</a:t>
            </a:r>
          </a:p>
          <a:p>
            <a:pPr algn="l">
              <a:buFont typeface="Arial" panose="020B0604020202020204" pitchFamily="34" charset="0"/>
              <a:buChar char="•"/>
            </a:pPr>
            <a:r>
              <a:rPr lang="en-GB" b="1" i="0" dirty="0">
                <a:solidFill>
                  <a:srgbClr val="242424"/>
                </a:solidFill>
                <a:effectLst/>
                <a:latin typeface="Segoe UI" panose="020B0502040204020203" pitchFamily="34" charset="0"/>
              </a:rPr>
              <a:t>Outcomes:</a:t>
            </a:r>
            <a:r>
              <a:rPr lang="en-GB" b="0" i="0" dirty="0">
                <a:solidFill>
                  <a:srgbClr val="242424"/>
                </a:solidFill>
                <a:effectLst/>
                <a:latin typeface="Segoe UI" panose="020B0502040204020203" pitchFamily="34" charset="0"/>
              </a:rPr>
              <a:t> Improved user engagement and satisfaction</a:t>
            </a:r>
          </a:p>
        </p:txBody>
      </p:sp>
    </p:spTree>
    <p:extLst>
      <p:ext uri="{BB962C8B-B14F-4D97-AF65-F5344CB8AC3E}">
        <p14:creationId xmlns:p14="http://schemas.microsoft.com/office/powerpoint/2010/main" val="11287283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1A24DF-CDFB-43E7-BB08-FE7F592CA690}"/>
              </a:ext>
            </a:extLst>
          </p:cNvPr>
          <p:cNvSpPr>
            <a:spLocks noGrp="1"/>
          </p:cNvSpPr>
          <p:nvPr>
            <p:ph type="title"/>
          </p:nvPr>
        </p:nvSpPr>
        <p:spPr/>
        <p:txBody>
          <a:bodyPr/>
          <a:lstStyle/>
          <a:p>
            <a:r>
              <a:rPr lang="en-GB" b="1" i="0" dirty="0">
                <a:solidFill>
                  <a:srgbClr val="242424"/>
                </a:solidFill>
                <a:effectLst/>
                <a:latin typeface="Segoe UI" panose="020B0502040204020203" pitchFamily="34" charset="0"/>
              </a:rPr>
              <a:t>Case Study: TurboTax</a:t>
            </a:r>
            <a:endParaRPr lang="en-GB" dirty="0"/>
          </a:p>
        </p:txBody>
      </p:sp>
      <p:sp>
        <p:nvSpPr>
          <p:cNvPr id="3" name="Content Placeholder 2">
            <a:extLst>
              <a:ext uri="{FF2B5EF4-FFF2-40B4-BE49-F238E27FC236}">
                <a16:creationId xmlns:a16="http://schemas.microsoft.com/office/drawing/2014/main" id="{B2609337-76CE-404E-BAC0-E0BFD2590DBD}"/>
              </a:ext>
            </a:extLst>
          </p:cNvPr>
          <p:cNvSpPr>
            <a:spLocks noGrp="1"/>
          </p:cNvSpPr>
          <p:nvPr>
            <p:ph idx="1"/>
          </p:nvPr>
        </p:nvSpPr>
        <p:spPr/>
        <p:txBody>
          <a:bodyPr>
            <a:normAutofit/>
          </a:bodyPr>
          <a:lstStyle/>
          <a:p>
            <a:pPr algn="l">
              <a:buFont typeface="Arial" panose="020B0604020202020204" pitchFamily="34" charset="0"/>
              <a:buChar char="•"/>
            </a:pPr>
            <a:r>
              <a:rPr lang="en-GB" b="1" i="0" dirty="0">
                <a:solidFill>
                  <a:srgbClr val="242424"/>
                </a:solidFill>
                <a:effectLst/>
                <a:latin typeface="Segoe UI" panose="020B0502040204020203" pitchFamily="34" charset="0"/>
              </a:rPr>
              <a:t>Scenario:</a:t>
            </a:r>
            <a:r>
              <a:rPr lang="en-GB" b="0" i="0" dirty="0">
                <a:solidFill>
                  <a:srgbClr val="242424"/>
                </a:solidFill>
                <a:effectLst/>
                <a:latin typeface="Segoe UI" panose="020B0502040204020203" pitchFamily="34" charset="0"/>
              </a:rPr>
              <a:t> Streamlining the tax filing process.</a:t>
            </a:r>
          </a:p>
          <a:p>
            <a:pPr algn="l">
              <a:buFont typeface="Arial" panose="020B0604020202020204" pitchFamily="34" charset="0"/>
              <a:buChar char="•"/>
            </a:pPr>
            <a:r>
              <a:rPr lang="en-GB" b="1" i="0" dirty="0">
                <a:solidFill>
                  <a:srgbClr val="242424"/>
                </a:solidFill>
                <a:effectLst/>
                <a:latin typeface="Segoe UI" panose="020B0502040204020203" pitchFamily="34" charset="0"/>
              </a:rPr>
              <a:t>Key Elements:</a:t>
            </a:r>
            <a:r>
              <a:rPr lang="en-GB" b="0" i="0" dirty="0">
                <a:solidFill>
                  <a:srgbClr val="242424"/>
                </a:solidFill>
                <a:effectLst/>
                <a:latin typeface="Segoe UI" panose="020B0502040204020203" pitchFamily="34" charset="0"/>
              </a:rPr>
              <a:t> Identified touchpoints like website navigation, customer support, and filing process.</a:t>
            </a:r>
          </a:p>
          <a:p>
            <a:pPr algn="l">
              <a:buFont typeface="Arial" panose="020B0604020202020204" pitchFamily="34" charset="0"/>
              <a:buChar char="•"/>
            </a:pPr>
            <a:r>
              <a:rPr lang="en-GB" b="1" i="0" dirty="0">
                <a:solidFill>
                  <a:srgbClr val="242424"/>
                </a:solidFill>
                <a:effectLst/>
                <a:latin typeface="Segoe UI" panose="020B0502040204020203" pitchFamily="34" charset="0"/>
              </a:rPr>
              <a:t>Outcomes:</a:t>
            </a:r>
            <a:r>
              <a:rPr lang="en-GB" b="0" i="0" dirty="0">
                <a:solidFill>
                  <a:srgbClr val="242424"/>
                </a:solidFill>
                <a:effectLst/>
                <a:latin typeface="Segoe UI" panose="020B0502040204020203" pitchFamily="34" charset="0"/>
              </a:rPr>
              <a:t> Reduced customer frustration and increased ease of use.</a:t>
            </a:r>
          </a:p>
        </p:txBody>
      </p:sp>
    </p:spTree>
    <p:extLst>
      <p:ext uri="{BB962C8B-B14F-4D97-AF65-F5344CB8AC3E}">
        <p14:creationId xmlns:p14="http://schemas.microsoft.com/office/powerpoint/2010/main" val="1577812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1A24DF-CDFB-43E7-BB08-FE7F592CA690}"/>
              </a:ext>
            </a:extLst>
          </p:cNvPr>
          <p:cNvSpPr>
            <a:spLocks noGrp="1"/>
          </p:cNvSpPr>
          <p:nvPr>
            <p:ph type="title"/>
          </p:nvPr>
        </p:nvSpPr>
        <p:spPr/>
        <p:txBody>
          <a:bodyPr/>
          <a:lstStyle/>
          <a:p>
            <a:r>
              <a:rPr lang="en-GB" b="1" i="0" dirty="0">
                <a:solidFill>
                  <a:srgbClr val="242424"/>
                </a:solidFill>
                <a:effectLst/>
                <a:latin typeface="Segoe UI" panose="020B0502040204020203" pitchFamily="34" charset="0"/>
              </a:rPr>
              <a:t> Case Study: Amazon</a:t>
            </a:r>
            <a:br>
              <a:rPr lang="en-GB" b="1" i="0" dirty="0">
                <a:solidFill>
                  <a:srgbClr val="242424"/>
                </a:solidFill>
                <a:effectLst/>
                <a:latin typeface="Segoe UI" panose="020B0502040204020203" pitchFamily="34" charset="0"/>
              </a:rPr>
            </a:br>
            <a:endParaRPr lang="en-GB" dirty="0"/>
          </a:p>
        </p:txBody>
      </p:sp>
      <p:sp>
        <p:nvSpPr>
          <p:cNvPr id="3" name="Content Placeholder 2">
            <a:extLst>
              <a:ext uri="{FF2B5EF4-FFF2-40B4-BE49-F238E27FC236}">
                <a16:creationId xmlns:a16="http://schemas.microsoft.com/office/drawing/2014/main" id="{B2609337-76CE-404E-BAC0-E0BFD2590DBD}"/>
              </a:ext>
            </a:extLst>
          </p:cNvPr>
          <p:cNvSpPr>
            <a:spLocks noGrp="1"/>
          </p:cNvSpPr>
          <p:nvPr>
            <p:ph idx="1"/>
          </p:nvPr>
        </p:nvSpPr>
        <p:spPr/>
        <p:txBody>
          <a:bodyPr>
            <a:normAutofit/>
          </a:bodyPr>
          <a:lstStyle/>
          <a:p>
            <a:pPr algn="l">
              <a:buFont typeface="Arial" panose="020B0604020202020204" pitchFamily="34" charset="0"/>
              <a:buChar char="•"/>
            </a:pPr>
            <a:r>
              <a:rPr lang="en-GB" b="1" i="0" dirty="0">
                <a:solidFill>
                  <a:srgbClr val="242424"/>
                </a:solidFill>
                <a:effectLst/>
                <a:latin typeface="Segoe UI" panose="020B0502040204020203" pitchFamily="34" charset="0"/>
              </a:rPr>
              <a:t>Scenario:</a:t>
            </a:r>
            <a:r>
              <a:rPr lang="en-GB" b="0" i="0" dirty="0">
                <a:solidFill>
                  <a:srgbClr val="242424"/>
                </a:solidFill>
                <a:effectLst/>
                <a:latin typeface="Segoe UI" panose="020B0502040204020203" pitchFamily="34" charset="0"/>
              </a:rPr>
              <a:t> Navigating e-commerce complexity.</a:t>
            </a:r>
          </a:p>
          <a:p>
            <a:pPr algn="l">
              <a:buFont typeface="Arial" panose="020B0604020202020204" pitchFamily="34" charset="0"/>
              <a:buChar char="•"/>
            </a:pPr>
            <a:r>
              <a:rPr lang="en-GB" b="1" i="0" dirty="0">
                <a:solidFill>
                  <a:srgbClr val="242424"/>
                </a:solidFill>
                <a:effectLst/>
                <a:latin typeface="Segoe UI" panose="020B0502040204020203" pitchFamily="34" charset="0"/>
              </a:rPr>
              <a:t>Key Elements:</a:t>
            </a:r>
            <a:r>
              <a:rPr lang="en-GB" b="0" i="0" dirty="0">
                <a:solidFill>
                  <a:srgbClr val="242424"/>
                </a:solidFill>
                <a:effectLst/>
                <a:latin typeface="Segoe UI" panose="020B0502040204020203" pitchFamily="34" charset="0"/>
              </a:rPr>
              <a:t> Identified touchpoints like product search, purchase, delivery, and post-purchase support.</a:t>
            </a:r>
          </a:p>
          <a:p>
            <a:pPr algn="l">
              <a:buFont typeface="Arial" panose="020B0604020202020204" pitchFamily="34" charset="0"/>
              <a:buChar char="•"/>
            </a:pPr>
            <a:r>
              <a:rPr lang="en-GB" b="1" i="0" dirty="0">
                <a:solidFill>
                  <a:srgbClr val="242424"/>
                </a:solidFill>
                <a:effectLst/>
                <a:latin typeface="Segoe UI" panose="020B0502040204020203" pitchFamily="34" charset="0"/>
              </a:rPr>
              <a:t>Outcomes:</a:t>
            </a:r>
            <a:r>
              <a:rPr lang="en-GB" b="0" i="0" dirty="0">
                <a:solidFill>
                  <a:srgbClr val="242424"/>
                </a:solidFill>
                <a:effectLst/>
                <a:latin typeface="Segoe UI" panose="020B0502040204020203" pitchFamily="34" charset="0"/>
              </a:rPr>
              <a:t> Enhanced customer convenience and loyalty.</a:t>
            </a:r>
          </a:p>
          <a:p>
            <a:pPr marL="0" indent="0">
              <a:buNone/>
            </a:pPr>
            <a:endParaRPr lang="en-GB" dirty="0"/>
          </a:p>
        </p:txBody>
      </p:sp>
    </p:spTree>
    <p:extLst>
      <p:ext uri="{BB962C8B-B14F-4D97-AF65-F5344CB8AC3E}">
        <p14:creationId xmlns:p14="http://schemas.microsoft.com/office/powerpoint/2010/main" val="34659329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1A24DF-CDFB-43E7-BB08-FE7F592CA690}"/>
              </a:ext>
            </a:extLst>
          </p:cNvPr>
          <p:cNvSpPr>
            <a:spLocks noGrp="1"/>
          </p:cNvSpPr>
          <p:nvPr>
            <p:ph type="title"/>
          </p:nvPr>
        </p:nvSpPr>
        <p:spPr/>
        <p:txBody>
          <a:bodyPr>
            <a:normAutofit fontScale="90000"/>
          </a:bodyPr>
          <a:lstStyle/>
          <a:p>
            <a:r>
              <a:rPr lang="en-GB" b="1" i="0" dirty="0">
                <a:solidFill>
                  <a:srgbClr val="242424"/>
                </a:solidFill>
                <a:effectLst/>
                <a:latin typeface="Segoe UI" panose="020B0502040204020203" pitchFamily="34" charset="0"/>
              </a:rPr>
              <a:t>Common Challenges in Customer Journey Mapping</a:t>
            </a:r>
            <a:br>
              <a:rPr lang="en-GB" b="1" i="0" dirty="0">
                <a:solidFill>
                  <a:srgbClr val="242424"/>
                </a:solidFill>
                <a:effectLst/>
                <a:latin typeface="Segoe UI" panose="020B0502040204020203" pitchFamily="34" charset="0"/>
              </a:rPr>
            </a:br>
            <a:endParaRPr lang="en-GB" dirty="0"/>
          </a:p>
        </p:txBody>
      </p:sp>
      <p:sp>
        <p:nvSpPr>
          <p:cNvPr id="3" name="Content Placeholder 2">
            <a:extLst>
              <a:ext uri="{FF2B5EF4-FFF2-40B4-BE49-F238E27FC236}">
                <a16:creationId xmlns:a16="http://schemas.microsoft.com/office/drawing/2014/main" id="{B2609337-76CE-404E-BAC0-E0BFD2590DBD}"/>
              </a:ext>
            </a:extLst>
          </p:cNvPr>
          <p:cNvSpPr>
            <a:spLocks noGrp="1"/>
          </p:cNvSpPr>
          <p:nvPr>
            <p:ph idx="1"/>
          </p:nvPr>
        </p:nvSpPr>
        <p:spPr/>
        <p:txBody>
          <a:bodyPr>
            <a:normAutofit/>
          </a:bodyPr>
          <a:lstStyle/>
          <a:p>
            <a:pPr algn="l">
              <a:buFont typeface="Arial" panose="020B0604020202020204" pitchFamily="34" charset="0"/>
              <a:buChar char="•"/>
            </a:pPr>
            <a:r>
              <a:rPr lang="en-GB" b="1" i="0" dirty="0">
                <a:solidFill>
                  <a:srgbClr val="242424"/>
                </a:solidFill>
                <a:effectLst/>
                <a:latin typeface="Segoe UI" panose="020B0502040204020203" pitchFamily="34" charset="0"/>
              </a:rPr>
              <a:t>Challenges:</a:t>
            </a:r>
            <a:endParaRPr lang="en-GB" b="0" i="0" dirty="0">
              <a:solidFill>
                <a:srgbClr val="242424"/>
              </a:solidFill>
              <a:effectLst/>
              <a:latin typeface="Segoe UI" panose="020B0502040204020203" pitchFamily="34" charset="0"/>
            </a:endParaRPr>
          </a:p>
          <a:p>
            <a:pPr marL="742950" lvl="1" indent="-285750" algn="l">
              <a:buFont typeface="Arial" panose="020B0604020202020204" pitchFamily="34" charset="0"/>
              <a:buChar char="•"/>
            </a:pPr>
            <a:r>
              <a:rPr lang="en-GB" b="0" i="0" dirty="0">
                <a:solidFill>
                  <a:srgbClr val="242424"/>
                </a:solidFill>
                <a:effectLst/>
                <a:latin typeface="Segoe UI" panose="020B0502040204020203" pitchFamily="34" charset="0"/>
              </a:rPr>
              <a:t>Identifying all relevant touchpoints.</a:t>
            </a:r>
          </a:p>
          <a:p>
            <a:pPr marL="742950" lvl="1" indent="-285750" algn="l">
              <a:buFont typeface="Arial" panose="020B0604020202020204" pitchFamily="34" charset="0"/>
              <a:buChar char="•"/>
            </a:pPr>
            <a:r>
              <a:rPr lang="en-GB" b="0" i="0" dirty="0">
                <a:solidFill>
                  <a:srgbClr val="242424"/>
                </a:solidFill>
                <a:effectLst/>
                <a:latin typeface="Segoe UI" panose="020B0502040204020203" pitchFamily="34" charset="0"/>
              </a:rPr>
              <a:t>Ensuring accuracy of customer sentiments.</a:t>
            </a:r>
          </a:p>
          <a:p>
            <a:pPr marL="742950" lvl="1" indent="-285750" algn="l">
              <a:buFont typeface="Arial" panose="020B0604020202020204" pitchFamily="34" charset="0"/>
              <a:buChar char="•"/>
            </a:pPr>
            <a:r>
              <a:rPr lang="en-GB" b="0" i="0" dirty="0">
                <a:solidFill>
                  <a:srgbClr val="242424"/>
                </a:solidFill>
                <a:effectLst/>
                <a:latin typeface="Segoe UI" panose="020B0502040204020203" pitchFamily="34" charset="0"/>
              </a:rPr>
              <a:t>Addressing diverse customer needs.</a:t>
            </a:r>
          </a:p>
          <a:p>
            <a:pPr marL="742950" lvl="1" indent="-285750" algn="l">
              <a:buFont typeface="Arial" panose="020B0604020202020204" pitchFamily="34" charset="0"/>
              <a:buChar char="•"/>
            </a:pPr>
            <a:r>
              <a:rPr lang="en-GB" b="0" i="0" dirty="0">
                <a:solidFill>
                  <a:srgbClr val="242424"/>
                </a:solidFill>
                <a:effectLst/>
                <a:latin typeface="Segoe UI" panose="020B0502040204020203" pitchFamily="34" charset="0"/>
              </a:rPr>
              <a:t>Keeping the map updated.</a:t>
            </a:r>
          </a:p>
        </p:txBody>
      </p:sp>
    </p:spTree>
    <p:extLst>
      <p:ext uri="{BB962C8B-B14F-4D97-AF65-F5344CB8AC3E}">
        <p14:creationId xmlns:p14="http://schemas.microsoft.com/office/powerpoint/2010/main" val="21814411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1A24DF-CDFB-43E7-BB08-FE7F592CA690}"/>
              </a:ext>
            </a:extLst>
          </p:cNvPr>
          <p:cNvSpPr>
            <a:spLocks noGrp="1"/>
          </p:cNvSpPr>
          <p:nvPr>
            <p:ph type="title"/>
          </p:nvPr>
        </p:nvSpPr>
        <p:spPr/>
        <p:txBody>
          <a:bodyPr/>
          <a:lstStyle/>
          <a:p>
            <a:pPr algn="l"/>
            <a:r>
              <a:rPr lang="en-GB" b="1" i="0" dirty="0">
                <a:solidFill>
                  <a:srgbClr val="242424"/>
                </a:solidFill>
                <a:effectLst/>
                <a:latin typeface="Segoe UI" panose="020B0502040204020203" pitchFamily="34" charset="0"/>
              </a:rPr>
              <a:t> Solutions to Common Challenges</a:t>
            </a:r>
          </a:p>
        </p:txBody>
      </p:sp>
      <p:sp>
        <p:nvSpPr>
          <p:cNvPr id="3" name="Content Placeholder 2">
            <a:extLst>
              <a:ext uri="{FF2B5EF4-FFF2-40B4-BE49-F238E27FC236}">
                <a16:creationId xmlns:a16="http://schemas.microsoft.com/office/drawing/2014/main" id="{B2609337-76CE-404E-BAC0-E0BFD2590DBD}"/>
              </a:ext>
            </a:extLst>
          </p:cNvPr>
          <p:cNvSpPr>
            <a:spLocks noGrp="1"/>
          </p:cNvSpPr>
          <p:nvPr>
            <p:ph idx="1"/>
          </p:nvPr>
        </p:nvSpPr>
        <p:spPr/>
        <p:txBody>
          <a:bodyPr>
            <a:normAutofit/>
          </a:bodyPr>
          <a:lstStyle/>
          <a:p>
            <a:pPr algn="l">
              <a:buFont typeface="Arial" panose="020B0604020202020204" pitchFamily="34" charset="0"/>
              <a:buChar char="•"/>
            </a:pPr>
            <a:r>
              <a:rPr lang="en-GB" b="1" i="0" dirty="0">
                <a:solidFill>
                  <a:srgbClr val="242424"/>
                </a:solidFill>
                <a:effectLst/>
                <a:latin typeface="Segoe UI" panose="020B0502040204020203" pitchFamily="34" charset="0"/>
              </a:rPr>
              <a:t>Strategies:</a:t>
            </a:r>
            <a:endParaRPr lang="en-GB" b="0" i="0" dirty="0">
              <a:solidFill>
                <a:srgbClr val="242424"/>
              </a:solidFill>
              <a:effectLst/>
              <a:latin typeface="Segoe UI" panose="020B0502040204020203" pitchFamily="34" charset="0"/>
            </a:endParaRPr>
          </a:p>
          <a:p>
            <a:pPr marL="742950" lvl="1" indent="-285750" algn="l">
              <a:buFont typeface="Arial" panose="020B0604020202020204" pitchFamily="34" charset="0"/>
              <a:buChar char="•"/>
            </a:pPr>
            <a:r>
              <a:rPr lang="en-GB" b="0" i="0" dirty="0">
                <a:solidFill>
                  <a:srgbClr val="242424"/>
                </a:solidFill>
                <a:effectLst/>
                <a:latin typeface="Segoe UI" panose="020B0502040204020203" pitchFamily="34" charset="0"/>
              </a:rPr>
              <a:t>Conduct thorough customer research.</a:t>
            </a:r>
          </a:p>
          <a:p>
            <a:pPr marL="742950" lvl="1" indent="-285750" algn="l">
              <a:buFont typeface="Arial" panose="020B0604020202020204" pitchFamily="34" charset="0"/>
              <a:buChar char="•"/>
            </a:pPr>
            <a:r>
              <a:rPr lang="en-GB" b="0" i="0" dirty="0">
                <a:solidFill>
                  <a:srgbClr val="242424"/>
                </a:solidFill>
                <a:effectLst/>
                <a:latin typeface="Segoe UI" panose="020B0502040204020203" pitchFamily="34" charset="0"/>
              </a:rPr>
              <a:t>Use multiple data sources for accuracy.</a:t>
            </a:r>
          </a:p>
          <a:p>
            <a:pPr marL="742950" lvl="1" indent="-285750" algn="l">
              <a:buFont typeface="Arial" panose="020B0604020202020204" pitchFamily="34" charset="0"/>
              <a:buChar char="•"/>
            </a:pPr>
            <a:r>
              <a:rPr lang="en-GB" b="0" i="0" dirty="0">
                <a:solidFill>
                  <a:srgbClr val="242424"/>
                </a:solidFill>
                <a:effectLst/>
                <a:latin typeface="Segoe UI" panose="020B0502040204020203" pitchFamily="34" charset="0"/>
              </a:rPr>
              <a:t>Segment customers based on needs.</a:t>
            </a:r>
          </a:p>
          <a:p>
            <a:pPr marL="742950" lvl="1" indent="-285750" algn="l">
              <a:buFont typeface="Arial" panose="020B0604020202020204" pitchFamily="34" charset="0"/>
              <a:buChar char="•"/>
            </a:pPr>
            <a:r>
              <a:rPr lang="en-GB" b="0" i="0" dirty="0">
                <a:solidFill>
                  <a:srgbClr val="242424"/>
                </a:solidFill>
                <a:effectLst/>
                <a:latin typeface="Segoe UI" panose="020B0502040204020203" pitchFamily="34" charset="0"/>
              </a:rPr>
              <a:t>Regularly review and update the map.</a:t>
            </a:r>
          </a:p>
        </p:txBody>
      </p:sp>
    </p:spTree>
    <p:extLst>
      <p:ext uri="{BB962C8B-B14F-4D97-AF65-F5344CB8AC3E}">
        <p14:creationId xmlns:p14="http://schemas.microsoft.com/office/powerpoint/2010/main" val="38519025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1A24DF-CDFB-43E7-BB08-FE7F592CA690}"/>
              </a:ext>
            </a:extLst>
          </p:cNvPr>
          <p:cNvSpPr>
            <a:spLocks noGrp="1"/>
          </p:cNvSpPr>
          <p:nvPr>
            <p:ph type="title"/>
          </p:nvPr>
        </p:nvSpPr>
        <p:spPr/>
        <p:txBody>
          <a:bodyPr/>
          <a:lstStyle/>
          <a:p>
            <a:pPr algn="l"/>
            <a:r>
              <a:rPr lang="en-GB" b="1" i="0" dirty="0">
                <a:solidFill>
                  <a:srgbClr val="242424"/>
                </a:solidFill>
                <a:effectLst/>
                <a:latin typeface="Segoe UI" panose="020B0502040204020203" pitchFamily="34" charset="0"/>
              </a:rPr>
              <a:t>Measuring Success</a:t>
            </a:r>
          </a:p>
        </p:txBody>
      </p:sp>
      <p:sp>
        <p:nvSpPr>
          <p:cNvPr id="3" name="Content Placeholder 2">
            <a:extLst>
              <a:ext uri="{FF2B5EF4-FFF2-40B4-BE49-F238E27FC236}">
                <a16:creationId xmlns:a16="http://schemas.microsoft.com/office/drawing/2014/main" id="{B2609337-76CE-404E-BAC0-E0BFD2590DBD}"/>
              </a:ext>
            </a:extLst>
          </p:cNvPr>
          <p:cNvSpPr>
            <a:spLocks noGrp="1"/>
          </p:cNvSpPr>
          <p:nvPr>
            <p:ph idx="1"/>
          </p:nvPr>
        </p:nvSpPr>
        <p:spPr/>
        <p:txBody>
          <a:bodyPr>
            <a:normAutofit/>
          </a:bodyPr>
          <a:lstStyle/>
          <a:p>
            <a:pPr algn="l">
              <a:buFont typeface="Arial" panose="020B0604020202020204" pitchFamily="34" charset="0"/>
              <a:buChar char="•"/>
            </a:pPr>
            <a:r>
              <a:rPr lang="en-GB" b="1" i="0" dirty="0">
                <a:solidFill>
                  <a:srgbClr val="242424"/>
                </a:solidFill>
                <a:effectLst/>
                <a:latin typeface="Segoe UI" panose="020B0502040204020203" pitchFamily="34" charset="0"/>
              </a:rPr>
              <a:t>Metrics:</a:t>
            </a:r>
            <a:endParaRPr lang="en-GB" b="0" i="0" dirty="0">
              <a:solidFill>
                <a:srgbClr val="242424"/>
              </a:solidFill>
              <a:effectLst/>
              <a:latin typeface="Segoe UI" panose="020B0502040204020203" pitchFamily="34" charset="0"/>
            </a:endParaRPr>
          </a:p>
          <a:p>
            <a:pPr marL="742950" lvl="1" indent="-285750" algn="l">
              <a:buFont typeface="Arial" panose="020B0604020202020204" pitchFamily="34" charset="0"/>
              <a:buChar char="•"/>
            </a:pPr>
            <a:r>
              <a:rPr lang="en-GB" b="0" i="0" dirty="0">
                <a:solidFill>
                  <a:srgbClr val="242424"/>
                </a:solidFill>
                <a:effectLst/>
                <a:latin typeface="Segoe UI" panose="020B0502040204020203" pitchFamily="34" charset="0"/>
              </a:rPr>
              <a:t>Customer Satisfaction (CSAT)</a:t>
            </a:r>
          </a:p>
          <a:p>
            <a:pPr marL="742950" lvl="1" indent="-285750" algn="l">
              <a:buFont typeface="Arial" panose="020B0604020202020204" pitchFamily="34" charset="0"/>
              <a:buChar char="•"/>
            </a:pPr>
            <a:r>
              <a:rPr lang="en-GB" b="0" i="0" dirty="0">
                <a:solidFill>
                  <a:srgbClr val="242424"/>
                </a:solidFill>
                <a:effectLst/>
                <a:latin typeface="Segoe UI" panose="020B0502040204020203" pitchFamily="34" charset="0"/>
              </a:rPr>
              <a:t>Net Promoter Score (NPS)</a:t>
            </a:r>
          </a:p>
          <a:p>
            <a:pPr marL="742950" lvl="1" indent="-285750" algn="l">
              <a:buFont typeface="Arial" panose="020B0604020202020204" pitchFamily="34" charset="0"/>
              <a:buChar char="•"/>
            </a:pPr>
            <a:r>
              <a:rPr lang="en-GB" b="0" i="0" dirty="0">
                <a:solidFill>
                  <a:srgbClr val="242424"/>
                </a:solidFill>
                <a:effectLst/>
                <a:latin typeface="Segoe UI" panose="020B0502040204020203" pitchFamily="34" charset="0"/>
              </a:rPr>
              <a:t>Customer Effort Score (CES)</a:t>
            </a:r>
          </a:p>
          <a:p>
            <a:pPr marL="742950" lvl="1" indent="-285750" algn="l">
              <a:buFont typeface="Arial" panose="020B0604020202020204" pitchFamily="34" charset="0"/>
              <a:buChar char="•"/>
            </a:pPr>
            <a:r>
              <a:rPr lang="en-GB" b="0" i="0" dirty="0">
                <a:solidFill>
                  <a:srgbClr val="242424"/>
                </a:solidFill>
                <a:effectLst/>
                <a:latin typeface="Segoe UI" panose="020B0502040204020203" pitchFamily="34" charset="0"/>
              </a:rPr>
              <a:t>Conversion Rates</a:t>
            </a:r>
          </a:p>
          <a:p>
            <a:pPr algn="l">
              <a:buFont typeface="Arial" panose="020B0604020202020204" pitchFamily="34" charset="0"/>
              <a:buChar char="•"/>
            </a:pPr>
            <a:r>
              <a:rPr lang="en-GB" b="1" i="0" dirty="0">
                <a:solidFill>
                  <a:srgbClr val="242424"/>
                </a:solidFill>
                <a:effectLst/>
                <a:latin typeface="Segoe UI" panose="020B0502040204020203" pitchFamily="34" charset="0"/>
              </a:rPr>
              <a:t>Continuous Improvement:</a:t>
            </a:r>
            <a:r>
              <a:rPr lang="en-GB" b="0" i="0" dirty="0">
                <a:solidFill>
                  <a:srgbClr val="242424"/>
                </a:solidFill>
                <a:effectLst/>
                <a:latin typeface="Segoe UI" panose="020B0502040204020203" pitchFamily="34" charset="0"/>
              </a:rPr>
              <a:t> Use feedback to refine the customer journey.</a:t>
            </a:r>
          </a:p>
        </p:txBody>
      </p:sp>
    </p:spTree>
    <p:extLst>
      <p:ext uri="{BB962C8B-B14F-4D97-AF65-F5344CB8AC3E}">
        <p14:creationId xmlns:p14="http://schemas.microsoft.com/office/powerpoint/2010/main" val="10847859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1A24DF-CDFB-43E7-BB08-FE7F592CA690}"/>
              </a:ext>
            </a:extLst>
          </p:cNvPr>
          <p:cNvSpPr>
            <a:spLocks noGrp="1"/>
          </p:cNvSpPr>
          <p:nvPr>
            <p:ph type="title"/>
          </p:nvPr>
        </p:nvSpPr>
        <p:spPr/>
        <p:txBody>
          <a:bodyPr>
            <a:normAutofit fontScale="90000"/>
          </a:bodyPr>
          <a:lstStyle/>
          <a:p>
            <a:r>
              <a:rPr lang="en-GB" b="1" i="0" dirty="0">
                <a:solidFill>
                  <a:srgbClr val="242424"/>
                </a:solidFill>
                <a:effectLst/>
                <a:latin typeface="Segoe UI" panose="020B0502040204020203" pitchFamily="34" charset="0"/>
              </a:rPr>
              <a:t>Role of Technology in Customer Journey Mapping</a:t>
            </a:r>
            <a:br>
              <a:rPr lang="en-GB" b="1" i="0" dirty="0">
                <a:solidFill>
                  <a:srgbClr val="242424"/>
                </a:solidFill>
                <a:effectLst/>
                <a:latin typeface="Segoe UI" panose="020B0502040204020203" pitchFamily="34" charset="0"/>
              </a:rPr>
            </a:br>
            <a:endParaRPr lang="en-GB" dirty="0"/>
          </a:p>
        </p:txBody>
      </p:sp>
      <p:sp>
        <p:nvSpPr>
          <p:cNvPr id="3" name="Content Placeholder 2">
            <a:extLst>
              <a:ext uri="{FF2B5EF4-FFF2-40B4-BE49-F238E27FC236}">
                <a16:creationId xmlns:a16="http://schemas.microsoft.com/office/drawing/2014/main" id="{B2609337-76CE-404E-BAC0-E0BFD2590DBD}"/>
              </a:ext>
            </a:extLst>
          </p:cNvPr>
          <p:cNvSpPr>
            <a:spLocks noGrp="1"/>
          </p:cNvSpPr>
          <p:nvPr>
            <p:ph idx="1"/>
          </p:nvPr>
        </p:nvSpPr>
        <p:spPr/>
        <p:txBody>
          <a:bodyPr>
            <a:normAutofit/>
          </a:bodyPr>
          <a:lstStyle/>
          <a:p>
            <a:pPr algn="l">
              <a:buFont typeface="Arial" panose="020B0604020202020204" pitchFamily="34" charset="0"/>
              <a:buChar char="•"/>
            </a:pPr>
            <a:r>
              <a:rPr lang="en-GB" b="1" i="0" dirty="0">
                <a:solidFill>
                  <a:srgbClr val="242424"/>
                </a:solidFill>
                <a:effectLst/>
                <a:latin typeface="Segoe UI" panose="020B0502040204020203" pitchFamily="34" charset="0"/>
              </a:rPr>
              <a:t>Tools and Software:</a:t>
            </a:r>
            <a:r>
              <a:rPr lang="en-GB" b="0" i="0" dirty="0">
                <a:solidFill>
                  <a:srgbClr val="242424"/>
                </a:solidFill>
                <a:effectLst/>
                <a:latin typeface="Segoe UI" panose="020B0502040204020203" pitchFamily="34" charset="0"/>
              </a:rPr>
              <a:t> Miro, </a:t>
            </a:r>
            <a:r>
              <a:rPr lang="en-GB" b="0" i="0" dirty="0" err="1">
                <a:solidFill>
                  <a:srgbClr val="242424"/>
                </a:solidFill>
                <a:effectLst/>
                <a:latin typeface="Segoe UI" panose="020B0502040204020203" pitchFamily="34" charset="0"/>
              </a:rPr>
              <a:t>Lucidchart</a:t>
            </a:r>
            <a:r>
              <a:rPr lang="en-GB" b="0" i="0" dirty="0">
                <a:solidFill>
                  <a:srgbClr val="242424"/>
                </a:solidFill>
                <a:effectLst/>
                <a:latin typeface="Segoe UI" panose="020B0502040204020203" pitchFamily="34" charset="0"/>
              </a:rPr>
              <a:t>, </a:t>
            </a:r>
            <a:r>
              <a:rPr lang="en-GB" b="0" i="0" dirty="0" err="1">
                <a:solidFill>
                  <a:srgbClr val="242424"/>
                </a:solidFill>
                <a:effectLst/>
                <a:latin typeface="Segoe UI" panose="020B0502040204020203" pitchFamily="34" charset="0"/>
              </a:rPr>
              <a:t>Smaply</a:t>
            </a:r>
            <a:r>
              <a:rPr lang="en-GB" b="0" i="0" dirty="0">
                <a:solidFill>
                  <a:srgbClr val="242424"/>
                </a:solidFill>
                <a:effectLst/>
                <a:latin typeface="Segoe UI" panose="020B0502040204020203" pitchFamily="34" charset="0"/>
              </a:rPr>
              <a:t>, and others.</a:t>
            </a:r>
          </a:p>
          <a:p>
            <a:pPr algn="l">
              <a:buFont typeface="Arial" panose="020B0604020202020204" pitchFamily="34" charset="0"/>
              <a:buChar char="•"/>
            </a:pPr>
            <a:r>
              <a:rPr lang="en-GB" b="1" i="0" dirty="0">
                <a:solidFill>
                  <a:srgbClr val="242424"/>
                </a:solidFill>
                <a:effectLst/>
                <a:latin typeface="Segoe UI" panose="020B0502040204020203" pitchFamily="34" charset="0"/>
              </a:rPr>
              <a:t>Benefits:</a:t>
            </a:r>
            <a:r>
              <a:rPr lang="en-GB" b="0" i="0" dirty="0">
                <a:solidFill>
                  <a:srgbClr val="242424"/>
                </a:solidFill>
                <a:effectLst/>
                <a:latin typeface="Segoe UI" panose="020B0502040204020203" pitchFamily="34" charset="0"/>
              </a:rPr>
              <a:t> Enhanced visualization, real-time collaboration, and data integration</a:t>
            </a:r>
          </a:p>
        </p:txBody>
      </p:sp>
    </p:spTree>
    <p:extLst>
      <p:ext uri="{BB962C8B-B14F-4D97-AF65-F5344CB8AC3E}">
        <p14:creationId xmlns:p14="http://schemas.microsoft.com/office/powerpoint/2010/main" val="6789276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1A24DF-CDFB-43E7-BB08-FE7F592CA690}"/>
              </a:ext>
            </a:extLst>
          </p:cNvPr>
          <p:cNvSpPr>
            <a:spLocks noGrp="1"/>
          </p:cNvSpPr>
          <p:nvPr>
            <p:ph type="title"/>
          </p:nvPr>
        </p:nvSpPr>
        <p:spPr/>
        <p:txBody>
          <a:bodyPr>
            <a:normAutofit/>
          </a:bodyPr>
          <a:lstStyle/>
          <a:p>
            <a:pPr algn="l"/>
            <a:r>
              <a:rPr lang="en-GB" b="1" i="0" dirty="0">
                <a:solidFill>
                  <a:srgbClr val="242424"/>
                </a:solidFill>
                <a:effectLst/>
                <a:latin typeface="Segoe UI" panose="020B0502040204020203" pitchFamily="34" charset="0"/>
              </a:rPr>
              <a:t> Future Trends in Customer Journey Mapping</a:t>
            </a:r>
          </a:p>
        </p:txBody>
      </p:sp>
      <p:sp>
        <p:nvSpPr>
          <p:cNvPr id="3" name="Content Placeholder 2">
            <a:extLst>
              <a:ext uri="{FF2B5EF4-FFF2-40B4-BE49-F238E27FC236}">
                <a16:creationId xmlns:a16="http://schemas.microsoft.com/office/drawing/2014/main" id="{B2609337-76CE-404E-BAC0-E0BFD2590DBD}"/>
              </a:ext>
            </a:extLst>
          </p:cNvPr>
          <p:cNvSpPr>
            <a:spLocks noGrp="1"/>
          </p:cNvSpPr>
          <p:nvPr>
            <p:ph idx="1"/>
          </p:nvPr>
        </p:nvSpPr>
        <p:spPr/>
        <p:txBody>
          <a:bodyPr>
            <a:normAutofit/>
          </a:bodyPr>
          <a:lstStyle/>
          <a:p>
            <a:pPr algn="l">
              <a:buFont typeface="Arial" panose="020B0604020202020204" pitchFamily="34" charset="0"/>
              <a:buChar char="•"/>
            </a:pPr>
            <a:r>
              <a:rPr lang="en-GB" b="1" i="0" dirty="0">
                <a:solidFill>
                  <a:srgbClr val="242424"/>
                </a:solidFill>
                <a:effectLst/>
                <a:latin typeface="Segoe UI" panose="020B0502040204020203" pitchFamily="34" charset="0"/>
              </a:rPr>
              <a:t>Emerging Trends:</a:t>
            </a:r>
            <a:endParaRPr lang="en-GB" b="0" i="0" dirty="0">
              <a:solidFill>
                <a:srgbClr val="242424"/>
              </a:solidFill>
              <a:effectLst/>
              <a:latin typeface="Segoe UI" panose="020B0502040204020203" pitchFamily="34" charset="0"/>
            </a:endParaRPr>
          </a:p>
          <a:p>
            <a:pPr marL="742950" lvl="1" indent="-285750" algn="l">
              <a:buFont typeface="Arial" panose="020B0604020202020204" pitchFamily="34" charset="0"/>
              <a:buChar char="•"/>
            </a:pPr>
            <a:r>
              <a:rPr lang="en-GB" b="0" i="0" dirty="0">
                <a:solidFill>
                  <a:srgbClr val="242424"/>
                </a:solidFill>
                <a:effectLst/>
                <a:latin typeface="Segoe UI" panose="020B0502040204020203" pitchFamily="34" charset="0"/>
              </a:rPr>
              <a:t>Personalization and AI-driven insights.</a:t>
            </a:r>
          </a:p>
          <a:p>
            <a:pPr marL="742950" lvl="1" indent="-285750" algn="l">
              <a:buFont typeface="Arial" panose="020B0604020202020204" pitchFamily="34" charset="0"/>
              <a:buChar char="•"/>
            </a:pPr>
            <a:r>
              <a:rPr lang="en-GB" b="0" i="0" dirty="0">
                <a:solidFill>
                  <a:srgbClr val="242424"/>
                </a:solidFill>
                <a:effectLst/>
                <a:latin typeface="Segoe UI" panose="020B0502040204020203" pitchFamily="34" charset="0"/>
              </a:rPr>
              <a:t>Omnichannel integration.</a:t>
            </a:r>
          </a:p>
          <a:p>
            <a:pPr marL="742950" lvl="1" indent="-285750" algn="l">
              <a:buFont typeface="Arial" panose="020B0604020202020204" pitchFamily="34" charset="0"/>
              <a:buChar char="•"/>
            </a:pPr>
            <a:r>
              <a:rPr lang="en-GB" b="0" i="0" dirty="0">
                <a:solidFill>
                  <a:srgbClr val="242424"/>
                </a:solidFill>
                <a:effectLst/>
                <a:latin typeface="Segoe UI" panose="020B0502040204020203" pitchFamily="34" charset="0"/>
              </a:rPr>
              <a:t>Real-time journey mapping.</a:t>
            </a:r>
          </a:p>
          <a:p>
            <a:pPr algn="l">
              <a:buFont typeface="Arial" panose="020B0604020202020204" pitchFamily="34" charset="0"/>
              <a:buChar char="•"/>
            </a:pPr>
            <a:r>
              <a:rPr lang="en-GB" b="1" i="0" dirty="0">
                <a:solidFill>
                  <a:srgbClr val="242424"/>
                </a:solidFill>
                <a:effectLst/>
                <a:latin typeface="Segoe UI" panose="020B0502040204020203" pitchFamily="34" charset="0"/>
              </a:rPr>
              <a:t>Preparing for the Future:</a:t>
            </a:r>
            <a:r>
              <a:rPr lang="en-GB" b="0" i="0" dirty="0">
                <a:solidFill>
                  <a:srgbClr val="242424"/>
                </a:solidFill>
                <a:effectLst/>
                <a:latin typeface="Segoe UI" panose="020B0502040204020203" pitchFamily="34" charset="0"/>
              </a:rPr>
              <a:t> Stay updated with technological advancements and customer expectations.</a:t>
            </a:r>
          </a:p>
        </p:txBody>
      </p:sp>
    </p:spTree>
    <p:extLst>
      <p:ext uri="{BB962C8B-B14F-4D97-AF65-F5344CB8AC3E}">
        <p14:creationId xmlns:p14="http://schemas.microsoft.com/office/powerpoint/2010/main" val="27760756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1A24DF-CDFB-43E7-BB08-FE7F592CA690}"/>
              </a:ext>
            </a:extLst>
          </p:cNvPr>
          <p:cNvSpPr>
            <a:spLocks noGrp="1"/>
          </p:cNvSpPr>
          <p:nvPr>
            <p:ph type="title"/>
          </p:nvPr>
        </p:nvSpPr>
        <p:spPr/>
        <p:txBody>
          <a:bodyPr/>
          <a:lstStyle/>
          <a:p>
            <a:r>
              <a:rPr lang="en-GB" b="1" i="0" dirty="0">
                <a:solidFill>
                  <a:srgbClr val="242424"/>
                </a:solidFill>
                <a:effectLst/>
                <a:latin typeface="Segoe UI" panose="020B0502040204020203" pitchFamily="34" charset="0"/>
              </a:rPr>
              <a:t>Activity 2- Creating Your Own Customer Journey Map– 20 minutes</a:t>
            </a:r>
            <a:endParaRPr lang="en-GB" dirty="0"/>
          </a:p>
        </p:txBody>
      </p:sp>
      <p:sp>
        <p:nvSpPr>
          <p:cNvPr id="3" name="Content Placeholder 2">
            <a:extLst>
              <a:ext uri="{FF2B5EF4-FFF2-40B4-BE49-F238E27FC236}">
                <a16:creationId xmlns:a16="http://schemas.microsoft.com/office/drawing/2014/main" id="{B2609337-76CE-404E-BAC0-E0BFD2590DBD}"/>
              </a:ext>
            </a:extLst>
          </p:cNvPr>
          <p:cNvSpPr>
            <a:spLocks noGrp="1"/>
          </p:cNvSpPr>
          <p:nvPr>
            <p:ph idx="1"/>
          </p:nvPr>
        </p:nvSpPr>
        <p:spPr/>
        <p:txBody>
          <a:bodyPr>
            <a:normAutofit/>
          </a:bodyPr>
          <a:lstStyle/>
          <a:p>
            <a:pPr algn="l">
              <a:buFont typeface="Arial" panose="020B0604020202020204" pitchFamily="34" charset="0"/>
              <a:buChar char="•"/>
            </a:pPr>
            <a:r>
              <a:rPr lang="en-GB" b="1" i="0" dirty="0">
                <a:solidFill>
                  <a:srgbClr val="242424"/>
                </a:solidFill>
                <a:effectLst/>
                <a:latin typeface="Segoe UI" panose="020B0502040204020203" pitchFamily="34" charset="0"/>
              </a:rPr>
              <a:t>Objective:</a:t>
            </a:r>
            <a:r>
              <a:rPr lang="en-GB" b="0" i="0" dirty="0">
                <a:solidFill>
                  <a:srgbClr val="242424"/>
                </a:solidFill>
                <a:effectLst/>
                <a:latin typeface="Segoe UI" panose="020B0502040204020203" pitchFamily="34" charset="0"/>
              </a:rPr>
              <a:t> Encourage students to create a customer journey map for a hypothetical company.</a:t>
            </a:r>
          </a:p>
          <a:p>
            <a:pPr algn="l">
              <a:buFont typeface="Arial" panose="020B0604020202020204" pitchFamily="34" charset="0"/>
              <a:buChar char="•"/>
            </a:pPr>
            <a:r>
              <a:rPr lang="en-GB" b="1" i="0" dirty="0">
                <a:solidFill>
                  <a:srgbClr val="242424"/>
                </a:solidFill>
                <a:effectLst/>
                <a:latin typeface="Segoe UI" panose="020B0502040204020203" pitchFamily="34" charset="0"/>
              </a:rPr>
              <a:t>Instructions:</a:t>
            </a:r>
            <a:r>
              <a:rPr lang="en-GB" b="0" i="0" dirty="0">
                <a:solidFill>
                  <a:srgbClr val="242424"/>
                </a:solidFill>
                <a:effectLst/>
                <a:latin typeface="Segoe UI" panose="020B0502040204020203" pitchFamily="34" charset="0"/>
              </a:rPr>
              <a:t> Divide students into small groups, provide a hypothetical company scenario, and ask each group to create a customer journey map. Have each group present their map to the class.</a:t>
            </a:r>
          </a:p>
        </p:txBody>
      </p:sp>
    </p:spTree>
    <p:extLst>
      <p:ext uri="{BB962C8B-B14F-4D97-AF65-F5344CB8AC3E}">
        <p14:creationId xmlns:p14="http://schemas.microsoft.com/office/powerpoint/2010/main" val="25827469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1A24DF-CDFB-43E7-BB08-FE7F592CA690}"/>
              </a:ext>
            </a:extLst>
          </p:cNvPr>
          <p:cNvSpPr>
            <a:spLocks noGrp="1"/>
          </p:cNvSpPr>
          <p:nvPr>
            <p:ph type="title"/>
          </p:nvPr>
        </p:nvSpPr>
        <p:spPr/>
        <p:txBody>
          <a:bodyPr/>
          <a:lstStyle/>
          <a:p>
            <a:r>
              <a:rPr lang="en-GB" b="1" i="0" dirty="0">
                <a:solidFill>
                  <a:srgbClr val="242424"/>
                </a:solidFill>
                <a:effectLst/>
                <a:latin typeface="Segoe UI" panose="020B0502040204020203" pitchFamily="34" charset="0"/>
              </a:rPr>
              <a:t>Activity </a:t>
            </a:r>
            <a:r>
              <a:rPr lang="en-GB" b="1" dirty="0">
                <a:solidFill>
                  <a:srgbClr val="242424"/>
                </a:solidFill>
                <a:latin typeface="Segoe UI" panose="020B0502040204020203" pitchFamily="34" charset="0"/>
              </a:rPr>
              <a:t>3</a:t>
            </a:r>
            <a:r>
              <a:rPr lang="en-GB" b="1" i="0" dirty="0">
                <a:solidFill>
                  <a:srgbClr val="242424"/>
                </a:solidFill>
                <a:effectLst/>
                <a:latin typeface="Segoe UI" panose="020B0502040204020203" pitchFamily="34" charset="0"/>
              </a:rPr>
              <a:t>- Analysing a Case Study– </a:t>
            </a:r>
            <a:r>
              <a:rPr lang="en-GB" b="1" dirty="0">
                <a:solidFill>
                  <a:srgbClr val="242424"/>
                </a:solidFill>
                <a:latin typeface="Segoe UI" panose="020B0502040204020203" pitchFamily="34" charset="0"/>
              </a:rPr>
              <a:t>2</a:t>
            </a:r>
            <a:r>
              <a:rPr lang="en-GB" b="1" i="0" dirty="0">
                <a:solidFill>
                  <a:srgbClr val="242424"/>
                </a:solidFill>
                <a:effectLst/>
                <a:latin typeface="Segoe UI" panose="020B0502040204020203" pitchFamily="34" charset="0"/>
              </a:rPr>
              <a:t>0 minutes</a:t>
            </a:r>
            <a:endParaRPr lang="en-GB" dirty="0"/>
          </a:p>
        </p:txBody>
      </p:sp>
      <p:sp>
        <p:nvSpPr>
          <p:cNvPr id="3" name="Content Placeholder 2">
            <a:extLst>
              <a:ext uri="{FF2B5EF4-FFF2-40B4-BE49-F238E27FC236}">
                <a16:creationId xmlns:a16="http://schemas.microsoft.com/office/drawing/2014/main" id="{B2609337-76CE-404E-BAC0-E0BFD2590DBD}"/>
              </a:ext>
            </a:extLst>
          </p:cNvPr>
          <p:cNvSpPr>
            <a:spLocks noGrp="1"/>
          </p:cNvSpPr>
          <p:nvPr>
            <p:ph idx="1"/>
          </p:nvPr>
        </p:nvSpPr>
        <p:spPr/>
        <p:txBody>
          <a:bodyPr>
            <a:normAutofit/>
          </a:bodyPr>
          <a:lstStyle/>
          <a:p>
            <a:pPr algn="l">
              <a:buFont typeface="Arial" panose="020B0604020202020204" pitchFamily="34" charset="0"/>
              <a:buChar char="•"/>
            </a:pPr>
            <a:r>
              <a:rPr lang="en-GB" b="1" i="0" dirty="0">
                <a:solidFill>
                  <a:srgbClr val="242424"/>
                </a:solidFill>
                <a:effectLst/>
                <a:latin typeface="Segoe UI" panose="020B0502040204020203" pitchFamily="34" charset="0"/>
              </a:rPr>
              <a:t>Objective:</a:t>
            </a:r>
            <a:r>
              <a:rPr lang="en-GB" b="0" i="0" dirty="0">
                <a:solidFill>
                  <a:srgbClr val="242424"/>
                </a:solidFill>
                <a:effectLst/>
                <a:latin typeface="Segoe UI" panose="020B0502040204020203" pitchFamily="34" charset="0"/>
              </a:rPr>
              <a:t> Analyse real-world examples of customer journey maps.</a:t>
            </a:r>
          </a:p>
          <a:p>
            <a:pPr algn="l">
              <a:buFont typeface="Arial" panose="020B0604020202020204" pitchFamily="34" charset="0"/>
              <a:buChar char="•"/>
            </a:pPr>
            <a:r>
              <a:rPr lang="en-GB" b="1" i="0" dirty="0">
                <a:solidFill>
                  <a:srgbClr val="242424"/>
                </a:solidFill>
                <a:effectLst/>
                <a:latin typeface="Segoe UI" panose="020B0502040204020203" pitchFamily="34" charset="0"/>
              </a:rPr>
              <a:t>Instructions:</a:t>
            </a:r>
            <a:r>
              <a:rPr lang="en-GB" b="0" i="0" dirty="0">
                <a:solidFill>
                  <a:srgbClr val="242424"/>
                </a:solidFill>
                <a:effectLst/>
                <a:latin typeface="Segoe UI" panose="020B0502040204020203" pitchFamily="34" charset="0"/>
              </a:rPr>
              <a:t> Provide students with case studies (e.g., Spotify, TurboTax, Amazon). Ask students to identify and discuss the key elements of the customer journey maps in the case studies. Discuss the outcomes and lessons learned.</a:t>
            </a:r>
          </a:p>
        </p:txBody>
      </p:sp>
    </p:spTree>
    <p:extLst>
      <p:ext uri="{BB962C8B-B14F-4D97-AF65-F5344CB8AC3E}">
        <p14:creationId xmlns:p14="http://schemas.microsoft.com/office/powerpoint/2010/main" val="22487253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1A24DF-CDFB-43E7-BB08-FE7F592CA690}"/>
              </a:ext>
            </a:extLst>
          </p:cNvPr>
          <p:cNvSpPr>
            <a:spLocks noGrp="1"/>
          </p:cNvSpPr>
          <p:nvPr>
            <p:ph type="title"/>
          </p:nvPr>
        </p:nvSpPr>
        <p:spPr/>
        <p:txBody>
          <a:bodyPr/>
          <a:lstStyle/>
          <a:p>
            <a:r>
              <a:rPr lang="en-GB" b="1" i="0" dirty="0">
                <a:solidFill>
                  <a:srgbClr val="242424"/>
                </a:solidFill>
                <a:effectLst/>
                <a:latin typeface="Segoe UI" panose="020B0502040204020203" pitchFamily="34" charset="0"/>
              </a:rPr>
              <a:t>Activity 4- Create your own customer journey map – 20 minutes</a:t>
            </a:r>
            <a:endParaRPr lang="en-GB" dirty="0"/>
          </a:p>
        </p:txBody>
      </p:sp>
      <p:sp>
        <p:nvSpPr>
          <p:cNvPr id="3" name="Content Placeholder 2">
            <a:extLst>
              <a:ext uri="{FF2B5EF4-FFF2-40B4-BE49-F238E27FC236}">
                <a16:creationId xmlns:a16="http://schemas.microsoft.com/office/drawing/2014/main" id="{B2609337-76CE-404E-BAC0-E0BFD2590DBD}"/>
              </a:ext>
            </a:extLst>
          </p:cNvPr>
          <p:cNvSpPr>
            <a:spLocks noGrp="1"/>
          </p:cNvSpPr>
          <p:nvPr>
            <p:ph idx="1"/>
          </p:nvPr>
        </p:nvSpPr>
        <p:spPr/>
        <p:txBody>
          <a:bodyPr>
            <a:normAutofit/>
          </a:bodyPr>
          <a:lstStyle/>
          <a:p>
            <a:pPr algn="l">
              <a:buFont typeface="Arial" panose="020B0604020202020204" pitchFamily="34" charset="0"/>
              <a:buChar char="•"/>
            </a:pPr>
            <a:r>
              <a:rPr lang="en-GB" b="1" i="0" dirty="0">
                <a:solidFill>
                  <a:srgbClr val="242424"/>
                </a:solidFill>
                <a:effectLst/>
                <a:latin typeface="Segoe UI" panose="020B0502040204020203" pitchFamily="34" charset="0"/>
              </a:rPr>
              <a:t>Objective:</a:t>
            </a:r>
            <a:r>
              <a:rPr lang="en-GB" b="0" i="0" dirty="0">
                <a:solidFill>
                  <a:srgbClr val="242424"/>
                </a:solidFill>
                <a:effectLst/>
                <a:latin typeface="Segoe UI" panose="020B0502040204020203" pitchFamily="34" charset="0"/>
              </a:rPr>
              <a:t> Apply customer journey mapping principles to a hypothetical scenario.</a:t>
            </a:r>
          </a:p>
          <a:p>
            <a:pPr algn="l">
              <a:buFont typeface="Arial" panose="020B0604020202020204" pitchFamily="34" charset="0"/>
              <a:buChar char="•"/>
            </a:pPr>
            <a:r>
              <a:rPr lang="en-GB" b="1" i="0" dirty="0">
                <a:solidFill>
                  <a:srgbClr val="242424"/>
                </a:solidFill>
                <a:effectLst/>
                <a:latin typeface="Segoe UI" panose="020B0502040204020203" pitchFamily="34" charset="0"/>
              </a:rPr>
              <a:t>Instructions:</a:t>
            </a:r>
            <a:r>
              <a:rPr lang="en-GB" b="0" i="0" dirty="0">
                <a:solidFill>
                  <a:srgbClr val="242424"/>
                </a:solidFill>
                <a:effectLst/>
                <a:latin typeface="Segoe UI" panose="020B0502040204020203" pitchFamily="34" charset="0"/>
              </a:rPr>
              <a:t> Provide a hypothetical customer journey scenario. Ask students to work in groups to map out the journey identify touchpoints, customer sentiments, pain points, and actions. Have each group present their findings and discuss.</a:t>
            </a:r>
          </a:p>
        </p:txBody>
      </p:sp>
    </p:spTree>
    <p:extLst>
      <p:ext uri="{BB962C8B-B14F-4D97-AF65-F5344CB8AC3E}">
        <p14:creationId xmlns:p14="http://schemas.microsoft.com/office/powerpoint/2010/main" val="328236429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1A24DF-CDFB-43E7-BB08-FE7F592CA690}"/>
              </a:ext>
            </a:extLst>
          </p:cNvPr>
          <p:cNvSpPr>
            <a:spLocks noGrp="1"/>
          </p:cNvSpPr>
          <p:nvPr>
            <p:ph type="title"/>
          </p:nvPr>
        </p:nvSpPr>
        <p:spPr/>
        <p:txBody>
          <a:bodyPr>
            <a:normAutofit fontScale="90000"/>
          </a:bodyPr>
          <a:lstStyle/>
          <a:p>
            <a:r>
              <a:rPr lang="en-GB" b="1" i="0" dirty="0">
                <a:solidFill>
                  <a:srgbClr val="242424"/>
                </a:solidFill>
                <a:effectLst/>
                <a:latin typeface="Segoe UI" panose="020B0502040204020203" pitchFamily="34" charset="0"/>
              </a:rPr>
              <a:t>Activity 5- Create your own customer journey map – 30 minutes (Individual activity)</a:t>
            </a:r>
            <a:endParaRPr lang="en-GB" dirty="0"/>
          </a:p>
        </p:txBody>
      </p:sp>
      <p:sp>
        <p:nvSpPr>
          <p:cNvPr id="3" name="Content Placeholder 2">
            <a:extLst>
              <a:ext uri="{FF2B5EF4-FFF2-40B4-BE49-F238E27FC236}">
                <a16:creationId xmlns:a16="http://schemas.microsoft.com/office/drawing/2014/main" id="{B2609337-76CE-404E-BAC0-E0BFD2590DBD}"/>
              </a:ext>
            </a:extLst>
          </p:cNvPr>
          <p:cNvSpPr>
            <a:spLocks noGrp="1"/>
          </p:cNvSpPr>
          <p:nvPr>
            <p:ph idx="1"/>
          </p:nvPr>
        </p:nvSpPr>
        <p:spPr/>
        <p:txBody>
          <a:bodyPr>
            <a:normAutofit/>
          </a:bodyPr>
          <a:lstStyle/>
          <a:p>
            <a:pPr algn="l">
              <a:buFont typeface="Arial" panose="020B0604020202020204" pitchFamily="34" charset="0"/>
              <a:buChar char="•"/>
            </a:pPr>
            <a:r>
              <a:rPr lang="en-GB" b="1" i="0" dirty="0">
                <a:solidFill>
                  <a:srgbClr val="242424"/>
                </a:solidFill>
                <a:effectLst/>
                <a:latin typeface="Segoe UI" panose="020B0502040204020203" pitchFamily="34" charset="0"/>
              </a:rPr>
              <a:t>Instructions:</a:t>
            </a:r>
            <a:endParaRPr lang="en-GB" b="0" i="0" dirty="0">
              <a:solidFill>
                <a:srgbClr val="242424"/>
              </a:solidFill>
              <a:effectLst/>
              <a:latin typeface="Segoe UI" panose="020B0502040204020203" pitchFamily="34" charset="0"/>
            </a:endParaRPr>
          </a:p>
          <a:p>
            <a:pPr marL="742950" lvl="1" indent="-285750" algn="l">
              <a:buFont typeface="Arial" panose="020B0604020202020204" pitchFamily="34" charset="0"/>
              <a:buChar char="•"/>
            </a:pPr>
            <a:r>
              <a:rPr lang="en-GB" b="0" i="0" dirty="0">
                <a:solidFill>
                  <a:srgbClr val="242424"/>
                </a:solidFill>
                <a:effectLst/>
                <a:latin typeface="Segoe UI" panose="020B0502040204020203" pitchFamily="34" charset="0"/>
              </a:rPr>
              <a:t>Think about the company that you want to use for your assignment.</a:t>
            </a:r>
          </a:p>
          <a:p>
            <a:pPr marL="742950" lvl="1" indent="-285750" algn="l">
              <a:buFont typeface="Arial" panose="020B0604020202020204" pitchFamily="34" charset="0"/>
              <a:buChar char="•"/>
            </a:pPr>
            <a:r>
              <a:rPr lang="en-GB" b="0" i="0" dirty="0">
                <a:solidFill>
                  <a:srgbClr val="242424"/>
                </a:solidFill>
                <a:effectLst/>
                <a:latin typeface="Segoe UI" panose="020B0502040204020203" pitchFamily="34" charset="0"/>
              </a:rPr>
              <a:t>Create a customer journey map for the scenario.</a:t>
            </a:r>
          </a:p>
          <a:p>
            <a:pPr marL="742950" lvl="1" indent="-285750" algn="l">
              <a:buFont typeface="Arial" panose="020B0604020202020204" pitchFamily="34" charset="0"/>
              <a:buChar char="•"/>
            </a:pPr>
            <a:r>
              <a:rPr lang="en-GB" b="0" i="0" dirty="0">
                <a:solidFill>
                  <a:srgbClr val="242424"/>
                </a:solidFill>
                <a:effectLst/>
                <a:latin typeface="Segoe UI" panose="020B0502040204020203" pitchFamily="34" charset="0"/>
              </a:rPr>
              <a:t>Present the map to the class.</a:t>
            </a:r>
          </a:p>
          <a:p>
            <a:pPr algn="l">
              <a:buFont typeface="Arial" panose="020B0604020202020204" pitchFamily="34" charset="0"/>
              <a:buChar char="•"/>
            </a:pPr>
            <a:r>
              <a:rPr lang="en-GB" b="1" i="0" dirty="0">
                <a:solidFill>
                  <a:srgbClr val="242424"/>
                </a:solidFill>
                <a:effectLst/>
                <a:latin typeface="Segoe UI" panose="020B0502040204020203" pitchFamily="34" charset="0"/>
              </a:rPr>
              <a:t>Materials Needed:</a:t>
            </a:r>
            <a:r>
              <a:rPr lang="en-GB" b="0" i="0" dirty="0">
                <a:solidFill>
                  <a:srgbClr val="242424"/>
                </a:solidFill>
                <a:effectLst/>
                <a:latin typeface="Segoe UI" panose="020B0502040204020203" pitchFamily="34" charset="0"/>
              </a:rPr>
              <a:t> Paper, markers, sticky notes, or digital tools.</a:t>
            </a:r>
          </a:p>
        </p:txBody>
      </p:sp>
    </p:spTree>
    <p:extLst>
      <p:ext uri="{BB962C8B-B14F-4D97-AF65-F5344CB8AC3E}">
        <p14:creationId xmlns:p14="http://schemas.microsoft.com/office/powerpoint/2010/main" val="8678341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1A24DF-CDFB-43E7-BB08-FE7F592CA690}"/>
              </a:ext>
            </a:extLst>
          </p:cNvPr>
          <p:cNvSpPr>
            <a:spLocks noGrp="1"/>
          </p:cNvSpPr>
          <p:nvPr>
            <p:ph type="title"/>
          </p:nvPr>
        </p:nvSpPr>
        <p:spPr/>
        <p:txBody>
          <a:bodyPr/>
          <a:lstStyle/>
          <a:p>
            <a:r>
              <a:rPr lang="en-GB" b="1" i="0" dirty="0">
                <a:solidFill>
                  <a:srgbClr val="242424"/>
                </a:solidFill>
                <a:effectLst/>
                <a:latin typeface="Segoe UI" panose="020B0502040204020203" pitchFamily="34" charset="0"/>
              </a:rPr>
              <a:t>Activity 5- continued</a:t>
            </a:r>
            <a:br>
              <a:rPr lang="en-GB" b="1" i="0" dirty="0">
                <a:solidFill>
                  <a:srgbClr val="242424"/>
                </a:solidFill>
                <a:effectLst/>
                <a:latin typeface="Segoe UI" panose="020B0502040204020203" pitchFamily="34" charset="0"/>
              </a:rPr>
            </a:br>
            <a:r>
              <a:rPr lang="en-GB" b="1" i="0" dirty="0">
                <a:solidFill>
                  <a:srgbClr val="242424"/>
                </a:solidFill>
                <a:effectLst/>
                <a:latin typeface="Segoe UI" panose="020B0502040204020203" pitchFamily="34" charset="0"/>
              </a:rPr>
              <a:t>Analysing your company</a:t>
            </a:r>
            <a:endParaRPr lang="en-GB" dirty="0"/>
          </a:p>
        </p:txBody>
      </p:sp>
      <p:sp>
        <p:nvSpPr>
          <p:cNvPr id="3" name="Content Placeholder 2">
            <a:extLst>
              <a:ext uri="{FF2B5EF4-FFF2-40B4-BE49-F238E27FC236}">
                <a16:creationId xmlns:a16="http://schemas.microsoft.com/office/drawing/2014/main" id="{B2609337-76CE-404E-BAC0-E0BFD2590DBD}"/>
              </a:ext>
            </a:extLst>
          </p:cNvPr>
          <p:cNvSpPr>
            <a:spLocks noGrp="1"/>
          </p:cNvSpPr>
          <p:nvPr>
            <p:ph idx="1"/>
          </p:nvPr>
        </p:nvSpPr>
        <p:spPr/>
        <p:txBody>
          <a:bodyPr>
            <a:normAutofit/>
          </a:bodyPr>
          <a:lstStyle/>
          <a:p>
            <a:pPr algn="l">
              <a:buFont typeface="Arial" panose="020B0604020202020204" pitchFamily="34" charset="0"/>
              <a:buChar char="•"/>
            </a:pPr>
            <a:r>
              <a:rPr lang="en-GB" b="1" i="0" dirty="0">
                <a:solidFill>
                  <a:srgbClr val="242424"/>
                </a:solidFill>
                <a:effectLst/>
                <a:latin typeface="Segoe UI" panose="020B0502040204020203" pitchFamily="34" charset="0"/>
              </a:rPr>
              <a:t>Instructions:</a:t>
            </a:r>
            <a:endParaRPr lang="en-GB" b="0" i="0" dirty="0">
              <a:solidFill>
                <a:srgbClr val="242424"/>
              </a:solidFill>
              <a:effectLst/>
              <a:latin typeface="Segoe UI" panose="020B0502040204020203" pitchFamily="34" charset="0"/>
            </a:endParaRPr>
          </a:p>
          <a:p>
            <a:pPr marL="742950" lvl="1" indent="-285750" algn="l">
              <a:buFont typeface="Arial" panose="020B0604020202020204" pitchFamily="34" charset="0"/>
              <a:buChar char="•"/>
            </a:pPr>
            <a:r>
              <a:rPr lang="en-GB" b="0" i="0" dirty="0">
                <a:solidFill>
                  <a:srgbClr val="242424"/>
                </a:solidFill>
                <a:effectLst/>
                <a:latin typeface="Segoe UI" panose="020B0502040204020203" pitchFamily="34" charset="0"/>
              </a:rPr>
              <a:t>Identify key elements of the customer journey maps.</a:t>
            </a:r>
          </a:p>
          <a:p>
            <a:pPr marL="742950" lvl="1" indent="-285750" algn="l">
              <a:buFont typeface="Arial" panose="020B0604020202020204" pitchFamily="34" charset="0"/>
              <a:buChar char="•"/>
            </a:pPr>
            <a:r>
              <a:rPr lang="en-GB" b="0" i="0" dirty="0">
                <a:solidFill>
                  <a:srgbClr val="242424"/>
                </a:solidFill>
                <a:effectLst/>
                <a:latin typeface="Segoe UI" panose="020B0502040204020203" pitchFamily="34" charset="0"/>
              </a:rPr>
              <a:t>Discuss outcomes and lessons learned.</a:t>
            </a:r>
          </a:p>
          <a:p>
            <a:pPr algn="l">
              <a:buFont typeface="Arial" panose="020B0604020202020204" pitchFamily="34" charset="0"/>
              <a:buChar char="•"/>
            </a:pPr>
            <a:r>
              <a:rPr lang="en-GB" b="1" i="0" dirty="0">
                <a:solidFill>
                  <a:srgbClr val="242424"/>
                </a:solidFill>
                <a:effectLst/>
                <a:latin typeface="Segoe UI" panose="020B0502040204020203" pitchFamily="34" charset="0"/>
              </a:rPr>
              <a:t>Discussion Questions:</a:t>
            </a:r>
            <a:r>
              <a:rPr lang="en-GB" b="0" i="0" dirty="0">
                <a:solidFill>
                  <a:srgbClr val="242424"/>
                </a:solidFill>
                <a:effectLst/>
                <a:latin typeface="Segoe UI" panose="020B0502040204020203" pitchFamily="34" charset="0"/>
              </a:rPr>
              <a:t> What were the main touchpoints? What pain points were identified? How did the company address them?</a:t>
            </a:r>
          </a:p>
        </p:txBody>
      </p:sp>
    </p:spTree>
    <p:extLst>
      <p:ext uri="{BB962C8B-B14F-4D97-AF65-F5344CB8AC3E}">
        <p14:creationId xmlns:p14="http://schemas.microsoft.com/office/powerpoint/2010/main" val="294998957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1A24DF-CDFB-43E7-BB08-FE7F592CA690}"/>
              </a:ext>
            </a:extLst>
          </p:cNvPr>
          <p:cNvSpPr>
            <a:spLocks noGrp="1"/>
          </p:cNvSpPr>
          <p:nvPr>
            <p:ph type="title"/>
          </p:nvPr>
        </p:nvSpPr>
        <p:spPr/>
        <p:txBody>
          <a:bodyPr/>
          <a:lstStyle/>
          <a:p>
            <a:pPr algn="l"/>
            <a:r>
              <a:rPr lang="en-GB" b="1" i="0" dirty="0">
                <a:solidFill>
                  <a:srgbClr val="242424"/>
                </a:solidFill>
                <a:effectLst/>
                <a:latin typeface="Segoe UI" panose="020B0502040204020203" pitchFamily="34" charset="0"/>
              </a:rPr>
              <a:t>References</a:t>
            </a:r>
          </a:p>
        </p:txBody>
      </p:sp>
      <p:sp>
        <p:nvSpPr>
          <p:cNvPr id="3" name="Content Placeholder 2">
            <a:extLst>
              <a:ext uri="{FF2B5EF4-FFF2-40B4-BE49-F238E27FC236}">
                <a16:creationId xmlns:a16="http://schemas.microsoft.com/office/drawing/2014/main" id="{B2609337-76CE-404E-BAC0-E0BFD2590DBD}"/>
              </a:ext>
            </a:extLst>
          </p:cNvPr>
          <p:cNvSpPr>
            <a:spLocks noGrp="1"/>
          </p:cNvSpPr>
          <p:nvPr>
            <p:ph idx="1"/>
          </p:nvPr>
        </p:nvSpPr>
        <p:spPr/>
        <p:txBody>
          <a:bodyPr>
            <a:normAutofit/>
          </a:bodyPr>
          <a:lstStyle/>
          <a:p>
            <a:pPr algn="l">
              <a:buFont typeface="+mj-lt"/>
              <a:buAutoNum type="arabicPeriod"/>
            </a:pPr>
            <a:r>
              <a:rPr lang="en-GB" b="0" i="0" dirty="0">
                <a:solidFill>
                  <a:srgbClr val="242424"/>
                </a:solidFill>
                <a:effectLst/>
                <a:latin typeface="Segoe UI" panose="020B0502040204020203" pitchFamily="34" charset="0"/>
              </a:rPr>
              <a:t>Meyer, C., &amp; </a:t>
            </a:r>
            <a:r>
              <a:rPr lang="en-GB" b="0" i="0" dirty="0" err="1">
                <a:solidFill>
                  <a:srgbClr val="242424"/>
                </a:solidFill>
                <a:effectLst/>
                <a:latin typeface="Segoe UI" panose="020B0502040204020203" pitchFamily="34" charset="0"/>
              </a:rPr>
              <a:t>Schwager</a:t>
            </a:r>
            <a:r>
              <a:rPr lang="en-GB" b="0" i="0" dirty="0">
                <a:solidFill>
                  <a:srgbClr val="242424"/>
                </a:solidFill>
                <a:effectLst/>
                <a:latin typeface="Segoe UI" panose="020B0502040204020203" pitchFamily="34" charset="0"/>
              </a:rPr>
              <a:t>, A. (2007). Understanding Customer Experience. </a:t>
            </a:r>
            <a:r>
              <a:rPr lang="en-GB" b="0" i="1" dirty="0">
                <a:solidFill>
                  <a:srgbClr val="242424"/>
                </a:solidFill>
                <a:effectLst/>
                <a:latin typeface="Segoe UI" panose="020B0502040204020203" pitchFamily="34" charset="0"/>
              </a:rPr>
              <a:t>Harvard Business Review</a:t>
            </a:r>
            <a:r>
              <a:rPr lang="en-GB" b="0" i="0" dirty="0">
                <a:solidFill>
                  <a:srgbClr val="242424"/>
                </a:solidFill>
                <a:effectLst/>
                <a:latin typeface="Segoe UI" panose="020B0502040204020203" pitchFamily="34" charset="0"/>
              </a:rPr>
              <a:t>.</a:t>
            </a:r>
          </a:p>
          <a:p>
            <a:pPr algn="l">
              <a:buFont typeface="+mj-lt"/>
              <a:buAutoNum type="arabicPeriod"/>
            </a:pPr>
            <a:r>
              <a:rPr lang="en-GB" b="0" i="0" dirty="0">
                <a:solidFill>
                  <a:srgbClr val="242424"/>
                </a:solidFill>
                <a:effectLst/>
                <a:latin typeface="Segoe UI" panose="020B0502040204020203" pitchFamily="34" charset="0"/>
              </a:rPr>
              <a:t>Richardson, A. (2010). Using Customer Journey Maps to Improve Customer Experience. </a:t>
            </a:r>
            <a:r>
              <a:rPr lang="en-GB" b="0" i="1" dirty="0">
                <a:solidFill>
                  <a:srgbClr val="242424"/>
                </a:solidFill>
                <a:effectLst/>
                <a:latin typeface="Segoe UI" panose="020B0502040204020203" pitchFamily="34" charset="0"/>
              </a:rPr>
              <a:t>Harvard Business Review</a:t>
            </a:r>
            <a:r>
              <a:rPr lang="en-GB" b="0" i="0" dirty="0">
                <a:solidFill>
                  <a:srgbClr val="242424"/>
                </a:solidFill>
                <a:effectLst/>
                <a:latin typeface="Segoe UI" panose="020B0502040204020203" pitchFamily="34" charset="0"/>
              </a:rPr>
              <a:t>.</a:t>
            </a:r>
          </a:p>
          <a:p>
            <a:pPr algn="l">
              <a:buFont typeface="+mj-lt"/>
              <a:buAutoNum type="arabicPeriod"/>
            </a:pPr>
            <a:r>
              <a:rPr lang="en-GB" b="0" i="0" dirty="0">
                <a:solidFill>
                  <a:srgbClr val="242424"/>
                </a:solidFill>
                <a:effectLst/>
                <a:latin typeface="Segoe UI" panose="020B0502040204020203" pitchFamily="34" charset="0"/>
              </a:rPr>
              <a:t>Lemon, K. N., &amp; Verhoef, P. C. (2016). Understanding Customer Experience Throughout the Customer Journey. </a:t>
            </a:r>
            <a:r>
              <a:rPr lang="en-GB" b="0" i="1" dirty="0">
                <a:solidFill>
                  <a:srgbClr val="242424"/>
                </a:solidFill>
                <a:effectLst/>
                <a:latin typeface="Segoe UI" panose="020B0502040204020203" pitchFamily="34" charset="0"/>
              </a:rPr>
              <a:t>Journal of Marketing</a:t>
            </a:r>
            <a:r>
              <a:rPr lang="en-GB" b="0" i="0" dirty="0">
                <a:solidFill>
                  <a:srgbClr val="242424"/>
                </a:solidFill>
                <a:effectLst/>
                <a:latin typeface="Segoe UI" panose="020B0502040204020203" pitchFamily="34" charset="0"/>
              </a:rPr>
              <a:t>.</a:t>
            </a:r>
          </a:p>
        </p:txBody>
      </p:sp>
    </p:spTree>
    <p:extLst>
      <p:ext uri="{BB962C8B-B14F-4D97-AF65-F5344CB8AC3E}">
        <p14:creationId xmlns:p14="http://schemas.microsoft.com/office/powerpoint/2010/main" val="30701141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4E2B3F2-55E4-4033-B917-A1135C3A340C}"/>
              </a:ext>
            </a:extLst>
          </p:cNvPr>
          <p:cNvPicPr>
            <a:picLocks noChangeAspect="1"/>
          </p:cNvPicPr>
          <p:nvPr/>
        </p:nvPicPr>
        <p:blipFill>
          <a:blip r:embed="rId2"/>
          <a:stretch>
            <a:fillRect/>
          </a:stretch>
        </p:blipFill>
        <p:spPr>
          <a:xfrm>
            <a:off x="882870" y="1251389"/>
            <a:ext cx="6053958" cy="3831021"/>
          </a:xfrm>
          <a:prstGeom prst="rect">
            <a:avLst/>
          </a:prstGeom>
        </p:spPr>
      </p:pic>
    </p:spTree>
    <p:extLst>
      <p:ext uri="{BB962C8B-B14F-4D97-AF65-F5344CB8AC3E}">
        <p14:creationId xmlns:p14="http://schemas.microsoft.com/office/powerpoint/2010/main" val="387240223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Template>
  <TotalTime>3402</TotalTime>
  <Words>944</Words>
  <Application>Microsoft Office PowerPoint</Application>
  <PresentationFormat>On-screen Show (4:3)</PresentationFormat>
  <Paragraphs>95</Paragraphs>
  <Slides>22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Myriad Pro</vt:lpstr>
      <vt:lpstr>Arial</vt:lpstr>
      <vt:lpstr>Calibri</vt:lpstr>
      <vt:lpstr>Segoe UI</vt:lpstr>
      <vt:lpstr>Wingdings</vt:lpstr>
      <vt:lpstr>20140311PresentationUWTSDTemplate</vt:lpstr>
      <vt:lpstr>BA Leadership and Management   Customer Journey Mapping  Understanding and Applying the Framework  Prof DG Pepple    </vt:lpstr>
      <vt:lpstr>Learning outcomes </vt:lpstr>
      <vt:lpstr>Introduction to Innovation </vt:lpstr>
      <vt:lpstr>Key Components of a Customer Journey Map</vt:lpstr>
      <vt:lpstr> Stages of the Customer Journey </vt:lpstr>
      <vt:lpstr>Creating a Customer Journey Map</vt:lpstr>
      <vt:lpstr>Activity 1- Watch this video  Summarise your findings – 20 minutes</vt:lpstr>
      <vt:lpstr>Case Study: Spotify</vt:lpstr>
      <vt:lpstr>Case Study: TurboTax</vt:lpstr>
      <vt:lpstr> Case Study: Amazon </vt:lpstr>
      <vt:lpstr>Common Challenges in Customer Journey Mapping </vt:lpstr>
      <vt:lpstr> Solutions to Common Challenges</vt:lpstr>
      <vt:lpstr>Measuring Success</vt:lpstr>
      <vt:lpstr>Role of Technology in Customer Journey Mapping </vt:lpstr>
      <vt:lpstr> Future Trends in Customer Journey Mapping</vt:lpstr>
      <vt:lpstr>Activity 2- Creating Your Own Customer Journey Map– 20 minutes</vt:lpstr>
      <vt:lpstr>Activity 3- Analysing a Case Study– 20 minutes</vt:lpstr>
      <vt:lpstr>Activity 4- Create your own customer journey map – 20 minutes</vt:lpstr>
      <vt:lpstr>Activity 5- Create your own customer journey map – 30 minutes (Individual activity)</vt:lpstr>
      <vt:lpstr>Activity 5- continued Analysing your company</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 6101 Emerging Leadership Skills</dc:title>
  <dc:creator>Abdullah Al Mamun</dc:creator>
  <cp:lastModifiedBy>Doreen Nyaa Amundam</cp:lastModifiedBy>
  <cp:revision>57</cp:revision>
  <dcterms:created xsi:type="dcterms:W3CDTF">2020-04-06T13:34:42Z</dcterms:created>
  <dcterms:modified xsi:type="dcterms:W3CDTF">2025-05-20T09:56:31Z</dcterms:modified>
</cp:coreProperties>
</file>