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7316E-742D-E19C-F795-3B3991817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72627B-BB5C-1E7B-25B2-4CBE2E1D26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C6DE1-292A-CF74-3D29-1514ECEC5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FDF2-F8FC-443E-906C-878DB3F8892B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A3F886-2C2A-F16C-6313-E7FEFB8C21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3DCEF3-CC9F-6BE2-205C-584EA8227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916-3E3C-474F-ABEE-CA0E45FDB4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39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CF291-21E9-54B0-830B-57AF6EC30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A4CC1-A255-B83C-4580-4E22002087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ADF8D3-9163-2BAF-3855-244B423E41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FDF2-F8FC-443E-906C-878DB3F8892B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32D51F-CC3D-3196-0BDD-F71531E3A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8AE6B8-CE1D-C67C-0C66-1EEDD24D1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916-3E3C-474F-ABEE-CA0E45FDB4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21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209E2-3BFE-6039-41B8-272BA3497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20A62A-2CD6-D1A9-351E-F5D186D012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F380FF-D69C-9BC8-15A5-81259DD877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FDF2-F8FC-443E-906C-878DB3F8892B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9BBB20-87B7-FBE7-98DF-8B2485EE9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4EF87-1359-417C-B637-688058AEE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916-3E3C-474F-ABEE-CA0E45FDB4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147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6BAF3-8AE6-63A2-65AA-7326B4EE4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D7F35-FE34-F60F-7B61-14CC3070AD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316536-8291-FAD8-36E2-4E526D6CF7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CE757A-67D8-C670-B9C0-9E0C6EE8B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FDF2-F8FC-443E-906C-878DB3F8892B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143E07-5367-1809-F59E-2BFF960B4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1E068-D4F1-3CB7-F657-54498F6274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916-3E3C-474F-ABEE-CA0E45FDB4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404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7A408-F033-72AC-ABCE-D356C1B07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9431F7-0822-6380-EDCE-77ED70E9B9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64E58C-2FA8-C25F-75D8-DB55477BD1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B50144-5E11-CFAD-8C8E-73E9BE7011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CE45D-4505-8F26-3CC5-13EB87C7E6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99397D-7F61-D164-4D24-E6F902F42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FDF2-F8FC-443E-906C-878DB3F8892B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E509B2-8CB2-D71A-CAEE-E56D09CBD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01BAD4-AE4D-084D-1885-3173E3161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916-3E3C-474F-ABEE-CA0E45FDB4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522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AFE44-3CE4-2A6F-2849-964E84F62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6FC398-122E-56AC-4171-04ED59B89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FDF2-F8FC-443E-906C-878DB3F8892B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741341-15A9-13AE-307B-76EAA548FE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AA3330-920C-1CAB-0B2C-B49B4741C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916-3E3C-474F-ABEE-CA0E45FDB4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431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64E458-21E4-AF0D-25B5-171A607814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FDF2-F8FC-443E-906C-878DB3F8892B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64CCC7-2BB5-2D6B-E2B5-13EA544794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C3A8CA-BAA8-4549-7C08-2618CD133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916-3E3C-474F-ABEE-CA0E45FDB4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802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BEFB7-4C66-7A78-F283-997B51131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A900B-F51F-6C9A-C62B-6120B5599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314AB4-0242-A71A-9AFB-B033EDC264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1DC87A-7324-8D87-CBEB-0E59B2068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FDF2-F8FC-443E-906C-878DB3F8892B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58D5A6-199A-177B-9238-2AACC372D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A6ED8F-9985-D99A-CDC3-27823AF77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916-3E3C-474F-ABEE-CA0E45FDB4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087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EC44E-3CBE-CAA4-8FDE-0A6BBA4FB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C1FB55-69D4-2FD5-7DBA-63B0431ACC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BD0BA6-E73D-0181-7062-5F28107AE1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9239EA-7CBB-A843-3ECE-71AA637B7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FDF2-F8FC-443E-906C-878DB3F8892B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1976EF-BFB3-103E-6743-8FEFC0E5E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D7D1FE-573A-2FBE-F562-89E8F71E6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916-3E3C-474F-ABEE-CA0E45FDB4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011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10960-18E9-24ED-4EAC-E5E2D580C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CAA972-D44A-E3F4-1A9B-C32ACE283C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E054DA-EA24-764F-EF1E-0FFF32E0A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FDF2-F8FC-443E-906C-878DB3F8892B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15FE86-9F26-6644-BB11-0699409C0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127122-359D-0260-FBC1-E6AAF72EF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916-3E3C-474F-ABEE-CA0E45FDB4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802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A9A412-7AA4-28AC-C62E-B31A4DA1BA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CCEF8A-5560-1652-BC74-CEAA4AF70F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D56177-889A-8ACE-6D4A-5FD9C43A9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CFDF2-F8FC-443E-906C-878DB3F8892B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5CA214-C26B-9CB6-7F53-01EB2AFD72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F1F69-62C5-5B11-1A1A-23F9CB877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7C916-3E3C-474F-ABEE-CA0E45FDB4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980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491C94-CE18-99D3-DD55-34734FF0F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B04BD6-4084-EEEC-CA22-D8A2A207BB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D9D569-23A2-4080-4CFD-4D35816F8B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3CFDF2-F8FC-443E-906C-878DB3F8892B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1EAA5C-9FE4-9142-B155-BEE7666A5F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51F43-2EA9-5207-59A1-4983BB41A0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27C916-3E3C-474F-ABEE-CA0E45FDB4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76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42565C-E3CC-4EF0-8093-88FCC788A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2F429C4-ABC9-46FC-818A-B5429CDE4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270325" y="3369273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CEF98E4-3709-4952-8F42-2305CCE34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74475" y="1040470"/>
            <a:ext cx="6858003" cy="477704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10BCCF5-D685-47FF-B675-647EAEB72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7914" y="857786"/>
            <a:ext cx="8027347" cy="5208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84F5C-7DDF-8AA3-D153-597E1D235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3178" y="1845264"/>
            <a:ext cx="3000907" cy="3268794"/>
          </a:xfrm>
        </p:spPr>
        <p:txBody>
          <a:bodyPr anchor="ctr">
            <a:noAutofit/>
          </a:bodyPr>
          <a:lstStyle/>
          <a:p>
            <a:pPr algn="l"/>
            <a:r>
              <a:rPr lang="en-GB" sz="1600" b="1" i="1" dirty="0"/>
              <a:t>Business Plan Presentation</a:t>
            </a:r>
          </a:p>
          <a:p>
            <a:pPr algn="l"/>
            <a:r>
              <a:rPr lang="en-GB" sz="1600" b="1" i="1" dirty="0"/>
              <a:t>NORTHLINE CLOTHING</a:t>
            </a:r>
          </a:p>
          <a:p>
            <a:pPr algn="l"/>
            <a:r>
              <a:rPr lang="en-GB" sz="1600" i="1" dirty="0"/>
              <a:t>Mid-Range Hybrid Streetwear Brand</a:t>
            </a:r>
          </a:p>
          <a:p>
            <a:pPr algn="l"/>
            <a:r>
              <a:rPr lang="en-GB" sz="1600" i="1" dirty="0"/>
              <a:t>Birmingham Launch – Online &amp; Pop-Up Model</a:t>
            </a:r>
          </a:p>
          <a:p>
            <a:pPr algn="l"/>
            <a:endParaRPr lang="en-GB" sz="1600" b="1" i="1" dirty="0"/>
          </a:p>
          <a:p>
            <a:pPr algn="l"/>
            <a:r>
              <a:rPr lang="en-GB" sz="1600" b="1" i="1" dirty="0"/>
              <a:t>Module:</a:t>
            </a:r>
            <a:r>
              <a:rPr lang="en-GB" sz="1600" i="1" dirty="0"/>
              <a:t> Entrepreneurship</a:t>
            </a:r>
            <a:br>
              <a:rPr lang="en-GB" sz="1600" i="1" dirty="0"/>
            </a:br>
            <a:r>
              <a:rPr lang="en-GB" sz="1600" b="1" i="1" dirty="0"/>
              <a:t>Programme:</a:t>
            </a:r>
            <a:r>
              <a:rPr lang="en-GB" sz="1600" i="1" dirty="0"/>
              <a:t> BA (Hons) Business Management</a:t>
            </a:r>
            <a:br>
              <a:rPr lang="en-GB" sz="1600" i="1" dirty="0"/>
            </a:br>
            <a:r>
              <a:rPr lang="en-GB" sz="1600" b="1" i="1" dirty="0"/>
              <a:t>Module Code:</a:t>
            </a:r>
            <a:r>
              <a:rPr lang="en-GB" sz="1600" i="1" dirty="0"/>
              <a:t> LCBB5013</a:t>
            </a:r>
          </a:p>
          <a:p>
            <a:pPr algn="l"/>
            <a:r>
              <a:rPr lang="en-GB" sz="1600" b="1" i="1" dirty="0"/>
              <a:t>Student Name:</a:t>
            </a:r>
            <a:r>
              <a:rPr lang="en-GB" sz="1600" i="1" dirty="0"/>
              <a:t> Muhammad Rashid</a:t>
            </a:r>
            <a:br>
              <a:rPr lang="en-GB" sz="1600" i="1" dirty="0"/>
            </a:br>
            <a:r>
              <a:rPr lang="en-GB" sz="1600" b="1" i="1" dirty="0"/>
              <a:t>Student ID:</a:t>
            </a:r>
            <a:r>
              <a:rPr lang="en-GB" sz="1600" i="1" dirty="0"/>
              <a:t> 2415967</a:t>
            </a:r>
            <a:br>
              <a:rPr lang="en-GB" sz="1600" i="1" dirty="0"/>
            </a:br>
            <a:endParaRPr lang="en-GB" sz="1600" i="1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0EE8A42-107A-4D4C-8D56-BBAE95C7F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524009" y="3366125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6542CF5-8EBD-C85C-A967-583FDE5C1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6794" y="1457962"/>
            <a:ext cx="5267430" cy="3336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782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BE8DA9-B445-1F3B-5B3C-151990191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Business Concept &amp; Opportunity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28E6F-0C2D-17DC-D821-DC142EA4B3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300" b="1"/>
              <a:t>NORTHLINE CLOTHING</a:t>
            </a:r>
          </a:p>
          <a:p>
            <a:r>
              <a:rPr lang="en-GB" sz="1300"/>
              <a:t>Mid-Range Hybrid Streetwear Brand</a:t>
            </a:r>
          </a:p>
          <a:p>
            <a:r>
              <a:rPr lang="en-GB" sz="1300"/>
              <a:t>NORTHLINE CLOTHING is a Birmingham-based clothing venture operating through an online store supported by seasonal pop-up events.</a:t>
            </a:r>
          </a:p>
          <a:p>
            <a:r>
              <a:rPr lang="en-GB" sz="1300"/>
              <a:t>The brand targets individuals aged 15–40, with a primary focus on 16–25-year-olds influenced by social media and street culture.</a:t>
            </a:r>
          </a:p>
          <a:p>
            <a:r>
              <a:rPr lang="en-GB" sz="1300"/>
              <a:t>The opportunity identified lies between fast fashion brands and premium streetwear labels, offering better quality at accessible mid-range prices.</a:t>
            </a:r>
          </a:p>
          <a:p>
            <a:r>
              <a:rPr lang="en-GB" sz="1300"/>
              <a:t>The business adopts a limited-drop production model to reduce overstock risk and create controlled exclusivity.</a:t>
            </a:r>
          </a:p>
          <a:p>
            <a:r>
              <a:rPr lang="en-GB" sz="1300"/>
              <a:t>This concept demonstrates opportunity recognition within a competitive UK fashion market.</a:t>
            </a:r>
          </a:p>
          <a:p>
            <a:endParaRPr lang="en-GB" sz="1300"/>
          </a:p>
        </p:txBody>
      </p:sp>
      <p:pic>
        <p:nvPicPr>
          <p:cNvPr id="5" name="Picture 4" descr="Different patterned clothes">
            <a:extLst>
              <a:ext uri="{FF2B5EF4-FFF2-40B4-BE49-F238E27FC236}">
                <a16:creationId xmlns:a16="http://schemas.microsoft.com/office/drawing/2014/main" id="{032BAE86-F6C6-5AF6-97C2-216BAB6823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37" r="29563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799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9F44F0-A63A-D936-CB22-AFA20BF2A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Market Environment &amp; Industry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7AA52-E19D-C39A-D3A7-CE80FC6A6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300" b="1"/>
              <a:t>External and Competitive Context</a:t>
            </a:r>
          </a:p>
          <a:p>
            <a:r>
              <a:rPr lang="en-GB" sz="1300"/>
              <a:t>The UK clothing industry is highly competitive, influenced by economic conditions, consumer spending patterns, and global supply chains.</a:t>
            </a:r>
          </a:p>
          <a:p>
            <a:r>
              <a:rPr lang="en-GB" sz="1300"/>
              <a:t>Social trends, particularly social media culture and sustainability awareness, strongly shape purchasing behaviour within the 15–40 age group.</a:t>
            </a:r>
          </a:p>
          <a:p>
            <a:r>
              <a:rPr lang="en-GB" sz="1300"/>
              <a:t>Technological developments in e-commerce and digital marketing enable small brands to compete without permanent retail stores.</a:t>
            </a:r>
          </a:p>
          <a:p>
            <a:r>
              <a:rPr lang="en-GB" sz="1300"/>
              <a:t>Competition exists from fast fashion brands such as Zara and H&amp;M, as well as premium streetwear labels targeting exclusivity.</a:t>
            </a:r>
          </a:p>
          <a:p>
            <a:r>
              <a:rPr lang="en-GB" sz="1300"/>
              <a:t>NORTHLINE positions itself between affordability and exclusivity, responding to gaps identified through PESTEL and SWOT analysis.</a:t>
            </a:r>
          </a:p>
          <a:p>
            <a:endParaRPr lang="en-GB" sz="1300"/>
          </a:p>
        </p:txBody>
      </p:sp>
      <p:pic>
        <p:nvPicPr>
          <p:cNvPr id="5" name="Picture 4" descr="Abstract blurred background of department store">
            <a:extLst>
              <a:ext uri="{FF2B5EF4-FFF2-40B4-BE49-F238E27FC236}">
                <a16:creationId xmlns:a16="http://schemas.microsoft.com/office/drawing/2014/main" id="{25E9D20D-EC6A-4AD9-616E-0C60D8EF20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344" r="26256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640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87E93E-8169-67FF-6917-CFD768FF68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A7B922-7372-241D-EE60-F68E014F0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Market Segmentation &amp; Target Customers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4F880-0597-3164-9860-82A7EF7CD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>
            <a:normAutofit lnSpcReduction="10000"/>
          </a:bodyPr>
          <a:lstStyle/>
          <a:p>
            <a:r>
              <a:rPr lang="en-GB" sz="1400" b="1" dirty="0">
                <a:solidFill>
                  <a:schemeClr val="tx1">
                    <a:alpha val="55000"/>
                  </a:schemeClr>
                </a:solidFill>
              </a:rPr>
              <a:t>Target Market Strategy</a:t>
            </a:r>
          </a:p>
          <a:p>
            <a:r>
              <a:rPr lang="en-GB" sz="1400" dirty="0">
                <a:solidFill>
                  <a:schemeClr val="tx1">
                    <a:alpha val="55000"/>
                  </a:schemeClr>
                </a:solidFill>
              </a:rPr>
              <a:t>NORTHLINE CLOTHING targets consumers aged 15–40, with a primary focus on 16–25-year-olds and a secondary segment of 26–40-year-olds seeking modern casualwear.</a:t>
            </a:r>
          </a:p>
          <a:p>
            <a:r>
              <a:rPr lang="en-GB" sz="1400" dirty="0">
                <a:solidFill>
                  <a:schemeClr val="tx1">
                    <a:alpha val="55000"/>
                  </a:schemeClr>
                </a:solidFill>
              </a:rPr>
              <a:t>Demographically, the primary segment includes students and early-career individuals influenced by social media and youth culture.</a:t>
            </a:r>
          </a:p>
          <a:p>
            <a:r>
              <a:rPr lang="en-GB" sz="1400" dirty="0">
                <a:solidFill>
                  <a:schemeClr val="tx1">
                    <a:alpha val="55000"/>
                  </a:schemeClr>
                </a:solidFill>
              </a:rPr>
              <a:t>Psychographically, the brand targets customers who value self-expression, originality, and accessible streetwear rather than luxury branding.</a:t>
            </a:r>
          </a:p>
          <a:p>
            <a:r>
              <a:rPr lang="en-GB" sz="1400" dirty="0">
                <a:solidFill>
                  <a:schemeClr val="tx1">
                    <a:alpha val="55000"/>
                  </a:schemeClr>
                </a:solidFill>
              </a:rPr>
              <a:t>Behaviourally, the target audience frequently shops online, follows influencer recommendations, and responds positively to limited product releases.</a:t>
            </a:r>
          </a:p>
          <a:p>
            <a:r>
              <a:rPr lang="en-GB" sz="1400" dirty="0">
                <a:solidFill>
                  <a:schemeClr val="tx1">
                    <a:alpha val="55000"/>
                  </a:schemeClr>
                </a:solidFill>
              </a:rPr>
              <a:t>Clear segmentation enables focused marketing, controlled production, and stronger brand positioning within a competitive industry.</a:t>
            </a:r>
          </a:p>
          <a:p>
            <a:endParaRPr lang="en-GB" sz="13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4289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DDAFF2-6E96-34D8-85E6-EFFDA61A8D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E53BF2-F302-B486-3111-9B6D97726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Marketing Strategy: Application of the 4Ps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F0554-87AC-1C29-17F7-426C3BADB8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1700" b="1"/>
              <a:t>How NORTHLINE CLOTHING Competes</a:t>
            </a:r>
          </a:p>
          <a:p>
            <a:r>
              <a:rPr lang="en-GB" sz="1700" b="1"/>
              <a:t>Product:</a:t>
            </a:r>
            <a:r>
              <a:rPr lang="en-GB" sz="1700"/>
              <a:t> Casual streetwear such as hoodies and t-shirts, released in limited drops to reduce waste and create demand.</a:t>
            </a:r>
          </a:p>
          <a:p>
            <a:r>
              <a:rPr lang="en-GB" sz="1700" b="1"/>
              <a:t>Price:</a:t>
            </a:r>
            <a:r>
              <a:rPr lang="en-GB" sz="1700"/>
              <a:t> Mid-range pricing that is more affordable than premium brands but higher quality than fast fashion.</a:t>
            </a:r>
          </a:p>
          <a:p>
            <a:r>
              <a:rPr lang="en-GB" sz="1700" b="1"/>
              <a:t>Place:</a:t>
            </a:r>
            <a:r>
              <a:rPr lang="en-GB" sz="1700"/>
              <a:t> Main sales through the website, supported by pop-up events in Birmingham.</a:t>
            </a:r>
          </a:p>
          <a:p>
            <a:r>
              <a:rPr lang="en-GB" sz="1700" b="1"/>
              <a:t>Promotion:</a:t>
            </a:r>
            <a:r>
              <a:rPr lang="en-GB" sz="1700"/>
              <a:t> Social media marketing on Instagram and TikTok, plus collaborations with local micro-influencers.</a:t>
            </a:r>
          </a:p>
          <a:p>
            <a:r>
              <a:rPr lang="en-GB" sz="1700"/>
              <a:t>All four elements work together to support clear brand positioning.</a:t>
            </a:r>
          </a:p>
          <a:p>
            <a:endParaRPr lang="en-GB" sz="1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68DBAC-1067-E83B-1DBD-91CD9F21A7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303" r="24014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143090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FFE882-794A-DD7C-4015-B920BF960D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17F084-A73C-807C-B00C-A09BC1D90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Online 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104B4-4683-BC84-5267-0C6211DE7C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1400" b="1"/>
              <a:t>Attracting and Retaining Customers</a:t>
            </a:r>
          </a:p>
          <a:p>
            <a:r>
              <a:rPr lang="en-GB" sz="1400"/>
              <a:t>Social media platforms such as Instagram and TikTok will be used to promote new drops and build brand awareness among the 16–25 market.</a:t>
            </a:r>
          </a:p>
          <a:p>
            <a:r>
              <a:rPr lang="en-GB" sz="1400"/>
              <a:t>Micro-influencer partnerships will help increase trust and reach specific communities within Birmingham.</a:t>
            </a:r>
          </a:p>
          <a:p>
            <a:r>
              <a:rPr lang="en-GB" sz="1400"/>
              <a:t>Search engine optimisation (SEO) and a professional website will improve long-term online visibility.</a:t>
            </a:r>
          </a:p>
          <a:p>
            <a:r>
              <a:rPr lang="en-GB" sz="1400"/>
              <a:t>Email marketing will be used to inform customers about new releases and encourage repeat purchases.</a:t>
            </a:r>
          </a:p>
          <a:p>
            <a:r>
              <a:rPr lang="en-GB" sz="1400"/>
              <a:t>While digital marketing offers low entry costs, it is competitive and depends on platform algorithms, which creates some risk.</a:t>
            </a:r>
          </a:p>
          <a:p>
            <a:endParaRPr lang="en-GB" sz="1400"/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5FD9573E-0725-1756-9039-16E3F1CF14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71" r="2967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0038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35C880-BA5E-4F1E-3E01-BC0CBD89C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Legal Structure &amp; Financial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43453-2C85-9A05-4FE7-F3E031823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1400" b="1"/>
              <a:t>Operational and Financial Framework</a:t>
            </a:r>
          </a:p>
          <a:p>
            <a:r>
              <a:rPr lang="en-GB" sz="1400"/>
              <a:t>NORTHLINE CLOTHING will operate as a Private Limited Company to provide limited liability and professional credibility.</a:t>
            </a:r>
          </a:p>
          <a:p>
            <a:r>
              <a:rPr lang="en-GB" sz="1400"/>
              <a:t>The business will begin with a lean structure led by the Founder, supported by part-time marketing and production coordination roles.</a:t>
            </a:r>
          </a:p>
          <a:p>
            <a:r>
              <a:rPr lang="en-GB" sz="1400"/>
              <a:t>Estimated start-up costs range between £40,000 and £60,000, covering stock production, website development, marketing, pop-up events, and working capital.</a:t>
            </a:r>
          </a:p>
          <a:p>
            <a:r>
              <a:rPr lang="en-GB" sz="1400"/>
              <a:t>Funding will come from a combination of personal investment and a small business loan to reduce financial risk.</a:t>
            </a:r>
          </a:p>
          <a:p>
            <a:r>
              <a:rPr lang="en-GB" sz="1400"/>
              <a:t>Growth will be gradual, focusing on controlled product drops and reinvestment of profits.</a:t>
            </a:r>
          </a:p>
          <a:p>
            <a:endParaRPr lang="en-GB" sz="1400"/>
          </a:p>
        </p:txBody>
      </p:sp>
      <p:pic>
        <p:nvPicPr>
          <p:cNvPr id="5" name="Picture 4" descr="Suits hanged in a clothes pile line">
            <a:extLst>
              <a:ext uri="{FF2B5EF4-FFF2-40B4-BE49-F238E27FC236}">
                <a16:creationId xmlns:a16="http://schemas.microsoft.com/office/drawing/2014/main" id="{A2D40EE1-3ACC-A99A-68CF-5B067D1AFB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97" r="32966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225083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659</Words>
  <Application>Microsoft Office PowerPoint</Application>
  <PresentationFormat>Widescreen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PowerPoint Presentation</vt:lpstr>
      <vt:lpstr>Business Concept &amp; Opportunity</vt:lpstr>
      <vt:lpstr>Market Environment &amp; Industry Analysis</vt:lpstr>
      <vt:lpstr>Market Segmentation &amp; Target Customers</vt:lpstr>
      <vt:lpstr>Marketing Strategy: Application of the 4Ps</vt:lpstr>
      <vt:lpstr>Online Marketing Strategy</vt:lpstr>
      <vt:lpstr>Legal Structure &amp; Financial Overview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Muhammad Rashid</dc:creator>
  <cp:lastModifiedBy>Muhammad Rashid</cp:lastModifiedBy>
  <cp:revision>2</cp:revision>
  <dcterms:created xsi:type="dcterms:W3CDTF">2026-02-27T08:54:20Z</dcterms:created>
  <dcterms:modified xsi:type="dcterms:W3CDTF">2026-02-27T09:19:05Z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2026-02-27T08:54:59Z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ddaac4a6-e356-446d-9c37-8fe03837ed67</vt:lpwstr>
  </property>
  <property fmtid="{D5CDD505-2E9C-101B-9397-08002B2CF9AE}" pid="7" name="MSIP_Label_defa4170-0d19-0005-0004-bc88714345d2_ActionId">
    <vt:lpwstr>71a276fc-32aa-4cc8-b0ec-5a52aacaddaa</vt:lpwstr>
  </property>
  <property fmtid="{D5CDD505-2E9C-101B-9397-08002B2CF9AE}" pid="8" name="MSIP_Label_defa4170-0d19-0005-0004-bc88714345d2_ContentBits">
    <vt:lpwstr>0</vt:lpwstr>
  </property>
  <property fmtid="{D5CDD505-2E9C-101B-9397-08002B2CF9AE}" pid="9" name="MSIP_Label_defa4170-0d19-0005-0004-bc88714345d2_Tag">
    <vt:lpwstr>10, 3, 0, 1</vt:lpwstr>
  </property>
</Properties>
</file>