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3"/>
  </p:notesMasterIdLst>
  <p:sldIdLst>
    <p:sldId id="302" r:id="rId3"/>
    <p:sldId id="256" r:id="rId4"/>
    <p:sldId id="306" r:id="rId5"/>
    <p:sldId id="298" r:id="rId6"/>
    <p:sldId id="257" r:id="rId7"/>
    <p:sldId id="258" r:id="rId8"/>
    <p:sldId id="297" r:id="rId9"/>
    <p:sldId id="299" r:id="rId10"/>
    <p:sldId id="300" r:id="rId11"/>
    <p:sldId id="259" r:id="rId12"/>
    <p:sldId id="303" r:id="rId13"/>
    <p:sldId id="295" r:id="rId14"/>
    <p:sldId id="260" r:id="rId15"/>
    <p:sldId id="261" r:id="rId16"/>
    <p:sldId id="263" r:id="rId17"/>
    <p:sldId id="264" r:id="rId18"/>
    <p:sldId id="265" r:id="rId19"/>
    <p:sldId id="268" r:id="rId20"/>
    <p:sldId id="269" r:id="rId21"/>
    <p:sldId id="267" r:id="rId22"/>
    <p:sldId id="266" r:id="rId23"/>
    <p:sldId id="272" r:id="rId24"/>
    <p:sldId id="271" r:id="rId25"/>
    <p:sldId id="273" r:id="rId26"/>
    <p:sldId id="296" r:id="rId27"/>
    <p:sldId id="270" r:id="rId28"/>
    <p:sldId id="274" r:id="rId29"/>
    <p:sldId id="275" r:id="rId30"/>
    <p:sldId id="277" r:id="rId31"/>
    <p:sldId id="276" r:id="rId32"/>
    <p:sldId id="278" r:id="rId33"/>
    <p:sldId id="279" r:id="rId34"/>
    <p:sldId id="280" r:id="rId35"/>
    <p:sldId id="282" r:id="rId36"/>
    <p:sldId id="283" r:id="rId37"/>
    <p:sldId id="285" r:id="rId38"/>
    <p:sldId id="286" r:id="rId39"/>
    <p:sldId id="292" r:id="rId40"/>
    <p:sldId id="284" r:id="rId41"/>
    <p:sldId id="291" r:id="rId42"/>
    <p:sldId id="287" r:id="rId43"/>
    <p:sldId id="290" r:id="rId44"/>
    <p:sldId id="281" r:id="rId45"/>
    <p:sldId id="288" r:id="rId46"/>
    <p:sldId id="289" r:id="rId47"/>
    <p:sldId id="294" r:id="rId48"/>
    <p:sldId id="304" r:id="rId49"/>
    <p:sldId id="305" r:id="rId50"/>
    <p:sldId id="262" r:id="rId51"/>
    <p:sldId id="29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1143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042CD7-393A-4988-A23E-A7B3B12C3997}" type="datetimeFigureOut">
              <a:rPr lang="en-GB" smtClean="0"/>
              <a:t>15/09/2020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9D3151-10AD-4F3F-AEF6-6CCA3B4003E3}" type="slidenum">
              <a:rPr lang="en-GB" smtClean="0"/>
              <a:t>‹#›</a:t>
            </a:fld>
            <a:endParaRPr lang="en-GB"/>
          </a:p>
        </p:txBody>
      </p:sp>
    </p:spTree>
    <p:extLst>
      <p:ext uri="{BB962C8B-B14F-4D97-AF65-F5344CB8AC3E}">
        <p14:creationId xmlns:p14="http://schemas.microsoft.com/office/powerpoint/2010/main" val="2837402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9D3151-10AD-4F3F-AEF6-6CCA3B4003E3}" type="slidenum">
              <a:rPr lang="en-GB" smtClean="0"/>
              <a:t>12</a:t>
            </a:fld>
            <a:endParaRPr lang="en-GB"/>
          </a:p>
        </p:txBody>
      </p:sp>
    </p:spTree>
    <p:extLst>
      <p:ext uri="{BB962C8B-B14F-4D97-AF65-F5344CB8AC3E}">
        <p14:creationId xmlns:p14="http://schemas.microsoft.com/office/powerpoint/2010/main" val="318634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2B8478-BFCE-48CB-AAAE-9CCCB4F565E2}" type="datetime1">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71620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BDBC51-2D8F-4091-BEDC-498742B29D5F}" type="datetime1">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3197544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6BEA24-5C66-44AA-A897-E18869E1EEC7}" type="datetime1">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997212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30CE72B-5FB9-4A9F-9E4A-45D7BBA475CE}" type="datetime1">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415573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ECA76F-E1B4-459F-92E6-E1569B78373E}" type="datetime1">
              <a:rPr lang="en-GB" smtClean="0"/>
              <a:t>15/09/2020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56148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44512F-2ABC-41A8-ABB2-469B251A7F31}" type="datetime1">
              <a:rPr lang="en-GB" smtClean="0"/>
              <a:t>15/09/2020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308210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5A1089-DBDD-45BA-BA57-012FABA3C139}" type="datetime1">
              <a:rPr lang="en-GB" smtClean="0"/>
              <a:t>15/09/2020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60936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1B389E-0F32-4197-BC17-D6859A81AE93}" type="datetime1">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2664418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2CE0D-9B31-4577-91C7-88D16B39C044}" type="datetime1">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603668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C7A413-5FA0-4203-9FD6-12ADFB58FB4A}" type="datetime1">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305539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3EAF31-341A-4981-81F0-32CA56CC6047}" type="datetime1">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4275625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3648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02855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2803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1325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8438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7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6367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66382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94206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4644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3274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7D12A0-A45B-4126-B205-B297784FDFBB}" type="datetime1">
              <a:rPr lang="en-GB" smtClean="0"/>
              <a:t>15/09/2020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EC2E3-A6CA-4E48-836C-CB13337F695C}" type="slidenum">
              <a:rPr lang="en-GB" smtClean="0"/>
              <a:t>‹#›</a:t>
            </a:fld>
            <a:endParaRPr lang="en-GB"/>
          </a:p>
        </p:txBody>
      </p:sp>
    </p:spTree>
    <p:extLst>
      <p:ext uri="{BB962C8B-B14F-4D97-AF65-F5344CB8AC3E}">
        <p14:creationId xmlns:p14="http://schemas.microsoft.com/office/powerpoint/2010/main" val="2187667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44FD5B-87FA-4685-AB01-8CF7873249A1}" type="datetimeFigureOut">
              <a:rPr lang="en-GB" smtClean="0">
                <a:solidFill>
                  <a:prstClr val="black">
                    <a:tint val="75000"/>
                  </a:prstClr>
                </a:solidFill>
              </a:rPr>
              <a:pPr/>
              <a:t>15/09/2020</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78299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lmshouses.org/history-of-almshouse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www.barnardos.org.uk/barnardo_s_history.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4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dare2care.org.uk/"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s://www.nspcc.org.uk/preventing-abuse/child-protection-system/children-in-care/" TargetMode="External"/><Relationship Id="rId2" Type="http://schemas.openxmlformats.org/officeDocument/2006/relationships/hyperlink" Target="http://www.coramvoice.org.uk/professional-zone/whos-care-national-statistics"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3CEC2E3-A6CA-4E48-836C-CB13337F695C}" type="slidenum">
              <a:rPr lang="en-GB" smtClean="0"/>
              <a:t>1</a:t>
            </a:fld>
            <a:endParaRPr lang="en-GB"/>
          </a:p>
        </p:txBody>
      </p:sp>
      <p:pic>
        <p:nvPicPr>
          <p:cNvPr id="5" name="Picture 4">
            <a:extLst>
              <a:ext uri="{FF2B5EF4-FFF2-40B4-BE49-F238E27FC236}">
                <a16:creationId xmlns:a16="http://schemas.microsoft.com/office/drawing/2014/main" id="{8C97F7CB-74CD-449E-A5B2-84D597DE2460}"/>
              </a:ext>
            </a:extLst>
          </p:cNvPr>
          <p:cNvPicPr>
            <a:picLocks noChangeAspect="1"/>
          </p:cNvPicPr>
          <p:nvPr/>
        </p:nvPicPr>
        <p:blipFill>
          <a:blip r:embed="rId2"/>
          <a:stretch>
            <a:fillRect/>
          </a:stretch>
        </p:blipFill>
        <p:spPr>
          <a:xfrm>
            <a:off x="2706511" y="0"/>
            <a:ext cx="7013222" cy="7574280"/>
          </a:xfrm>
          <a:prstGeom prst="rect">
            <a:avLst/>
          </a:prstGeom>
        </p:spPr>
      </p:pic>
    </p:spTree>
    <p:extLst>
      <p:ext uri="{BB962C8B-B14F-4D97-AF65-F5344CB8AC3E}">
        <p14:creationId xmlns:p14="http://schemas.microsoft.com/office/powerpoint/2010/main" val="264279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Top Corners Rounded 8">
            <a:extLst>
              <a:ext uri="{FF2B5EF4-FFF2-40B4-BE49-F238E27FC236}">
                <a16:creationId xmlns:a16="http://schemas.microsoft.com/office/drawing/2014/main" id="{76E6212F-EB21-4328-8386-832840CB43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Top Corners Rounded 10">
            <a:extLst>
              <a:ext uri="{FF2B5EF4-FFF2-40B4-BE49-F238E27FC236}">
                <a16:creationId xmlns:a16="http://schemas.microsoft.com/office/drawing/2014/main" id="{9E74304E-CF2D-41E1-92CF-7FC508311B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2">
            <a:extLst>
              <a:ext uri="{FF2B5EF4-FFF2-40B4-BE49-F238E27FC236}">
                <a16:creationId xmlns:a16="http://schemas.microsoft.com/office/drawing/2014/main" id="{4717401F-8127-4697-8085-3D6C69B5D2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close up of a logo&#10;&#10;Description generated with high confidence">
            <a:extLst>
              <a:ext uri="{FF2B5EF4-FFF2-40B4-BE49-F238E27FC236}">
                <a16:creationId xmlns:a16="http://schemas.microsoft.com/office/drawing/2014/main" id="{28913884-A8DE-4CF1-8A10-FFB24F8117B7}"/>
              </a:ext>
            </a:extLst>
          </p:cNvPr>
          <p:cNvPicPr>
            <a:picLocks noChangeAspect="1"/>
          </p:cNvPicPr>
          <p:nvPr/>
        </p:nvPicPr>
        <p:blipFill>
          <a:blip r:embed="rId2"/>
          <a:stretch>
            <a:fillRect/>
          </a:stretch>
        </p:blipFill>
        <p:spPr>
          <a:xfrm>
            <a:off x="5203767" y="1306065"/>
            <a:ext cx="6542117" cy="4088822"/>
          </a:xfrm>
          <a:prstGeom prst="rect">
            <a:avLst/>
          </a:prstGeom>
        </p:spPr>
      </p:pic>
      <p:sp>
        <p:nvSpPr>
          <p:cNvPr id="2" name="Title 1"/>
          <p:cNvSpPr>
            <a:spLocks noGrp="1"/>
          </p:cNvSpPr>
          <p:nvPr>
            <p:ph type="ctrTitle"/>
          </p:nvPr>
        </p:nvSpPr>
        <p:spPr>
          <a:xfrm>
            <a:off x="332315" y="1122363"/>
            <a:ext cx="3971220" cy="3249386"/>
          </a:xfrm>
        </p:spPr>
        <p:txBody>
          <a:bodyPr anchor="ctr">
            <a:normAutofit/>
          </a:bodyPr>
          <a:lstStyle/>
          <a:p>
            <a:pPr algn="l"/>
            <a:r>
              <a:rPr lang="en-GB" dirty="0">
                <a:solidFill>
                  <a:schemeClr val="bg1"/>
                </a:solidFill>
              </a:rPr>
              <a:t>Children’s Services</a:t>
            </a:r>
          </a:p>
        </p:txBody>
      </p:sp>
      <p:sp>
        <p:nvSpPr>
          <p:cNvPr id="3" name="Subtitle 2"/>
          <p:cNvSpPr>
            <a:spLocks noGrp="1"/>
          </p:cNvSpPr>
          <p:nvPr>
            <p:ph type="subTitle" idx="1"/>
          </p:nvPr>
        </p:nvSpPr>
        <p:spPr>
          <a:xfrm>
            <a:off x="332314" y="4714874"/>
            <a:ext cx="3971221" cy="1240803"/>
          </a:xfrm>
        </p:spPr>
        <p:txBody>
          <a:bodyPr>
            <a:normAutofit/>
          </a:bodyPr>
          <a:lstStyle/>
          <a:p>
            <a:pPr algn="l"/>
            <a:endParaRPr lang="en-GB">
              <a:solidFill>
                <a:schemeClr val="bg1"/>
              </a:solidFill>
            </a:endParaRPr>
          </a:p>
        </p:txBody>
      </p:sp>
      <p:sp>
        <p:nvSpPr>
          <p:cNvPr id="5" name="Slide Number Placeholder 4"/>
          <p:cNvSpPr>
            <a:spLocks noGrp="1"/>
          </p:cNvSpPr>
          <p:nvPr>
            <p:ph type="sldNum" sz="quarter" idx="12"/>
          </p:nvPr>
        </p:nvSpPr>
        <p:spPr/>
        <p:txBody>
          <a:bodyPr/>
          <a:lstStyle/>
          <a:p>
            <a:fld id="{73CEC2E3-A6CA-4E48-836C-CB13337F695C}" type="slidenum">
              <a:rPr lang="en-GB" smtClean="0"/>
              <a:t>2</a:t>
            </a:fld>
            <a:endParaRPr lang="en-GB"/>
          </a:p>
        </p:txBody>
      </p:sp>
    </p:spTree>
    <p:extLst>
      <p:ext uri="{BB962C8B-B14F-4D97-AF65-F5344CB8AC3E}">
        <p14:creationId xmlns:p14="http://schemas.microsoft.com/office/powerpoint/2010/main" val="1378207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A408CB3-057E-44D2-9C02-A2855C2FDF8D}"/>
              </a:ext>
            </a:extLst>
          </p:cNvPr>
          <p:cNvSpPr>
            <a:spLocks noGrp="1"/>
          </p:cNvSpPr>
          <p:nvPr>
            <p:ph type="sldNum" sz="quarter" idx="12"/>
          </p:nvPr>
        </p:nvSpPr>
        <p:spPr/>
        <p:txBody>
          <a:bodyPr/>
          <a:lstStyle/>
          <a:p>
            <a:fld id="{73CEC2E3-A6CA-4E48-836C-CB13337F695C}" type="slidenum">
              <a:rPr lang="en-GB" smtClean="0"/>
              <a:t>3</a:t>
            </a:fld>
            <a:endParaRPr lang="en-GB"/>
          </a:p>
        </p:txBody>
      </p:sp>
      <p:pic>
        <p:nvPicPr>
          <p:cNvPr id="5" name="Picture 4">
            <a:extLst>
              <a:ext uri="{FF2B5EF4-FFF2-40B4-BE49-F238E27FC236}">
                <a16:creationId xmlns:a16="http://schemas.microsoft.com/office/drawing/2014/main" id="{041B19CE-113E-4311-A6DF-6E580CEC12B2}"/>
              </a:ext>
            </a:extLst>
          </p:cNvPr>
          <p:cNvPicPr>
            <a:picLocks noChangeAspect="1"/>
          </p:cNvPicPr>
          <p:nvPr/>
        </p:nvPicPr>
        <p:blipFill>
          <a:blip r:embed="rId2"/>
          <a:stretch>
            <a:fillRect/>
          </a:stretch>
        </p:blipFill>
        <p:spPr>
          <a:xfrm>
            <a:off x="1016000" y="252224"/>
            <a:ext cx="10205156" cy="6381790"/>
          </a:xfrm>
          <a:prstGeom prst="rect">
            <a:avLst/>
          </a:prstGeom>
        </p:spPr>
      </p:pic>
    </p:spTree>
    <p:extLst>
      <p:ext uri="{BB962C8B-B14F-4D97-AF65-F5344CB8AC3E}">
        <p14:creationId xmlns:p14="http://schemas.microsoft.com/office/powerpoint/2010/main" val="1100296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D214-444E-43B2-BF86-7E9ED4CC4CD8}"/>
              </a:ext>
            </a:extLst>
          </p:cNvPr>
          <p:cNvSpPr>
            <a:spLocks noGrp="1"/>
          </p:cNvSpPr>
          <p:nvPr>
            <p:ph type="title"/>
          </p:nvPr>
        </p:nvSpPr>
        <p:spPr>
          <a:xfrm>
            <a:off x="454241" y="223020"/>
            <a:ext cx="11283518" cy="6498455"/>
          </a:xfrm>
        </p:spPr>
        <p:txBody>
          <a:bodyPr>
            <a:normAutofit fontScale="90000"/>
          </a:bodyPr>
          <a:lstStyle/>
          <a:p>
            <a:r>
              <a:rPr lang="en-GB" dirty="0"/>
              <a:t>Who are ‘the poor’ and how ought society to treat them?</a:t>
            </a:r>
            <a:br>
              <a:rPr lang="en-GB" dirty="0"/>
            </a:br>
            <a:br>
              <a:rPr lang="en-GB" dirty="0"/>
            </a:br>
            <a:r>
              <a:rPr lang="en-GB" dirty="0"/>
              <a:t>What do we mean by ‘the poor’ and are we content with the language here?</a:t>
            </a:r>
            <a:br>
              <a:rPr lang="en-GB" dirty="0"/>
            </a:br>
            <a:br>
              <a:rPr lang="en-GB" dirty="0"/>
            </a:br>
            <a:r>
              <a:rPr lang="en-GB" dirty="0"/>
              <a:t>Who is this ‘we’?</a:t>
            </a:r>
            <a:br>
              <a:rPr lang="en-GB" dirty="0"/>
            </a:br>
            <a:br>
              <a:rPr lang="en-GB" dirty="0"/>
            </a:br>
            <a:r>
              <a:rPr lang="en-GB" dirty="0"/>
              <a:t>What are the key factors which makes us feel that some people are perhaps vulnerable, need help or should be supported by the state?</a:t>
            </a:r>
            <a:br>
              <a:rPr lang="en-GB" dirty="0"/>
            </a:br>
            <a:endParaRPr lang="en-GB" dirty="0"/>
          </a:p>
        </p:txBody>
      </p:sp>
      <p:sp>
        <p:nvSpPr>
          <p:cNvPr id="4" name="Slide Number Placeholder 3">
            <a:extLst>
              <a:ext uri="{FF2B5EF4-FFF2-40B4-BE49-F238E27FC236}">
                <a16:creationId xmlns:a16="http://schemas.microsoft.com/office/drawing/2014/main" id="{A21808C3-EE7E-48D7-9AED-A880BE212514}"/>
              </a:ext>
            </a:extLst>
          </p:cNvPr>
          <p:cNvSpPr>
            <a:spLocks noGrp="1"/>
          </p:cNvSpPr>
          <p:nvPr>
            <p:ph type="sldNum" sz="quarter" idx="12"/>
          </p:nvPr>
        </p:nvSpPr>
        <p:spPr/>
        <p:txBody>
          <a:bodyPr/>
          <a:lstStyle/>
          <a:p>
            <a:fld id="{73CEC2E3-A6CA-4E48-836C-CB13337F695C}" type="slidenum">
              <a:rPr lang="en-GB" smtClean="0"/>
              <a:t>4</a:t>
            </a:fld>
            <a:endParaRPr lang="en-GB"/>
          </a:p>
        </p:txBody>
      </p:sp>
    </p:spTree>
    <p:extLst>
      <p:ext uri="{BB962C8B-B14F-4D97-AF65-F5344CB8AC3E}">
        <p14:creationId xmlns:p14="http://schemas.microsoft.com/office/powerpoint/2010/main" val="186425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3D3411-8EB5-4C28-AC2C-FFD18A66D72A}"/>
              </a:ext>
            </a:extLst>
          </p:cNvPr>
          <p:cNvPicPr>
            <a:picLocks noChangeAspect="1"/>
          </p:cNvPicPr>
          <p:nvPr/>
        </p:nvPicPr>
        <p:blipFill rotWithShape="1">
          <a:blip r:embed="rId2"/>
          <a:srcRect l="710" r="1915" b="3"/>
          <a:stretch/>
        </p:blipFill>
        <p:spPr>
          <a:xfrm>
            <a:off x="838200" y="1904281"/>
            <a:ext cx="6233160" cy="4272681"/>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sz="6600" dirty="0"/>
              <a:t>Aims</a:t>
            </a:r>
          </a:p>
        </p:txBody>
      </p:sp>
      <p:sp>
        <p:nvSpPr>
          <p:cNvPr id="3" name="Content Placeholder 2"/>
          <p:cNvSpPr>
            <a:spLocks noGrp="1"/>
          </p:cNvSpPr>
          <p:nvPr>
            <p:ph idx="1"/>
          </p:nvPr>
        </p:nvSpPr>
        <p:spPr>
          <a:xfrm>
            <a:off x="7301017" y="831656"/>
            <a:ext cx="4502207" cy="5811838"/>
          </a:xfrm>
        </p:spPr>
        <p:txBody>
          <a:bodyPr>
            <a:normAutofit fontScale="92500" lnSpcReduction="10000"/>
          </a:bodyPr>
          <a:lstStyle/>
          <a:p>
            <a:pPr marL="514350" indent="-514350">
              <a:buFont typeface="+mj-lt"/>
              <a:buAutoNum type="arabicPeriod"/>
            </a:pPr>
            <a:r>
              <a:rPr lang="en-GB" sz="3200" dirty="0"/>
              <a:t>Process of evolution from 14</a:t>
            </a:r>
            <a:r>
              <a:rPr lang="en-GB" sz="3200" baseline="30000" dirty="0"/>
              <a:t>th</a:t>
            </a:r>
            <a:r>
              <a:rPr lang="en-GB" sz="3200" dirty="0"/>
              <a:t> century to the 21</a:t>
            </a:r>
            <a:r>
              <a:rPr lang="en-GB" sz="3200" baseline="30000" dirty="0"/>
              <a:t>st</a:t>
            </a:r>
            <a:endParaRPr lang="en-GB" sz="3200" dirty="0"/>
          </a:p>
          <a:p>
            <a:pPr marL="514350" indent="-514350">
              <a:buFont typeface="+mj-lt"/>
              <a:buAutoNum type="arabicPeriod"/>
            </a:pPr>
            <a:r>
              <a:rPr lang="en-GB" sz="3200" dirty="0"/>
              <a:t>Key themes and concerns</a:t>
            </a:r>
          </a:p>
          <a:p>
            <a:pPr marL="514350" indent="-514350">
              <a:buFont typeface="+mj-lt"/>
              <a:buAutoNum type="arabicPeriod"/>
            </a:pPr>
            <a:r>
              <a:rPr lang="en-GB" sz="3200" dirty="0"/>
              <a:t>Reports, recommendations and new laws</a:t>
            </a:r>
          </a:p>
          <a:p>
            <a:pPr marL="514350" indent="-514350">
              <a:buFont typeface="+mj-lt"/>
              <a:buAutoNum type="arabicPeriod"/>
            </a:pPr>
            <a:r>
              <a:rPr lang="en-GB" sz="3200" dirty="0"/>
              <a:t>Recent decades</a:t>
            </a:r>
          </a:p>
          <a:p>
            <a:pPr marL="514350" indent="-514350">
              <a:buFont typeface="+mj-lt"/>
              <a:buAutoNum type="arabicPeriod"/>
            </a:pPr>
            <a:r>
              <a:rPr lang="en-GB" sz="3200" dirty="0"/>
              <a:t>Contemporary challenges: common ground and learning the lessons of the past</a:t>
            </a:r>
          </a:p>
          <a:p>
            <a:pPr marL="0" indent="0">
              <a:buNone/>
            </a:pPr>
            <a:endParaRPr lang="en-GB" sz="2000" dirty="0"/>
          </a:p>
        </p:txBody>
      </p:sp>
      <p:sp>
        <p:nvSpPr>
          <p:cNvPr id="5" name="Slide Number Placeholder 4"/>
          <p:cNvSpPr>
            <a:spLocks noGrp="1"/>
          </p:cNvSpPr>
          <p:nvPr>
            <p:ph type="sldNum" sz="quarter" idx="12"/>
          </p:nvPr>
        </p:nvSpPr>
        <p:spPr/>
        <p:txBody>
          <a:bodyPr/>
          <a:lstStyle/>
          <a:p>
            <a:fld id="{73CEC2E3-A6CA-4E48-836C-CB13337F695C}" type="slidenum">
              <a:rPr lang="en-GB" smtClean="0"/>
              <a:t>5</a:t>
            </a:fld>
            <a:endParaRPr lang="en-GB"/>
          </a:p>
        </p:txBody>
      </p:sp>
    </p:spTree>
    <p:extLst>
      <p:ext uri="{BB962C8B-B14F-4D97-AF65-F5344CB8AC3E}">
        <p14:creationId xmlns:p14="http://schemas.microsoft.com/office/powerpoint/2010/main" val="383127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Historical periods</a:t>
            </a:r>
          </a:p>
        </p:txBody>
      </p:sp>
      <p:sp>
        <p:nvSpPr>
          <p:cNvPr id="3" name="Content Placeholder 2"/>
          <p:cNvSpPr>
            <a:spLocks noGrp="1"/>
          </p:cNvSpPr>
          <p:nvPr>
            <p:ph idx="1"/>
          </p:nvPr>
        </p:nvSpPr>
        <p:spPr/>
        <p:txBody>
          <a:bodyPr/>
          <a:lstStyle/>
          <a:p>
            <a:pPr marL="0" indent="0">
              <a:buNone/>
            </a:pPr>
            <a:r>
              <a:rPr lang="en-GB" sz="3600" dirty="0">
                <a:latin typeface="Arial" panose="020B0604020202020204" pitchFamily="34" charset="0"/>
                <a:cs typeface="Arial" panose="020B0604020202020204" pitchFamily="34" charset="0"/>
              </a:rPr>
              <a:t>It can be helpful to analyse the development of services by historical periods: </a:t>
            </a:r>
          </a:p>
          <a:p>
            <a:pPr lvl="2"/>
            <a:r>
              <a:rPr lang="en-GB" sz="3600" dirty="0">
                <a:latin typeface="Arial" panose="020B0604020202020204" pitchFamily="34" charset="0"/>
                <a:cs typeface="Arial" panose="020B0604020202020204" pitchFamily="34" charset="0"/>
              </a:rPr>
              <a:t>pre 1597</a:t>
            </a:r>
          </a:p>
          <a:p>
            <a:pPr lvl="2"/>
            <a:r>
              <a:rPr lang="en-GB" sz="3600" dirty="0">
                <a:latin typeface="Arial" panose="020B0604020202020204" pitchFamily="34" charset="0"/>
                <a:cs typeface="Arial" panose="020B0604020202020204" pitchFamily="34" charset="0"/>
              </a:rPr>
              <a:t>1597 – 1834</a:t>
            </a:r>
          </a:p>
          <a:p>
            <a:pPr lvl="2"/>
            <a:r>
              <a:rPr lang="en-GB" sz="3600" dirty="0">
                <a:latin typeface="Arial" panose="020B0604020202020204" pitchFamily="34" charset="0"/>
                <a:cs typeface="Arial" panose="020B0604020202020204" pitchFamily="34" charset="0"/>
              </a:rPr>
              <a:t>1834 – 1908</a:t>
            </a:r>
          </a:p>
          <a:p>
            <a:pPr lvl="2"/>
            <a:r>
              <a:rPr lang="en-GB" sz="3600" dirty="0">
                <a:latin typeface="Arial" panose="020B0604020202020204" pitchFamily="34" charset="0"/>
                <a:cs typeface="Arial" panose="020B0604020202020204" pitchFamily="34" charset="0"/>
              </a:rPr>
              <a:t>1908 – 1939</a:t>
            </a:r>
          </a:p>
          <a:p>
            <a:pPr lvl="2"/>
            <a:r>
              <a:rPr lang="en-GB" sz="3600" dirty="0">
                <a:latin typeface="Arial" panose="020B0604020202020204" pitchFamily="34" charset="0"/>
                <a:cs typeface="Arial" panose="020B0604020202020204" pitchFamily="34" charset="0"/>
              </a:rPr>
              <a:t>post 1939</a:t>
            </a:r>
          </a:p>
        </p:txBody>
      </p:sp>
      <p:sp>
        <p:nvSpPr>
          <p:cNvPr id="4" name="TextBox 3"/>
          <p:cNvSpPr txBox="1"/>
          <p:nvPr/>
        </p:nvSpPr>
        <p:spPr>
          <a:xfrm>
            <a:off x="7532914" y="5791200"/>
            <a:ext cx="4191000" cy="369332"/>
          </a:xfrm>
          <a:prstGeom prst="rect">
            <a:avLst/>
          </a:prstGeom>
          <a:noFill/>
        </p:spPr>
        <p:txBody>
          <a:bodyPr wrap="square" rtlCol="0">
            <a:spAutoFit/>
          </a:bodyPr>
          <a:lstStyle/>
          <a:p>
            <a:r>
              <a:rPr lang="en-GB" dirty="0"/>
              <a:t>Frost, Mills and Stein (1999)</a:t>
            </a:r>
          </a:p>
        </p:txBody>
      </p:sp>
      <p:pic>
        <p:nvPicPr>
          <p:cNvPr id="5" name="Picture 4">
            <a:extLst>
              <a:ext uri="{FF2B5EF4-FFF2-40B4-BE49-F238E27FC236}">
                <a16:creationId xmlns:a16="http://schemas.microsoft.com/office/drawing/2014/main" id="{7802A1F1-1579-4711-B082-D02FA96DFC70}"/>
              </a:ext>
            </a:extLst>
          </p:cNvPr>
          <p:cNvPicPr>
            <a:picLocks noChangeAspect="1"/>
          </p:cNvPicPr>
          <p:nvPr/>
        </p:nvPicPr>
        <p:blipFill>
          <a:blip r:embed="rId2"/>
          <a:stretch>
            <a:fillRect/>
          </a:stretch>
        </p:blipFill>
        <p:spPr>
          <a:xfrm>
            <a:off x="5468516" y="3079101"/>
            <a:ext cx="3128671" cy="2258397"/>
          </a:xfrm>
          <a:prstGeom prst="rect">
            <a:avLst/>
          </a:prstGeom>
        </p:spPr>
      </p:pic>
      <p:pic>
        <p:nvPicPr>
          <p:cNvPr id="6" name="Picture 5">
            <a:extLst>
              <a:ext uri="{FF2B5EF4-FFF2-40B4-BE49-F238E27FC236}">
                <a16:creationId xmlns:a16="http://schemas.microsoft.com/office/drawing/2014/main" id="{64C0AF3C-EEFF-4723-8A7E-B01F453BB97D}"/>
              </a:ext>
            </a:extLst>
          </p:cNvPr>
          <p:cNvPicPr>
            <a:picLocks noChangeAspect="1"/>
          </p:cNvPicPr>
          <p:nvPr/>
        </p:nvPicPr>
        <p:blipFill>
          <a:blip r:embed="rId3"/>
          <a:stretch>
            <a:fillRect/>
          </a:stretch>
        </p:blipFill>
        <p:spPr>
          <a:xfrm>
            <a:off x="9293288" y="3090374"/>
            <a:ext cx="2247124" cy="2247124"/>
          </a:xfrm>
          <a:prstGeom prst="rect">
            <a:avLst/>
          </a:prstGeom>
        </p:spPr>
      </p:pic>
      <p:sp>
        <p:nvSpPr>
          <p:cNvPr id="7" name="Slide Number Placeholder 6"/>
          <p:cNvSpPr>
            <a:spLocks noGrp="1"/>
          </p:cNvSpPr>
          <p:nvPr>
            <p:ph type="sldNum" sz="quarter" idx="12"/>
          </p:nvPr>
        </p:nvSpPr>
        <p:spPr/>
        <p:txBody>
          <a:bodyPr/>
          <a:lstStyle/>
          <a:p>
            <a:fld id="{73CEC2E3-A6CA-4E48-836C-CB13337F695C}" type="slidenum">
              <a:rPr lang="en-GB" smtClean="0"/>
              <a:t>6</a:t>
            </a:fld>
            <a:endParaRPr lang="en-GB"/>
          </a:p>
        </p:txBody>
      </p:sp>
    </p:spTree>
    <p:extLst>
      <p:ext uri="{BB962C8B-B14F-4D97-AF65-F5344CB8AC3E}">
        <p14:creationId xmlns:p14="http://schemas.microsoft.com/office/powerpoint/2010/main" val="243289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randombar(horizontal)">
                                      <p:cBhvr>
                                        <p:cTn id="4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A965A5-8286-43B0-9584-1FD743215173}"/>
              </a:ext>
            </a:extLst>
          </p:cNvPr>
          <p:cNvSpPr>
            <a:spLocks noGrp="1"/>
          </p:cNvSpPr>
          <p:nvPr>
            <p:ph type="title"/>
          </p:nvPr>
        </p:nvSpPr>
        <p:spPr>
          <a:xfrm>
            <a:off x="838200" y="67468"/>
            <a:ext cx="10515600" cy="1325563"/>
          </a:xfrm>
        </p:spPr>
        <p:txBody>
          <a:bodyPr>
            <a:normAutofit/>
          </a:bodyPr>
          <a:lstStyle/>
          <a:p>
            <a:r>
              <a:rPr lang="en-GB" b="1" dirty="0"/>
              <a:t>The ‘Old Poor Law’ </a:t>
            </a:r>
            <a:br>
              <a:rPr lang="en-GB" b="1" dirty="0"/>
            </a:br>
            <a:r>
              <a:rPr lang="en-GB" dirty="0"/>
              <a:t>from the Statute of Cambridge 1388</a:t>
            </a:r>
          </a:p>
        </p:txBody>
      </p:sp>
      <p:sp>
        <p:nvSpPr>
          <p:cNvPr id="4" name="Slide Number Placeholder 3">
            <a:extLst>
              <a:ext uri="{FF2B5EF4-FFF2-40B4-BE49-F238E27FC236}">
                <a16:creationId xmlns:a16="http://schemas.microsoft.com/office/drawing/2014/main" id="{5B55BB00-ACEC-4D74-88DA-D7C5806FE9C0}"/>
              </a:ext>
            </a:extLst>
          </p:cNvPr>
          <p:cNvSpPr>
            <a:spLocks noGrp="1"/>
          </p:cNvSpPr>
          <p:nvPr>
            <p:ph type="sldNum" sz="quarter" idx="12"/>
          </p:nvPr>
        </p:nvSpPr>
        <p:spPr/>
        <p:txBody>
          <a:bodyPr/>
          <a:lstStyle/>
          <a:p>
            <a:fld id="{73CEC2E3-A6CA-4E48-836C-CB13337F695C}" type="slidenum">
              <a:rPr lang="en-GB" smtClean="0"/>
              <a:t>7</a:t>
            </a:fld>
            <a:endParaRPr lang="en-GB"/>
          </a:p>
        </p:txBody>
      </p:sp>
      <p:sp>
        <p:nvSpPr>
          <p:cNvPr id="5" name="Rectangle: Rounded Corners 4">
            <a:extLst>
              <a:ext uri="{FF2B5EF4-FFF2-40B4-BE49-F238E27FC236}">
                <a16:creationId xmlns:a16="http://schemas.microsoft.com/office/drawing/2014/main" id="{3AEF1394-A67A-4900-AFDA-C471F76C48CF}"/>
              </a:ext>
            </a:extLst>
          </p:cNvPr>
          <p:cNvSpPr/>
          <p:nvPr/>
        </p:nvSpPr>
        <p:spPr>
          <a:xfrm>
            <a:off x="266330" y="1393031"/>
            <a:ext cx="11807301" cy="54649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Able-bodied poor (deserving poor)</a:t>
            </a:r>
          </a:p>
          <a:p>
            <a:pPr algn="ctr"/>
            <a:r>
              <a:rPr lang="en-GB" sz="2800" dirty="0"/>
              <a:t>- Willing to work but couldn’t find employment. Poor-relief – work in return for a wage</a:t>
            </a:r>
          </a:p>
          <a:p>
            <a:pPr algn="ctr"/>
            <a:endParaRPr lang="en-GB" sz="2800" dirty="0"/>
          </a:p>
          <a:p>
            <a:pPr algn="ctr"/>
            <a:r>
              <a:rPr lang="en-GB" sz="2800" b="1" dirty="0"/>
              <a:t>Impotent poor (deserving poor)</a:t>
            </a:r>
          </a:p>
          <a:p>
            <a:pPr algn="ctr"/>
            <a:r>
              <a:rPr lang="en-GB" sz="2800" dirty="0"/>
              <a:t>- Too old, ill or young to work. Looked after in </a:t>
            </a:r>
            <a:r>
              <a:rPr lang="en-GB" sz="2800" dirty="0" err="1"/>
              <a:t>almshouses</a:t>
            </a:r>
            <a:r>
              <a:rPr lang="en-GB" sz="2800" dirty="0"/>
              <a:t>, hospitals, poor or workhouses. Children could be given apprenticeships</a:t>
            </a:r>
          </a:p>
          <a:p>
            <a:pPr algn="ctr"/>
            <a:endParaRPr lang="en-GB" sz="2800" dirty="0"/>
          </a:p>
          <a:p>
            <a:pPr algn="ctr"/>
            <a:r>
              <a:rPr lang="en-GB" sz="2800" b="1" dirty="0"/>
              <a:t>Idle poor or sturdy beggars (undeserving poor) </a:t>
            </a:r>
          </a:p>
          <a:p>
            <a:pPr algn="ctr"/>
            <a:r>
              <a:rPr lang="en-GB" sz="2800" dirty="0"/>
              <a:t>– those who could work but choose not to. Sometimes publicly mistreated, whipped, humiliated</a:t>
            </a:r>
          </a:p>
        </p:txBody>
      </p:sp>
    </p:spTree>
    <p:extLst>
      <p:ext uri="{BB962C8B-B14F-4D97-AF65-F5344CB8AC3E}">
        <p14:creationId xmlns:p14="http://schemas.microsoft.com/office/powerpoint/2010/main" val="510607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anim calcmode="lin" valueType="num">
                                      <p:cBhvr>
                                        <p:cTn id="2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1000"/>
                                        <p:tgtEl>
                                          <p:spTgt spid="5">
                                            <p:txEl>
                                              <p:pRg st="6" end="6"/>
                                            </p:txEl>
                                          </p:spTgt>
                                        </p:tgtEl>
                                      </p:cBhvr>
                                    </p:animEffect>
                                    <p:anim calcmode="lin" valueType="num">
                                      <p:cBhvr>
                                        <p:cTn id="3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1000"/>
                                        <p:tgtEl>
                                          <p:spTgt spid="5">
                                            <p:txEl>
                                              <p:pRg st="7" end="7"/>
                                            </p:txEl>
                                          </p:spTgt>
                                        </p:tgtEl>
                                      </p:cBhvr>
                                    </p:animEffect>
                                    <p:anim calcmode="lin" valueType="num">
                                      <p:cBhvr>
                                        <p:cTn id="3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3CEC2E3-A6CA-4E48-836C-CB13337F695C}" type="slidenum">
              <a:rPr lang="en-GB" smtClean="0"/>
              <a:t>8</a:t>
            </a:fld>
            <a:endParaRPr lang="en-GB"/>
          </a:p>
        </p:txBody>
      </p:sp>
      <p:pic>
        <p:nvPicPr>
          <p:cNvPr id="4" name="Picture 3">
            <a:hlinkClick r:id="rId2"/>
          </p:cNvPr>
          <p:cNvPicPr>
            <a:picLocks noChangeAspect="1"/>
          </p:cNvPicPr>
          <p:nvPr/>
        </p:nvPicPr>
        <p:blipFill>
          <a:blip r:embed="rId3"/>
          <a:stretch>
            <a:fillRect/>
          </a:stretch>
        </p:blipFill>
        <p:spPr>
          <a:xfrm>
            <a:off x="1616119" y="0"/>
            <a:ext cx="8959762" cy="6858000"/>
          </a:xfrm>
          <a:prstGeom prst="rect">
            <a:avLst/>
          </a:prstGeom>
        </p:spPr>
      </p:pic>
    </p:spTree>
    <p:extLst>
      <p:ext uri="{BB962C8B-B14F-4D97-AF65-F5344CB8AC3E}">
        <p14:creationId xmlns:p14="http://schemas.microsoft.com/office/powerpoint/2010/main" val="3137153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3CEC2E3-A6CA-4E48-836C-CB13337F695C}" type="slidenum">
              <a:rPr lang="en-GB" smtClean="0"/>
              <a:t>9</a:t>
            </a:fld>
            <a:endParaRPr lang="en-GB"/>
          </a:p>
        </p:txBody>
      </p:sp>
      <p:pic>
        <p:nvPicPr>
          <p:cNvPr id="4" name="Picture 3"/>
          <p:cNvPicPr>
            <a:picLocks noChangeAspect="1"/>
          </p:cNvPicPr>
          <p:nvPr/>
        </p:nvPicPr>
        <p:blipFill>
          <a:blip r:embed="rId2"/>
          <a:stretch>
            <a:fillRect/>
          </a:stretch>
        </p:blipFill>
        <p:spPr>
          <a:xfrm>
            <a:off x="0" y="108752"/>
            <a:ext cx="12192000" cy="5744384"/>
          </a:xfrm>
          <a:prstGeom prst="rect">
            <a:avLst/>
          </a:prstGeom>
        </p:spPr>
      </p:pic>
      <p:pic>
        <p:nvPicPr>
          <p:cNvPr id="5" name="Picture 4"/>
          <p:cNvPicPr>
            <a:picLocks noChangeAspect="1"/>
          </p:cNvPicPr>
          <p:nvPr/>
        </p:nvPicPr>
        <p:blipFill>
          <a:blip r:embed="rId3"/>
          <a:stretch>
            <a:fillRect/>
          </a:stretch>
        </p:blipFill>
        <p:spPr>
          <a:xfrm>
            <a:off x="0" y="3302973"/>
            <a:ext cx="12192000" cy="3418502"/>
          </a:xfrm>
          <a:prstGeom prst="rect">
            <a:avLst/>
          </a:prstGeom>
        </p:spPr>
      </p:pic>
    </p:spTree>
    <p:extLst>
      <p:ext uri="{BB962C8B-B14F-4D97-AF65-F5344CB8AC3E}">
        <p14:creationId xmlns:p14="http://schemas.microsoft.com/office/powerpoint/2010/main" val="2333597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0DBB6B5-4D0E-4222-B87E-F4F66F6AD0DC}"/>
              </a:ext>
            </a:extLst>
          </p:cNvPr>
          <p:cNvPicPr>
            <a:picLocks noChangeAspect="1"/>
          </p:cNvPicPr>
          <p:nvPr/>
        </p:nvPicPr>
        <p:blipFill rotWithShape="1">
          <a:blip r:embed="rId2"/>
          <a:srcRect l="728" r="2904" b="-1"/>
          <a:stretch/>
        </p:blipFill>
        <p:spPr>
          <a:xfrm>
            <a:off x="4639056" y="10"/>
            <a:ext cx="7552944" cy="6857990"/>
          </a:xfrm>
          <a:prstGeom prst="rect">
            <a:avLst/>
          </a:prstGeom>
          <a:effectLst/>
        </p:spPr>
      </p:pic>
      <p:sp>
        <p:nvSpPr>
          <p:cNvPr id="2" name="Title 1"/>
          <p:cNvSpPr>
            <a:spLocks noGrp="1"/>
          </p:cNvSpPr>
          <p:nvPr>
            <p:ph type="title"/>
          </p:nvPr>
        </p:nvSpPr>
        <p:spPr>
          <a:xfrm>
            <a:off x="177759" y="-250139"/>
            <a:ext cx="4427769" cy="1676603"/>
          </a:xfrm>
        </p:spPr>
        <p:txBody>
          <a:bodyPr>
            <a:normAutofit/>
          </a:bodyPr>
          <a:lstStyle/>
          <a:p>
            <a:r>
              <a:rPr lang="en-GB" dirty="0">
                <a:latin typeface="Arial" panose="020B0604020202020204" pitchFamily="34" charset="0"/>
                <a:cs typeface="Arial" panose="020B0604020202020204" pitchFamily="34" charset="0"/>
              </a:rPr>
              <a:t>Key themes before 1597</a:t>
            </a:r>
          </a:p>
        </p:txBody>
      </p:sp>
      <p:sp>
        <p:nvSpPr>
          <p:cNvPr id="3" name="Content Placeholder 2"/>
          <p:cNvSpPr>
            <a:spLocks noGrp="1"/>
          </p:cNvSpPr>
          <p:nvPr>
            <p:ph idx="1"/>
          </p:nvPr>
        </p:nvSpPr>
        <p:spPr>
          <a:xfrm>
            <a:off x="0" y="1287447"/>
            <a:ext cx="4550221" cy="5570553"/>
          </a:xfrm>
        </p:spPr>
        <p:txBody>
          <a:bodyPr>
            <a:noAutofit/>
          </a:bodyPr>
          <a:lstStyle/>
          <a:p>
            <a:pPr lvl="0"/>
            <a:r>
              <a:rPr lang="en-GB" dirty="0">
                <a:latin typeface="Arial" panose="020B0604020202020204" pitchFamily="34" charset="0"/>
                <a:cs typeface="Arial" panose="020B0604020202020204" pitchFamily="34" charset="0"/>
              </a:rPr>
              <a:t>Development of specialist provision for children</a:t>
            </a:r>
          </a:p>
          <a:p>
            <a:pPr lvl="0"/>
            <a:r>
              <a:rPr lang="en-GB" dirty="0">
                <a:latin typeface="Arial" panose="020B0604020202020204" pitchFamily="34" charset="0"/>
                <a:cs typeface="Arial" panose="020B0604020202020204" pitchFamily="34" charset="0"/>
              </a:rPr>
              <a:t>Development of a range of residential provision including hospitals, workhouses and boarding-out provision, by State &amp; private individuals</a:t>
            </a:r>
          </a:p>
          <a:p>
            <a:pPr lvl="0"/>
            <a:r>
              <a:rPr lang="en-GB" dirty="0">
                <a:latin typeface="Arial" panose="020B0604020202020204" pitchFamily="34" charset="0"/>
                <a:cs typeface="Arial" panose="020B0604020202020204" pitchFamily="34" charset="0"/>
              </a:rPr>
              <a:t>Importance of work training for young people – seen as the solution to pauperism</a:t>
            </a:r>
          </a:p>
        </p:txBody>
      </p:sp>
      <p:sp>
        <p:nvSpPr>
          <p:cNvPr id="5" name="Slide Number Placeholder 4"/>
          <p:cNvSpPr>
            <a:spLocks noGrp="1"/>
          </p:cNvSpPr>
          <p:nvPr>
            <p:ph type="sldNum" sz="quarter" idx="12"/>
          </p:nvPr>
        </p:nvSpPr>
        <p:spPr>
          <a:xfrm>
            <a:off x="10853928" y="6356350"/>
            <a:ext cx="685800" cy="365125"/>
          </a:xfrm>
        </p:spPr>
        <p:txBody>
          <a:bodyPr>
            <a:normAutofit/>
          </a:bodyPr>
          <a:lstStyle/>
          <a:p>
            <a:pPr algn="l">
              <a:spcAft>
                <a:spcPts val="600"/>
              </a:spcAft>
            </a:pPr>
            <a:fld id="{73CEC2E3-A6CA-4E48-836C-CB13337F695C}" type="slidenum">
              <a:rPr lang="en-GB">
                <a:solidFill>
                  <a:srgbClr val="FFFFFF"/>
                </a:solidFill>
              </a:rPr>
              <a:pPr algn="l">
                <a:spcAft>
                  <a:spcPts val="600"/>
                </a:spcAft>
              </a:pPr>
              <a:t>10</a:t>
            </a:fld>
            <a:endParaRPr lang="en-GB">
              <a:solidFill>
                <a:srgbClr val="FFFFFF"/>
              </a:solidFill>
            </a:endParaRPr>
          </a:p>
        </p:txBody>
      </p:sp>
    </p:spTree>
    <p:extLst>
      <p:ext uri="{BB962C8B-B14F-4D97-AF65-F5344CB8AC3E}">
        <p14:creationId xmlns:p14="http://schemas.microsoft.com/office/powerpoint/2010/main" val="329024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2334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vintage photo of a person&#10;&#10;Description generated with very high confidence">
            <a:extLst>
              <a:ext uri="{FF2B5EF4-FFF2-40B4-BE49-F238E27FC236}">
                <a16:creationId xmlns:a16="http://schemas.microsoft.com/office/drawing/2014/main" id="{C08FEC41-696B-41A8-965C-23E593BB8FEE}"/>
              </a:ext>
            </a:extLst>
          </p:cNvPr>
          <p:cNvPicPr>
            <a:picLocks noChangeAspect="1"/>
          </p:cNvPicPr>
          <p:nvPr/>
        </p:nvPicPr>
        <p:blipFill rotWithShape="1">
          <a:blip r:embed="rId3"/>
          <a:srcRect t="16829" r="-1" b="4915"/>
          <a:stretch/>
        </p:blipFill>
        <p:spPr>
          <a:xfrm>
            <a:off x="477507" y="4108589"/>
            <a:ext cx="2048359" cy="2241870"/>
          </a:xfrm>
          <a:prstGeom prst="rect">
            <a:avLst/>
          </a:prstGeom>
        </p:spPr>
      </p:pic>
      <p:pic>
        <p:nvPicPr>
          <p:cNvPr id="6" name="Picture 5" descr="A stone bench sitting next to a brick wall&#10;&#10;Description generated with very high confidence">
            <a:extLst>
              <a:ext uri="{FF2B5EF4-FFF2-40B4-BE49-F238E27FC236}">
                <a16:creationId xmlns:a16="http://schemas.microsoft.com/office/drawing/2014/main" id="{EBE9BB98-85A2-4C47-A2A3-40D018A00A6C}"/>
              </a:ext>
            </a:extLst>
          </p:cNvPr>
          <p:cNvPicPr>
            <a:picLocks noChangeAspect="1"/>
          </p:cNvPicPr>
          <p:nvPr/>
        </p:nvPicPr>
        <p:blipFill rotWithShape="1">
          <a:blip r:embed="rId4"/>
          <a:srcRect r="7315" b="-2"/>
          <a:stretch/>
        </p:blipFill>
        <p:spPr>
          <a:xfrm>
            <a:off x="471944" y="484632"/>
            <a:ext cx="4268712" cy="3454253"/>
          </a:xfrm>
          <a:prstGeom prst="rect">
            <a:avLst/>
          </a:prstGeom>
        </p:spPr>
      </p:pic>
      <p:pic>
        <p:nvPicPr>
          <p:cNvPr id="5" name="Picture 4" descr="A vintage photo of an old building&#10;&#10;Description generated with very high confidence">
            <a:extLst>
              <a:ext uri="{FF2B5EF4-FFF2-40B4-BE49-F238E27FC236}">
                <a16:creationId xmlns:a16="http://schemas.microsoft.com/office/drawing/2014/main" id="{AEDCB8C0-627B-42AC-BD21-4B9E474BEB7E}"/>
              </a:ext>
            </a:extLst>
          </p:cNvPr>
          <p:cNvPicPr>
            <a:picLocks noChangeAspect="1"/>
          </p:cNvPicPr>
          <p:nvPr/>
        </p:nvPicPr>
        <p:blipFill rotWithShape="1">
          <a:blip r:embed="rId5"/>
          <a:srcRect t="5163" r="-2" b="-2"/>
          <a:stretch/>
        </p:blipFill>
        <p:spPr>
          <a:xfrm>
            <a:off x="4901523" y="484631"/>
            <a:ext cx="6818533" cy="5868335"/>
          </a:xfrm>
          <a:prstGeom prst="rect">
            <a:avLst/>
          </a:prstGeom>
        </p:spPr>
      </p:pic>
      <p:pic>
        <p:nvPicPr>
          <p:cNvPr id="7" name="Picture 6" descr="A picture containing text, book&#10;&#10;Description generated with very high confidence">
            <a:extLst>
              <a:ext uri="{FF2B5EF4-FFF2-40B4-BE49-F238E27FC236}">
                <a16:creationId xmlns:a16="http://schemas.microsoft.com/office/drawing/2014/main" id="{FF6B53EB-4410-41F8-BA65-0DE859A54D54}"/>
              </a:ext>
            </a:extLst>
          </p:cNvPr>
          <p:cNvPicPr>
            <a:picLocks noChangeAspect="1"/>
          </p:cNvPicPr>
          <p:nvPr/>
        </p:nvPicPr>
        <p:blipFill rotWithShape="1">
          <a:blip r:embed="rId6"/>
          <a:srcRect r="511" b="8"/>
          <a:stretch/>
        </p:blipFill>
        <p:spPr>
          <a:xfrm>
            <a:off x="2686733" y="4106645"/>
            <a:ext cx="2053923" cy="2243814"/>
          </a:xfrm>
          <a:prstGeom prst="rect">
            <a:avLst/>
          </a:prstGeom>
        </p:spPr>
      </p:pic>
      <p:sp>
        <p:nvSpPr>
          <p:cNvPr id="2" name="Slide Number Placeholder 1"/>
          <p:cNvSpPr>
            <a:spLocks noGrp="1"/>
          </p:cNvSpPr>
          <p:nvPr>
            <p:ph type="sldNum" sz="quarter" idx="12"/>
          </p:nvPr>
        </p:nvSpPr>
        <p:spPr/>
        <p:txBody>
          <a:bodyPr/>
          <a:lstStyle/>
          <a:p>
            <a:fld id="{73CEC2E3-A6CA-4E48-836C-CB13337F695C}" type="slidenum">
              <a:rPr lang="en-GB" smtClean="0"/>
              <a:t>12</a:t>
            </a:fld>
            <a:endParaRPr lang="en-GB"/>
          </a:p>
        </p:txBody>
      </p:sp>
    </p:spTree>
    <p:extLst>
      <p:ext uri="{BB962C8B-B14F-4D97-AF65-F5344CB8AC3E}">
        <p14:creationId xmlns:p14="http://schemas.microsoft.com/office/powerpoint/2010/main" val="239132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6F6CBB4-D745-47EE-B2E5-7697CE86180B}"/>
              </a:ext>
            </a:extLst>
          </p:cNvPr>
          <p:cNvPicPr>
            <a:picLocks noChangeAspect="1"/>
          </p:cNvPicPr>
          <p:nvPr/>
        </p:nvPicPr>
        <p:blipFill rotWithShape="1">
          <a:blip r:embed="rId2"/>
          <a:srcRect t="4373"/>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p:cNvSpPr>
            <a:spLocks noGrp="1"/>
          </p:cNvSpPr>
          <p:nvPr>
            <p:ph type="title"/>
          </p:nvPr>
        </p:nvSpPr>
        <p:spPr>
          <a:xfrm>
            <a:off x="108113" y="141552"/>
            <a:ext cx="6619258" cy="1325563"/>
          </a:xfrm>
        </p:spPr>
        <p:txBody>
          <a:bodyPr>
            <a:normAutofit/>
          </a:bodyPr>
          <a:lstStyle/>
          <a:p>
            <a:r>
              <a:rPr lang="en-GB" sz="4000" dirty="0">
                <a:latin typeface="Arial" panose="020B0604020202020204" pitchFamily="34" charset="0"/>
                <a:cs typeface="Arial" panose="020B0604020202020204" pitchFamily="34" charset="0"/>
              </a:rPr>
              <a:t>Key themes 1597 – 1833</a:t>
            </a:r>
          </a:p>
        </p:txBody>
      </p:sp>
      <p:sp>
        <p:nvSpPr>
          <p:cNvPr id="3" name="Content Placeholder 2"/>
          <p:cNvSpPr>
            <a:spLocks noGrp="1"/>
          </p:cNvSpPr>
          <p:nvPr>
            <p:ph idx="1"/>
          </p:nvPr>
        </p:nvSpPr>
        <p:spPr>
          <a:xfrm>
            <a:off x="348343" y="1467114"/>
            <a:ext cx="5483290" cy="5110967"/>
          </a:xfrm>
        </p:spPr>
        <p:txBody>
          <a:bodyPr anchor="t">
            <a:normAutofit fontScale="92500"/>
          </a:bodyPr>
          <a:lstStyle/>
          <a:p>
            <a:pPr lvl="0"/>
            <a:r>
              <a:rPr lang="en-GB" dirty="0">
                <a:latin typeface="Arial" panose="020B0604020202020204" pitchFamily="34" charset="0"/>
                <a:cs typeface="Arial" panose="020B0604020202020204" pitchFamily="34" charset="0"/>
              </a:rPr>
              <a:t>Shift in attitude towards the poor child which set the scene for ‘less eligibility’ and the 1834 Poor Law Amendment Act</a:t>
            </a:r>
          </a:p>
          <a:p>
            <a:pPr lvl="0"/>
            <a:r>
              <a:rPr lang="en-GB" dirty="0">
                <a:latin typeface="Arial" panose="020B0604020202020204" pitchFamily="34" charset="0"/>
                <a:cs typeface="Arial" panose="020B0604020202020204" pitchFamily="34" charset="0"/>
              </a:rPr>
              <a:t>Development of a system of provision for children which varied considerably across the country</a:t>
            </a:r>
          </a:p>
          <a:p>
            <a:pPr lvl="0"/>
            <a:r>
              <a:rPr lang="en-GB" dirty="0">
                <a:latin typeface="Arial" panose="020B0604020202020204" pitchFamily="34" charset="0"/>
                <a:cs typeface="Arial" panose="020B0604020202020204" pitchFamily="34" charset="0"/>
              </a:rPr>
              <a:t>Development of residentially based workhouse provision operating alongside apprenticeship and boarding out for children and young people</a:t>
            </a:r>
          </a:p>
          <a:p>
            <a:endParaRPr lang="en-GB" sz="1800" dirty="0"/>
          </a:p>
        </p:txBody>
      </p:sp>
      <p:sp>
        <p:nvSpPr>
          <p:cNvPr id="5" name="TextBox 4">
            <a:extLst>
              <a:ext uri="{FF2B5EF4-FFF2-40B4-BE49-F238E27FC236}">
                <a16:creationId xmlns:a16="http://schemas.microsoft.com/office/drawing/2014/main" id="{42F5A1BB-50EA-47ED-83DC-479B7F08321A}"/>
              </a:ext>
            </a:extLst>
          </p:cNvPr>
          <p:cNvSpPr txBox="1"/>
          <p:nvPr/>
        </p:nvSpPr>
        <p:spPr>
          <a:xfrm>
            <a:off x="5607698" y="6208750"/>
            <a:ext cx="2687216" cy="369332"/>
          </a:xfrm>
          <a:prstGeom prst="rect">
            <a:avLst/>
          </a:prstGeom>
          <a:noFill/>
        </p:spPr>
        <p:txBody>
          <a:bodyPr wrap="square" rtlCol="0">
            <a:spAutoFit/>
          </a:bodyPr>
          <a:lstStyle/>
          <a:p>
            <a:r>
              <a:rPr lang="en-GB" dirty="0"/>
              <a:t>Hogarth’s Gin Lane 1751</a:t>
            </a:r>
          </a:p>
        </p:txBody>
      </p:sp>
      <p:sp>
        <p:nvSpPr>
          <p:cNvPr id="6" name="Slide Number Placeholder 5"/>
          <p:cNvSpPr>
            <a:spLocks noGrp="1"/>
          </p:cNvSpPr>
          <p:nvPr>
            <p:ph type="sldNum" sz="quarter" idx="12"/>
          </p:nvPr>
        </p:nvSpPr>
        <p:spPr/>
        <p:txBody>
          <a:bodyPr/>
          <a:lstStyle/>
          <a:p>
            <a:fld id="{73CEC2E3-A6CA-4E48-836C-CB13337F695C}" type="slidenum">
              <a:rPr lang="en-GB" smtClean="0"/>
              <a:t>13</a:t>
            </a:fld>
            <a:endParaRPr lang="en-GB"/>
          </a:p>
        </p:txBody>
      </p:sp>
    </p:spTree>
    <p:extLst>
      <p:ext uri="{BB962C8B-B14F-4D97-AF65-F5344CB8AC3E}">
        <p14:creationId xmlns:p14="http://schemas.microsoft.com/office/powerpoint/2010/main" val="24757438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C6A2225-94AF-4BC4-98F4-77746E7B10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648F5915-2CE1-4F74-88C5-D4366893D2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BC23DAD-502F-4555-8E1F-D72C13B41C96}"/>
              </a:ext>
            </a:extLst>
          </p:cNvPr>
          <p:cNvPicPr>
            <a:picLocks noChangeAspect="1"/>
          </p:cNvPicPr>
          <p:nvPr/>
        </p:nvPicPr>
        <p:blipFill rotWithShape="1">
          <a:blip r:embed="rId2"/>
          <a:srcRect r="-4" b="4854"/>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pic>
        <p:nvPicPr>
          <p:cNvPr id="4" name="Picture 3">
            <a:extLst>
              <a:ext uri="{FF2B5EF4-FFF2-40B4-BE49-F238E27FC236}">
                <a16:creationId xmlns:a16="http://schemas.microsoft.com/office/drawing/2014/main" id="{B39EAD25-8DD5-47F9-A77B-2810C7F9D2FE}"/>
              </a:ext>
            </a:extLst>
          </p:cNvPr>
          <p:cNvPicPr>
            <a:picLocks noChangeAspect="1"/>
          </p:cNvPicPr>
          <p:nvPr/>
        </p:nvPicPr>
        <p:blipFill rotWithShape="1">
          <a:blip r:embed="rId3"/>
          <a:srcRect l="751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2" name="Title 1"/>
          <p:cNvSpPr>
            <a:spLocks noGrp="1"/>
          </p:cNvSpPr>
          <p:nvPr>
            <p:ph type="title"/>
          </p:nvPr>
        </p:nvSpPr>
        <p:spPr>
          <a:xfrm>
            <a:off x="166616" y="351261"/>
            <a:ext cx="7092600" cy="1325563"/>
          </a:xfrm>
        </p:spPr>
        <p:txBody>
          <a:bodyPr>
            <a:normAutofit/>
          </a:bodyPr>
          <a:lstStyle/>
          <a:p>
            <a:r>
              <a:rPr lang="en-GB" dirty="0">
                <a:latin typeface="Arial" panose="020B0604020202020204" pitchFamily="34" charset="0"/>
                <a:cs typeface="Arial" panose="020B0604020202020204" pitchFamily="34" charset="0"/>
              </a:rPr>
              <a:t>Key themes 1834 – 1908</a:t>
            </a:r>
          </a:p>
        </p:txBody>
      </p:sp>
      <p:sp>
        <p:nvSpPr>
          <p:cNvPr id="3" name="Content Placeholder 2"/>
          <p:cNvSpPr>
            <a:spLocks noGrp="1"/>
          </p:cNvSpPr>
          <p:nvPr>
            <p:ph idx="1"/>
          </p:nvPr>
        </p:nvSpPr>
        <p:spPr>
          <a:xfrm>
            <a:off x="805542" y="2043403"/>
            <a:ext cx="7092600" cy="4189445"/>
          </a:xfrm>
        </p:spPr>
        <p:txBody>
          <a:bodyPr anchor="t">
            <a:normAutofit/>
          </a:bodyPr>
          <a:lstStyle/>
          <a:p>
            <a:pPr lvl="0"/>
            <a:r>
              <a:rPr lang="en-GB" sz="3200" dirty="0">
                <a:latin typeface="Arial" panose="020B0604020202020204" pitchFamily="34" charset="0"/>
                <a:cs typeface="Arial" panose="020B0604020202020204" pitchFamily="34" charset="0"/>
              </a:rPr>
              <a:t>Parallel development of the state and philanthropic sectors</a:t>
            </a:r>
          </a:p>
          <a:p>
            <a:pPr lvl="0"/>
            <a:r>
              <a:rPr lang="en-GB" sz="3200" dirty="0">
                <a:latin typeface="Arial" panose="020B0604020202020204" pitchFamily="34" charset="0"/>
                <a:cs typeface="Arial" panose="020B0604020202020204" pitchFamily="34" charset="0"/>
              </a:rPr>
              <a:t>Emergence of domestic ideal as a model for child welfare</a:t>
            </a:r>
          </a:p>
          <a:p>
            <a:pPr lvl="0"/>
            <a:r>
              <a:rPr lang="en-GB" sz="3200" dirty="0">
                <a:latin typeface="Arial" panose="020B0604020202020204" pitchFamily="34" charset="0"/>
                <a:cs typeface="Arial" panose="020B0604020202020204" pitchFamily="34" charset="0"/>
              </a:rPr>
              <a:t>Dominance of child rescue and the separation of children from their parents</a:t>
            </a:r>
          </a:p>
          <a:p>
            <a:pPr lvl="0"/>
            <a:r>
              <a:rPr lang="en-GB" sz="3200" dirty="0">
                <a:latin typeface="Arial" panose="020B0604020202020204" pitchFamily="34" charset="0"/>
                <a:cs typeface="Arial" panose="020B0604020202020204" pitchFamily="34" charset="0"/>
              </a:rPr>
              <a:t>Indoor relief through the workhouse</a:t>
            </a:r>
          </a:p>
          <a:p>
            <a:endParaRPr lang="en-GB" sz="1800" dirty="0"/>
          </a:p>
        </p:txBody>
      </p:sp>
      <p:sp>
        <p:nvSpPr>
          <p:cNvPr id="6" name="Slide Number Placeholder 5"/>
          <p:cNvSpPr>
            <a:spLocks noGrp="1"/>
          </p:cNvSpPr>
          <p:nvPr>
            <p:ph type="sldNum" sz="quarter" idx="12"/>
          </p:nvPr>
        </p:nvSpPr>
        <p:spPr/>
        <p:txBody>
          <a:bodyPr/>
          <a:lstStyle/>
          <a:p>
            <a:fld id="{73CEC2E3-A6CA-4E48-836C-CB13337F695C}" type="slidenum">
              <a:rPr lang="en-GB" smtClean="0"/>
              <a:t>14</a:t>
            </a:fld>
            <a:endParaRPr lang="en-GB"/>
          </a:p>
        </p:txBody>
      </p:sp>
    </p:spTree>
    <p:extLst>
      <p:ext uri="{BB962C8B-B14F-4D97-AF65-F5344CB8AC3E}">
        <p14:creationId xmlns:p14="http://schemas.microsoft.com/office/powerpoint/2010/main" val="18735013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Key themes 1908 – 1939</a:t>
            </a:r>
          </a:p>
        </p:txBody>
      </p:sp>
      <p:sp>
        <p:nvSpPr>
          <p:cNvPr id="3" name="Content Placeholder 2"/>
          <p:cNvSpPr>
            <a:spLocks noGrp="1"/>
          </p:cNvSpPr>
          <p:nvPr>
            <p:ph idx="1"/>
          </p:nvPr>
        </p:nvSpPr>
        <p:spPr>
          <a:xfrm>
            <a:off x="838199" y="1902690"/>
            <a:ext cx="5839691" cy="4559115"/>
          </a:xfrm>
        </p:spPr>
        <p:txBody>
          <a:bodyPr>
            <a:normAutofit/>
          </a:bodyPr>
          <a:lstStyle/>
          <a:p>
            <a:pPr lvl="0"/>
            <a:r>
              <a:rPr lang="en-GB" sz="3200" dirty="0">
                <a:latin typeface="Arial" panose="020B0604020202020204" pitchFamily="34" charset="0"/>
                <a:cs typeface="Arial" panose="020B0604020202020204" pitchFamily="34" charset="0"/>
              </a:rPr>
              <a:t>Liberal government reforms</a:t>
            </a:r>
          </a:p>
          <a:p>
            <a:pPr lvl="0"/>
            <a:r>
              <a:rPr lang="en-GB" sz="3200" dirty="0">
                <a:latin typeface="Arial" panose="020B0604020202020204" pitchFamily="34" charset="0"/>
                <a:cs typeface="Arial" panose="020B0604020202020204" pitchFamily="34" charset="0"/>
              </a:rPr>
              <a:t>Passage of the Children Act 1908</a:t>
            </a:r>
          </a:p>
          <a:p>
            <a:pPr lvl="0"/>
            <a:r>
              <a:rPr lang="en-GB" sz="3200" dirty="0">
                <a:latin typeface="Arial" panose="020B0604020202020204" pitchFamily="34" charset="0"/>
                <a:cs typeface="Arial" panose="020B0604020202020204" pitchFamily="34" charset="0"/>
              </a:rPr>
              <a:t>Consolidation of state responsibility for the child</a:t>
            </a:r>
          </a:p>
          <a:p>
            <a:pPr lvl="0"/>
            <a:r>
              <a:rPr lang="en-GB" sz="3200" dirty="0">
                <a:latin typeface="Arial" panose="020B0604020202020204" pitchFamily="34" charset="0"/>
                <a:cs typeface="Arial" panose="020B0604020202020204" pitchFamily="34" charset="0"/>
              </a:rPr>
              <a:t>Challenge to the ‘less eligibility’ principle</a:t>
            </a:r>
          </a:p>
          <a:p>
            <a:pPr lvl="0"/>
            <a:r>
              <a:rPr lang="en-GB" sz="3200" dirty="0">
                <a:latin typeface="Arial" panose="020B0604020202020204" pitchFamily="34" charset="0"/>
                <a:cs typeface="Arial" panose="020B0604020202020204" pitchFamily="34" charset="0"/>
              </a:rPr>
              <a:t>Final break with the Poor Law</a:t>
            </a:r>
            <a:r>
              <a:rPr lang="en-GB" sz="3200" u="sng"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B6AA8EFC-0C9B-46F2-B63D-B5F08921F1FA}"/>
              </a:ext>
            </a:extLst>
          </p:cNvPr>
          <p:cNvPicPr>
            <a:picLocks noChangeAspect="1"/>
          </p:cNvPicPr>
          <p:nvPr/>
        </p:nvPicPr>
        <p:blipFill>
          <a:blip r:embed="rId2"/>
          <a:stretch>
            <a:fillRect/>
          </a:stretch>
        </p:blipFill>
        <p:spPr>
          <a:xfrm>
            <a:off x="7341327" y="497013"/>
            <a:ext cx="4730600" cy="5863973"/>
          </a:xfrm>
          <a:prstGeom prst="rect">
            <a:avLst/>
          </a:prstGeom>
          <a:ln w="38100">
            <a:solidFill>
              <a:schemeClr val="accent1"/>
            </a:solidFill>
          </a:ln>
        </p:spPr>
      </p:pic>
      <p:sp>
        <p:nvSpPr>
          <p:cNvPr id="5" name="Slide Number Placeholder 4"/>
          <p:cNvSpPr>
            <a:spLocks noGrp="1"/>
          </p:cNvSpPr>
          <p:nvPr>
            <p:ph type="sldNum" sz="quarter" idx="12"/>
          </p:nvPr>
        </p:nvSpPr>
        <p:spPr/>
        <p:txBody>
          <a:bodyPr/>
          <a:lstStyle/>
          <a:p>
            <a:fld id="{73CEC2E3-A6CA-4E48-836C-CB13337F695C}" type="slidenum">
              <a:rPr lang="en-GB" smtClean="0"/>
              <a:t>15</a:t>
            </a:fld>
            <a:endParaRPr lang="en-GB"/>
          </a:p>
        </p:txBody>
      </p:sp>
    </p:spTree>
    <p:extLst>
      <p:ext uri="{BB962C8B-B14F-4D97-AF65-F5344CB8AC3E}">
        <p14:creationId xmlns:p14="http://schemas.microsoft.com/office/powerpoint/2010/main" val="424005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5D4F9BF-4DD3-4FAB-8488-67F93076B362}"/>
              </a:ext>
            </a:extLst>
          </p:cNvPr>
          <p:cNvPicPr>
            <a:picLocks noChangeAspect="1"/>
          </p:cNvPicPr>
          <p:nvPr/>
        </p:nvPicPr>
        <p:blipFill rotWithShape="1">
          <a:blip r:embed="rId2"/>
          <a:srcRect t="10215" r="-1" b="7819"/>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p:cNvSpPr>
            <a:spLocks noGrp="1"/>
          </p:cNvSpPr>
          <p:nvPr>
            <p:ph type="title"/>
          </p:nvPr>
        </p:nvSpPr>
        <p:spPr>
          <a:xfrm>
            <a:off x="207644" y="335134"/>
            <a:ext cx="5811574" cy="1325563"/>
          </a:xfrm>
        </p:spPr>
        <p:txBody>
          <a:bodyPr>
            <a:normAutofit/>
          </a:bodyPr>
          <a:lstStyle/>
          <a:p>
            <a:r>
              <a:rPr lang="en-GB" sz="4000" dirty="0">
                <a:latin typeface="Arial" panose="020B0604020202020204" pitchFamily="34" charset="0"/>
                <a:cs typeface="Arial" panose="020B0604020202020204" pitchFamily="34" charset="0"/>
              </a:rPr>
              <a:t>Key themes 1945 - 1980</a:t>
            </a:r>
          </a:p>
        </p:txBody>
      </p:sp>
      <p:sp>
        <p:nvSpPr>
          <p:cNvPr id="3" name="Content Placeholder 2"/>
          <p:cNvSpPr>
            <a:spLocks noGrp="1"/>
          </p:cNvSpPr>
          <p:nvPr>
            <p:ph idx="1"/>
          </p:nvPr>
        </p:nvSpPr>
        <p:spPr>
          <a:xfrm>
            <a:off x="461634" y="2097801"/>
            <a:ext cx="5557584" cy="4054643"/>
          </a:xfrm>
        </p:spPr>
        <p:txBody>
          <a:bodyPr anchor="t">
            <a:normAutofit/>
          </a:bodyPr>
          <a:lstStyle/>
          <a:p>
            <a:pPr lvl="0"/>
            <a:r>
              <a:rPr lang="en-GB" sz="3600" dirty="0">
                <a:latin typeface="Arial" panose="020B0604020202020204" pitchFamily="34" charset="0"/>
                <a:cs typeface="Arial" panose="020B0604020202020204" pitchFamily="34" charset="0"/>
              </a:rPr>
              <a:t>Increasing emphasis on foster care</a:t>
            </a:r>
          </a:p>
          <a:p>
            <a:pPr lvl="0"/>
            <a:r>
              <a:rPr lang="en-GB" sz="3600" dirty="0">
                <a:latin typeface="Arial" panose="020B0604020202020204" pitchFamily="34" charset="0"/>
                <a:cs typeface="Arial" panose="020B0604020202020204" pitchFamily="34" charset="0"/>
              </a:rPr>
              <a:t>Developing specialised role for residential care</a:t>
            </a:r>
          </a:p>
          <a:p>
            <a:pPr lvl="0"/>
            <a:r>
              <a:rPr lang="en-GB" sz="3600" dirty="0">
                <a:latin typeface="Arial" panose="020B0604020202020204" pitchFamily="34" charset="0"/>
                <a:cs typeface="Arial" panose="020B0604020202020204" pitchFamily="34" charset="0"/>
              </a:rPr>
              <a:t>Embedding of children’s rights</a:t>
            </a:r>
          </a:p>
          <a:p>
            <a:pPr lvl="0"/>
            <a:endParaRPr lang="en-GB" sz="1800" dirty="0"/>
          </a:p>
          <a:p>
            <a:endParaRPr lang="en-GB" sz="1800" dirty="0"/>
          </a:p>
        </p:txBody>
      </p:sp>
      <p:sp>
        <p:nvSpPr>
          <p:cNvPr id="5" name="Slide Number Placeholder 4"/>
          <p:cNvSpPr>
            <a:spLocks noGrp="1"/>
          </p:cNvSpPr>
          <p:nvPr>
            <p:ph type="sldNum" sz="quarter" idx="12"/>
          </p:nvPr>
        </p:nvSpPr>
        <p:spPr/>
        <p:txBody>
          <a:bodyPr/>
          <a:lstStyle/>
          <a:p>
            <a:fld id="{73CEC2E3-A6CA-4E48-836C-CB13337F695C}" type="slidenum">
              <a:rPr lang="en-GB" smtClean="0"/>
              <a:t>16</a:t>
            </a:fld>
            <a:endParaRPr lang="en-GB"/>
          </a:p>
        </p:txBody>
      </p:sp>
    </p:spTree>
    <p:extLst>
      <p:ext uri="{BB962C8B-B14F-4D97-AF65-F5344CB8AC3E}">
        <p14:creationId xmlns:p14="http://schemas.microsoft.com/office/powerpoint/2010/main" val="13924608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b="0" i="0" strike="noStrike" cap="none" normalizeH="0" baseline="0" dirty="0">
                <a:ln>
                  <a:noFill/>
                </a:ln>
                <a:solidFill>
                  <a:schemeClr val="tx1"/>
                </a:solidFill>
                <a:effectLst/>
                <a:latin typeface="Arial" panose="020B0604020202020204" pitchFamily="34" charset="0"/>
                <a:cs typeface="Arial" panose="020B0604020202020204" pitchFamily="34" charset="0"/>
              </a:rPr>
              <a:t>Voluntary Societies</a:t>
            </a:r>
            <a:endParaRPr lang="en-GB" dirty="0"/>
          </a:p>
        </p:txBody>
      </p:sp>
      <p:sp>
        <p:nvSpPr>
          <p:cNvPr id="3" name="Content Placeholder 2"/>
          <p:cNvSpPr>
            <a:spLocks noGrp="1"/>
          </p:cNvSpPr>
          <p:nvPr>
            <p:ph idx="1"/>
          </p:nvPr>
        </p:nvSpPr>
        <p:spPr>
          <a:xfrm>
            <a:off x="838200" y="1825625"/>
            <a:ext cx="6093178" cy="4351338"/>
          </a:xfrm>
        </p:spPr>
        <p:txBody>
          <a:bodyPr/>
          <a:lstStyle/>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By 1878 there were 50 philanthropic institutions in London alone.</a:t>
            </a:r>
            <a:endParaRPr kumimoji="0" lang="en-GB" sz="32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 1905 11,277 children were in the care of Barnardo’s. </a:t>
            </a:r>
          </a:p>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Dr Barnardo’s main aim was to ‘rescue and save the children of the poor.’</a:t>
            </a:r>
            <a:endParaRPr kumimoji="0" lang="en-GB" sz="32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4" name="Picture 3">
            <a:hlinkClick r:id="rId2"/>
            <a:extLst>
              <a:ext uri="{FF2B5EF4-FFF2-40B4-BE49-F238E27FC236}">
                <a16:creationId xmlns:a16="http://schemas.microsoft.com/office/drawing/2014/main" id="{F5EE9705-1E43-4646-AC72-908D35D77C83}"/>
              </a:ext>
            </a:extLst>
          </p:cNvPr>
          <p:cNvPicPr>
            <a:picLocks noChangeAspect="1"/>
          </p:cNvPicPr>
          <p:nvPr/>
        </p:nvPicPr>
        <p:blipFill>
          <a:blip r:embed="rId3"/>
          <a:stretch>
            <a:fillRect/>
          </a:stretch>
        </p:blipFill>
        <p:spPr>
          <a:xfrm>
            <a:off x="7455704" y="0"/>
            <a:ext cx="4482902" cy="6858000"/>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17</a:t>
            </a:fld>
            <a:endParaRPr lang="en-GB"/>
          </a:p>
        </p:txBody>
      </p:sp>
    </p:spTree>
    <p:extLst>
      <p:ext uri="{BB962C8B-B14F-4D97-AF65-F5344CB8AC3E}">
        <p14:creationId xmlns:p14="http://schemas.microsoft.com/office/powerpoint/2010/main" val="65145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latin typeface="Arial" panose="020B0604020202020204" pitchFamily="34" charset="0"/>
                <a:cs typeface="Arial" panose="020B0604020202020204" pitchFamily="34" charset="0"/>
              </a:rPr>
              <a:t>Barnardo’s</a:t>
            </a:r>
          </a:p>
        </p:txBody>
      </p:sp>
      <p:sp>
        <p:nvSpPr>
          <p:cNvPr id="3" name="Content Placeholder 2"/>
          <p:cNvSpPr>
            <a:spLocks noGrp="1"/>
          </p:cNvSpPr>
          <p:nvPr>
            <p:ph idx="1"/>
          </p:nvPr>
        </p:nvSpPr>
        <p:spPr>
          <a:xfrm>
            <a:off x="838199" y="1542473"/>
            <a:ext cx="10670309" cy="4634490"/>
          </a:xfrm>
        </p:spPr>
        <p:txBody>
          <a:bodyPr/>
          <a:lstStyle/>
          <a:p>
            <a:r>
              <a:rPr lang="en-GB" sz="3200" dirty="0"/>
              <a:t>Children were sometimes told that they were orphans when they were not. Information on parents was deliberately withheld.</a:t>
            </a:r>
          </a:p>
          <a:p>
            <a:endParaRPr lang="en-GB" dirty="0"/>
          </a:p>
        </p:txBody>
      </p:sp>
      <p:pic>
        <p:nvPicPr>
          <p:cNvPr id="4" name="Picture 3"/>
          <p:cNvPicPr>
            <a:picLocks noChangeAspect="1"/>
          </p:cNvPicPr>
          <p:nvPr/>
        </p:nvPicPr>
        <p:blipFill>
          <a:blip r:embed="rId2"/>
          <a:stretch>
            <a:fillRect/>
          </a:stretch>
        </p:blipFill>
        <p:spPr>
          <a:xfrm>
            <a:off x="1006432" y="3328777"/>
            <a:ext cx="10848343" cy="3164098"/>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18</a:t>
            </a:fld>
            <a:endParaRPr lang="en-GB"/>
          </a:p>
        </p:txBody>
      </p:sp>
    </p:spTree>
    <p:extLst>
      <p:ext uri="{BB962C8B-B14F-4D97-AF65-F5344CB8AC3E}">
        <p14:creationId xmlns:p14="http://schemas.microsoft.com/office/powerpoint/2010/main" val="225405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latin typeface="Arial" panose="020B0604020202020204" pitchFamily="34" charset="0"/>
                <a:cs typeface="Arial" panose="020B0604020202020204" pitchFamily="34" charset="0"/>
              </a:rPr>
              <a:t>Barnardo’s</a:t>
            </a:r>
            <a:endParaRPr lang="en-GB" sz="6600" dirty="0"/>
          </a:p>
        </p:txBody>
      </p:sp>
      <p:sp>
        <p:nvSpPr>
          <p:cNvPr id="5" name="Rectangle 4"/>
          <p:cNvSpPr/>
          <p:nvPr/>
        </p:nvSpPr>
        <p:spPr>
          <a:xfrm>
            <a:off x="838200" y="3167988"/>
            <a:ext cx="10047514" cy="2585323"/>
          </a:xfrm>
          <a:prstGeom prst="rect">
            <a:avLst/>
          </a:prstGeom>
          <a:solidFill>
            <a:srgbClr val="FFFF00"/>
          </a:solidFill>
          <a:ln w="57150">
            <a:solidFill>
              <a:schemeClr val="tx1"/>
            </a:solidFill>
          </a:ln>
        </p:spPr>
        <p:txBody>
          <a:bodyPr wrap="square">
            <a:spAutoFit/>
          </a:bodyPr>
          <a:lstStyle/>
          <a:p>
            <a:pPr marL="228600">
              <a:spcAft>
                <a:spcPts val="0"/>
              </a:spcAft>
            </a:pPr>
            <a:r>
              <a:rPr lang="en-GB"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228600">
              <a:spcAft>
                <a:spcPts val="0"/>
              </a:spcAft>
            </a:pPr>
            <a:r>
              <a:rPr lang="en-GB" sz="3600" dirty="0">
                <a:effectLst/>
                <a:latin typeface="Arial" panose="020B0604020202020204" pitchFamily="34" charset="0"/>
                <a:ea typeface="Times New Roman" panose="02020603050405020304" pitchFamily="18" charset="0"/>
              </a:rPr>
              <a:t>Of parents he said:</a:t>
            </a:r>
            <a:endParaRPr lang="en-GB" sz="3600" dirty="0">
              <a:effectLst/>
              <a:latin typeface="Times New Roman" panose="02020603050405020304" pitchFamily="18" charset="0"/>
              <a:ea typeface="Times New Roman" panose="02020603050405020304" pitchFamily="18" charset="0"/>
            </a:endParaRPr>
          </a:p>
          <a:p>
            <a:pPr marL="228600">
              <a:spcAft>
                <a:spcPts val="0"/>
              </a:spcAft>
            </a:pPr>
            <a:r>
              <a:rPr lang="en-GB" sz="3600" dirty="0">
                <a:latin typeface="Arial" panose="020B0604020202020204" pitchFamily="34" charset="0"/>
                <a:ea typeface="Times New Roman" panose="02020603050405020304" pitchFamily="18" charset="0"/>
              </a:rPr>
              <a:t>‘</a:t>
            </a:r>
            <a:r>
              <a:rPr lang="en-GB" sz="3600" dirty="0">
                <a:effectLst/>
                <a:latin typeface="Arial" panose="020B0604020202020204" pitchFamily="34" charset="0"/>
                <a:ea typeface="Times New Roman" panose="02020603050405020304" pitchFamily="18" charset="0"/>
              </a:rPr>
              <a:t>They are my chief difficulty everywhere; so are relatives … because I have to take from a very low class.’</a:t>
            </a:r>
            <a:endParaRPr lang="en-GB" sz="36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99DDF475-BBD4-4344-B157-A3B45E625705}"/>
              </a:ext>
            </a:extLst>
          </p:cNvPr>
          <p:cNvPicPr>
            <a:picLocks noChangeAspect="1"/>
          </p:cNvPicPr>
          <p:nvPr/>
        </p:nvPicPr>
        <p:blipFill>
          <a:blip r:embed="rId2"/>
          <a:stretch>
            <a:fillRect/>
          </a:stretch>
        </p:blipFill>
        <p:spPr>
          <a:xfrm>
            <a:off x="6420916" y="365125"/>
            <a:ext cx="5451564" cy="2585323"/>
          </a:xfrm>
          <a:prstGeom prst="rect">
            <a:avLst/>
          </a:prstGeom>
        </p:spPr>
      </p:pic>
      <p:sp>
        <p:nvSpPr>
          <p:cNvPr id="4" name="Slide Number Placeholder 3"/>
          <p:cNvSpPr>
            <a:spLocks noGrp="1"/>
          </p:cNvSpPr>
          <p:nvPr>
            <p:ph type="sldNum" sz="quarter" idx="12"/>
          </p:nvPr>
        </p:nvSpPr>
        <p:spPr/>
        <p:txBody>
          <a:bodyPr/>
          <a:lstStyle/>
          <a:p>
            <a:fld id="{73CEC2E3-A6CA-4E48-836C-CB13337F695C}" type="slidenum">
              <a:rPr lang="en-GB" smtClean="0"/>
              <a:t>19</a:t>
            </a:fld>
            <a:endParaRPr lang="en-GB"/>
          </a:p>
        </p:txBody>
      </p:sp>
    </p:spTree>
    <p:extLst>
      <p:ext uri="{BB962C8B-B14F-4D97-AF65-F5344CB8AC3E}">
        <p14:creationId xmlns:p14="http://schemas.microsoft.com/office/powerpoint/2010/main" val="266593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rPr>
              <a:t>Prevention of Cruelty to Children Act 1889</a:t>
            </a:r>
            <a:endParaRPr lang="en-GB" sz="4000" dirty="0"/>
          </a:p>
        </p:txBody>
      </p:sp>
      <p:sp>
        <p:nvSpPr>
          <p:cNvPr id="3" name="Content Placeholder 2"/>
          <p:cNvSpPr>
            <a:spLocks noGrp="1"/>
          </p:cNvSpPr>
          <p:nvPr>
            <p:ph idx="1"/>
          </p:nvPr>
        </p:nvSpPr>
        <p:spPr>
          <a:xfrm>
            <a:off x="1088637" y="1790395"/>
            <a:ext cx="10382927" cy="2846260"/>
          </a:xfrm>
          <a:solidFill>
            <a:srgbClr val="FFFF00"/>
          </a:solidFill>
          <a:ln w="57150">
            <a:solidFill>
              <a:schemeClr val="tx1"/>
            </a:solidFill>
          </a:ln>
        </p:spPr>
        <p:txBody>
          <a:bodyPr>
            <a:normAutofit/>
          </a:bodyPr>
          <a:lstStyle/>
          <a:p>
            <a:pPr marL="0" indent="0">
              <a:spcAft>
                <a:spcPts val="0"/>
              </a:spcAft>
              <a:buNone/>
            </a:pPr>
            <a:r>
              <a:rPr lang="en-GB" sz="3600" dirty="0">
                <a:latin typeface="Arial" panose="020B0604020202020204" pitchFamily="34" charset="0"/>
                <a:ea typeface="Times New Roman" panose="02020603050405020304" pitchFamily="18" charset="0"/>
              </a:rPr>
              <a:t>‘The empire of childhood is one which the nation cannot ignore. </a:t>
            </a:r>
          </a:p>
          <a:p>
            <a:pPr marL="0" indent="0">
              <a:spcAft>
                <a:spcPts val="0"/>
              </a:spcAft>
              <a:buNone/>
            </a:pPr>
            <a:r>
              <a:rPr lang="en-GB" sz="3600" dirty="0">
                <a:latin typeface="Arial" panose="020B0604020202020204" pitchFamily="34" charset="0"/>
                <a:ea typeface="Times New Roman" panose="02020603050405020304" pitchFamily="18" charset="0"/>
              </a:rPr>
              <a:t>It is the Empire within the Empire. </a:t>
            </a:r>
          </a:p>
          <a:p>
            <a:pPr marL="0" indent="0">
              <a:spcAft>
                <a:spcPts val="0"/>
              </a:spcAft>
              <a:buNone/>
            </a:pPr>
            <a:r>
              <a:rPr lang="en-GB" sz="3600" dirty="0">
                <a:latin typeface="Arial" panose="020B0604020202020204" pitchFamily="34" charset="0"/>
                <a:ea typeface="Times New Roman" panose="02020603050405020304" pitchFamily="18" charset="0"/>
              </a:rPr>
              <a:t>If it cannot now command our sympathy it must one day command our fear.’</a:t>
            </a:r>
            <a:endParaRPr lang="en-GB" sz="3600" dirty="0">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7B49063C-A4C3-480D-AFF7-D3010510A58C}"/>
              </a:ext>
            </a:extLst>
          </p:cNvPr>
          <p:cNvPicPr>
            <a:picLocks noChangeAspect="1"/>
          </p:cNvPicPr>
          <p:nvPr/>
        </p:nvPicPr>
        <p:blipFill>
          <a:blip r:embed="rId2"/>
          <a:stretch>
            <a:fillRect/>
          </a:stretch>
        </p:blipFill>
        <p:spPr>
          <a:xfrm>
            <a:off x="3816782" y="5472978"/>
            <a:ext cx="1381125" cy="733425"/>
          </a:xfrm>
          <a:prstGeom prst="rect">
            <a:avLst/>
          </a:prstGeom>
        </p:spPr>
      </p:pic>
      <p:sp>
        <p:nvSpPr>
          <p:cNvPr id="5" name="TextBox 4">
            <a:extLst>
              <a:ext uri="{FF2B5EF4-FFF2-40B4-BE49-F238E27FC236}">
                <a16:creationId xmlns:a16="http://schemas.microsoft.com/office/drawing/2014/main" id="{3CC76A5E-C58E-4A84-993A-7DDAE70875FE}"/>
              </a:ext>
            </a:extLst>
          </p:cNvPr>
          <p:cNvSpPr txBox="1"/>
          <p:nvPr/>
        </p:nvSpPr>
        <p:spPr>
          <a:xfrm>
            <a:off x="5655733" y="5679154"/>
            <a:ext cx="3115734" cy="369332"/>
          </a:xfrm>
          <a:prstGeom prst="rect">
            <a:avLst/>
          </a:prstGeom>
          <a:noFill/>
        </p:spPr>
        <p:txBody>
          <a:bodyPr wrap="square" rtlCol="0">
            <a:spAutoFit/>
          </a:bodyPr>
          <a:lstStyle/>
          <a:p>
            <a:r>
              <a:rPr lang="en-GB" dirty="0"/>
              <a:t>Founded 1824</a:t>
            </a:r>
          </a:p>
        </p:txBody>
      </p:sp>
      <p:sp>
        <p:nvSpPr>
          <p:cNvPr id="6" name="Slide Number Placeholder 5"/>
          <p:cNvSpPr>
            <a:spLocks noGrp="1"/>
          </p:cNvSpPr>
          <p:nvPr>
            <p:ph type="sldNum" sz="quarter" idx="12"/>
          </p:nvPr>
        </p:nvSpPr>
        <p:spPr/>
        <p:txBody>
          <a:bodyPr/>
          <a:lstStyle/>
          <a:p>
            <a:fld id="{73CEC2E3-A6CA-4E48-836C-CB13337F695C}" type="slidenum">
              <a:rPr lang="en-GB" smtClean="0"/>
              <a:t>20</a:t>
            </a:fld>
            <a:endParaRPr lang="en-GB"/>
          </a:p>
        </p:txBody>
      </p:sp>
    </p:spTree>
    <p:extLst>
      <p:ext uri="{BB962C8B-B14F-4D97-AF65-F5344CB8AC3E}">
        <p14:creationId xmlns:p14="http://schemas.microsoft.com/office/powerpoint/2010/main" val="3749157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57578"/>
            <a:ext cx="11015133" cy="5542844"/>
          </a:xfrm>
          <a:solidFill>
            <a:srgbClr val="FFFF00"/>
          </a:solidFill>
          <a:ln w="57150">
            <a:solidFill>
              <a:schemeClr val="tx1"/>
            </a:solidFill>
          </a:ln>
        </p:spPr>
        <p:txBody>
          <a:bodyPr>
            <a:normAutofit/>
          </a:bodyPr>
          <a:lstStyle/>
          <a:p>
            <a:pPr marL="0" indent="0">
              <a:spcAft>
                <a:spcPts val="0"/>
              </a:spcAft>
              <a:buNone/>
            </a:pPr>
            <a:r>
              <a:rPr lang="en-GB" sz="4000" dirty="0">
                <a:latin typeface="Arial" panose="020B0604020202020204" pitchFamily="34" charset="0"/>
                <a:ea typeface="Times New Roman" panose="02020603050405020304" pitchFamily="18" charset="0"/>
              </a:rPr>
              <a:t>‘By the turn of the century the great philanthropic child welfare organisations were part of the landscape of British child welfare. </a:t>
            </a:r>
          </a:p>
          <a:p>
            <a:pPr marL="0" indent="0">
              <a:spcAft>
                <a:spcPts val="0"/>
              </a:spcAft>
              <a:buNone/>
            </a:pPr>
            <a:endParaRPr lang="en-GB" sz="4000" dirty="0">
              <a:latin typeface="Arial" panose="020B0604020202020204" pitchFamily="34" charset="0"/>
              <a:ea typeface="Times New Roman" panose="02020603050405020304" pitchFamily="18" charset="0"/>
            </a:endParaRPr>
          </a:p>
          <a:p>
            <a:pPr marL="0" indent="0">
              <a:spcAft>
                <a:spcPts val="0"/>
              </a:spcAft>
              <a:buNone/>
            </a:pPr>
            <a:r>
              <a:rPr lang="en-GB" sz="4000" dirty="0">
                <a:latin typeface="Arial" panose="020B0604020202020204" pitchFamily="34" charset="0"/>
                <a:ea typeface="Times New Roman" panose="02020603050405020304" pitchFamily="18" charset="0"/>
              </a:rPr>
              <a:t>They existed in a complex relationship with state provision – and certainly neither sector can truly be understood in isolation.’</a:t>
            </a:r>
          </a:p>
          <a:p>
            <a:pPr marL="0" indent="0">
              <a:spcAft>
                <a:spcPts val="0"/>
              </a:spcAft>
              <a:buNone/>
            </a:pPr>
            <a:endParaRPr lang="en-GB" dirty="0">
              <a:solidFill>
                <a:prstClr val="black"/>
              </a:solidFill>
              <a:latin typeface="Arial" panose="020B0604020202020204" pitchFamily="34" charset="0"/>
              <a:ea typeface="Times New Roman" panose="02020603050405020304" pitchFamily="18" charset="0"/>
            </a:endParaRPr>
          </a:p>
          <a:p>
            <a:pPr marL="0" indent="0">
              <a:spcAft>
                <a:spcPts val="0"/>
              </a:spcAft>
              <a:buNone/>
            </a:pPr>
            <a:r>
              <a:rPr lang="en-GB" dirty="0">
                <a:solidFill>
                  <a:prstClr val="black"/>
                </a:solidFill>
                <a:latin typeface="Arial" panose="020B0604020202020204" pitchFamily="34" charset="0"/>
                <a:ea typeface="Times New Roman" panose="02020603050405020304" pitchFamily="18" charset="0"/>
              </a:rPr>
              <a:t>Frost, Mills &amp; Stein (1999)</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21</a:t>
            </a:fld>
            <a:endParaRPr lang="en-GB"/>
          </a:p>
        </p:txBody>
      </p:sp>
    </p:spTree>
    <p:extLst>
      <p:ext uri="{BB962C8B-B14F-4D97-AF65-F5344CB8AC3E}">
        <p14:creationId xmlns:p14="http://schemas.microsoft.com/office/powerpoint/2010/main" val="412001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20</a:t>
            </a:r>
            <a:r>
              <a:rPr lang="en-GB" sz="6000" baseline="30000" dirty="0">
                <a:latin typeface="Arial" panose="020B0604020202020204" pitchFamily="34" charset="0"/>
                <a:cs typeface="Arial" panose="020B0604020202020204" pitchFamily="34" charset="0"/>
              </a:rPr>
              <a:t>th</a:t>
            </a:r>
            <a:r>
              <a:rPr lang="en-GB" sz="6000" dirty="0">
                <a:latin typeface="Arial" panose="020B0604020202020204" pitchFamily="34" charset="0"/>
                <a:cs typeface="Arial" panose="020B0604020202020204" pitchFamily="34" charset="0"/>
              </a:rPr>
              <a:t> century</a:t>
            </a: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Reports pointed out the widespread nature of poverty and suggested the cause lay beyond individual failure and the constitution of the individual.</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There was major concern about the health of British children, particularly young people’s fitness to fight in the Boer War (confirmed by the Report of the Inter-Departmental Committee on Physical Deterioration 1904).</a:t>
            </a:r>
          </a:p>
          <a:p>
            <a:pPr>
              <a:spcAft>
                <a:spcPts val="0"/>
              </a:spcAft>
            </a:pPr>
            <a:r>
              <a:rPr lang="en-GB" dirty="0">
                <a:latin typeface="Arial" panose="020B0604020202020204" pitchFamily="34" charset="0"/>
                <a:ea typeface="Times New Roman" panose="02020603050405020304" pitchFamily="18" charset="0"/>
              </a:rPr>
              <a:t>Social policy reform was seen as one way to limit the spread of socialism. These reforms were, in part, consolidated by the Children Act 1908 which brought together 19 statutes.</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22</a:t>
            </a:fld>
            <a:endParaRPr lang="en-GB"/>
          </a:p>
        </p:txBody>
      </p:sp>
    </p:spTree>
    <p:extLst>
      <p:ext uri="{BB962C8B-B14F-4D97-AF65-F5344CB8AC3E}">
        <p14:creationId xmlns:p14="http://schemas.microsoft.com/office/powerpoint/2010/main" val="846860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Aft>
                <a:spcPts val="0"/>
              </a:spcAft>
            </a:pPr>
            <a:r>
              <a:rPr lang="en-GB" dirty="0">
                <a:latin typeface="Arial" panose="020B0604020202020204" pitchFamily="34" charset="0"/>
                <a:ea typeface="Times New Roman" panose="02020603050405020304" pitchFamily="18" charset="0"/>
              </a:rPr>
              <a:t>Royal Commission on the Poor Law 1909</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Criticised the Board of Guardians as ‘destitution authorities’ for focusing on less eligibility and pauperism.</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Contributed to the provision of more specialised social services</a:t>
            </a:r>
          </a:p>
          <a:p>
            <a:pPr>
              <a:spcAft>
                <a:spcPts val="0"/>
              </a:spcAft>
            </a:pPr>
            <a:r>
              <a:rPr lang="en-GB" dirty="0">
                <a:latin typeface="Arial" panose="020B0604020202020204" pitchFamily="34" charset="0"/>
                <a:ea typeface="Times New Roman" panose="02020603050405020304" pitchFamily="18" charset="0"/>
              </a:rPr>
              <a:t>All areas to establish special Children’s Committees.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Boarding out was actively encouraged as an alternative to the workhouse</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Local Government Board (LGB) took over responsibility for the Poor Law.</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23</a:t>
            </a:fld>
            <a:endParaRPr lang="en-GB"/>
          </a:p>
        </p:txBody>
      </p:sp>
    </p:spTree>
    <p:extLst>
      <p:ext uri="{BB962C8B-B14F-4D97-AF65-F5344CB8AC3E}">
        <p14:creationId xmlns:p14="http://schemas.microsoft.com/office/powerpoint/2010/main" val="36925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98784"/>
            <a:ext cx="4797288" cy="6347790"/>
          </a:xfrm>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In 1918 the Local Government Board  became part of the Ministry of Health.</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1920s saw a growing focus on the young offender and there was a decrease in the use of custodial sentences. Home Office Approved schools were used for the most challenging offenders.</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2" name="Slide Number Placeholder 1"/>
          <p:cNvSpPr>
            <a:spLocks noGrp="1"/>
          </p:cNvSpPr>
          <p:nvPr>
            <p:ph type="sldNum" sz="quarter" idx="12"/>
          </p:nvPr>
        </p:nvSpPr>
        <p:spPr/>
        <p:txBody>
          <a:bodyPr/>
          <a:lstStyle/>
          <a:p>
            <a:fld id="{73CEC2E3-A6CA-4E48-836C-CB13337F695C}" type="slidenum">
              <a:rPr lang="en-GB" smtClean="0"/>
              <a:t>24</a:t>
            </a:fld>
            <a:endParaRPr lang="en-GB"/>
          </a:p>
        </p:txBody>
      </p:sp>
      <p:sp>
        <p:nvSpPr>
          <p:cNvPr id="4" name="Rectangle 3"/>
          <p:cNvSpPr/>
          <p:nvPr/>
        </p:nvSpPr>
        <p:spPr>
          <a:xfrm>
            <a:off x="6573078" y="1399912"/>
            <a:ext cx="4780722" cy="3539430"/>
          </a:xfrm>
          <a:prstGeom prst="rect">
            <a:avLst/>
          </a:prstGeom>
        </p:spPr>
        <p:txBody>
          <a:bodyPr wrap="square">
            <a:spAutoFit/>
          </a:bodyPr>
          <a:lstStyle/>
          <a:p>
            <a:pPr algn="ctr">
              <a:spcAft>
                <a:spcPts val="0"/>
              </a:spcAft>
            </a:pPr>
            <a:r>
              <a:rPr lang="en-GB" sz="3200" b="1" dirty="0">
                <a:latin typeface="Arial" panose="020B0604020202020204" pitchFamily="34" charset="0"/>
                <a:ea typeface="Times New Roman" panose="02020603050405020304" pitchFamily="18" charset="0"/>
              </a:rPr>
              <a:t>Local Government Act 1929 </a:t>
            </a:r>
            <a:r>
              <a:rPr lang="en-GB" sz="3200" dirty="0">
                <a:latin typeface="Arial" panose="020B0604020202020204" pitchFamily="34" charset="0"/>
                <a:ea typeface="Times New Roman" panose="02020603050405020304" pitchFamily="18" charset="0"/>
              </a:rPr>
              <a:t>saw the abolition of the Boards of Guardians and their duties were transferred to the counties and county boroughs.</a:t>
            </a:r>
            <a:endParaRPr lang="en-GB" sz="3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7486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randombar(horizontal)">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D271E5-55BF-4266-A3A7-CFCC30518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text&#10;&#10;Description generated with very high confidence">
            <a:extLst>
              <a:ext uri="{FF2B5EF4-FFF2-40B4-BE49-F238E27FC236}">
                <a16:creationId xmlns:a16="http://schemas.microsoft.com/office/drawing/2014/main" id="{875E2377-437B-43C9-8F87-33ABCE7075BB}"/>
              </a:ext>
            </a:extLst>
          </p:cNvPr>
          <p:cNvPicPr>
            <a:picLocks noChangeAspect="1"/>
          </p:cNvPicPr>
          <p:nvPr/>
        </p:nvPicPr>
        <p:blipFill rotWithShape="1">
          <a:blip r:embed="rId2"/>
          <a:srcRect t="8115" r="-1" b="20318"/>
          <a:stretch/>
        </p:blipFill>
        <p:spPr>
          <a:xfrm>
            <a:off x="3171272" y="638179"/>
            <a:ext cx="5849456" cy="5581644"/>
          </a:xfrm>
          <a:prstGeom prst="rect">
            <a:avLst/>
          </a:prstGeom>
        </p:spPr>
      </p:pic>
      <p:pic>
        <p:nvPicPr>
          <p:cNvPr id="6" name="Picture 5" descr="An old photo of a person&#10;&#10;Description generated with very high confidence">
            <a:extLst>
              <a:ext uri="{FF2B5EF4-FFF2-40B4-BE49-F238E27FC236}">
                <a16:creationId xmlns:a16="http://schemas.microsoft.com/office/drawing/2014/main" id="{7B7DD13F-8EF5-4B75-8C69-0B5A2B1A164C}"/>
              </a:ext>
            </a:extLst>
          </p:cNvPr>
          <p:cNvPicPr>
            <a:picLocks noChangeAspect="1"/>
          </p:cNvPicPr>
          <p:nvPr/>
        </p:nvPicPr>
        <p:blipFill rotWithShape="1">
          <a:blip r:embed="rId3"/>
          <a:srcRect l="16293" r="11625" b="-1"/>
          <a:stretch/>
        </p:blipFill>
        <p:spPr>
          <a:xfrm>
            <a:off x="9174480" y="638178"/>
            <a:ext cx="3017520" cy="5581644"/>
          </a:xfrm>
          <a:prstGeom prst="rect">
            <a:avLst/>
          </a:prstGeom>
        </p:spPr>
      </p:pic>
      <p:pic>
        <p:nvPicPr>
          <p:cNvPr id="5" name="Picture 4" descr="A person posing for the camera&#10;&#10;Description generated with very high confidence">
            <a:extLst>
              <a:ext uri="{FF2B5EF4-FFF2-40B4-BE49-F238E27FC236}">
                <a16:creationId xmlns:a16="http://schemas.microsoft.com/office/drawing/2014/main" id="{A1E6C3B3-4229-48C9-AE5F-94CF246361F2}"/>
              </a:ext>
            </a:extLst>
          </p:cNvPr>
          <p:cNvPicPr>
            <a:picLocks noChangeAspect="1"/>
          </p:cNvPicPr>
          <p:nvPr/>
        </p:nvPicPr>
        <p:blipFill rotWithShape="1">
          <a:blip r:embed="rId4"/>
          <a:srcRect l="12626" r="15292" b="-1"/>
          <a:stretch/>
        </p:blipFill>
        <p:spPr>
          <a:xfrm>
            <a:off x="20" y="638177"/>
            <a:ext cx="3017500" cy="5581644"/>
          </a:xfrm>
          <a:prstGeom prst="rect">
            <a:avLst/>
          </a:prstGeom>
        </p:spPr>
      </p:pic>
      <p:sp>
        <p:nvSpPr>
          <p:cNvPr id="13" name="Rectangle 12">
            <a:extLst>
              <a:ext uri="{FF2B5EF4-FFF2-40B4-BE49-F238E27FC236}">
                <a16:creationId xmlns:a16="http://schemas.microsoft.com/office/drawing/2014/main" id="{CFE55B3F-4634-4A41-B146-E6251581E8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73CEC2E3-A6CA-4E48-836C-CB13337F695C}" type="slidenum">
              <a:rPr lang="en-GB" smtClean="0"/>
              <a:t>25</a:t>
            </a:fld>
            <a:endParaRPr lang="en-GB"/>
          </a:p>
        </p:txBody>
      </p:sp>
      <p:sp>
        <p:nvSpPr>
          <p:cNvPr id="3" name="TextBox 2"/>
          <p:cNvSpPr txBox="1"/>
          <p:nvPr/>
        </p:nvSpPr>
        <p:spPr>
          <a:xfrm>
            <a:off x="3278221" y="832104"/>
            <a:ext cx="5742507" cy="5539978"/>
          </a:xfrm>
          <a:prstGeom prst="rect">
            <a:avLst/>
          </a:prstGeom>
          <a:solidFill>
            <a:schemeClr val="bg1"/>
          </a:solidFill>
        </p:spPr>
        <p:txBody>
          <a:bodyPr wrap="square" rtlCol="0">
            <a:spAutoFit/>
          </a:bodyPr>
          <a:lstStyle/>
          <a:p>
            <a:pPr algn="ctr"/>
            <a:r>
              <a:rPr lang="en-GB" sz="2800" b="1" dirty="0"/>
              <a:t>Mugshots from </a:t>
            </a:r>
          </a:p>
          <a:p>
            <a:pPr algn="ctr"/>
            <a:r>
              <a:rPr lang="en-GB" sz="2800" b="1" dirty="0"/>
              <a:t>Swansea  Police Station</a:t>
            </a:r>
          </a:p>
          <a:p>
            <a:pPr algn="ctr"/>
            <a:r>
              <a:rPr lang="en-GB" sz="2800" b="1" dirty="0"/>
              <a:t>1899 &amp; 1901</a:t>
            </a:r>
          </a:p>
          <a:p>
            <a:endParaRPr lang="en-GB" sz="2800" dirty="0"/>
          </a:p>
          <a:p>
            <a:r>
              <a:rPr lang="en-GB" sz="2800" dirty="0"/>
              <a:t>Minnie and William Sullivan, both 16.</a:t>
            </a:r>
          </a:p>
          <a:p>
            <a:endParaRPr lang="en-GB" sz="2800" dirty="0"/>
          </a:p>
          <a:p>
            <a:r>
              <a:rPr lang="en-GB" sz="2800" dirty="0"/>
              <a:t>Minnie: stole scrap iron and sentenced to 7 days imprisonment</a:t>
            </a:r>
          </a:p>
          <a:p>
            <a:endParaRPr lang="en-GB" sz="2800" dirty="0"/>
          </a:p>
          <a:p>
            <a:r>
              <a:rPr lang="en-GB" sz="2800" dirty="0"/>
              <a:t>William: stealing from a person and house-breaking, sentenced to two months hard labour</a:t>
            </a:r>
          </a:p>
          <a:p>
            <a:endParaRPr lang="en-GB" dirty="0"/>
          </a:p>
        </p:txBody>
      </p:sp>
    </p:spTree>
    <p:extLst>
      <p:ext uri="{BB962C8B-B14F-4D97-AF65-F5344CB8AC3E}">
        <p14:creationId xmlns:p14="http://schemas.microsoft.com/office/powerpoint/2010/main" val="220905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eaLnBrk="0" fontAlgn="base" hangingPunct="0">
              <a:lnSpc>
                <a:spcPct val="100000"/>
              </a:lnSpc>
              <a:spcAft>
                <a:spcPct val="0"/>
              </a:spcAft>
            </a:pPr>
            <a:r>
              <a:rPr lang="en-GB" sz="4000" dirty="0">
                <a:solidFill>
                  <a:prstClr val="black"/>
                </a:solidFill>
                <a:latin typeface="Arial" panose="020B0604020202020204" pitchFamily="34" charset="0"/>
                <a:ea typeface="Times New Roman" panose="02020603050405020304" pitchFamily="18" charset="0"/>
                <a:cs typeface="Arial" panose="020B0604020202020204" pitchFamily="34" charset="0"/>
              </a:rPr>
              <a:t>Children and Young Person’s Act 1933</a:t>
            </a:r>
            <a:endParaRPr lang="en-GB" sz="4000" dirty="0"/>
          </a:p>
        </p:txBody>
      </p:sp>
      <p:sp>
        <p:nvSpPr>
          <p:cNvPr id="5" name="Content Placeholder 4"/>
          <p:cNvSpPr>
            <a:spLocks noGrp="1"/>
          </p:cNvSpPr>
          <p:nvPr>
            <p:ph idx="1"/>
          </p:nvPr>
        </p:nvSpPr>
        <p:spPr>
          <a:xfrm>
            <a:off x="838199" y="1690688"/>
            <a:ext cx="11070771" cy="4797197"/>
          </a:xfrm>
        </p:spPr>
        <p:txBody>
          <a:bodyPr>
            <a:normAutofit lnSpcReduction="10000"/>
          </a:bodyPr>
          <a:lstStyle/>
          <a:p>
            <a:r>
              <a:rPr lang="en-GB" dirty="0">
                <a:latin typeface="Arial" panose="020B0604020202020204" pitchFamily="34" charset="0"/>
                <a:cs typeface="Arial" panose="020B0604020202020204" pitchFamily="34" charset="0"/>
              </a:rPr>
              <a:t>Linked neglect of children and offending behaviour.</a:t>
            </a:r>
          </a:p>
          <a:p>
            <a:r>
              <a:rPr lang="en-GB" dirty="0">
                <a:latin typeface="Arial" panose="020B0604020202020204" pitchFamily="34" charset="0"/>
                <a:cs typeface="Arial" panose="020B0604020202020204" pitchFamily="34" charset="0"/>
              </a:rPr>
              <a:t>Distanced the care of children from the Poor Law.</a:t>
            </a:r>
          </a:p>
          <a:p>
            <a:r>
              <a:rPr lang="en-GB" dirty="0">
                <a:latin typeface="Arial" panose="020B0604020202020204" pitchFamily="34" charset="0"/>
                <a:cs typeface="Arial" panose="020B0604020202020204" pitchFamily="34" charset="0"/>
              </a:rPr>
              <a:t>Courts to have regard for the welfare of the child.</a:t>
            </a:r>
          </a:p>
          <a:p>
            <a:r>
              <a:rPr lang="en-GB" dirty="0">
                <a:latin typeface="Arial" panose="020B0604020202020204" pitchFamily="34" charset="0"/>
                <a:cs typeface="Arial" panose="020B0604020202020204" pitchFamily="34" charset="0"/>
              </a:rPr>
              <a:t>Abolished distinction between reformatory and industrial schools all of which became ‘Approved’ schools.</a:t>
            </a:r>
          </a:p>
          <a:p>
            <a:r>
              <a:rPr lang="en-GB" dirty="0">
                <a:latin typeface="Arial" panose="020B0604020202020204" pitchFamily="34" charset="0"/>
                <a:cs typeface="Arial" panose="020B0604020202020204" pitchFamily="34" charset="0"/>
              </a:rPr>
              <a:t>Reports were required concerning the young person’s health, character, schooling and family background.</a:t>
            </a:r>
          </a:p>
          <a:p>
            <a:r>
              <a:rPr lang="en-GB" dirty="0">
                <a:latin typeface="Arial" panose="020B0604020202020204" pitchFamily="34" charset="0"/>
                <a:cs typeface="Arial" panose="020B0604020202020204" pitchFamily="34" charset="0"/>
              </a:rPr>
              <a:t>Use of the birch limited to 6 strokes.</a:t>
            </a:r>
          </a:p>
          <a:p>
            <a:r>
              <a:rPr lang="en-GB" dirty="0">
                <a:latin typeface="Arial" panose="020B0604020202020204" pitchFamily="34" charset="0"/>
                <a:cs typeface="Arial" panose="020B0604020202020204" pitchFamily="34" charset="0"/>
              </a:rPr>
              <a:t>Age of criminal responsibility raised from 7 to 8 years.</a:t>
            </a:r>
          </a:p>
          <a:p>
            <a:r>
              <a:rPr lang="en-GB" dirty="0">
                <a:latin typeface="Arial" panose="020B0604020202020204" pitchFamily="34" charset="0"/>
                <a:cs typeface="Arial" panose="020B0604020202020204" pitchFamily="34" charset="0"/>
              </a:rPr>
              <a:t>Death penalty abolished for young people under 18.</a:t>
            </a:r>
          </a:p>
          <a:p>
            <a:endParaRPr lang="en-GB" dirty="0"/>
          </a:p>
        </p:txBody>
      </p:sp>
      <p:sp>
        <p:nvSpPr>
          <p:cNvPr id="3" name="Slide Number Placeholder 2"/>
          <p:cNvSpPr>
            <a:spLocks noGrp="1"/>
          </p:cNvSpPr>
          <p:nvPr>
            <p:ph type="sldNum" sz="quarter" idx="12"/>
          </p:nvPr>
        </p:nvSpPr>
        <p:spPr/>
        <p:txBody>
          <a:bodyPr/>
          <a:lstStyle/>
          <a:p>
            <a:fld id="{73CEC2E3-A6CA-4E48-836C-CB13337F695C}" type="slidenum">
              <a:rPr lang="en-GB" smtClean="0"/>
              <a:t>26</a:t>
            </a:fld>
            <a:endParaRPr lang="en-GB"/>
          </a:p>
        </p:txBody>
      </p:sp>
    </p:spTree>
    <p:extLst>
      <p:ext uri="{BB962C8B-B14F-4D97-AF65-F5344CB8AC3E}">
        <p14:creationId xmlns:p14="http://schemas.microsoft.com/office/powerpoint/2010/main" val="27913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 calcmode="lin" valueType="num">
                                      <p:cBhvr additive="base">
                                        <p:cTn id="2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 calcmode="lin" valueType="num">
                                      <p:cBhvr additive="base">
                                        <p:cTn id="3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 calcmode="lin" valueType="num">
                                      <p:cBhvr additive="base">
                                        <p:cTn id="4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7" end="7"/>
                                            </p:txEl>
                                          </p:spTgt>
                                        </p:tgtEl>
                                        <p:attrNameLst>
                                          <p:attrName>style.visibility</p:attrName>
                                        </p:attrNameLst>
                                      </p:cBhvr>
                                      <p:to>
                                        <p:strVal val="visible"/>
                                      </p:to>
                                    </p:set>
                                    <p:anim calcmode="lin" valueType="num">
                                      <p:cBhvr additive="base">
                                        <p:cTn id="4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Curtis Committee </a:t>
            </a:r>
            <a:endParaRPr lang="en-GB" dirty="0"/>
          </a:p>
        </p:txBody>
      </p:sp>
      <p:sp>
        <p:nvSpPr>
          <p:cNvPr id="3" name="Content Placeholder 2"/>
          <p:cNvSpPr>
            <a:spLocks noGrp="1"/>
          </p:cNvSpPr>
          <p:nvPr>
            <p:ph idx="1"/>
          </p:nvPr>
        </p:nvSpPr>
        <p:spPr>
          <a:xfrm>
            <a:off x="838200" y="1464381"/>
            <a:ext cx="10823222" cy="1786819"/>
          </a:xfrm>
        </p:spPr>
        <p:txBody>
          <a:bodyPr>
            <a:normAutofit/>
          </a:bodyPr>
          <a:lstStyle/>
          <a:p>
            <a:r>
              <a:rPr lang="en-GB" dirty="0">
                <a:latin typeface="Arial" panose="020B0604020202020204" pitchFamily="34" charset="0"/>
                <a:ea typeface="Times New Roman" panose="02020603050405020304" pitchFamily="18" charset="0"/>
              </a:rPr>
              <a:t>Criticised the public care of children for its lack of coordination and suggested a unified system for caring for children at local government level. Curtis proposed the adoption of the family group home model</a:t>
            </a:r>
            <a:endParaRPr lang="en-GB" b="1" dirty="0">
              <a:latin typeface="Arial" panose="020B0604020202020204" pitchFamily="34" charset="0"/>
              <a:ea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47EF0A37-8109-4DBC-978A-767F58ACEA65}"/>
              </a:ext>
            </a:extLst>
          </p:cNvPr>
          <p:cNvPicPr>
            <a:picLocks noChangeAspect="1"/>
          </p:cNvPicPr>
          <p:nvPr/>
        </p:nvPicPr>
        <p:blipFill>
          <a:blip r:embed="rId2"/>
          <a:stretch>
            <a:fillRect/>
          </a:stretch>
        </p:blipFill>
        <p:spPr>
          <a:xfrm>
            <a:off x="2444591" y="3429000"/>
            <a:ext cx="8667750" cy="2895600"/>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27</a:t>
            </a:fld>
            <a:endParaRPr lang="en-GB"/>
          </a:p>
        </p:txBody>
      </p:sp>
    </p:spTree>
    <p:extLst>
      <p:ext uri="{BB962C8B-B14F-4D97-AF65-F5344CB8AC3E}">
        <p14:creationId xmlns:p14="http://schemas.microsoft.com/office/powerpoint/2010/main" val="345026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2B3A95-741A-4E2D-B163-FDFD1CA393C3}"/>
              </a:ext>
            </a:extLst>
          </p:cNvPr>
          <p:cNvPicPr>
            <a:picLocks noChangeAspect="1"/>
          </p:cNvPicPr>
          <p:nvPr/>
        </p:nvPicPr>
        <p:blipFill>
          <a:blip r:embed="rId2"/>
          <a:stretch>
            <a:fillRect/>
          </a:stretch>
        </p:blipFill>
        <p:spPr>
          <a:xfrm rot="180432">
            <a:off x="6269430" y="-1246767"/>
            <a:ext cx="6898902" cy="11724649"/>
          </a:xfrm>
          <a:prstGeom prst="rect">
            <a:avLst/>
          </a:prstGeom>
        </p:spPr>
      </p:pic>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1948</a:t>
            </a:r>
          </a:p>
        </p:txBody>
      </p:sp>
      <p:sp>
        <p:nvSpPr>
          <p:cNvPr id="3" name="Content Placeholder 2"/>
          <p:cNvSpPr>
            <a:spLocks noGrp="1"/>
          </p:cNvSpPr>
          <p:nvPr>
            <p:ph idx="1"/>
          </p:nvPr>
        </p:nvSpPr>
        <p:spPr>
          <a:xfrm>
            <a:off x="838200" y="1825625"/>
            <a:ext cx="5562600" cy="4563886"/>
          </a:xfrm>
        </p:spPr>
        <p:txBody>
          <a:bodyPr/>
          <a:lstStyle/>
          <a:p>
            <a:r>
              <a:rPr lang="en-GB" dirty="0">
                <a:solidFill>
                  <a:prstClr val="black"/>
                </a:solidFill>
                <a:latin typeface="Arial" panose="020B0604020202020204" pitchFamily="34" charset="0"/>
                <a:ea typeface="Times New Roman" panose="02020603050405020304" pitchFamily="18" charset="0"/>
              </a:rPr>
              <a:t>Established local authority children’s departments.</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Placed emphasis on boarding out rather than residential.</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Spoke of restoring children in care to their families, 	indicating a clear break from the Victorian ‘rescuers.’</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Greater emphasis on adoption where appropriate.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p>
        </p:txBody>
      </p:sp>
      <p:sp>
        <p:nvSpPr>
          <p:cNvPr id="5" name="Slide Number Placeholder 4"/>
          <p:cNvSpPr>
            <a:spLocks noGrp="1"/>
          </p:cNvSpPr>
          <p:nvPr>
            <p:ph type="sldNum" sz="quarter" idx="12"/>
          </p:nvPr>
        </p:nvSpPr>
        <p:spPr/>
        <p:txBody>
          <a:bodyPr/>
          <a:lstStyle/>
          <a:p>
            <a:fld id="{73CEC2E3-A6CA-4E48-836C-CB13337F695C}" type="slidenum">
              <a:rPr lang="en-GB" smtClean="0"/>
              <a:t>28</a:t>
            </a:fld>
            <a:endParaRPr lang="en-GB"/>
          </a:p>
        </p:txBody>
      </p:sp>
    </p:spTree>
    <p:extLst>
      <p:ext uri="{BB962C8B-B14F-4D97-AF65-F5344CB8AC3E}">
        <p14:creationId xmlns:p14="http://schemas.microsoft.com/office/powerpoint/2010/main" val="97917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1948</a:t>
            </a:r>
          </a:p>
        </p:txBody>
      </p:sp>
      <p:sp>
        <p:nvSpPr>
          <p:cNvPr id="3" name="Content Placeholder 2"/>
          <p:cNvSpPr>
            <a:spLocks noGrp="1"/>
          </p:cNvSpPr>
          <p:nvPr>
            <p:ph idx="1"/>
          </p:nvPr>
        </p:nvSpPr>
        <p:spPr>
          <a:xfrm>
            <a:off x="838200" y="1825625"/>
            <a:ext cx="10515600" cy="1821089"/>
          </a:xfrm>
          <a:solidFill>
            <a:srgbClr val="FFFF00"/>
          </a:solidFill>
          <a:ln w="25400">
            <a:solidFill>
              <a:schemeClr val="tx1"/>
            </a:solidFill>
          </a:ln>
        </p:spPr>
        <p:txBody>
          <a:bodyPr>
            <a:normAutofit lnSpcReduction="10000"/>
          </a:bodyPr>
          <a:lstStyle/>
          <a:p>
            <a:pPr marL="0" indent="0">
              <a:buNone/>
            </a:pPr>
            <a:r>
              <a:rPr lang="en-GB" sz="3200" dirty="0">
                <a:latin typeface="Arial" panose="020B0604020202020204" pitchFamily="34" charset="0"/>
                <a:cs typeface="Arial" panose="020B0604020202020204" pitchFamily="34" charset="0"/>
              </a:rPr>
              <a:t>“To keep the family together must be the first aim and the separation of a child from its parents can only be justified where there is no possibility of securing adequate care of a child in his own home.” (Home Office)</a:t>
            </a:r>
          </a:p>
          <a:p>
            <a:pPr marL="0" indent="0">
              <a:buNone/>
            </a:pPr>
            <a:endParaRPr lang="en-GB" dirty="0"/>
          </a:p>
        </p:txBody>
      </p:sp>
      <p:sp>
        <p:nvSpPr>
          <p:cNvPr id="4" name="Rectangle 3"/>
          <p:cNvSpPr/>
          <p:nvPr/>
        </p:nvSpPr>
        <p:spPr>
          <a:xfrm>
            <a:off x="838200" y="3950064"/>
            <a:ext cx="10515600" cy="2062103"/>
          </a:xfrm>
          <a:prstGeom prst="rect">
            <a:avLst/>
          </a:prstGeom>
          <a:solidFill>
            <a:srgbClr val="FFFF00"/>
          </a:solidFill>
          <a:ln w="25400">
            <a:solidFill>
              <a:schemeClr val="tx1"/>
            </a:solidFill>
          </a:ln>
        </p:spPr>
        <p:txBody>
          <a:bodyPr wrap="square">
            <a:spAutoFit/>
          </a:bodyPr>
          <a:lstStyle/>
          <a:p>
            <a:pPr>
              <a:spcAft>
                <a:spcPts val="0"/>
              </a:spcAft>
            </a:pPr>
            <a:r>
              <a:rPr lang="en-GB" sz="3200" dirty="0">
                <a:latin typeface="Arial" panose="020B0604020202020204" pitchFamily="34" charset="0"/>
                <a:ea typeface="Times New Roman" panose="02020603050405020304" pitchFamily="18" charset="0"/>
              </a:rPr>
              <a:t>Section 12(1) placed a duty on local authorities to further the best interests of children in care and to afford opportunities for the proper development of children’s characters and abilities.</a:t>
            </a:r>
            <a:endParaRPr lang="en-GB" sz="3200" dirty="0">
              <a:effectLst/>
              <a:latin typeface="Times New Roman" panose="02020603050405020304" pitchFamily="18" charset="0"/>
              <a:ea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73CEC2E3-A6CA-4E48-836C-CB13337F695C}" type="slidenum">
              <a:rPr lang="en-GB" smtClean="0"/>
              <a:t>29</a:t>
            </a:fld>
            <a:endParaRPr lang="en-GB"/>
          </a:p>
        </p:txBody>
      </p:sp>
    </p:spTree>
    <p:extLst>
      <p:ext uri="{BB962C8B-B14F-4D97-AF65-F5344CB8AC3E}">
        <p14:creationId xmlns:p14="http://schemas.microsoft.com/office/powerpoint/2010/main" val="258642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randombar(horizont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John Bowlby (1953)</a:t>
            </a:r>
          </a:p>
        </p:txBody>
      </p:sp>
      <p:sp>
        <p:nvSpPr>
          <p:cNvPr id="3" name="Content Placeholder 2"/>
          <p:cNvSpPr>
            <a:spLocks noGrp="1"/>
          </p:cNvSpPr>
          <p:nvPr>
            <p:ph idx="1"/>
          </p:nvPr>
        </p:nvSpPr>
        <p:spPr>
          <a:xfrm>
            <a:off x="838201" y="1825625"/>
            <a:ext cx="5640419" cy="4530725"/>
          </a:xfrm>
        </p:spPr>
        <p:txBody>
          <a:bodyPr>
            <a:normAutofit/>
          </a:bodyPr>
          <a:lstStyle/>
          <a:p>
            <a:pPr>
              <a:spcAft>
                <a:spcPts val="0"/>
              </a:spcAft>
            </a:pPr>
            <a:r>
              <a:rPr lang="en-GB" dirty="0">
                <a:latin typeface="Arial" panose="020B0604020202020204" pitchFamily="34" charset="0"/>
                <a:ea typeface="Times New Roman" panose="02020603050405020304" pitchFamily="18" charset="0"/>
              </a:rPr>
              <a:t>Maternal deprivation theory was highly influential</a:t>
            </a:r>
          </a:p>
          <a:p>
            <a:pPr>
              <a:spcAft>
                <a:spcPts val="0"/>
              </a:spcAft>
            </a:pPr>
            <a:r>
              <a:rPr lang="en-GB" dirty="0">
                <a:latin typeface="Arial" panose="020B0604020202020204" pitchFamily="34" charset="0"/>
                <a:ea typeface="Times New Roman" panose="02020603050405020304" pitchFamily="18" charset="0"/>
              </a:rPr>
              <a:t>Provided a serious challenge to the often institutionalised life of residential care </a:t>
            </a:r>
          </a:p>
          <a:p>
            <a:pPr>
              <a:spcAft>
                <a:spcPts val="0"/>
              </a:spcAft>
            </a:pPr>
            <a:r>
              <a:rPr lang="en-GB" dirty="0">
                <a:latin typeface="Arial" panose="020B0604020202020204" pitchFamily="34" charset="0"/>
                <a:ea typeface="Times New Roman" panose="02020603050405020304" pitchFamily="18" charset="0"/>
              </a:rPr>
              <a:t>Disturbed or delinquent behaviour was the result of a lack of adequate mothering in infancy</a:t>
            </a:r>
            <a:endParaRPr lang="en-GB" dirty="0">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73CEC2E3-A6CA-4E48-836C-CB13337F695C}" type="slidenum">
              <a:rPr lang="en-GB" smtClean="0"/>
              <a:t>30</a:t>
            </a:fld>
            <a:endParaRPr lang="en-GB"/>
          </a:p>
        </p:txBody>
      </p:sp>
      <p:sp>
        <p:nvSpPr>
          <p:cNvPr id="5" name="Rectangle 4"/>
          <p:cNvSpPr/>
          <p:nvPr/>
        </p:nvSpPr>
        <p:spPr>
          <a:xfrm>
            <a:off x="7611896" y="1568417"/>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1</a:t>
            </a:r>
            <a:r>
              <a:rPr lang="en-GB" sz="4000" baseline="30000" dirty="0"/>
              <a:t>st</a:t>
            </a:r>
            <a:r>
              <a:rPr lang="en-GB" sz="4000" dirty="0"/>
              <a:t> Adoption</a:t>
            </a:r>
          </a:p>
        </p:txBody>
      </p:sp>
      <p:sp>
        <p:nvSpPr>
          <p:cNvPr id="6" name="Rectangle 5"/>
          <p:cNvSpPr/>
          <p:nvPr/>
        </p:nvSpPr>
        <p:spPr>
          <a:xfrm>
            <a:off x="7611896" y="3178008"/>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a:t>
            </a:r>
            <a:r>
              <a:rPr lang="en-GB" sz="4000" baseline="30000" dirty="0"/>
              <a:t>nd</a:t>
            </a:r>
            <a:r>
              <a:rPr lang="en-GB" sz="4000" dirty="0"/>
              <a:t> Fostering</a:t>
            </a:r>
          </a:p>
        </p:txBody>
      </p:sp>
      <p:sp>
        <p:nvSpPr>
          <p:cNvPr id="7" name="Rectangle 6"/>
          <p:cNvSpPr/>
          <p:nvPr/>
        </p:nvSpPr>
        <p:spPr>
          <a:xfrm>
            <a:off x="7611896" y="4829783"/>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3</a:t>
            </a:r>
            <a:r>
              <a:rPr lang="en-GB" sz="4000" baseline="30000" dirty="0"/>
              <a:t>rd</a:t>
            </a:r>
            <a:r>
              <a:rPr lang="en-GB" sz="4000" dirty="0"/>
              <a:t> Residential care</a:t>
            </a:r>
          </a:p>
        </p:txBody>
      </p:sp>
      <p:sp>
        <p:nvSpPr>
          <p:cNvPr id="8" name="TextBox 7"/>
          <p:cNvSpPr txBox="1"/>
          <p:nvPr/>
        </p:nvSpPr>
        <p:spPr>
          <a:xfrm>
            <a:off x="7611896" y="122032"/>
            <a:ext cx="4024006" cy="1323439"/>
          </a:xfrm>
          <a:prstGeom prst="rect">
            <a:avLst/>
          </a:prstGeom>
          <a:noFill/>
          <a:ln w="44450">
            <a:solidFill>
              <a:schemeClr val="accent1">
                <a:shade val="50000"/>
              </a:schemeClr>
            </a:solidFill>
          </a:ln>
        </p:spPr>
        <p:txBody>
          <a:bodyPr wrap="square" rtlCol="0">
            <a:spAutoFit/>
          </a:bodyPr>
          <a:lstStyle/>
          <a:p>
            <a:pPr algn="ctr"/>
            <a:r>
              <a:rPr lang="en-GB" sz="4000" dirty="0"/>
              <a:t>Hierarchy of public care</a:t>
            </a:r>
          </a:p>
        </p:txBody>
      </p:sp>
    </p:spTree>
    <p:extLst>
      <p:ext uri="{BB962C8B-B14F-4D97-AF65-F5344CB8AC3E}">
        <p14:creationId xmlns:p14="http://schemas.microsoft.com/office/powerpoint/2010/main" val="308876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and Young Persons’ Act 1969</a:t>
            </a: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The </a:t>
            </a:r>
            <a:r>
              <a:rPr lang="en-GB" dirty="0" err="1">
                <a:latin typeface="Arial" panose="020B0604020202020204" pitchFamily="34" charset="0"/>
                <a:ea typeface="Times New Roman" panose="02020603050405020304" pitchFamily="18" charset="0"/>
              </a:rPr>
              <a:t>Ingleby</a:t>
            </a:r>
            <a:r>
              <a:rPr lang="en-GB" dirty="0">
                <a:latin typeface="Arial" panose="020B0604020202020204" pitchFamily="34" charset="0"/>
                <a:ea typeface="Times New Roman" panose="02020603050405020304" pitchFamily="18" charset="0"/>
              </a:rPr>
              <a:t> Committee 1960 was concerned with prevention and this was written into the Children and Young Persons Act 1963.</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Fired by the belief in promoting the welfare of young people.</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Aim was to substitute criminal procedures for 10-14 year olds with non-criminal care proceedings.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Approved School and Fit Person’s Order replaced with Care Orders.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Approved schools became ‘Community Homes.’</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31</a:t>
            </a:fld>
            <a:endParaRPr lang="en-GB"/>
          </a:p>
        </p:txBody>
      </p:sp>
    </p:spTree>
    <p:extLst>
      <p:ext uri="{BB962C8B-B14F-4D97-AF65-F5344CB8AC3E}">
        <p14:creationId xmlns:p14="http://schemas.microsoft.com/office/powerpoint/2010/main" val="5436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1989</a:t>
            </a:r>
          </a:p>
        </p:txBody>
      </p:sp>
      <p:sp>
        <p:nvSpPr>
          <p:cNvPr id="3" name="Content Placeholder 2"/>
          <p:cNvSpPr>
            <a:spLocks noGrp="1"/>
          </p:cNvSpPr>
          <p:nvPr>
            <p:ph idx="1"/>
          </p:nvPr>
        </p:nvSpPr>
        <p:spPr>
          <a:xfrm>
            <a:off x="838200" y="1616364"/>
            <a:ext cx="11038114" cy="4893293"/>
          </a:xfrm>
        </p:spPr>
        <p:txBody>
          <a:bodyPr>
            <a:normAutofit/>
          </a:bodyPr>
          <a:lstStyle/>
          <a:p>
            <a:pPr marL="0" indent="0">
              <a:buNone/>
            </a:pPr>
            <a:r>
              <a:rPr lang="en-GB" sz="3600" dirty="0">
                <a:latin typeface="Arial" panose="020B0604020202020204" pitchFamily="34" charset="0"/>
                <a:ea typeface="Times New Roman" panose="02020603050405020304" pitchFamily="18" charset="0"/>
              </a:rPr>
              <a:t>The most comprehensive and far reaching reform of child law</a:t>
            </a:r>
          </a:p>
          <a:p>
            <a:pPr marL="457200" lvl="1" indent="0">
              <a:buNone/>
            </a:pPr>
            <a:r>
              <a:rPr lang="en-GB" sz="3200" dirty="0">
                <a:latin typeface="Arial" panose="020B0604020202020204" pitchFamily="34" charset="0"/>
                <a:ea typeface="Times New Roman" panose="02020603050405020304" pitchFamily="18" charset="0"/>
              </a:rPr>
              <a:t>- the child’s welfare is the paramount consideration</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principle of no order</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principle of no delay</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parental responsibility</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partnership emphasised</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contact promoted</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the requirement to consult children</a:t>
            </a:r>
            <a:endParaRPr lang="en-GB" sz="3200" dirty="0">
              <a:latin typeface="Times New Roman" panose="02020603050405020304" pitchFamily="18" charset="0"/>
              <a:ea typeface="Times New Roman" panose="02020603050405020304" pitchFamily="18" charset="0"/>
            </a:endParaRPr>
          </a:p>
          <a:p>
            <a:endParaRPr lang="en-GB" dirty="0">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32</a:t>
            </a:fld>
            <a:endParaRPr lang="en-GB"/>
          </a:p>
        </p:txBody>
      </p:sp>
    </p:spTree>
    <p:extLst>
      <p:ext uri="{BB962C8B-B14F-4D97-AF65-F5344CB8AC3E}">
        <p14:creationId xmlns:p14="http://schemas.microsoft.com/office/powerpoint/2010/main" val="478412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Residential child care</a:t>
            </a:r>
          </a:p>
        </p:txBody>
      </p:sp>
      <p:sp>
        <p:nvSpPr>
          <p:cNvPr id="3" name="Content Placeholder 2"/>
          <p:cNvSpPr>
            <a:spLocks noGrp="1"/>
          </p:cNvSpPr>
          <p:nvPr>
            <p:ph idx="1"/>
          </p:nvPr>
        </p:nvSpPr>
        <p:spPr>
          <a:xfrm>
            <a:off x="838200" y="1825625"/>
            <a:ext cx="6593732" cy="4351338"/>
          </a:xfrm>
        </p:spPr>
        <p:txBody>
          <a:bodyPr>
            <a:normAutofit lnSpcReduction="10000"/>
          </a:bodyPr>
          <a:lstStyle/>
          <a:p>
            <a:pPr>
              <a:spcAft>
                <a:spcPts val="0"/>
              </a:spcAft>
            </a:pPr>
            <a:r>
              <a:rPr lang="en-GB" dirty="0">
                <a:latin typeface="Arial" panose="020B0604020202020204" pitchFamily="34" charset="0"/>
                <a:ea typeface="Times New Roman" panose="02020603050405020304" pitchFamily="18" charset="0"/>
              </a:rPr>
              <a:t>Residential child care did not decline following the 1948 Act</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In 1955 there were 21,941 children in local authority residential care. In 1972 there were 20,548</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In 1985 there were 15,000, dropping to less than 8,000 by 1990</a:t>
            </a:r>
          </a:p>
          <a:p>
            <a:pPr>
              <a:spcAft>
                <a:spcPts val="0"/>
              </a:spcAft>
            </a:pPr>
            <a:r>
              <a:rPr lang="en-GB" dirty="0">
                <a:latin typeface="Arial" panose="020B0604020202020204" pitchFamily="34" charset="0"/>
                <a:ea typeface="Times New Roman" panose="02020603050405020304" pitchFamily="18" charset="0"/>
              </a:rPr>
              <a:t>2013: 68,000 children in care in England with less than 7,000 in children’s homes, secure units and hostels</a:t>
            </a:r>
          </a:p>
          <a:p>
            <a:pPr>
              <a:spcAft>
                <a:spcPts val="0"/>
              </a:spcAft>
            </a:pP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33</a:t>
            </a:fld>
            <a:endParaRPr lang="en-GB"/>
          </a:p>
        </p:txBody>
      </p:sp>
      <p:sp>
        <p:nvSpPr>
          <p:cNvPr id="6" name="TextBox 5"/>
          <p:cNvSpPr txBox="1"/>
          <p:nvPr/>
        </p:nvSpPr>
        <p:spPr>
          <a:xfrm>
            <a:off x="8132323" y="618118"/>
            <a:ext cx="3659222" cy="2062103"/>
          </a:xfrm>
          <a:prstGeom prst="rect">
            <a:avLst/>
          </a:prstGeom>
          <a:noFill/>
          <a:ln w="50800">
            <a:solidFill>
              <a:schemeClr val="accent1">
                <a:shade val="50000"/>
              </a:schemeClr>
            </a:solidFill>
          </a:ln>
        </p:spPr>
        <p:txBody>
          <a:bodyPr wrap="square" rtlCol="0">
            <a:spAutoFit/>
          </a:bodyPr>
          <a:lstStyle/>
          <a:p>
            <a:pPr algn="ctr"/>
            <a:r>
              <a:rPr lang="en-GB" sz="3200" dirty="0"/>
              <a:t>March 2018: </a:t>
            </a:r>
          </a:p>
          <a:p>
            <a:pPr algn="ctr"/>
            <a:endParaRPr lang="en-GB" sz="3200" dirty="0"/>
          </a:p>
          <a:p>
            <a:pPr algn="ctr"/>
            <a:r>
              <a:rPr lang="en-GB" sz="3200" dirty="0"/>
              <a:t>6407 looked after children in Wales</a:t>
            </a:r>
          </a:p>
        </p:txBody>
      </p:sp>
      <p:sp>
        <p:nvSpPr>
          <p:cNvPr id="7" name="TextBox 6"/>
          <p:cNvSpPr txBox="1"/>
          <p:nvPr/>
        </p:nvSpPr>
        <p:spPr>
          <a:xfrm>
            <a:off x="8172855" y="3073722"/>
            <a:ext cx="3618690" cy="1077218"/>
          </a:xfrm>
          <a:prstGeom prst="rect">
            <a:avLst/>
          </a:prstGeom>
          <a:noFill/>
          <a:ln w="50800">
            <a:solidFill>
              <a:schemeClr val="accent1">
                <a:shade val="50000"/>
              </a:schemeClr>
            </a:solidFill>
          </a:ln>
        </p:spPr>
        <p:txBody>
          <a:bodyPr wrap="square" rtlCol="0">
            <a:spAutoFit/>
          </a:bodyPr>
          <a:lstStyle/>
          <a:p>
            <a:pPr algn="ctr"/>
            <a:r>
              <a:rPr lang="en-GB" sz="3200" dirty="0"/>
              <a:t>464 (8%) increase from 2017</a:t>
            </a:r>
          </a:p>
        </p:txBody>
      </p:sp>
      <p:sp>
        <p:nvSpPr>
          <p:cNvPr id="8" name="TextBox 7"/>
          <p:cNvSpPr txBox="1"/>
          <p:nvPr/>
        </p:nvSpPr>
        <p:spPr>
          <a:xfrm>
            <a:off x="8132323" y="4544441"/>
            <a:ext cx="3659222" cy="1569660"/>
          </a:xfrm>
          <a:prstGeom prst="rect">
            <a:avLst/>
          </a:prstGeom>
          <a:noFill/>
          <a:ln w="50800">
            <a:solidFill>
              <a:schemeClr val="accent1">
                <a:shade val="50000"/>
              </a:schemeClr>
            </a:solidFill>
          </a:ln>
        </p:spPr>
        <p:txBody>
          <a:bodyPr wrap="square" rtlCol="0">
            <a:spAutoFit/>
          </a:bodyPr>
          <a:lstStyle/>
          <a:p>
            <a:pPr algn="ctr"/>
            <a:r>
              <a:rPr lang="en-GB" sz="3200" dirty="0"/>
              <a:t>Rate per 10,000 under-18 population of 102</a:t>
            </a:r>
          </a:p>
        </p:txBody>
      </p:sp>
    </p:spTree>
    <p:extLst>
      <p:ext uri="{BB962C8B-B14F-4D97-AF65-F5344CB8AC3E}">
        <p14:creationId xmlns:p14="http://schemas.microsoft.com/office/powerpoint/2010/main" val="261654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1000"/>
                                        <p:tgtEl>
                                          <p:spTgt spid="8"/>
                                        </p:tgtEl>
                                      </p:cBhvr>
                                    </p:animEffect>
                                    <p:anim calcmode="lin" valueType="num">
                                      <p:cBhvr>
                                        <p:cTn id="46" dur="1000" fill="hold"/>
                                        <p:tgtEl>
                                          <p:spTgt spid="8"/>
                                        </p:tgtEl>
                                        <p:attrNameLst>
                                          <p:attrName>ppt_x</p:attrName>
                                        </p:attrNameLst>
                                      </p:cBhvr>
                                      <p:tavLst>
                                        <p:tav tm="0">
                                          <p:val>
                                            <p:strVal val="#ppt_x"/>
                                          </p:val>
                                        </p:tav>
                                        <p:tav tm="100000">
                                          <p:val>
                                            <p:strVal val="#ppt_x"/>
                                          </p:val>
                                        </p:tav>
                                      </p:tavLst>
                                    </p:anim>
                                    <p:anim calcmode="lin" valueType="num">
                                      <p:cBhvr>
                                        <p:cTn id="4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Arial" panose="020B0604020202020204" pitchFamily="34" charset="0"/>
                <a:cs typeface="Arial" panose="020B0604020202020204" pitchFamily="34" charset="0"/>
              </a:rPr>
              <a:t>Constant stream of reports and Acts</a:t>
            </a:r>
          </a:p>
        </p:txBody>
      </p:sp>
      <p:sp>
        <p:nvSpPr>
          <p:cNvPr id="5" name="Content Placeholder 4"/>
          <p:cNvSpPr>
            <a:spLocks noGrp="1"/>
          </p:cNvSpPr>
          <p:nvPr>
            <p:ph sz="half" idx="1"/>
          </p:nvPr>
        </p:nvSpPr>
        <p:spPr>
          <a:xfrm>
            <a:off x="838199" y="1690688"/>
            <a:ext cx="5333999" cy="4823277"/>
          </a:xfrm>
        </p:spPr>
        <p:txBody>
          <a:bodyPr>
            <a:normAutofit fontScale="92500" lnSpcReduction="10000"/>
          </a:bodyPr>
          <a:lstStyle/>
          <a:p>
            <a:r>
              <a:rPr lang="en-GB" sz="3000" dirty="0"/>
              <a:t>Wagner 1988</a:t>
            </a:r>
          </a:p>
          <a:p>
            <a:r>
              <a:rPr lang="en-GB" sz="3000" dirty="0"/>
              <a:t>Levy &amp; </a:t>
            </a:r>
            <a:r>
              <a:rPr lang="en-GB" sz="3000" dirty="0" err="1"/>
              <a:t>Kahan</a:t>
            </a:r>
            <a:r>
              <a:rPr lang="en-GB" sz="3000" dirty="0"/>
              <a:t> 1991</a:t>
            </a:r>
          </a:p>
          <a:p>
            <a:r>
              <a:rPr lang="en-GB" sz="3000" dirty="0" err="1"/>
              <a:t>Utting</a:t>
            </a:r>
            <a:r>
              <a:rPr lang="en-GB" sz="3000" dirty="0"/>
              <a:t> 1991</a:t>
            </a:r>
          </a:p>
          <a:p>
            <a:r>
              <a:rPr lang="en-GB" sz="3000" dirty="0"/>
              <a:t>The Welsh Office 1991		</a:t>
            </a:r>
          </a:p>
          <a:p>
            <a:r>
              <a:rPr lang="en-GB" sz="3000" dirty="0"/>
              <a:t>Skinner 1992</a:t>
            </a:r>
          </a:p>
          <a:p>
            <a:r>
              <a:rPr lang="en-GB" sz="3000" dirty="0"/>
              <a:t>Warner 1992</a:t>
            </a:r>
          </a:p>
          <a:p>
            <a:r>
              <a:rPr lang="en-GB" sz="3000" dirty="0"/>
              <a:t>Care Standards Act 2000</a:t>
            </a:r>
          </a:p>
          <a:p>
            <a:r>
              <a:rPr lang="en-GB" sz="3000" dirty="0"/>
              <a:t>Leaving Care Act 2001</a:t>
            </a:r>
          </a:p>
          <a:p>
            <a:r>
              <a:rPr lang="en-GB" sz="3000" dirty="0"/>
              <a:t>Waterhouse 2001</a:t>
            </a:r>
          </a:p>
          <a:p>
            <a:r>
              <a:rPr lang="en-GB" sz="3000" dirty="0"/>
              <a:t>Quality Protects in England</a:t>
            </a:r>
          </a:p>
          <a:p>
            <a:endParaRPr lang="en-GB" dirty="0"/>
          </a:p>
        </p:txBody>
      </p:sp>
      <p:sp>
        <p:nvSpPr>
          <p:cNvPr id="6" name="Content Placeholder 5"/>
          <p:cNvSpPr>
            <a:spLocks noGrp="1"/>
          </p:cNvSpPr>
          <p:nvPr>
            <p:ph sz="half" idx="2"/>
          </p:nvPr>
        </p:nvSpPr>
        <p:spPr>
          <a:xfrm>
            <a:off x="6172199" y="1690688"/>
            <a:ext cx="5660571" cy="4688341"/>
          </a:xfrm>
        </p:spPr>
        <p:txBody>
          <a:bodyPr>
            <a:noAutofit/>
          </a:bodyPr>
          <a:lstStyle/>
          <a:p>
            <a:r>
              <a:rPr lang="en-GB" dirty="0"/>
              <a:t>Children First in Wales</a:t>
            </a:r>
          </a:p>
          <a:p>
            <a:r>
              <a:rPr lang="en-GB" dirty="0"/>
              <a:t>Framework for the Assessment of Children in Need</a:t>
            </a:r>
          </a:p>
          <a:p>
            <a:r>
              <a:rPr lang="en-GB" dirty="0"/>
              <a:t>Children Acts 2004, 2006 …</a:t>
            </a:r>
          </a:p>
          <a:p>
            <a:r>
              <a:rPr lang="en-GB" dirty="0"/>
              <a:t>Social Services and Well-being Act 2014</a:t>
            </a:r>
          </a:p>
          <a:p>
            <a:r>
              <a:rPr lang="en-GB" dirty="0"/>
              <a:t>Well-being of Future Generations Act 2015</a:t>
            </a:r>
          </a:p>
          <a:p>
            <a:r>
              <a:rPr lang="en-GB" dirty="0"/>
              <a:t>Ongoing Child Sexual Exploitation investigations</a:t>
            </a:r>
          </a:p>
        </p:txBody>
      </p:sp>
      <p:sp>
        <p:nvSpPr>
          <p:cNvPr id="2" name="Slide Number Placeholder 1"/>
          <p:cNvSpPr>
            <a:spLocks noGrp="1"/>
          </p:cNvSpPr>
          <p:nvPr>
            <p:ph type="sldNum" sz="quarter" idx="12"/>
          </p:nvPr>
        </p:nvSpPr>
        <p:spPr/>
        <p:txBody>
          <a:bodyPr/>
          <a:lstStyle/>
          <a:p>
            <a:fld id="{73CEC2E3-A6CA-4E48-836C-CB13337F695C}" type="slidenum">
              <a:rPr lang="en-GB" smtClean="0"/>
              <a:t>34</a:t>
            </a:fld>
            <a:endParaRPr lang="en-GB"/>
          </a:p>
        </p:txBody>
      </p:sp>
    </p:spTree>
    <p:extLst>
      <p:ext uri="{BB962C8B-B14F-4D97-AF65-F5344CB8AC3E}">
        <p14:creationId xmlns:p14="http://schemas.microsoft.com/office/powerpoint/2010/main" val="140376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9" end="9"/>
                                            </p:txEl>
                                          </p:spTgt>
                                        </p:tgtEl>
                                        <p:attrNameLst>
                                          <p:attrName>style.visibility</p:attrName>
                                        </p:attrNameLst>
                                      </p:cBhvr>
                                      <p:to>
                                        <p:strVal val="visible"/>
                                      </p:to>
                                    </p:set>
                                    <p:anim calcmode="lin" valueType="num">
                                      <p:cBhvr additive="base">
                                        <p:cTn id="61"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 calcmode="lin" valueType="num">
                                      <p:cBhvr additive="base">
                                        <p:cTn id="6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 end="1"/>
                                            </p:txEl>
                                          </p:spTgt>
                                        </p:tgtEl>
                                        <p:attrNameLst>
                                          <p:attrName>style.visibility</p:attrName>
                                        </p:attrNameLst>
                                      </p:cBhvr>
                                      <p:to>
                                        <p:strVal val="visible"/>
                                      </p:to>
                                    </p:set>
                                    <p:anim calcmode="lin" valueType="num">
                                      <p:cBhvr additive="base">
                                        <p:cTn id="7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2" end="2"/>
                                            </p:txEl>
                                          </p:spTgt>
                                        </p:tgtEl>
                                        <p:attrNameLst>
                                          <p:attrName>style.visibility</p:attrName>
                                        </p:attrNameLst>
                                      </p:cBhvr>
                                      <p:to>
                                        <p:strVal val="visible"/>
                                      </p:to>
                                    </p:set>
                                    <p:anim calcmode="lin" valueType="num">
                                      <p:cBhvr additive="base">
                                        <p:cTn id="7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6">
                                            <p:txEl>
                                              <p:pRg st="3" end="3"/>
                                            </p:txEl>
                                          </p:spTgt>
                                        </p:tgtEl>
                                        <p:attrNameLst>
                                          <p:attrName>style.visibility</p:attrName>
                                        </p:attrNameLst>
                                      </p:cBhvr>
                                      <p:to>
                                        <p:strVal val="visible"/>
                                      </p:to>
                                    </p:set>
                                    <p:anim calcmode="lin" valueType="num">
                                      <p:cBhvr additive="base">
                                        <p:cTn id="8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6">
                                            <p:txEl>
                                              <p:pRg st="4" end="4"/>
                                            </p:txEl>
                                          </p:spTgt>
                                        </p:tgtEl>
                                        <p:attrNameLst>
                                          <p:attrName>style.visibility</p:attrName>
                                        </p:attrNameLst>
                                      </p:cBhvr>
                                      <p:to>
                                        <p:strVal val="visible"/>
                                      </p:to>
                                    </p:set>
                                    <p:anim calcmode="lin" valueType="num">
                                      <p:cBhvr additive="base">
                                        <p:cTn id="9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6">
                                            <p:txEl>
                                              <p:pRg st="5" end="5"/>
                                            </p:txEl>
                                          </p:spTgt>
                                        </p:tgtEl>
                                        <p:attrNameLst>
                                          <p:attrName>style.visibility</p:attrName>
                                        </p:attrNameLst>
                                      </p:cBhvr>
                                      <p:to>
                                        <p:strVal val="visible"/>
                                      </p:to>
                                    </p:set>
                                    <p:anim calcmode="lin" valueType="num">
                                      <p:cBhvr additive="base">
                                        <p:cTn id="9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E6C020-303B-40CA-9D34-D72519C77BB6}"/>
              </a:ext>
            </a:extLst>
          </p:cNvPr>
          <p:cNvPicPr>
            <a:picLocks noChangeAspect="1"/>
          </p:cNvPicPr>
          <p:nvPr/>
        </p:nvPicPr>
        <p:blipFill rotWithShape="1">
          <a:blip r:embed="rId2"/>
          <a:srcRect l="5540" r="1" b="1"/>
          <a:stretch/>
        </p:blipFill>
        <p:spPr>
          <a:xfrm>
            <a:off x="838200" y="1904281"/>
            <a:ext cx="6233160" cy="4272681"/>
          </a:xfrm>
          <a:prstGeom prst="rect">
            <a:avLst/>
          </a:prstGeom>
        </p:spPr>
      </p:pic>
      <p:sp>
        <p:nvSpPr>
          <p:cNvPr id="5" name="Title 4"/>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Wagner 1988</a:t>
            </a:r>
          </a:p>
        </p:txBody>
      </p:sp>
      <p:sp>
        <p:nvSpPr>
          <p:cNvPr id="6" name="Content Placeholder 5"/>
          <p:cNvSpPr>
            <a:spLocks noGrp="1"/>
          </p:cNvSpPr>
          <p:nvPr>
            <p:ph idx="1"/>
          </p:nvPr>
        </p:nvSpPr>
        <p:spPr>
          <a:xfrm>
            <a:off x="7236178" y="609600"/>
            <a:ext cx="4730043" cy="5883275"/>
          </a:xfrm>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Revealed an ambivalence amongst managers and field workers towards residential services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Debilitating effects of residential staff and damage to the children they looked after</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Noted a lack of any national overview or child care strategy</a:t>
            </a:r>
            <a:endParaRPr lang="en-GB" sz="3200" dirty="0">
              <a:latin typeface="Times New Roman" panose="02020603050405020304" pitchFamily="18" charset="0"/>
              <a:ea typeface="Times New Roman" panose="02020603050405020304" pitchFamily="18" charset="0"/>
            </a:endParaRPr>
          </a:p>
          <a:p>
            <a:endParaRPr lang="en-GB" sz="2000" dirty="0"/>
          </a:p>
        </p:txBody>
      </p:sp>
      <p:sp>
        <p:nvSpPr>
          <p:cNvPr id="3" name="Slide Number Placeholder 2"/>
          <p:cNvSpPr>
            <a:spLocks noGrp="1"/>
          </p:cNvSpPr>
          <p:nvPr>
            <p:ph type="sldNum" sz="quarter" idx="12"/>
          </p:nvPr>
        </p:nvSpPr>
        <p:spPr/>
        <p:txBody>
          <a:bodyPr/>
          <a:lstStyle/>
          <a:p>
            <a:fld id="{73CEC2E3-A6CA-4E48-836C-CB13337F695C}" type="slidenum">
              <a:rPr lang="en-GB" smtClean="0"/>
              <a:t>35</a:t>
            </a:fld>
            <a:endParaRPr lang="en-GB"/>
          </a:p>
        </p:txBody>
      </p:sp>
    </p:spTree>
    <p:extLst>
      <p:ext uri="{BB962C8B-B14F-4D97-AF65-F5344CB8AC3E}">
        <p14:creationId xmlns:p14="http://schemas.microsoft.com/office/powerpoint/2010/main" val="194234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7A279F-D5B5-48BC-B23B-D7A9A44C6D14}"/>
              </a:ext>
            </a:extLst>
          </p:cNvPr>
          <p:cNvPicPr>
            <a:picLocks noChangeAspect="1"/>
          </p:cNvPicPr>
          <p:nvPr/>
        </p:nvPicPr>
        <p:blipFill rotWithShape="1">
          <a:blip r:embed="rId2"/>
          <a:srcRect t="1420" r="1" b="10132"/>
          <a:stretch/>
        </p:blipFill>
        <p:spPr>
          <a:xfrm>
            <a:off x="5120639" y="1707534"/>
            <a:ext cx="6981049" cy="4785341"/>
          </a:xfrm>
          <a:prstGeom prst="rect">
            <a:avLst/>
          </a:prstGeom>
        </p:spPr>
      </p:pic>
      <p:sp>
        <p:nvSpPr>
          <p:cNvPr id="2" name="Title 1"/>
          <p:cNvSpPr>
            <a:spLocks noGrp="1"/>
          </p:cNvSpPr>
          <p:nvPr>
            <p:ph type="title"/>
          </p:nvPr>
        </p:nvSpPr>
        <p:spPr>
          <a:xfrm>
            <a:off x="5120639" y="184503"/>
            <a:ext cx="6981049" cy="1325563"/>
          </a:xfrm>
        </p:spPr>
        <p:txBody>
          <a:bodyPr>
            <a:noAutofit/>
          </a:bodyPr>
          <a:lstStyle/>
          <a:p>
            <a:r>
              <a:rPr lang="en-GB" sz="4000" dirty="0">
                <a:latin typeface="Arial" panose="020B0604020202020204" pitchFamily="34" charset="0"/>
                <a:cs typeface="Arial" panose="020B0604020202020204" pitchFamily="34" charset="0"/>
              </a:rPr>
              <a:t>Levy and </a:t>
            </a:r>
            <a:r>
              <a:rPr lang="en-GB" sz="4000" dirty="0" err="1">
                <a:latin typeface="Arial" panose="020B0604020202020204" pitchFamily="34" charset="0"/>
                <a:cs typeface="Arial" panose="020B0604020202020204" pitchFamily="34" charset="0"/>
              </a:rPr>
              <a:t>Kahan</a:t>
            </a:r>
            <a:r>
              <a:rPr lang="en-GB" sz="4000" dirty="0">
                <a:latin typeface="Arial" panose="020B0604020202020204" pitchFamily="34" charset="0"/>
                <a:cs typeface="Arial" panose="020B0604020202020204" pitchFamily="34" charset="0"/>
              </a:rPr>
              <a:t> 1991 – </a:t>
            </a:r>
            <a:r>
              <a:rPr lang="en-GB" sz="4000" dirty="0" err="1">
                <a:latin typeface="Arial" panose="020B0604020202020204" pitchFamily="34" charset="0"/>
                <a:cs typeface="Arial" panose="020B0604020202020204" pitchFamily="34" charset="0"/>
              </a:rPr>
              <a:t>Pindown</a:t>
            </a:r>
            <a:r>
              <a:rPr lang="en-GB" sz="4000" dirty="0">
                <a:latin typeface="Arial" panose="020B0604020202020204" pitchFamily="34" charset="0"/>
                <a:cs typeface="Arial" panose="020B0604020202020204" pitchFamily="34" charset="0"/>
              </a:rPr>
              <a:t> Report</a:t>
            </a:r>
          </a:p>
        </p:txBody>
      </p:sp>
      <p:sp>
        <p:nvSpPr>
          <p:cNvPr id="3" name="Content Placeholder 2"/>
          <p:cNvSpPr>
            <a:spLocks noGrp="1"/>
          </p:cNvSpPr>
          <p:nvPr>
            <p:ph idx="1"/>
          </p:nvPr>
        </p:nvSpPr>
        <p:spPr>
          <a:xfrm>
            <a:off x="316089" y="432770"/>
            <a:ext cx="4738513" cy="5992460"/>
          </a:xfrm>
        </p:spPr>
        <p:txBody>
          <a:bodyPr>
            <a:normAutofit lnSpcReduction="10000"/>
          </a:bodyPr>
          <a:lstStyle/>
          <a:p>
            <a:pPr>
              <a:spcAft>
                <a:spcPts val="0"/>
              </a:spcAft>
            </a:pPr>
            <a:r>
              <a:rPr lang="en-GB" dirty="0">
                <a:latin typeface="Arial" panose="020B0604020202020204" pitchFamily="34" charset="0"/>
                <a:ea typeface="Times New Roman" panose="02020603050405020304" pitchFamily="18" charset="0"/>
              </a:rPr>
              <a:t>Harsh and restrictive practices of Tony Latham who said his regime was based on the principle of gaining control</a:t>
            </a:r>
            <a:endParaRPr lang="en-GB" dirty="0">
              <a:latin typeface="Times New Roman" panose="02020603050405020304" pitchFamily="18" charset="0"/>
              <a:ea typeface="Times New Roman" panose="02020603050405020304" pitchFamily="18" charset="0"/>
            </a:endParaRPr>
          </a:p>
          <a:p>
            <a:pPr>
              <a:spcAft>
                <a:spcPts val="0"/>
              </a:spcAft>
            </a:pPr>
            <a:r>
              <a:rPr lang="en-GB" dirty="0" err="1">
                <a:latin typeface="Arial" panose="020B0604020202020204" pitchFamily="34" charset="0"/>
                <a:ea typeface="Times New Roman" panose="02020603050405020304" pitchFamily="18" charset="0"/>
              </a:rPr>
              <a:t>Pindown</a:t>
            </a:r>
            <a:r>
              <a:rPr lang="en-GB" dirty="0">
                <a:latin typeface="Arial" panose="020B0604020202020204" pitchFamily="34" charset="0"/>
                <a:ea typeface="Times New Roman" panose="02020603050405020304" pitchFamily="18" charset="0"/>
              </a:rPr>
              <a:t> was “a narrow, punitive and harshly restrictive experience” </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Young people suffered despair through isolation, humiliation and “intense frustration and boredom from the lack of communication, companionship with others and recreation”</a:t>
            </a:r>
            <a:endParaRPr lang="en-GB" dirty="0">
              <a:latin typeface="Times New Roman" panose="02020603050405020304" pitchFamily="18" charset="0"/>
              <a:ea typeface="Times New Roman" panose="02020603050405020304" pitchFamily="18" charset="0"/>
            </a:endParaRPr>
          </a:p>
          <a:p>
            <a:endParaRPr lang="en-GB" sz="2000" dirty="0"/>
          </a:p>
        </p:txBody>
      </p:sp>
      <p:sp>
        <p:nvSpPr>
          <p:cNvPr id="5" name="Slide Number Placeholder 4"/>
          <p:cNvSpPr>
            <a:spLocks noGrp="1"/>
          </p:cNvSpPr>
          <p:nvPr>
            <p:ph type="sldNum" sz="quarter" idx="12"/>
          </p:nvPr>
        </p:nvSpPr>
        <p:spPr/>
        <p:txBody>
          <a:bodyPr/>
          <a:lstStyle/>
          <a:p>
            <a:fld id="{73CEC2E3-A6CA-4E48-836C-CB13337F695C}" type="slidenum">
              <a:rPr lang="en-GB" smtClean="0"/>
              <a:t>36</a:t>
            </a:fld>
            <a:endParaRPr lang="en-GB"/>
          </a:p>
        </p:txBody>
      </p:sp>
    </p:spTree>
    <p:extLst>
      <p:ext uri="{BB962C8B-B14F-4D97-AF65-F5344CB8AC3E}">
        <p14:creationId xmlns:p14="http://schemas.microsoft.com/office/powerpoint/2010/main" val="153323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Sir William </a:t>
            </a:r>
            <a:r>
              <a:rPr lang="en-GB" dirty="0" err="1">
                <a:latin typeface="Arial" panose="020B0604020202020204" pitchFamily="34" charset="0"/>
                <a:cs typeface="Arial" panose="020B0604020202020204" pitchFamily="34" charset="0"/>
              </a:rPr>
              <a:t>Utting</a:t>
            </a:r>
            <a:r>
              <a:rPr lang="en-GB" dirty="0">
                <a:latin typeface="Arial" panose="020B0604020202020204" pitchFamily="34" charset="0"/>
                <a:cs typeface="Arial" panose="020B0604020202020204" pitchFamily="34" charset="0"/>
              </a:rPr>
              <a:t> 1991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Children in Public Care</a:t>
            </a:r>
          </a:p>
        </p:txBody>
      </p:sp>
      <p:sp>
        <p:nvSpPr>
          <p:cNvPr id="3" name="Content Placeholder 2"/>
          <p:cNvSpPr>
            <a:spLocks noGrp="1"/>
          </p:cNvSpPr>
          <p:nvPr>
            <p:ph idx="1"/>
          </p:nvPr>
        </p:nvSpPr>
        <p:spPr>
          <a:xfrm>
            <a:off x="838200" y="2133599"/>
            <a:ext cx="10515600" cy="4043363"/>
          </a:xfrm>
        </p:spPr>
        <p:txBody>
          <a:bodyPr/>
          <a:lstStyle/>
          <a:p>
            <a:pPr>
              <a:spcAft>
                <a:spcPts val="0"/>
              </a:spcAft>
            </a:pPr>
            <a:r>
              <a:rPr lang="en-GB" sz="3200" dirty="0">
                <a:latin typeface="Arial" panose="020B0604020202020204" pitchFamily="34" charset="0"/>
                <a:ea typeface="Times New Roman" panose="02020603050405020304" pitchFamily="18" charset="0"/>
              </a:rPr>
              <a:t>Decisively commented </a:t>
            </a:r>
            <a:r>
              <a:rPr lang="en-GB" sz="3200" b="1" dirty="0">
                <a:latin typeface="Arial" panose="020B0604020202020204" pitchFamily="34" charset="0"/>
                <a:ea typeface="Times New Roman" panose="02020603050405020304" pitchFamily="18" charset="0"/>
              </a:rPr>
              <a:t>‘residential care is, and under the Children Act will remain, an indispensable part of the range of provision for children in public care’</a:t>
            </a:r>
            <a:endParaRPr lang="en-GB" sz="3200" b="1"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Called for overdue investment in its management and practice</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Noted the extreme difficulty in securing and coordinating various services needed by looked after children</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37</a:t>
            </a:fld>
            <a:endParaRPr lang="en-GB"/>
          </a:p>
        </p:txBody>
      </p:sp>
    </p:spTree>
    <p:extLst>
      <p:ext uri="{BB962C8B-B14F-4D97-AF65-F5344CB8AC3E}">
        <p14:creationId xmlns:p14="http://schemas.microsoft.com/office/powerpoint/2010/main" val="259888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03090"/>
            <a:ext cx="10515600" cy="558346"/>
          </a:xfrm>
        </p:spPr>
        <p:txBody>
          <a:bodyPr>
            <a:normAutofit/>
          </a:bodyPr>
          <a:lstStyle/>
          <a:p>
            <a:pPr marL="0" indent="0">
              <a:buNone/>
            </a:pPr>
            <a:r>
              <a:rPr lang="en-GB" sz="3200" dirty="0">
                <a:latin typeface="Arial" panose="020B0604020202020204" pitchFamily="34" charset="0"/>
                <a:cs typeface="Arial" panose="020B0604020202020204" pitchFamily="34" charset="0"/>
              </a:rPr>
              <a:t>In his 1991 report, </a:t>
            </a:r>
            <a:r>
              <a:rPr lang="en-GB" sz="3200" dirty="0" err="1">
                <a:latin typeface="Arial" panose="020B0604020202020204" pitchFamily="34" charset="0"/>
                <a:cs typeface="Arial" panose="020B0604020202020204" pitchFamily="34" charset="0"/>
              </a:rPr>
              <a:t>Utting</a:t>
            </a:r>
            <a:r>
              <a:rPr lang="en-GB" sz="3200" dirty="0">
                <a:latin typeface="Arial" panose="020B0604020202020204" pitchFamily="34" charset="0"/>
                <a:cs typeface="Arial" panose="020B0604020202020204" pitchFamily="34" charset="0"/>
              </a:rPr>
              <a:t> provided a clear warning:</a:t>
            </a:r>
          </a:p>
          <a:p>
            <a:pPr marL="0" indent="0">
              <a:buNone/>
            </a:pPr>
            <a:endParaRPr lang="en-GB" sz="3200" dirty="0">
              <a:latin typeface="Arial" panose="020B0604020202020204" pitchFamily="34" charset="0"/>
              <a:cs typeface="Arial" panose="020B0604020202020204" pitchFamily="34" charset="0"/>
            </a:endParaRPr>
          </a:p>
        </p:txBody>
      </p:sp>
      <p:sp>
        <p:nvSpPr>
          <p:cNvPr id="4" name="Rectangle 3"/>
          <p:cNvSpPr/>
          <p:nvPr/>
        </p:nvSpPr>
        <p:spPr>
          <a:xfrm>
            <a:off x="838200" y="2214108"/>
            <a:ext cx="10515600" cy="3108543"/>
          </a:xfrm>
          <a:prstGeom prst="rect">
            <a:avLst/>
          </a:prstGeom>
          <a:solidFill>
            <a:srgbClr val="FFFF00"/>
          </a:solidFill>
          <a:ln w="57150">
            <a:solidFill>
              <a:schemeClr val="tx1"/>
            </a:solidFill>
          </a:ln>
        </p:spPr>
        <p:txBody>
          <a:bodyPr wrap="square">
            <a:spAutoFit/>
          </a:bodyPr>
          <a:lstStyle/>
          <a:p>
            <a:pPr algn="ctr">
              <a:spcAft>
                <a:spcPts val="0"/>
              </a:spcAft>
            </a:pPr>
            <a:r>
              <a:rPr lang="en-GB" sz="2800" dirty="0">
                <a:latin typeface="Arial" panose="020B0604020202020204" pitchFamily="34" charset="0"/>
                <a:ea typeface="Times New Roman" panose="02020603050405020304" pitchFamily="18" charset="0"/>
              </a:rPr>
              <a:t>‘Children should not be placed in residential homes, even in emergencies or for assessment, without careful consideration of the alternatives and a positive decision that the residential placement is the best. </a:t>
            </a:r>
          </a:p>
          <a:p>
            <a:pPr algn="ctr">
              <a:spcAft>
                <a:spcPts val="0"/>
              </a:spcAft>
            </a:pPr>
            <a:endParaRPr lang="en-GB" sz="2800" dirty="0">
              <a:latin typeface="Arial" panose="020B0604020202020204" pitchFamily="34" charset="0"/>
              <a:ea typeface="Times New Roman" panose="02020603050405020304" pitchFamily="18" charset="0"/>
            </a:endParaRPr>
          </a:p>
          <a:p>
            <a:pPr algn="ctr">
              <a:spcAft>
                <a:spcPts val="0"/>
              </a:spcAft>
            </a:pPr>
            <a:r>
              <a:rPr lang="en-GB" sz="2800" dirty="0">
                <a:latin typeface="Arial" panose="020B0604020202020204" pitchFamily="34" charset="0"/>
                <a:ea typeface="Times New Roman" panose="02020603050405020304" pitchFamily="18" charset="0"/>
              </a:rPr>
              <a:t>Children should be asked to live in residential homes on the basis that it is a positive and jointly considered choice.’</a:t>
            </a:r>
            <a:endParaRPr lang="en-GB" sz="2800" dirty="0">
              <a:effectLst/>
              <a:latin typeface="Times New Roman" panose="02020603050405020304" pitchFamily="18" charset="0"/>
              <a:ea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73CEC2E3-A6CA-4E48-836C-CB13337F695C}" type="slidenum">
              <a:rPr lang="en-GB" smtClean="0"/>
              <a:t>38</a:t>
            </a:fld>
            <a:endParaRPr lang="en-GB"/>
          </a:p>
        </p:txBody>
      </p:sp>
    </p:spTree>
    <p:extLst>
      <p:ext uri="{BB962C8B-B14F-4D97-AF65-F5344CB8AC3E}">
        <p14:creationId xmlns:p14="http://schemas.microsoft.com/office/powerpoint/2010/main" val="316217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Welsh Office 1991</a:t>
            </a:r>
          </a:p>
        </p:txBody>
      </p:sp>
      <p:sp>
        <p:nvSpPr>
          <p:cNvPr id="3" name="Content Placeholder 2"/>
          <p:cNvSpPr>
            <a:spLocks noGrp="1"/>
          </p:cNvSpPr>
          <p:nvPr>
            <p:ph idx="1"/>
          </p:nvPr>
        </p:nvSpPr>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Need to avoid an unsuitable mix of children</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Many homes had ill defined functions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Homes not properly integrated into the spectrum of services for children</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Called for a strengthening of management with acknowledgement of the importance of their work</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39</a:t>
            </a:fld>
            <a:endParaRPr lang="en-GB"/>
          </a:p>
        </p:txBody>
      </p:sp>
    </p:spTree>
    <p:extLst>
      <p:ext uri="{BB962C8B-B14F-4D97-AF65-F5344CB8AC3E}">
        <p14:creationId xmlns:p14="http://schemas.microsoft.com/office/powerpoint/2010/main" val="107591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Welsh Office 1991</a:t>
            </a:r>
          </a:p>
        </p:txBody>
      </p:sp>
      <p:sp>
        <p:nvSpPr>
          <p:cNvPr id="3" name="Content Placeholder 2"/>
          <p:cNvSpPr>
            <a:spLocks noGrp="1"/>
          </p:cNvSpPr>
          <p:nvPr>
            <p:ph idx="1"/>
          </p:nvPr>
        </p:nvSpPr>
        <p:spPr>
          <a:xfrm>
            <a:off x="838200" y="1690688"/>
            <a:ext cx="10515600" cy="4351338"/>
          </a:xfrm>
        </p:spPr>
        <p:txBody>
          <a:bodyPr/>
          <a:lstStyle/>
          <a:p>
            <a:pPr marL="0" lvl="0" indent="0">
              <a:buNone/>
            </a:pPr>
            <a:r>
              <a:rPr lang="en-GB" sz="3200" u="sng" dirty="0">
                <a:solidFill>
                  <a:prstClr val="black"/>
                </a:solidFill>
                <a:latin typeface="Arial" panose="020B0604020202020204" pitchFamily="34" charset="0"/>
                <a:ea typeface="Times New Roman" panose="02020603050405020304" pitchFamily="18" charset="0"/>
              </a:rPr>
              <a:t>Recommendations</a:t>
            </a:r>
            <a:r>
              <a:rPr lang="en-GB" sz="3200" dirty="0">
                <a:solidFill>
                  <a:prstClr val="black"/>
                </a:solidFill>
                <a:latin typeface="Arial" panose="020B0604020202020204" pitchFamily="34" charset="0"/>
                <a:ea typeface="Times New Roman" panose="02020603050405020304" pitchFamily="18" charset="0"/>
              </a:rPr>
              <a:t>: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achieve a match of needs and provision (especially for the most challenging children);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identify and develop good practice;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Proper staffing in order to achieve good standards;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find and maintain suitable buildings;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achieve a monitoring system which enables managers to evaluate performance</a:t>
            </a:r>
            <a:endParaRPr lang="en-GB" sz="3200" dirty="0">
              <a:solidFill>
                <a:prstClr val="black"/>
              </a:solidFill>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40</a:t>
            </a:fld>
            <a:endParaRPr lang="en-GB"/>
          </a:p>
        </p:txBody>
      </p:sp>
    </p:spTree>
    <p:extLst>
      <p:ext uri="{BB962C8B-B14F-4D97-AF65-F5344CB8AC3E}">
        <p14:creationId xmlns:p14="http://schemas.microsoft.com/office/powerpoint/2010/main" val="389450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Skinner 1992</a:t>
            </a:r>
          </a:p>
        </p:txBody>
      </p:sp>
      <p:sp>
        <p:nvSpPr>
          <p:cNvPr id="3" name="Content Placeholder 2"/>
          <p:cNvSpPr>
            <a:spLocks noGrp="1"/>
          </p:cNvSpPr>
          <p:nvPr>
            <p:ph idx="1"/>
          </p:nvPr>
        </p:nvSpPr>
        <p:spPr>
          <a:xfrm>
            <a:off x="838199" y="1825625"/>
            <a:ext cx="8675255" cy="4351338"/>
          </a:xfrm>
        </p:spPr>
        <p:txBody>
          <a:bodyPr/>
          <a:lstStyle/>
          <a:p>
            <a:pPr>
              <a:spcAft>
                <a:spcPts val="0"/>
              </a:spcAft>
            </a:pPr>
            <a:r>
              <a:rPr lang="en-GB" sz="3200" dirty="0">
                <a:latin typeface="Arial" panose="020B0604020202020204" pitchFamily="34" charset="0"/>
                <a:ea typeface="Times New Roman" panose="02020603050405020304" pitchFamily="18" charset="0"/>
              </a:rPr>
              <a:t>Acknowledged the beneficial role residential can have</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Acknowledged the need for better integration as ‘a positive means of meeting the needs of particular children, not simply as a last resort’</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66 recommendations many reflecting previous findings</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41</a:t>
            </a:fld>
            <a:endParaRPr lang="en-GB"/>
          </a:p>
        </p:txBody>
      </p:sp>
    </p:spTree>
    <p:extLst>
      <p:ext uri="{BB962C8B-B14F-4D97-AF65-F5344CB8AC3E}">
        <p14:creationId xmlns:p14="http://schemas.microsoft.com/office/powerpoint/2010/main" val="205998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Skinner’s principles</a:t>
            </a:r>
          </a:p>
        </p:txBody>
      </p:sp>
      <p:sp>
        <p:nvSpPr>
          <p:cNvPr id="3" name="Content Placeholder 2"/>
          <p:cNvSpPr>
            <a:spLocks noGrp="1"/>
          </p:cNvSpPr>
          <p:nvPr>
            <p:ph idx="1"/>
          </p:nvPr>
        </p:nvSpPr>
        <p:spPr/>
        <p:txBody>
          <a:bodyPr>
            <a:normAutofit fontScale="92500" lnSpcReduction="10000"/>
          </a:bodyPr>
          <a:lstStyle/>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Individuality and development; </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Rights and responsibilities</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Good basic care </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Education; health</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Partnership with parents</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Child-</a:t>
            </a:r>
            <a:r>
              <a:rPr lang="en-GB" sz="3200" dirty="0" err="1">
                <a:latin typeface="Arial" panose="020B0604020202020204" pitchFamily="34" charset="0"/>
                <a:ea typeface="Times New Roman" panose="02020603050405020304" pitchFamily="18" charset="0"/>
              </a:rPr>
              <a:t>centered</a:t>
            </a:r>
            <a:r>
              <a:rPr lang="en-GB" sz="3200" dirty="0">
                <a:latin typeface="Arial" panose="020B0604020202020204" pitchFamily="34" charset="0"/>
                <a:ea typeface="Times New Roman" panose="02020603050405020304" pitchFamily="18" charset="0"/>
              </a:rPr>
              <a:t> collaboration</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Feeling of safety</a:t>
            </a:r>
            <a:endParaRPr lang="en-GB" sz="3200" dirty="0">
              <a:latin typeface="Times New Roman" panose="02020603050405020304" pitchFamily="18" charset="0"/>
              <a:ea typeface="Times New Roman" panose="02020603050405020304" pitchFamily="18" charset="0"/>
            </a:endParaRP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Central importance was given to listening to and taking seriously the views of children</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42</a:t>
            </a:fld>
            <a:endParaRPr lang="en-GB"/>
          </a:p>
        </p:txBody>
      </p:sp>
    </p:spTree>
    <p:extLst>
      <p:ext uri="{BB962C8B-B14F-4D97-AF65-F5344CB8AC3E}">
        <p14:creationId xmlns:p14="http://schemas.microsoft.com/office/powerpoint/2010/main" val="224232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Warner 1992 – Choosing with Care</a:t>
            </a:r>
          </a:p>
        </p:txBody>
      </p:sp>
      <p:sp>
        <p:nvSpPr>
          <p:cNvPr id="3" name="Content Placeholder 2"/>
          <p:cNvSpPr>
            <a:spLocks noGrp="1"/>
          </p:cNvSpPr>
          <p:nvPr>
            <p:ph idx="1"/>
          </p:nvPr>
        </p:nvSpPr>
        <p:spPr>
          <a:xfrm>
            <a:off x="838200" y="1825625"/>
            <a:ext cx="6606309" cy="4351338"/>
          </a:xfrm>
        </p:spPr>
        <p:txBody>
          <a:bodyPr/>
          <a:lstStyle/>
          <a:p>
            <a:pPr>
              <a:spcAft>
                <a:spcPts val="0"/>
              </a:spcAft>
            </a:pPr>
            <a:r>
              <a:rPr lang="en-GB" sz="3200" dirty="0">
                <a:latin typeface="Arial" panose="020B0604020202020204" pitchFamily="34" charset="0"/>
                <a:ea typeface="Times New Roman" panose="02020603050405020304" pitchFamily="18" charset="0"/>
              </a:rPr>
              <a:t>83 recommendations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err="1">
                <a:latin typeface="Arial" panose="020B0604020202020204" pitchFamily="34" charset="0"/>
                <a:ea typeface="Times New Roman" panose="02020603050405020304" pitchFamily="18" charset="0"/>
              </a:rPr>
              <a:t>Approx</a:t>
            </a:r>
            <a:r>
              <a:rPr lang="en-GB" sz="3200" dirty="0">
                <a:latin typeface="Arial" panose="020B0604020202020204" pitchFamily="34" charset="0"/>
                <a:ea typeface="Times New Roman" panose="02020603050405020304" pitchFamily="18" charset="0"/>
              </a:rPr>
              <a:t> 40 concerned with improving selection procedures for candidates seeking work in children’s homes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Others aim at improving training, staff support and management</a:t>
            </a:r>
            <a:endParaRPr lang="en-GB" sz="3200" dirty="0">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506AB67D-6584-4393-9C58-34379CA769D9}"/>
              </a:ext>
            </a:extLst>
          </p:cNvPr>
          <p:cNvPicPr>
            <a:picLocks noChangeAspect="1"/>
          </p:cNvPicPr>
          <p:nvPr/>
        </p:nvPicPr>
        <p:blipFill>
          <a:blip r:embed="rId2"/>
          <a:stretch>
            <a:fillRect/>
          </a:stretch>
        </p:blipFill>
        <p:spPr>
          <a:xfrm>
            <a:off x="7086600" y="2013528"/>
            <a:ext cx="4267200" cy="3200400"/>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43</a:t>
            </a:fld>
            <a:endParaRPr lang="en-GB"/>
          </a:p>
        </p:txBody>
      </p:sp>
    </p:spTree>
    <p:extLst>
      <p:ext uri="{BB962C8B-B14F-4D97-AF65-F5344CB8AC3E}">
        <p14:creationId xmlns:p14="http://schemas.microsoft.com/office/powerpoint/2010/main" val="296717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28330"/>
          </a:xfrm>
        </p:spPr>
        <p:txBody>
          <a:bodyPr/>
          <a:lstStyle/>
          <a:p>
            <a:r>
              <a:rPr lang="en-GB" dirty="0">
                <a:latin typeface="Arial" panose="020B0604020202020204" pitchFamily="34" charset="0"/>
                <a:cs typeface="Arial" panose="020B0604020202020204" pitchFamily="34" charset="0"/>
              </a:rPr>
              <a:t>Sir William </a:t>
            </a:r>
            <a:r>
              <a:rPr lang="en-GB" dirty="0" err="1">
                <a:latin typeface="Arial" panose="020B0604020202020204" pitchFamily="34" charset="0"/>
                <a:cs typeface="Arial" panose="020B0604020202020204" pitchFamily="34" charset="0"/>
              </a:rPr>
              <a:t>Utting</a:t>
            </a:r>
            <a:r>
              <a:rPr lang="en-GB" dirty="0">
                <a:latin typeface="Arial" panose="020B0604020202020204" pitchFamily="34" charset="0"/>
                <a:cs typeface="Arial" panose="020B0604020202020204" pitchFamily="34" charset="0"/>
              </a:rPr>
              <a:t> 1997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People Like Us</a:t>
            </a:r>
          </a:p>
        </p:txBody>
      </p:sp>
      <p:sp>
        <p:nvSpPr>
          <p:cNvPr id="3" name="Content Placeholder 2"/>
          <p:cNvSpPr>
            <a:spLocks noGrp="1"/>
          </p:cNvSpPr>
          <p:nvPr>
            <p:ph idx="1"/>
          </p:nvPr>
        </p:nvSpPr>
        <p:spPr>
          <a:xfrm>
            <a:off x="849745" y="1893455"/>
            <a:ext cx="10515600" cy="2400791"/>
          </a:xfrm>
        </p:spPr>
        <p:txBody>
          <a:bodyPr>
            <a:normAutofit/>
          </a:bodyPr>
          <a:lstStyle/>
          <a:p>
            <a:pPr>
              <a:spcAft>
                <a:spcPts val="0"/>
              </a:spcAft>
            </a:pPr>
            <a:r>
              <a:rPr lang="en-GB" dirty="0">
                <a:latin typeface="Arial" panose="020B0604020202020204" pitchFamily="34" charset="0"/>
                <a:ea typeface="Times New Roman" panose="02020603050405020304" pitchFamily="18" charset="0"/>
              </a:rPr>
              <a:t>20 principal recommendations designed to reduce the </a:t>
            </a:r>
            <a:r>
              <a:rPr lang="en-GB" dirty="0">
                <a:latin typeface="Arial" panose="020B0604020202020204" pitchFamily="34" charset="0"/>
                <a:ea typeface="Times New Roman" panose="02020603050405020304" pitchFamily="18" charset="0"/>
                <a:cs typeface="Arial" panose="020B0604020202020204" pitchFamily="34" charset="0"/>
              </a:rPr>
              <a:t>risks of</a:t>
            </a:r>
            <a:r>
              <a:rPr lang="en-GB" sz="2400" dirty="0">
                <a:latin typeface="Times New Roman" panose="02020603050405020304" pitchFamily="18" charset="0"/>
                <a:ea typeface="Times New Roman" panose="02020603050405020304" pitchFamily="18" charset="0"/>
              </a:rPr>
              <a:t> </a:t>
            </a:r>
            <a:r>
              <a:rPr lang="en-GB" dirty="0">
                <a:latin typeface="Arial" panose="020B0604020202020204" pitchFamily="34" charset="0"/>
                <a:ea typeface="Times New Roman" panose="02020603050405020304" pitchFamily="18" charset="0"/>
              </a:rPr>
              <a:t>unsuitability of placements</a:t>
            </a:r>
            <a:endParaRPr lang="en-GB" sz="2400"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Fearsome and vulnerable children mix amounts to abuse by the system</a:t>
            </a:r>
            <a:endParaRPr lang="en-GB" sz="2400"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Whistleblowing and the fear of recrimination</a:t>
            </a:r>
            <a:endParaRPr lang="en-GB" sz="2400" dirty="0">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44</a:t>
            </a:fld>
            <a:endParaRPr lang="en-GB"/>
          </a:p>
        </p:txBody>
      </p:sp>
      <p:sp>
        <p:nvSpPr>
          <p:cNvPr id="5" name="Rectangle 4">
            <a:extLst>
              <a:ext uri="{FF2B5EF4-FFF2-40B4-BE49-F238E27FC236}">
                <a16:creationId xmlns:a16="http://schemas.microsoft.com/office/drawing/2014/main" id="{F20F2082-7E54-40A4-9D6F-4BD6BB6300A5}"/>
              </a:ext>
            </a:extLst>
          </p:cNvPr>
          <p:cNvSpPr/>
          <p:nvPr/>
        </p:nvSpPr>
        <p:spPr>
          <a:xfrm>
            <a:off x="417249" y="4294246"/>
            <a:ext cx="11505461" cy="2062103"/>
          </a:xfrm>
          <a:prstGeom prst="rect">
            <a:avLst/>
          </a:prstGeom>
          <a:solidFill>
            <a:srgbClr val="FFFF00"/>
          </a:solidFill>
          <a:ln w="57150">
            <a:solidFill>
              <a:schemeClr val="tx1"/>
            </a:solidFill>
          </a:ln>
        </p:spPr>
        <p:txBody>
          <a:bodyPr wrap="square">
            <a:spAutoFit/>
          </a:bodyPr>
          <a:lstStyle/>
          <a:p>
            <a:pPr algn="ctr"/>
            <a:r>
              <a:rPr lang="en-US" sz="3200" b="1" dirty="0"/>
              <a:t>Key message: </a:t>
            </a:r>
          </a:p>
          <a:p>
            <a:pPr algn="ctr"/>
            <a:r>
              <a:rPr lang="en-US" sz="3200" dirty="0"/>
              <a:t>‘Safeguards for children living away from home have improved but not for all children; all </a:t>
            </a:r>
            <a:r>
              <a:rPr lang="en-US" sz="3200" dirty="0" err="1"/>
              <a:t>organisations</a:t>
            </a:r>
            <a:r>
              <a:rPr lang="en-US" sz="3200" dirty="0"/>
              <a:t> must be constantly vigilant to protect children from abuse and harm’</a:t>
            </a:r>
          </a:p>
        </p:txBody>
      </p:sp>
    </p:spTree>
    <p:extLst>
      <p:ext uri="{BB962C8B-B14F-4D97-AF65-F5344CB8AC3E}">
        <p14:creationId xmlns:p14="http://schemas.microsoft.com/office/powerpoint/2010/main" val="373185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err="1">
                <a:latin typeface="Arial" panose="020B0604020202020204" pitchFamily="34" charset="0"/>
                <a:cs typeface="Arial" panose="020B0604020202020204" pitchFamily="34" charset="0"/>
              </a:rPr>
              <a:t>Utting’s</a:t>
            </a:r>
            <a:r>
              <a:rPr lang="en-GB" sz="4800" dirty="0">
                <a:latin typeface="Arial" panose="020B0604020202020204" pitchFamily="34" charset="0"/>
                <a:cs typeface="Arial" panose="020B0604020202020204" pitchFamily="34" charset="0"/>
              </a:rPr>
              <a:t> (1997) Conclusion</a:t>
            </a:r>
          </a:p>
        </p:txBody>
      </p:sp>
      <p:sp>
        <p:nvSpPr>
          <p:cNvPr id="3" name="Content Placeholder 2"/>
          <p:cNvSpPr>
            <a:spLocks noGrp="1"/>
          </p:cNvSpPr>
          <p:nvPr>
            <p:ph idx="1"/>
          </p:nvPr>
        </p:nvSpPr>
        <p:spPr>
          <a:xfrm>
            <a:off x="838200" y="2104008"/>
            <a:ext cx="10515600" cy="3364637"/>
          </a:xfrm>
          <a:solidFill>
            <a:srgbClr val="FFFF00"/>
          </a:solidFill>
          <a:ln w="57150">
            <a:solidFill>
              <a:schemeClr val="tx1"/>
            </a:solidFill>
          </a:ln>
        </p:spPr>
        <p:txBody>
          <a:bodyPr>
            <a:normAutofit/>
          </a:bodyPr>
          <a:lstStyle/>
          <a:p>
            <a:pPr marL="0" indent="0" algn="ctr">
              <a:spcAft>
                <a:spcPts val="0"/>
              </a:spcAft>
              <a:buNone/>
            </a:pPr>
            <a:endParaRPr lang="en-GB" sz="4000" dirty="0">
              <a:latin typeface="Arial" panose="020B0604020202020204" pitchFamily="34" charset="0"/>
              <a:ea typeface="Times New Roman" panose="02020603050405020304" pitchFamily="18" charset="0"/>
            </a:endParaRPr>
          </a:p>
          <a:p>
            <a:pPr marL="0" indent="0" algn="ctr">
              <a:spcAft>
                <a:spcPts val="0"/>
              </a:spcAft>
              <a:buNone/>
            </a:pPr>
            <a:r>
              <a:rPr lang="en-GB" sz="4000" dirty="0">
                <a:latin typeface="Arial" panose="020B0604020202020204" pitchFamily="34" charset="0"/>
                <a:ea typeface="Times New Roman" panose="02020603050405020304" pitchFamily="18" charset="0"/>
              </a:rPr>
              <a:t>‘No grounds for complacency though repetition of abuse in children’s homes on the scale of the past is unlikely.’</a:t>
            </a:r>
          </a:p>
          <a:p>
            <a:pPr marL="0" indent="0">
              <a:buNone/>
            </a:pPr>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45</a:t>
            </a:fld>
            <a:endParaRPr lang="en-GB"/>
          </a:p>
        </p:txBody>
      </p:sp>
    </p:spTree>
    <p:extLst>
      <p:ext uri="{BB962C8B-B14F-4D97-AF65-F5344CB8AC3E}">
        <p14:creationId xmlns:p14="http://schemas.microsoft.com/office/powerpoint/2010/main" val="24310982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73CEC2E3-A6CA-4E48-836C-CB13337F695C}" type="slidenum">
              <a:rPr lang="en-GB" smtClean="0"/>
              <a:t>46</a:t>
            </a:fld>
            <a:endParaRPr lang="en-GB"/>
          </a:p>
        </p:txBody>
      </p:sp>
      <p:pic>
        <p:nvPicPr>
          <p:cNvPr id="6" name="Picture 5"/>
          <p:cNvPicPr>
            <a:picLocks noChangeAspect="1"/>
          </p:cNvPicPr>
          <p:nvPr/>
        </p:nvPicPr>
        <p:blipFill>
          <a:blip r:embed="rId2"/>
          <a:stretch>
            <a:fillRect/>
          </a:stretch>
        </p:blipFill>
        <p:spPr>
          <a:xfrm>
            <a:off x="381000" y="0"/>
            <a:ext cx="11430000" cy="6858000"/>
          </a:xfrm>
          <a:prstGeom prst="rect">
            <a:avLst/>
          </a:prstGeom>
        </p:spPr>
      </p:pic>
      <p:pic>
        <p:nvPicPr>
          <p:cNvPr id="7" name="Picture 6"/>
          <p:cNvPicPr>
            <a:picLocks noChangeAspect="1"/>
          </p:cNvPicPr>
          <p:nvPr/>
        </p:nvPicPr>
        <p:blipFill>
          <a:blip r:embed="rId3"/>
          <a:stretch>
            <a:fillRect/>
          </a:stretch>
        </p:blipFill>
        <p:spPr>
          <a:xfrm>
            <a:off x="5057775" y="5067459"/>
            <a:ext cx="6753225" cy="1771650"/>
          </a:xfrm>
          <a:prstGeom prst="rect">
            <a:avLst/>
          </a:prstGeom>
        </p:spPr>
      </p:pic>
      <p:pic>
        <p:nvPicPr>
          <p:cNvPr id="8" name="Picture 7"/>
          <p:cNvPicPr>
            <a:picLocks noChangeAspect="1"/>
          </p:cNvPicPr>
          <p:nvPr/>
        </p:nvPicPr>
        <p:blipFill>
          <a:blip r:embed="rId4"/>
          <a:stretch>
            <a:fillRect/>
          </a:stretch>
        </p:blipFill>
        <p:spPr>
          <a:xfrm>
            <a:off x="593598" y="107236"/>
            <a:ext cx="2171700" cy="1276350"/>
          </a:xfrm>
          <a:prstGeom prst="rect">
            <a:avLst/>
          </a:prstGeom>
        </p:spPr>
      </p:pic>
    </p:spTree>
    <p:extLst>
      <p:ext uri="{BB962C8B-B14F-4D97-AF65-F5344CB8AC3E}">
        <p14:creationId xmlns:p14="http://schemas.microsoft.com/office/powerpoint/2010/main" val="28068656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3CEC2E3-A6CA-4E48-836C-CB13337F695C}" type="slidenum">
              <a:rPr lang="en-GB" smtClean="0"/>
              <a:t>47</a:t>
            </a:fld>
            <a:endParaRPr lang="en-GB"/>
          </a:p>
        </p:txBody>
      </p:sp>
      <p:pic>
        <p:nvPicPr>
          <p:cNvPr id="3" name="Picture 2"/>
          <p:cNvPicPr>
            <a:picLocks noChangeAspect="1"/>
          </p:cNvPicPr>
          <p:nvPr/>
        </p:nvPicPr>
        <p:blipFill>
          <a:blip r:embed="rId2"/>
          <a:stretch>
            <a:fillRect/>
          </a:stretch>
        </p:blipFill>
        <p:spPr>
          <a:xfrm>
            <a:off x="0" y="822114"/>
            <a:ext cx="12192000" cy="5213771"/>
          </a:xfrm>
          <a:prstGeom prst="rect">
            <a:avLst/>
          </a:prstGeom>
        </p:spPr>
      </p:pic>
    </p:spTree>
    <p:extLst>
      <p:ext uri="{BB962C8B-B14F-4D97-AF65-F5344CB8AC3E}">
        <p14:creationId xmlns:p14="http://schemas.microsoft.com/office/powerpoint/2010/main" val="25281627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3CEC2E3-A6CA-4E48-836C-CB13337F695C}" type="slidenum">
              <a:rPr lang="en-GB" smtClean="0"/>
              <a:t>48</a:t>
            </a:fld>
            <a:endParaRPr lang="en-GB"/>
          </a:p>
        </p:txBody>
      </p:sp>
      <p:pic>
        <p:nvPicPr>
          <p:cNvPr id="3" name="Picture 2">
            <a:hlinkClick r:id="rId2"/>
          </p:cNvPr>
          <p:cNvPicPr>
            <a:picLocks noChangeAspect="1"/>
          </p:cNvPicPr>
          <p:nvPr/>
        </p:nvPicPr>
        <p:blipFill>
          <a:blip r:embed="rId3"/>
          <a:stretch>
            <a:fillRect/>
          </a:stretch>
        </p:blipFill>
        <p:spPr>
          <a:xfrm>
            <a:off x="34290" y="0"/>
            <a:ext cx="12123420" cy="6858000"/>
          </a:xfrm>
          <a:prstGeom prst="rect">
            <a:avLst/>
          </a:prstGeom>
        </p:spPr>
      </p:pic>
    </p:spTree>
    <p:extLst>
      <p:ext uri="{BB962C8B-B14F-4D97-AF65-F5344CB8AC3E}">
        <p14:creationId xmlns:p14="http://schemas.microsoft.com/office/powerpoint/2010/main" val="25560845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Coram Voice (2018) Who’s in Care National Statistics available at </a:t>
            </a:r>
            <a:r>
              <a:rPr lang="en-GB" dirty="0">
                <a:hlinkClick r:id="rId2"/>
              </a:rPr>
              <a:t>http://www.coramvoice.org.uk/professional-zone/whos-care-national-statistics</a:t>
            </a:r>
            <a:r>
              <a:rPr lang="en-GB" dirty="0"/>
              <a:t> </a:t>
            </a:r>
          </a:p>
          <a:p>
            <a:r>
              <a:rPr lang="en-GB" dirty="0"/>
              <a:t>Frost N, Mills S and Stein M (1999) Understanding Residential Child Care, Aldershot: </a:t>
            </a:r>
            <a:r>
              <a:rPr lang="en-GB" dirty="0" err="1"/>
              <a:t>Ashgate</a:t>
            </a:r>
            <a:endParaRPr lang="en-GB" dirty="0"/>
          </a:p>
          <a:p>
            <a:r>
              <a:rPr lang="en-GB" dirty="0"/>
              <a:t>NSPCC (2018) Children in Care available at </a:t>
            </a:r>
            <a:r>
              <a:rPr lang="en-GB" dirty="0">
                <a:hlinkClick r:id="rId3"/>
              </a:rPr>
              <a:t>https://www.nspcc.org.uk/preventing-abuse/child-protection-system/children-in-care/</a:t>
            </a:r>
            <a:r>
              <a:rPr lang="en-GB" dirty="0"/>
              <a:t> </a:t>
            </a: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49</a:t>
            </a:fld>
            <a:endParaRPr lang="en-GB"/>
          </a:p>
        </p:txBody>
      </p:sp>
    </p:spTree>
    <p:extLst>
      <p:ext uri="{BB962C8B-B14F-4D97-AF65-F5344CB8AC3E}">
        <p14:creationId xmlns:p14="http://schemas.microsoft.com/office/powerpoint/2010/main" val="29131859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3CEC2E3-A6CA-4E48-836C-CB13337F695C}" type="slidenum">
              <a:rPr lang="en-GB" smtClean="0"/>
              <a:t>50</a:t>
            </a:fld>
            <a:endParaRPr lang="en-GB"/>
          </a:p>
        </p:txBody>
      </p:sp>
      <p:pic>
        <p:nvPicPr>
          <p:cNvPr id="5" name="Picture 4">
            <a:extLst>
              <a:ext uri="{FF2B5EF4-FFF2-40B4-BE49-F238E27FC236}">
                <a16:creationId xmlns:a16="http://schemas.microsoft.com/office/drawing/2014/main" id="{C92883F5-3A28-4AE9-ABD7-8AC986CD26B5}"/>
              </a:ext>
            </a:extLst>
          </p:cNvPr>
          <p:cNvPicPr>
            <a:picLocks noChangeAspect="1"/>
          </p:cNvPicPr>
          <p:nvPr/>
        </p:nvPicPr>
        <p:blipFill>
          <a:blip r:embed="rId2"/>
          <a:stretch>
            <a:fillRect/>
          </a:stretch>
        </p:blipFill>
        <p:spPr>
          <a:xfrm>
            <a:off x="236660" y="0"/>
            <a:ext cx="4953896" cy="6858000"/>
          </a:xfrm>
          <a:prstGeom prst="rect">
            <a:avLst/>
          </a:prstGeom>
        </p:spPr>
      </p:pic>
      <p:pic>
        <p:nvPicPr>
          <p:cNvPr id="6" name="Picture 5">
            <a:extLst>
              <a:ext uri="{FF2B5EF4-FFF2-40B4-BE49-F238E27FC236}">
                <a16:creationId xmlns:a16="http://schemas.microsoft.com/office/drawing/2014/main" id="{068E8171-29CA-46EE-93F8-612AD4EA9F08}"/>
              </a:ext>
            </a:extLst>
          </p:cNvPr>
          <p:cNvPicPr>
            <a:picLocks noChangeAspect="1"/>
          </p:cNvPicPr>
          <p:nvPr/>
        </p:nvPicPr>
        <p:blipFill>
          <a:blip r:embed="rId3"/>
          <a:stretch>
            <a:fillRect/>
          </a:stretch>
        </p:blipFill>
        <p:spPr>
          <a:xfrm>
            <a:off x="3796116" y="773002"/>
            <a:ext cx="8159224" cy="5311995"/>
          </a:xfrm>
          <a:prstGeom prst="rect">
            <a:avLst/>
          </a:prstGeom>
        </p:spPr>
      </p:pic>
    </p:spTree>
    <p:extLst>
      <p:ext uri="{BB962C8B-B14F-4D97-AF65-F5344CB8AC3E}">
        <p14:creationId xmlns:p14="http://schemas.microsoft.com/office/powerpoint/2010/main" val="909237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2145</Words>
  <Application>Microsoft Office PowerPoint</Application>
  <PresentationFormat>Widescreen</PresentationFormat>
  <Paragraphs>267</Paragraphs>
  <Slides>50</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50</vt:i4>
      </vt:variant>
    </vt:vector>
  </HeadingPairs>
  <TitlesOfParts>
    <vt:vector size="56" baseType="lpstr">
      <vt:lpstr>Arial</vt:lpstr>
      <vt:lpstr>Calibri</vt:lpstr>
      <vt:lpstr>Calibri Light</vt:lpstr>
      <vt:lpstr>Times New Roman</vt:lpstr>
      <vt:lpstr>Office Theme</vt:lpstr>
      <vt:lpstr>1_Office Theme</vt:lpstr>
      <vt:lpstr>PowerPoint Presentation</vt:lpstr>
      <vt:lpstr>Children’s Services</vt:lpstr>
      <vt:lpstr>PowerPoint Presentation</vt:lpstr>
      <vt:lpstr>Who are ‘the poor’ and how ought society to treat them?  What do we mean by ‘the poor’ and are we content with the language here?  Who is this ‘we’?  What are the key factors which makes us feel that some people are perhaps vulnerable, need help or should be supported by the state? </vt:lpstr>
      <vt:lpstr>Aims</vt:lpstr>
      <vt:lpstr>Historical periods</vt:lpstr>
      <vt:lpstr>The ‘Old Poor Law’  from the Statute of Cambridge 1388</vt:lpstr>
      <vt:lpstr>PowerPoint Presentation</vt:lpstr>
      <vt:lpstr>PowerPoint Presentation</vt:lpstr>
      <vt:lpstr>Key themes before 1597</vt:lpstr>
      <vt:lpstr>PowerPoint Presentation</vt:lpstr>
      <vt:lpstr>PowerPoint Presentation</vt:lpstr>
      <vt:lpstr>Key themes 1597 – 1833</vt:lpstr>
      <vt:lpstr>Key themes 1834 – 1908</vt:lpstr>
      <vt:lpstr>Key themes 1908 – 1939</vt:lpstr>
      <vt:lpstr>Key themes 1945 - 1980</vt:lpstr>
      <vt:lpstr>Voluntary Societies</vt:lpstr>
      <vt:lpstr>Barnardo’s</vt:lpstr>
      <vt:lpstr>Barnardo’s</vt:lpstr>
      <vt:lpstr>Prevention of Cruelty to Children Act 1889</vt:lpstr>
      <vt:lpstr>PowerPoint Presentation</vt:lpstr>
      <vt:lpstr>20th century</vt:lpstr>
      <vt:lpstr>Royal Commission on the Poor Law 1909</vt:lpstr>
      <vt:lpstr>PowerPoint Presentation</vt:lpstr>
      <vt:lpstr>PowerPoint Presentation</vt:lpstr>
      <vt:lpstr>Children and Young Person’s Act 1933</vt:lpstr>
      <vt:lpstr>Curtis Committee </vt:lpstr>
      <vt:lpstr>Children Act 1948</vt:lpstr>
      <vt:lpstr>Children Act 1948</vt:lpstr>
      <vt:lpstr>John Bowlby (1953)</vt:lpstr>
      <vt:lpstr>Children and Young Persons’ Act 1969</vt:lpstr>
      <vt:lpstr>Children Act 1989</vt:lpstr>
      <vt:lpstr>Residential child care</vt:lpstr>
      <vt:lpstr>Constant stream of reports and Acts</vt:lpstr>
      <vt:lpstr>Wagner 1988</vt:lpstr>
      <vt:lpstr>Levy and Kahan 1991 – Pindown Report</vt:lpstr>
      <vt:lpstr>Sir William Utting 1991  – Children in Public Care</vt:lpstr>
      <vt:lpstr>PowerPoint Presentation</vt:lpstr>
      <vt:lpstr>The Welsh Office 1991</vt:lpstr>
      <vt:lpstr>The Welsh Office 1991</vt:lpstr>
      <vt:lpstr>Skinner 1992</vt:lpstr>
      <vt:lpstr>Skinner’s principles</vt:lpstr>
      <vt:lpstr>Warner 1992 – Choosing with Care</vt:lpstr>
      <vt:lpstr>Sir William Utting 1997  – People Like Us</vt:lpstr>
      <vt:lpstr>Utting’s (1997) Conclusion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Services</dc:title>
  <dc:creator>Mike Durke</dc:creator>
  <cp:lastModifiedBy>Mike Durke</cp:lastModifiedBy>
  <cp:revision>18</cp:revision>
  <dcterms:created xsi:type="dcterms:W3CDTF">2019-01-27T18:23:53Z</dcterms:created>
  <dcterms:modified xsi:type="dcterms:W3CDTF">2020-09-15T14:56:24Z</dcterms:modified>
</cp:coreProperties>
</file>