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60" r:id="rId5"/>
    <p:sldId id="261" r:id="rId6"/>
    <p:sldId id="267" r:id="rId7"/>
    <p:sldId id="263" r:id="rId8"/>
    <p:sldId id="258" r:id="rId9"/>
    <p:sldId id="259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23DB6A8-ADA2-476D-A255-C482F612933D}" v="39" dt="2019-06-05T12:14:34.77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0" d="100"/>
          <a:sy n="80" d="100"/>
        </p:scale>
        <p:origin x="378" y="-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FCC32-7637-4BE1-BF96-F1180C5B7C05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5657917B-BED6-4445-8E10-EF02E49E6D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0379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FCC32-7637-4BE1-BF96-F1180C5B7C05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7917B-BED6-4445-8E10-EF02E49E6D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570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FCC32-7637-4BE1-BF96-F1180C5B7C05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5657917B-BED6-4445-8E10-EF02E49E6D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275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FCC32-7637-4BE1-BF96-F1180C5B7C05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7917B-BED6-4445-8E10-EF02E49E6D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659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FCC32-7637-4BE1-BF96-F1180C5B7C05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7917B-BED6-4445-8E10-EF02E49E6D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6658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FCC32-7637-4BE1-BF96-F1180C5B7C05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7917B-BED6-4445-8E10-EF02E49E6D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8233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FCC32-7637-4BE1-BF96-F1180C5B7C05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7917B-BED6-4445-8E10-EF02E49E6D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4509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FCC32-7637-4BE1-BF96-F1180C5B7C05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7917B-BED6-4445-8E10-EF02E49E6D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29943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FCC32-7637-4BE1-BF96-F1180C5B7C05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7917B-BED6-4445-8E10-EF02E49E6D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974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FCC32-7637-4BE1-BF96-F1180C5B7C05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5657917B-BED6-4445-8E10-EF02E49E6D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1044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FCC32-7637-4BE1-BF96-F1180C5B7C05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5657917B-BED6-4445-8E10-EF02E49E6D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17101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FCC32-7637-4BE1-BF96-F1180C5B7C05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5657917B-BED6-4445-8E10-EF02E49E6D53}" type="slidenum">
              <a:rPr lang="en-GB" smtClean="0"/>
              <a:t>‹#›</a:t>
            </a:fld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962575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FCC32-7637-4BE1-BF96-F1180C5B7C05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5657917B-BED6-4445-8E10-EF02E49E6D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8221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FCC32-7637-4BE1-BF96-F1180C5B7C05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7917B-BED6-4445-8E10-EF02E49E6D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94380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FCC32-7637-4BE1-BF96-F1180C5B7C05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7917B-BED6-4445-8E10-EF02E49E6D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4310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FCC32-7637-4BE1-BF96-F1180C5B7C05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7917B-BED6-4445-8E10-EF02E49E6D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2551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AA4FCC32-7637-4BE1-BF96-F1180C5B7C05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5657917B-BED6-4445-8E10-EF02E49E6D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200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FCC32-7637-4BE1-BF96-F1180C5B7C05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7917B-BED6-4445-8E10-EF02E49E6D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48981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ds-and-monsters.com/mythology-griffin.html" TargetMode="External"/><Relationship Id="rId2" Type="http://schemas.openxmlformats.org/officeDocument/2006/relationships/hyperlink" Target="https://www.theoi.com/Thaumasios/Grypes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read-mosaics.blogspot.com/p/thevilla-romana-del-casale-as-coach.html" TargetMode="External"/><Relationship Id="rId4" Type="http://schemas.openxmlformats.org/officeDocument/2006/relationships/hyperlink" Target="https://mythology.net/mythical-creatures/griffi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4930BBBA-6F9F-4D27-AD61-45935240C8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82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4FED5ABE-AA8E-4BAE-B923-EB99ABDE02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07"/>
            <a:ext cx="12192000" cy="6858000"/>
          </a:xfrm>
          <a:prstGeom prst="rect">
            <a:avLst/>
          </a:prstGeom>
        </p:spPr>
      </p:pic>
      <p:pic>
        <p:nvPicPr>
          <p:cNvPr id="52" name="Picture 45">
            <a:extLst>
              <a:ext uri="{FF2B5EF4-FFF2-40B4-BE49-F238E27FC236}">
                <a16:creationId xmlns:a16="http://schemas.microsoft.com/office/drawing/2014/main" id="{E0811D79-2C71-4B37-82AD-761836DCBD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688333"/>
            <a:ext cx="6400800" cy="185701"/>
          </a:xfrm>
          <a:prstGeom prst="rect">
            <a:avLst/>
          </a:prstGeom>
        </p:spPr>
      </p:pic>
      <p:sp>
        <p:nvSpPr>
          <p:cNvPr id="53" name="Rectangle 47">
            <a:extLst>
              <a:ext uri="{FF2B5EF4-FFF2-40B4-BE49-F238E27FC236}">
                <a16:creationId xmlns:a16="http://schemas.microsoft.com/office/drawing/2014/main" id="{929B6C0D-2AB5-4965-B573-1D00F1D0B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2162908"/>
            <a:ext cx="6411743" cy="2532185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0606E3-6766-4FFB-A65C-0A55EE9C00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0322" y="2403231"/>
            <a:ext cx="5192940" cy="2133600"/>
          </a:xfrm>
        </p:spPr>
        <p:txBody>
          <a:bodyPr anchor="ctr">
            <a:normAutofit/>
          </a:bodyPr>
          <a:lstStyle/>
          <a:p>
            <a:r>
              <a:rPr lang="en-GB"/>
              <a:t>Myth and Art.</a:t>
            </a:r>
            <a:br>
              <a:rPr lang="en-GB"/>
            </a:br>
            <a:r>
              <a:rPr lang="en-GB"/>
              <a:t>The Griffin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A9D046-92BF-490E-BD46-236A8930D2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0323" y="4831173"/>
            <a:ext cx="5192940" cy="1117687"/>
          </a:xfrm>
        </p:spPr>
        <p:txBody>
          <a:bodyPr>
            <a:normAutofit/>
          </a:bodyPr>
          <a:lstStyle/>
          <a:p>
            <a:r>
              <a:rPr lang="en-GB"/>
              <a:t>Isobel Griffin. 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D74D636-2138-499D-A082-4A527266D7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6079" y="1392549"/>
            <a:ext cx="4809490" cy="4072901"/>
          </a:xfrm>
          <a:prstGeom prst="rect">
            <a:avLst/>
          </a:prstGeom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231573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4979F40-3A44-4CCB-9EB7-F8318BCE57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824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5291D39-6B03-4BB5-BFC6-CBF11E90B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6" y="0"/>
            <a:ext cx="12192000" cy="68580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AFD071FA-0514-4371-9568-86216A1F46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211DDA4-E7B5-4325-A844-B7F59B084B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2" y="609600"/>
            <a:ext cx="4959094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546182E-C803-4347-807E-B78A5606EF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21" y="753228"/>
            <a:ext cx="4136123" cy="1080938"/>
          </a:xfrm>
        </p:spPr>
        <p:txBody>
          <a:bodyPr>
            <a:normAutofit/>
          </a:bodyPr>
          <a:lstStyle/>
          <a:p>
            <a:r>
              <a:rPr lang="en-GB" dirty="0"/>
              <a:t>What is a Griffin?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0D58E222-6309-4F79-AC20-9D3C69CD9B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1970241"/>
            <a:ext cx="4956048" cy="19978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34CE53-BCAE-4FA7-A1EC-9120CA2313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113874"/>
            <a:ext cx="4816443" cy="4568280"/>
          </a:xfrm>
        </p:spPr>
        <p:txBody>
          <a:bodyPr>
            <a:normAutofit/>
          </a:bodyPr>
          <a:lstStyle/>
          <a:p>
            <a:r>
              <a:rPr lang="en-GB" sz="1800" dirty="0"/>
              <a:t>A creature with the head and wings of an eagle and the body of a lion. </a:t>
            </a:r>
          </a:p>
          <a:p>
            <a:r>
              <a:rPr lang="en-GB" sz="1800" dirty="0"/>
              <a:t>The griffin is known to be the King of beasts and birds and to be powerful and majestic.</a:t>
            </a:r>
          </a:p>
          <a:p>
            <a:r>
              <a:rPr lang="en-GB" sz="1800" dirty="0"/>
              <a:t>Has incredible strength and protects against evil and witchcraft. </a:t>
            </a:r>
          </a:p>
          <a:p>
            <a:r>
              <a:rPr lang="en-GB" sz="1800" dirty="0"/>
              <a:t>Guards treasures, sacred sites and royal families. </a:t>
            </a:r>
          </a:p>
          <a:p>
            <a:r>
              <a:rPr lang="en-GB" sz="1800" dirty="0"/>
              <a:t>Guards the rich deposits of gold in the mountains of </a:t>
            </a:r>
            <a:r>
              <a:rPr lang="en-GB" sz="1800" dirty="0" err="1"/>
              <a:t>Skythia</a:t>
            </a:r>
            <a:r>
              <a:rPr lang="en-GB" sz="1800" dirty="0"/>
              <a:t> (Scythia). The </a:t>
            </a:r>
            <a:r>
              <a:rPr lang="en-GB" sz="1800" dirty="0" err="1"/>
              <a:t>Arimaspians</a:t>
            </a:r>
            <a:r>
              <a:rPr lang="en-GB" sz="1800" dirty="0"/>
              <a:t> battled them for the riches. </a:t>
            </a:r>
          </a:p>
          <a:p>
            <a:r>
              <a:rPr lang="en-GB" sz="1800" dirty="0"/>
              <a:t>Mentioned to be one of the creatures to guard the gold of India (</a:t>
            </a:r>
            <a:r>
              <a:rPr lang="en-GB" sz="1800" dirty="0" err="1"/>
              <a:t>Philostr.vit.Apollon</a:t>
            </a:r>
            <a:r>
              <a:rPr lang="en-GB" sz="1800" dirty="0"/>
              <a:t> iii. 48). </a:t>
            </a:r>
          </a:p>
          <a:p>
            <a:endParaRPr lang="en-GB" sz="1300" dirty="0"/>
          </a:p>
        </p:txBody>
      </p:sp>
      <p:pic>
        <p:nvPicPr>
          <p:cNvPr id="5" name="Picture 4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6E357D76-5E05-47C4-87E2-4FFC3F90A6A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01" t="9026" r="3300" b="10982"/>
          <a:stretch/>
        </p:blipFill>
        <p:spPr>
          <a:xfrm>
            <a:off x="5621909" y="640080"/>
            <a:ext cx="5577840" cy="5577840"/>
          </a:xfrm>
          <a:prstGeom prst="rect">
            <a:avLst/>
          </a:prstGeom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9E813A3-5877-49D5-9DF3-32D66E1F37B8}"/>
              </a:ext>
            </a:extLst>
          </p:cNvPr>
          <p:cNvSpPr txBox="1"/>
          <p:nvPr/>
        </p:nvSpPr>
        <p:spPr>
          <a:xfrm>
            <a:off x="5618733" y="5927691"/>
            <a:ext cx="17636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 Greek griffin </a:t>
            </a:r>
          </a:p>
        </p:txBody>
      </p:sp>
    </p:spTree>
    <p:extLst>
      <p:ext uri="{BB962C8B-B14F-4D97-AF65-F5344CB8AC3E}">
        <p14:creationId xmlns:p14="http://schemas.microsoft.com/office/powerpoint/2010/main" val="42407362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4979F40-3A44-4CCB-9EB7-F8318BCE57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824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5291D39-6B03-4BB5-BFC6-CBF11E90B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6" y="0"/>
            <a:ext cx="12192000" cy="68580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AFD071FA-0514-4371-9568-86216A1F46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211DDA4-E7B5-4325-A844-B7F59B084B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2" y="609600"/>
            <a:ext cx="4959094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378A5F-C7CC-49D5-A474-EB046B755F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21" y="753228"/>
            <a:ext cx="4136123" cy="1080938"/>
          </a:xfrm>
        </p:spPr>
        <p:txBody>
          <a:bodyPr>
            <a:normAutofit/>
          </a:bodyPr>
          <a:lstStyle/>
          <a:p>
            <a:r>
              <a:rPr lang="en-GB" dirty="0"/>
              <a:t>The Origins 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0D58E222-6309-4F79-AC20-9D3C69CD9B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1970241"/>
            <a:ext cx="4956048" cy="19978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4EE00C-5D58-4E86-8F8C-4644E492EC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609" y="2336872"/>
            <a:ext cx="4210001" cy="4345281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The first griffins appeared in sculptures in Ancient Egypt and Iran at around 3000 BC.</a:t>
            </a:r>
          </a:p>
          <a:p>
            <a:r>
              <a:rPr lang="en-GB" dirty="0"/>
              <a:t>Frescoes from 1400 BC show the creature guarding Greek Palaces.</a:t>
            </a:r>
          </a:p>
          <a:p>
            <a:r>
              <a:rPr lang="en-GB" dirty="0"/>
              <a:t>Later, Greek natural historians and Pliny the Elder went to describe the griffins’ form, habitat and behaviour. </a:t>
            </a:r>
          </a:p>
          <a:p>
            <a:r>
              <a:rPr lang="en-GB" dirty="0"/>
              <a:t>The Romans adopted the griffin and spread the legend throughout Europe. </a:t>
            </a: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3909BB0B-F1E7-4E9F-9C3E-E9454761A9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6090" y="2073225"/>
            <a:ext cx="6269479" cy="2711549"/>
          </a:xfrm>
          <a:prstGeom prst="rect">
            <a:avLst/>
          </a:prstGeom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5E04B9F-E05C-4CCA-A749-D993AC1C1F69}"/>
              </a:ext>
            </a:extLst>
          </p:cNvPr>
          <p:cNvSpPr txBox="1"/>
          <p:nvPr/>
        </p:nvSpPr>
        <p:spPr>
          <a:xfrm>
            <a:off x="5272914" y="4784774"/>
            <a:ext cx="45288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Ancient Minoan fresco with a flying griffin</a:t>
            </a:r>
          </a:p>
        </p:txBody>
      </p:sp>
    </p:spTree>
    <p:extLst>
      <p:ext uri="{BB962C8B-B14F-4D97-AF65-F5344CB8AC3E}">
        <p14:creationId xmlns:p14="http://schemas.microsoft.com/office/powerpoint/2010/main" val="7631980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E26CF7-0857-4C29-A22F-391A8E00E3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Fossil Findings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32C90A-22C6-4E07-B5D1-0186F992C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2" y="2326239"/>
            <a:ext cx="5057869" cy="3878397"/>
          </a:xfrm>
        </p:spPr>
        <p:txBody>
          <a:bodyPr>
            <a:normAutofit/>
          </a:bodyPr>
          <a:lstStyle/>
          <a:p>
            <a:r>
              <a:rPr lang="en-GB" dirty="0"/>
              <a:t>Adrienne Mayor (2014): </a:t>
            </a:r>
          </a:p>
          <a:p>
            <a:r>
              <a:rPr lang="en-GB" dirty="0"/>
              <a:t>The </a:t>
            </a:r>
            <a:r>
              <a:rPr lang="en-GB" dirty="0" err="1"/>
              <a:t>pentaceratops</a:t>
            </a:r>
            <a:r>
              <a:rPr lang="en-GB" dirty="0"/>
              <a:t> had a beaked face with a four-legged body. </a:t>
            </a:r>
          </a:p>
          <a:p>
            <a:r>
              <a:rPr lang="en-GB" dirty="0"/>
              <a:t>Several fossil findings of the </a:t>
            </a:r>
            <a:r>
              <a:rPr lang="en-GB" dirty="0" err="1"/>
              <a:t>pentaceratops</a:t>
            </a:r>
            <a:r>
              <a:rPr lang="en-GB" dirty="0"/>
              <a:t> were located near known gold veins.</a:t>
            </a:r>
          </a:p>
          <a:p>
            <a:r>
              <a:rPr lang="en-GB" dirty="0"/>
              <a:t>Due to the location of the fossil remains, the ancients could misinterpret the dinosaur as being a griffin.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49C3CEF-EBA0-4ED1-8E4F-824151D0A200}"/>
              </a:ext>
            </a:extLst>
          </p:cNvPr>
          <p:cNvSpPr txBox="1"/>
          <p:nvPr/>
        </p:nvSpPr>
        <p:spPr>
          <a:xfrm>
            <a:off x="5956137" y="5568938"/>
            <a:ext cx="5877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 </a:t>
            </a:r>
            <a:r>
              <a:rPr lang="en-GB" dirty="0" err="1"/>
              <a:t>pentaceratops</a:t>
            </a:r>
            <a:r>
              <a:rPr lang="en-GB" dirty="0"/>
              <a:t> skeleton next to a griffin drawing</a:t>
            </a:r>
          </a:p>
        </p:txBody>
      </p:sp>
      <p:pic>
        <p:nvPicPr>
          <p:cNvPr id="10" name="Picture 9" descr="A close up of an animal&#10;&#10;Description automatically generated">
            <a:extLst>
              <a:ext uri="{FF2B5EF4-FFF2-40B4-BE49-F238E27FC236}">
                <a16:creationId xmlns:a16="http://schemas.microsoft.com/office/drawing/2014/main" id="{5242F52F-F543-4D8D-9C37-8022C48955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6138" y="2212840"/>
            <a:ext cx="5877525" cy="3379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0658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9">
            <a:extLst>
              <a:ext uri="{FF2B5EF4-FFF2-40B4-BE49-F238E27FC236}">
                <a16:creationId xmlns:a16="http://schemas.microsoft.com/office/drawing/2014/main" id="{3FECAD23-900F-4F1B-A441-6A68749F88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824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Picture 11">
            <a:extLst>
              <a:ext uri="{FF2B5EF4-FFF2-40B4-BE49-F238E27FC236}">
                <a16:creationId xmlns:a16="http://schemas.microsoft.com/office/drawing/2014/main" id="{57943801-CAEC-4F98-9332-2A4D912846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2" name="Rectangle 13">
            <a:extLst>
              <a:ext uri="{FF2B5EF4-FFF2-40B4-BE49-F238E27FC236}">
                <a16:creationId xmlns:a16="http://schemas.microsoft.com/office/drawing/2014/main" id="{8A233090-6C39-4F59-8A0F-86F011A7EE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5992" y="0"/>
            <a:ext cx="4636008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15">
            <a:extLst>
              <a:ext uri="{FF2B5EF4-FFF2-40B4-BE49-F238E27FC236}">
                <a16:creationId xmlns:a16="http://schemas.microsoft.com/office/drawing/2014/main" id="{484DCAA0-4BF1-4FB9-97BA-D6BA630419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2" y="609600"/>
            <a:ext cx="7876030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EF27790-274C-4794-AEFF-10B9B8FA72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21" y="753228"/>
            <a:ext cx="7087552" cy="1080938"/>
          </a:xfrm>
        </p:spPr>
        <p:txBody>
          <a:bodyPr>
            <a:normAutofit/>
          </a:bodyPr>
          <a:lstStyle/>
          <a:p>
            <a:r>
              <a:rPr lang="en-GB"/>
              <a:t>Herodotus </a:t>
            </a:r>
            <a:endParaRPr lang="en-GB" dirty="0"/>
          </a:p>
        </p:txBody>
      </p:sp>
      <p:pic>
        <p:nvPicPr>
          <p:cNvPr id="24" name="Picture 17">
            <a:extLst>
              <a:ext uri="{FF2B5EF4-FFF2-40B4-BE49-F238E27FC236}">
                <a16:creationId xmlns:a16="http://schemas.microsoft.com/office/drawing/2014/main" id="{9BC2FEA5-B399-458A-8393-E06CE40DB8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1970240"/>
            <a:ext cx="7967048" cy="32116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9C0F7C-5175-4707-8C00-63E32F9A5A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321" y="2336873"/>
            <a:ext cx="6666211" cy="4262710"/>
          </a:xfrm>
        </p:spPr>
        <p:txBody>
          <a:bodyPr>
            <a:normAutofit/>
          </a:bodyPr>
          <a:lstStyle/>
          <a:p>
            <a:r>
              <a:rPr lang="en-GB" i="1" dirty="0"/>
              <a:t>Herodotus, Histories 4. 27. 1 : </a:t>
            </a:r>
            <a:br>
              <a:rPr lang="en-GB" dirty="0"/>
            </a:br>
            <a:r>
              <a:rPr lang="en-GB" dirty="0"/>
              <a:t>"Of these too, then, we have knowledge; but as for what is north of them, it is from the </a:t>
            </a:r>
            <a:r>
              <a:rPr lang="en-GB" dirty="0" err="1"/>
              <a:t>Issedones</a:t>
            </a:r>
            <a:r>
              <a:rPr lang="en-GB" dirty="0"/>
              <a:t> that the tale comes of the one-eyed men [</a:t>
            </a:r>
            <a:r>
              <a:rPr lang="en-GB" dirty="0" err="1"/>
              <a:t>Arimaspoi</a:t>
            </a:r>
            <a:r>
              <a:rPr lang="en-GB" dirty="0"/>
              <a:t> (</a:t>
            </a:r>
            <a:r>
              <a:rPr lang="en-GB" dirty="0" err="1"/>
              <a:t>Arimaspians</a:t>
            </a:r>
            <a:r>
              <a:rPr lang="en-GB" dirty="0"/>
              <a:t>)] and the </a:t>
            </a:r>
            <a:r>
              <a:rPr lang="en-GB" dirty="0" err="1">
                <a:solidFill>
                  <a:schemeClr val="bg1"/>
                </a:solidFill>
              </a:rPr>
              <a:t>Grypes</a:t>
            </a:r>
            <a:r>
              <a:rPr lang="en-GB" dirty="0">
                <a:solidFill>
                  <a:schemeClr val="bg1"/>
                </a:solidFill>
              </a:rPr>
              <a:t> (Griffins) that guard gold; this is told by the </a:t>
            </a:r>
            <a:r>
              <a:rPr lang="en-GB" dirty="0" err="1">
                <a:solidFill>
                  <a:schemeClr val="bg1"/>
                </a:solidFill>
              </a:rPr>
              <a:t>Skythians</a:t>
            </a:r>
            <a:r>
              <a:rPr lang="en-GB" dirty="0">
                <a:solidFill>
                  <a:schemeClr val="bg1"/>
                </a:solidFill>
              </a:rPr>
              <a:t> (Scythians), who have heard it from them; and</a:t>
            </a:r>
            <a:r>
              <a:rPr lang="en-GB" dirty="0"/>
              <a:t> </a:t>
            </a:r>
            <a:r>
              <a:rPr lang="en-GB" dirty="0">
                <a:solidFill>
                  <a:schemeClr val="bg1"/>
                </a:solidFill>
              </a:rPr>
              <a:t>we have taken it as true</a:t>
            </a:r>
            <a:r>
              <a:rPr lang="en-GB" dirty="0"/>
              <a:t> from the </a:t>
            </a:r>
            <a:r>
              <a:rPr lang="en-GB" dirty="0" err="1"/>
              <a:t>Skythians</a:t>
            </a:r>
            <a:r>
              <a:rPr lang="en-GB" dirty="0"/>
              <a:t>, and call these people by the </a:t>
            </a:r>
            <a:r>
              <a:rPr lang="en-GB" dirty="0" err="1"/>
              <a:t>Skythian</a:t>
            </a:r>
            <a:r>
              <a:rPr lang="en-GB" dirty="0"/>
              <a:t> name, </a:t>
            </a:r>
            <a:r>
              <a:rPr lang="en-GB" dirty="0" err="1"/>
              <a:t>Arimaspoi</a:t>
            </a:r>
            <a:r>
              <a:rPr lang="en-GB" dirty="0"/>
              <a:t>; for in the </a:t>
            </a:r>
            <a:r>
              <a:rPr lang="en-GB" dirty="0" err="1"/>
              <a:t>Skythian</a:t>
            </a:r>
            <a:r>
              <a:rPr lang="en-GB" dirty="0"/>
              <a:t> tongue </a:t>
            </a:r>
            <a:r>
              <a:rPr lang="en-GB" i="1" dirty="0" err="1"/>
              <a:t>arima</a:t>
            </a:r>
            <a:r>
              <a:rPr lang="en-GB" dirty="0"/>
              <a:t> is ‘one’, and </a:t>
            </a:r>
            <a:r>
              <a:rPr lang="en-GB" i="1" dirty="0" err="1"/>
              <a:t>spou</a:t>
            </a:r>
            <a:r>
              <a:rPr lang="en-GB" dirty="0"/>
              <a:t> is the ‘eye’."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036CF4-7541-4072-941F-83D8DB43A6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962" y="954777"/>
            <a:ext cx="4165913" cy="4707246"/>
          </a:xfrm>
          <a:prstGeom prst="rect">
            <a:avLst/>
          </a:prstGeom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57C49C8-2703-4D41-B111-C154D5036891}"/>
              </a:ext>
            </a:extLst>
          </p:cNvPr>
          <p:cNvSpPr txBox="1"/>
          <p:nvPr/>
        </p:nvSpPr>
        <p:spPr>
          <a:xfrm>
            <a:off x="7783853" y="5662023"/>
            <a:ext cx="39791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Griffin fighting </a:t>
            </a:r>
            <a:r>
              <a:rPr lang="en-GB" dirty="0" err="1"/>
              <a:t>Arimaspian</a:t>
            </a:r>
            <a:r>
              <a:rPr lang="en-GB" dirty="0"/>
              <a:t>, </a:t>
            </a:r>
            <a:r>
              <a:rPr lang="en-GB" dirty="0" err="1"/>
              <a:t>Athenina</a:t>
            </a:r>
            <a:endParaRPr lang="en-GB" dirty="0"/>
          </a:p>
          <a:p>
            <a:r>
              <a:rPr lang="en-GB" dirty="0"/>
              <a:t>red-figure calyx krater C5th BC. </a:t>
            </a:r>
          </a:p>
        </p:txBody>
      </p:sp>
    </p:spTree>
    <p:extLst>
      <p:ext uri="{BB962C8B-B14F-4D97-AF65-F5344CB8AC3E}">
        <p14:creationId xmlns:p14="http://schemas.microsoft.com/office/powerpoint/2010/main" val="29830452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9">
            <a:extLst>
              <a:ext uri="{FF2B5EF4-FFF2-40B4-BE49-F238E27FC236}">
                <a16:creationId xmlns:a16="http://schemas.microsoft.com/office/drawing/2014/main" id="{F4979F40-3A44-4CCB-9EB7-F8318BCE57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824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5291D39-6B03-4BB5-BFC6-CBF11E90B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6" y="0"/>
            <a:ext cx="12192000" cy="6858000"/>
          </a:xfrm>
          <a:prstGeom prst="rect">
            <a:avLst/>
          </a:prstGeom>
        </p:spPr>
      </p:pic>
      <p:sp>
        <p:nvSpPr>
          <p:cNvPr id="20" name="Rectangle 13">
            <a:extLst>
              <a:ext uri="{FF2B5EF4-FFF2-40B4-BE49-F238E27FC236}">
                <a16:creationId xmlns:a16="http://schemas.microsoft.com/office/drawing/2014/main" id="{AFD071FA-0514-4371-9568-86216A1F46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15">
            <a:extLst>
              <a:ext uri="{FF2B5EF4-FFF2-40B4-BE49-F238E27FC236}">
                <a16:creationId xmlns:a16="http://schemas.microsoft.com/office/drawing/2014/main" id="{5211DDA4-E7B5-4325-A844-B7F59B084B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2" y="609600"/>
            <a:ext cx="4959094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EFFA44-77E8-4242-B1BC-A4DB5EC711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21" y="753228"/>
            <a:ext cx="4136123" cy="1080938"/>
          </a:xfrm>
        </p:spPr>
        <p:txBody>
          <a:bodyPr>
            <a:normAutofit/>
          </a:bodyPr>
          <a:lstStyle/>
          <a:p>
            <a:r>
              <a:rPr lang="en-GB" sz="2400" dirty="0"/>
              <a:t>The Gods and the Griffin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0D58E222-6309-4F79-AC20-9D3C69CD9B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1970241"/>
            <a:ext cx="4956048" cy="19978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2D6678-1136-477A-8D04-AC77394BD5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336873"/>
            <a:ext cx="3656289" cy="3599316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Pulled the chariot of Apollo. </a:t>
            </a:r>
          </a:p>
          <a:p>
            <a:r>
              <a:rPr lang="en-GB" dirty="0"/>
              <a:t>Apollo represents wisdom and knowledge which are also the characteristics of the griffin.</a:t>
            </a:r>
          </a:p>
          <a:p>
            <a:r>
              <a:rPr lang="en-GB" dirty="0"/>
              <a:t>More of a symbolic creature used in legends and folklore. </a:t>
            </a:r>
          </a:p>
          <a:p>
            <a:r>
              <a:rPr lang="en-GB" dirty="0"/>
              <a:t>Gives the griffin a sense of mystery.</a:t>
            </a:r>
          </a:p>
        </p:txBody>
      </p:sp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9727E11F-3F3D-4D5E-A610-5FFA0CFEE7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2234" y="640080"/>
            <a:ext cx="5677190" cy="5577840"/>
          </a:xfrm>
          <a:prstGeom prst="rect">
            <a:avLst/>
          </a:prstGeom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B470126-4B2E-4282-9191-8D363AB75075}"/>
              </a:ext>
            </a:extLst>
          </p:cNvPr>
          <p:cNvSpPr txBox="1"/>
          <p:nvPr/>
        </p:nvSpPr>
        <p:spPr>
          <a:xfrm>
            <a:off x="5446643" y="6203746"/>
            <a:ext cx="53368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The sun god Apollo  riding on the griffin  Athenian</a:t>
            </a:r>
          </a:p>
          <a:p>
            <a:r>
              <a:rPr lang="en-GB" dirty="0"/>
              <a:t> red-figure kylix C4th B.C.</a:t>
            </a:r>
          </a:p>
        </p:txBody>
      </p:sp>
    </p:spTree>
    <p:extLst>
      <p:ext uri="{BB962C8B-B14F-4D97-AF65-F5344CB8AC3E}">
        <p14:creationId xmlns:p14="http://schemas.microsoft.com/office/powerpoint/2010/main" val="1379295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FECAD23-900F-4F1B-A441-6A68749F88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824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7943801-CAEC-4F98-9332-2A4D912846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8A233090-6C39-4F59-8A0F-86F011A7EE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5992" y="0"/>
            <a:ext cx="4636008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84DCAA0-4BF1-4FB9-97BA-D6BA630419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2" y="609600"/>
            <a:ext cx="7876030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504697-DF3D-4BAA-BC86-4AAAF8A075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21" y="753228"/>
            <a:ext cx="7087552" cy="1080938"/>
          </a:xfrm>
        </p:spPr>
        <p:txBody>
          <a:bodyPr>
            <a:normAutofit/>
          </a:bodyPr>
          <a:lstStyle/>
          <a:p>
            <a:r>
              <a:rPr lang="en-GB" dirty="0"/>
              <a:t>Aeschylus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BC2FEA5-B399-458A-8393-E06CE40DB8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1970240"/>
            <a:ext cx="7967048" cy="32116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2D610C-B663-41D4-BCD1-E3BE2F7852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279" y="2336873"/>
            <a:ext cx="6931254" cy="4315718"/>
          </a:xfrm>
        </p:spPr>
        <p:txBody>
          <a:bodyPr>
            <a:normAutofit fontScale="92500" lnSpcReduction="10000"/>
          </a:bodyPr>
          <a:lstStyle/>
          <a:p>
            <a:r>
              <a:rPr lang="en-GB" sz="2800" i="1" dirty="0"/>
              <a:t>Aeschylus, Prometheus Bound 802 ff (trans. Weir Smyth) (Greek tragedy C5th B.C.) :</a:t>
            </a:r>
            <a:br>
              <a:rPr lang="en-GB" sz="2800" dirty="0"/>
            </a:br>
            <a:r>
              <a:rPr lang="en-GB" sz="2800" dirty="0"/>
              <a:t>"[Prometheus warns the wandering Io :] ‘But now listen to another and a fearsome spectacle. </a:t>
            </a:r>
            <a:r>
              <a:rPr lang="en-GB" sz="2800" dirty="0">
                <a:solidFill>
                  <a:schemeClr val="bg1"/>
                </a:solidFill>
              </a:rPr>
              <a:t>Beware of the sharp-beaked hounds of Zeus that do not bark, </a:t>
            </a:r>
            <a:r>
              <a:rPr lang="en-GB" sz="2800" dirty="0"/>
              <a:t>the </a:t>
            </a:r>
            <a:r>
              <a:rPr lang="en-GB" sz="2800" dirty="0" err="1"/>
              <a:t>Grypes</a:t>
            </a:r>
            <a:r>
              <a:rPr lang="en-GB" sz="2800" dirty="0"/>
              <a:t> (Griffins), and the one-eyed (</a:t>
            </a:r>
            <a:r>
              <a:rPr lang="en-GB" sz="2800" i="1" dirty="0" err="1"/>
              <a:t>monôpoi</a:t>
            </a:r>
            <a:r>
              <a:rPr lang="en-GB" sz="2800" dirty="0"/>
              <a:t>) </a:t>
            </a:r>
            <a:r>
              <a:rPr lang="en-GB" sz="2800" dirty="0" err="1"/>
              <a:t>Arimaspoi</a:t>
            </a:r>
            <a:r>
              <a:rPr lang="en-GB" sz="2800" dirty="0"/>
              <a:t> (</a:t>
            </a:r>
            <a:r>
              <a:rPr lang="en-GB" sz="2800" dirty="0" err="1"/>
              <a:t>Arimaspians</a:t>
            </a:r>
            <a:r>
              <a:rPr lang="en-GB" sz="2800" dirty="0"/>
              <a:t>), mounted on horses, who dwell about the flood of </a:t>
            </a:r>
            <a:r>
              <a:rPr lang="en-GB" sz="2800" dirty="0" err="1"/>
              <a:t>Plouton's</a:t>
            </a:r>
            <a:r>
              <a:rPr lang="en-GB" sz="2800" dirty="0"/>
              <a:t> (Pluton's) stream that flows with gold.</a:t>
            </a:r>
            <a:r>
              <a:rPr lang="en-GB" sz="2800" dirty="0">
                <a:solidFill>
                  <a:schemeClr val="bg1"/>
                </a:solidFill>
              </a:rPr>
              <a:t> Do not approach them</a:t>
            </a:r>
            <a:r>
              <a:rPr lang="en-GB" sz="2800" dirty="0"/>
              <a:t>.’"</a:t>
            </a:r>
          </a:p>
        </p:txBody>
      </p:sp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D16980B1-36E9-4D75-8893-518C2C319B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2838" y="1533517"/>
            <a:ext cx="4022315" cy="4032396"/>
          </a:xfrm>
          <a:prstGeom prst="rect">
            <a:avLst/>
          </a:prstGeom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4387BDA-6064-4F0F-B94B-6056BE79A818}"/>
              </a:ext>
            </a:extLst>
          </p:cNvPr>
          <p:cNvSpPr txBox="1"/>
          <p:nvPr/>
        </p:nvSpPr>
        <p:spPr>
          <a:xfrm>
            <a:off x="7767873" y="5565913"/>
            <a:ext cx="37305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Griffin and </a:t>
            </a:r>
            <a:r>
              <a:rPr lang="en-GB" dirty="0" err="1"/>
              <a:t>Arimaspian</a:t>
            </a:r>
            <a:r>
              <a:rPr lang="en-GB" dirty="0"/>
              <a:t>, </a:t>
            </a:r>
          </a:p>
          <a:p>
            <a:r>
              <a:rPr lang="en-GB" dirty="0"/>
              <a:t>Athenian red-figure kylix C4th B.C</a:t>
            </a:r>
          </a:p>
        </p:txBody>
      </p:sp>
    </p:spTree>
    <p:extLst>
      <p:ext uri="{BB962C8B-B14F-4D97-AF65-F5344CB8AC3E}">
        <p14:creationId xmlns:p14="http://schemas.microsoft.com/office/powerpoint/2010/main" val="22231696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B3F9E774-F054-4892-8E69-C76B2C8545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F78925"/>
              </a:gs>
              <a:gs pos="50000">
                <a:srgbClr val="D54209"/>
              </a:gs>
              <a:gs pos="100000">
                <a:srgbClr val="8D0000"/>
              </a:gs>
            </a:gsLst>
            <a:lin ang="2520000" scaled="0"/>
          </a:gradFill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EF6A099-2A38-4C66-88FF-FDBCB564E5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D0D98427-7B26-46E2-93FE-CB8CD38542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15A4233-F980-4EF6-B2C0-D7C63E752A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2" y="609600"/>
            <a:ext cx="4959094" cy="1368198"/>
          </a:xfrm>
          <a:prstGeom prst="rect">
            <a:avLst/>
          </a:prstGeom>
          <a:solidFill>
            <a:srgbClr val="0D0D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A52FDF-49E5-407F-9CFB-647495E137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21" y="753228"/>
            <a:ext cx="4136123" cy="1080938"/>
          </a:xfrm>
        </p:spPr>
        <p:txBody>
          <a:bodyPr>
            <a:normAutofit/>
          </a:bodyPr>
          <a:lstStyle/>
          <a:p>
            <a:r>
              <a:rPr lang="en-GB" sz="2400">
                <a:solidFill>
                  <a:srgbClr val="FFFFFF"/>
                </a:solidFill>
              </a:rPr>
              <a:t>The Knossos Palace ‘Throne Room’ 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3B7E3E62-AACE-4D18-93B3-B4C452E287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1970241"/>
            <a:ext cx="4956048" cy="199787"/>
          </a:xfrm>
          <a:prstGeom prst="rect">
            <a:avLst/>
          </a:prstGeom>
        </p:spPr>
      </p:pic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B049AD7B-83DD-4013-B00D-7C82D0801B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420" y="2070134"/>
            <a:ext cx="4573414" cy="4787866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Minoan Palace at Knossos on Crete. </a:t>
            </a:r>
          </a:p>
          <a:p>
            <a:r>
              <a:rPr lang="en-US" dirty="0">
                <a:solidFill>
                  <a:srgbClr val="FFFFFF"/>
                </a:solidFill>
              </a:rPr>
              <a:t>1400 BC</a:t>
            </a:r>
          </a:p>
          <a:p>
            <a:r>
              <a:rPr lang="en-US" dirty="0">
                <a:solidFill>
                  <a:srgbClr val="FFFFFF"/>
                </a:solidFill>
              </a:rPr>
              <a:t>The ‘Throne Room’ was decorated with frescoes of elegant griffins.</a:t>
            </a:r>
          </a:p>
          <a:p>
            <a:r>
              <a:rPr lang="en-US" dirty="0">
                <a:solidFill>
                  <a:srgbClr val="FFFFFF"/>
                </a:solidFill>
              </a:rPr>
              <a:t>A sign of protectiveness, knowledge and being blessed with supernatural powers to whoever sat there. </a:t>
            </a:r>
          </a:p>
          <a:p>
            <a:r>
              <a:rPr lang="en-US" dirty="0">
                <a:solidFill>
                  <a:srgbClr val="FFFFFF"/>
                </a:solidFill>
              </a:rPr>
              <a:t>Unusual representation as they do not have wings. </a:t>
            </a:r>
          </a:p>
        </p:txBody>
      </p:sp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421B5709-714B-4EA8-8C75-C105D9B4D5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76090" y="642795"/>
            <a:ext cx="6272654" cy="5575126"/>
          </a:xfrm>
          <a:prstGeom prst="rect">
            <a:avLst/>
          </a:prstGeom>
          <a:ln>
            <a:noFill/>
          </a:ln>
          <a:effectLst>
            <a:outerShdw blurRad="76200" dist="63500" dir="5040000" algn="t" rotWithShape="0">
              <a:prstClr val="black">
                <a:alpha val="4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C6BC8F02-BB8B-4FFE-AD8E-34F4BD6896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3085" y="1314627"/>
            <a:ext cx="5629268" cy="4221951"/>
          </a:xfrm>
          <a:prstGeom prst="rect">
            <a:avLst/>
          </a:prstGeom>
          <a:ln>
            <a:noFill/>
          </a:ln>
          <a:effectLst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6D4D87-19F6-4E5F-A40D-E416A4F67530}"/>
              </a:ext>
            </a:extLst>
          </p:cNvPr>
          <p:cNvSpPr txBox="1"/>
          <p:nvPr/>
        </p:nvSpPr>
        <p:spPr>
          <a:xfrm>
            <a:off x="5593085" y="5543373"/>
            <a:ext cx="61870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One of the two griffins flanking the throne in the Knossos </a:t>
            </a:r>
          </a:p>
          <a:p>
            <a:r>
              <a:rPr lang="en-GB" dirty="0"/>
              <a:t>Palace</a:t>
            </a:r>
          </a:p>
        </p:txBody>
      </p:sp>
    </p:spTree>
    <p:extLst>
      <p:ext uri="{BB962C8B-B14F-4D97-AF65-F5344CB8AC3E}">
        <p14:creationId xmlns:p14="http://schemas.microsoft.com/office/powerpoint/2010/main" val="35916828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25">
            <a:extLst>
              <a:ext uri="{FF2B5EF4-FFF2-40B4-BE49-F238E27FC236}">
                <a16:creationId xmlns:a16="http://schemas.microsoft.com/office/drawing/2014/main" id="{F4979F40-3A44-4CCB-9EB7-F8318BCE57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824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6" name="Picture 27">
            <a:extLst>
              <a:ext uri="{FF2B5EF4-FFF2-40B4-BE49-F238E27FC236}">
                <a16:creationId xmlns:a16="http://schemas.microsoft.com/office/drawing/2014/main" id="{15291D39-6B03-4BB5-BFC6-CBF11E90B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6" y="0"/>
            <a:ext cx="12192000" cy="6858000"/>
          </a:xfrm>
          <a:prstGeom prst="rect">
            <a:avLst/>
          </a:prstGeom>
        </p:spPr>
      </p:pic>
      <p:sp>
        <p:nvSpPr>
          <p:cNvPr id="37" name="Rectangle 29">
            <a:extLst>
              <a:ext uri="{FF2B5EF4-FFF2-40B4-BE49-F238E27FC236}">
                <a16:creationId xmlns:a16="http://schemas.microsoft.com/office/drawing/2014/main" id="{AFD071FA-0514-4371-9568-86216A1F46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1">
            <a:extLst>
              <a:ext uri="{FF2B5EF4-FFF2-40B4-BE49-F238E27FC236}">
                <a16:creationId xmlns:a16="http://schemas.microsoft.com/office/drawing/2014/main" id="{5211DDA4-E7B5-4325-A844-B7F59B084B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2" y="609600"/>
            <a:ext cx="4959094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8FF85B-7BF4-4943-AF23-D3890E17E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21" y="753228"/>
            <a:ext cx="4136123" cy="1080938"/>
          </a:xfrm>
        </p:spPr>
        <p:txBody>
          <a:bodyPr>
            <a:normAutofit/>
          </a:bodyPr>
          <a:lstStyle/>
          <a:p>
            <a:r>
              <a:rPr lang="en-GB" sz="2400"/>
              <a:t>Villa Romana Del Casale 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0D58E222-6309-4F79-AC20-9D3C69CD9B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1970241"/>
            <a:ext cx="4956048" cy="199787"/>
          </a:xfrm>
          <a:prstGeom prst="rect">
            <a:avLst/>
          </a:prstGeom>
        </p:spPr>
      </p:pic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8E757C41-6715-4AD5-83C4-CA399ED645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2336872"/>
            <a:ext cx="4492158" cy="4500026"/>
          </a:xfrm>
        </p:spPr>
        <p:txBody>
          <a:bodyPr>
            <a:normAutofit/>
          </a:bodyPr>
          <a:lstStyle/>
          <a:p>
            <a:r>
              <a:rPr lang="en-US" sz="2800" dirty="0"/>
              <a:t>Roman period 320 AD</a:t>
            </a:r>
          </a:p>
          <a:p>
            <a:r>
              <a:rPr lang="en-US" sz="2800" dirty="0"/>
              <a:t>Located in the corridor of the ‘Great Hunt’. </a:t>
            </a:r>
          </a:p>
          <a:p>
            <a:r>
              <a:rPr lang="en-US" sz="2800" dirty="0" err="1"/>
              <a:t>Symobolises</a:t>
            </a:r>
            <a:r>
              <a:rPr lang="en-US" sz="2800" dirty="0"/>
              <a:t> the might of the Roman Empire as it dominates all including nature because the griffin has become a spectator. </a:t>
            </a:r>
          </a:p>
        </p:txBody>
      </p:sp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6FD5EB60-2D3C-46E9-9DFA-8C18BA160C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6090" y="1038761"/>
            <a:ext cx="6269479" cy="4780477"/>
          </a:xfrm>
          <a:prstGeom prst="rect">
            <a:avLst/>
          </a:prstGeom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1CA7B16-6489-45A7-A7CD-63FBBB32F2A7}"/>
              </a:ext>
            </a:extLst>
          </p:cNvPr>
          <p:cNvSpPr txBox="1"/>
          <p:nvPr/>
        </p:nvSpPr>
        <p:spPr>
          <a:xfrm>
            <a:off x="5276090" y="5819238"/>
            <a:ext cx="63194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 griffin upon a chest with a man hiding inside. Located at </a:t>
            </a:r>
          </a:p>
          <a:p>
            <a:r>
              <a:rPr lang="en-GB" dirty="0"/>
              <a:t>Villa Romana Del </a:t>
            </a:r>
            <a:r>
              <a:rPr lang="en-GB" dirty="0" err="1"/>
              <a:t>Casale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15197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94F8F4-8510-4AFC-9544-58A21C06D5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0BCCC2-8F70-4BBB-BFE0-93AEF72C75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336873"/>
            <a:ext cx="9613861" cy="4387484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dirty="0" err="1"/>
              <a:t>Atsma.A.J</a:t>
            </a:r>
            <a:r>
              <a:rPr lang="en-GB" dirty="0"/>
              <a:t>. (2017) </a:t>
            </a:r>
            <a:r>
              <a:rPr lang="en-GB" i="1" dirty="0" err="1"/>
              <a:t>Theoi</a:t>
            </a:r>
            <a:r>
              <a:rPr lang="en-GB" i="1" dirty="0"/>
              <a:t>: </a:t>
            </a:r>
            <a:r>
              <a:rPr lang="en-GB" i="1" dirty="0" err="1"/>
              <a:t>Gryps</a:t>
            </a:r>
            <a:r>
              <a:rPr lang="en-GB" i="1" dirty="0"/>
              <a:t>. </a:t>
            </a:r>
            <a:r>
              <a:rPr lang="en-GB" dirty="0"/>
              <a:t>Available at: </a:t>
            </a:r>
            <a:r>
              <a:rPr lang="en-GB" u="sng" dirty="0">
                <a:hlinkClick r:id="rId2"/>
              </a:rPr>
              <a:t>https://www.theoi.com/Thaumasios/Grypes.html</a:t>
            </a:r>
            <a:r>
              <a:rPr lang="en-GB" dirty="0"/>
              <a:t> (Accessed on 03 June 2019) </a:t>
            </a:r>
          </a:p>
          <a:p>
            <a:pPr lvl="0"/>
            <a:r>
              <a:rPr lang="en-GB" dirty="0"/>
              <a:t>Belmont, M. (2016) </a:t>
            </a:r>
            <a:r>
              <a:rPr lang="en-GB" i="1" dirty="0"/>
              <a:t>Gods – And – Monsters. </a:t>
            </a:r>
            <a:r>
              <a:rPr lang="en-GB" dirty="0"/>
              <a:t>Available at: </a:t>
            </a:r>
            <a:r>
              <a:rPr lang="en-GB" u="sng" dirty="0">
                <a:hlinkClick r:id="rId3"/>
              </a:rPr>
              <a:t>http://www.gods-and-monsters.com/mythology-griffin.html</a:t>
            </a:r>
            <a:r>
              <a:rPr lang="en-GB" dirty="0"/>
              <a:t> (Accessed on: 03 June 2019) </a:t>
            </a:r>
          </a:p>
          <a:p>
            <a:pPr lvl="0"/>
            <a:r>
              <a:rPr lang="en-GB" dirty="0"/>
              <a:t>Geller, P. (2017) </a:t>
            </a:r>
            <a:r>
              <a:rPr lang="en-GB" i="1" dirty="0"/>
              <a:t>Mythology.net. </a:t>
            </a:r>
            <a:r>
              <a:rPr lang="en-GB" dirty="0"/>
              <a:t>Available at: </a:t>
            </a:r>
            <a:r>
              <a:rPr lang="en-GB" u="sng" dirty="0">
                <a:hlinkClick r:id="rId4"/>
              </a:rPr>
              <a:t>https://mythology.net/mythical-creatures/griffin/</a:t>
            </a:r>
            <a:r>
              <a:rPr lang="en-GB" dirty="0"/>
              <a:t> (Accessed on: 03 June 2019).</a:t>
            </a:r>
          </a:p>
          <a:p>
            <a:pPr lvl="0"/>
            <a:r>
              <a:rPr lang="en-GB" dirty="0"/>
              <a:t>Mayor, A. (2014) </a:t>
            </a:r>
            <a:r>
              <a:rPr lang="en-GB" i="1" dirty="0"/>
              <a:t>The Griffin and the Dinosaur: How Adrienne Mayor discovered a fascinating link between myth and science</a:t>
            </a:r>
            <a:r>
              <a:rPr lang="en-GB" dirty="0"/>
              <a:t>. National Geographic Children's Books. </a:t>
            </a:r>
          </a:p>
          <a:p>
            <a:pPr lvl="0"/>
            <a:r>
              <a:rPr lang="en-GB" dirty="0"/>
              <a:t>Napier, D. (2012) </a:t>
            </a:r>
            <a:r>
              <a:rPr lang="en-GB" i="1" dirty="0"/>
              <a:t>Read Roman Mosaics: Villa Romana Del </a:t>
            </a:r>
            <a:r>
              <a:rPr lang="en-GB" i="1" dirty="0" err="1"/>
              <a:t>Casale</a:t>
            </a:r>
            <a:r>
              <a:rPr lang="en-GB" i="1" dirty="0"/>
              <a:t>. </a:t>
            </a:r>
            <a:r>
              <a:rPr lang="en-GB" dirty="0"/>
              <a:t>Available at: </a:t>
            </a:r>
            <a:r>
              <a:rPr lang="en-GB" u="sng" dirty="0">
                <a:hlinkClick r:id="rId5"/>
              </a:rPr>
              <a:t>https://read-mosaics.blogspot.com/p/thevilla-romana-del-casale-as-coach.html</a:t>
            </a:r>
            <a:r>
              <a:rPr lang="en-GB" dirty="0"/>
              <a:t> (Accessed on: 03 June 2019) </a:t>
            </a:r>
          </a:p>
        </p:txBody>
      </p:sp>
    </p:spTree>
    <p:extLst>
      <p:ext uri="{BB962C8B-B14F-4D97-AF65-F5344CB8AC3E}">
        <p14:creationId xmlns:p14="http://schemas.microsoft.com/office/powerpoint/2010/main" val="4137442465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2680</TotalTime>
  <Words>655</Words>
  <Application>Microsoft Office PowerPoint</Application>
  <PresentationFormat>Widescreen</PresentationFormat>
  <Paragraphs>57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Trebuchet MS</vt:lpstr>
      <vt:lpstr>Berlin</vt:lpstr>
      <vt:lpstr>Myth and Art. The Griffin</vt:lpstr>
      <vt:lpstr>What is a Griffin?</vt:lpstr>
      <vt:lpstr>The Origins </vt:lpstr>
      <vt:lpstr>Fossil Findings </vt:lpstr>
      <vt:lpstr>Herodotus </vt:lpstr>
      <vt:lpstr>The Gods and the Griffin</vt:lpstr>
      <vt:lpstr>Aeschylus</vt:lpstr>
      <vt:lpstr>The Knossos Palace ‘Throne Room’ </vt:lpstr>
      <vt:lpstr>Villa Romana Del Casale </vt:lpstr>
      <vt:lpstr>Reference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Myth and Art. The Griffin</dc:title>
  <dc:creator>Issie Griffin</dc:creator>
  <cp:lastModifiedBy>Issie Griffin</cp:lastModifiedBy>
  <cp:revision>1</cp:revision>
  <dcterms:created xsi:type="dcterms:W3CDTF">2019-06-03T19:54:13Z</dcterms:created>
  <dcterms:modified xsi:type="dcterms:W3CDTF">2019-06-06T10:29:14Z</dcterms:modified>
</cp:coreProperties>
</file>