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84" r:id="rId3"/>
    <p:sldId id="291" r:id="rId4"/>
    <p:sldId id="292" r:id="rId5"/>
    <p:sldId id="294" r:id="rId6"/>
    <p:sldId id="293" r:id="rId7"/>
    <p:sldId id="282" r:id="rId8"/>
    <p:sldId id="283" r:id="rId9"/>
    <p:sldId id="287" r:id="rId10"/>
    <p:sldId id="288" r:id="rId11"/>
    <p:sldId id="295" r:id="rId12"/>
    <p:sldId id="264" r:id="rId13"/>
    <p:sldId id="266" r:id="rId14"/>
    <p:sldId id="268" r:id="rId15"/>
    <p:sldId id="289" r:id="rId16"/>
    <p:sldId id="296" r:id="rId17"/>
    <p:sldId id="297" r:id="rId18"/>
    <p:sldId id="298" r:id="rId19"/>
    <p:sldId id="299" r:id="rId20"/>
    <p:sldId id="300" r:id="rId21"/>
    <p:sldId id="301" r:id="rId22"/>
    <p:sldId id="267" r:id="rId23"/>
    <p:sldId id="270" r:id="rId24"/>
    <p:sldId id="272" r:id="rId25"/>
    <p:sldId id="278" r:id="rId26"/>
    <p:sldId id="279" r:id="rId27"/>
    <p:sldId id="281"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BB0D72-96DC-4316-80A0-484D65E6F0D8}" v="2" dt="2025-02-13T11:05:40.1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1" autoAdjust="0"/>
    <p:restoredTop sz="89921" autoAdjust="0"/>
  </p:normalViewPr>
  <p:slideViewPr>
    <p:cSldViewPr snapToGrid="0">
      <p:cViewPr varScale="1">
        <p:scale>
          <a:sx n="83" d="100"/>
          <a:sy n="83" d="100"/>
        </p:scale>
        <p:origin x="48"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C4A3BE-675B-4AE7-8FE1-DDDDAAEDB011}"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A08674B8-AC93-46D2-BEE4-FB8C7A91809E}">
      <dgm:prSet/>
      <dgm:spPr/>
      <dgm:t>
        <a:bodyPr/>
        <a:lstStyle/>
        <a:p>
          <a:r>
            <a:rPr lang="en-GB" b="1" i="0"/>
            <a:t>Intersectionality is the concept that all oppression is linked.</a:t>
          </a:r>
          <a:r>
            <a:rPr lang="en-GB" b="1"/>
            <a:t> </a:t>
          </a:r>
          <a:endParaRPr lang="en-US"/>
        </a:p>
      </dgm:t>
    </dgm:pt>
    <dgm:pt modelId="{A54FC02C-3317-4433-AFB7-DEAB350B72D7}" type="parTrans" cxnId="{DFA9FA60-1D60-48CD-888C-4A482281095E}">
      <dgm:prSet/>
      <dgm:spPr/>
      <dgm:t>
        <a:bodyPr/>
        <a:lstStyle/>
        <a:p>
          <a:endParaRPr lang="en-US"/>
        </a:p>
      </dgm:t>
    </dgm:pt>
    <dgm:pt modelId="{B992C865-0791-4C32-9690-0BB75826E81A}" type="sibTrans" cxnId="{DFA9FA60-1D60-48CD-888C-4A482281095E}">
      <dgm:prSet/>
      <dgm:spPr/>
      <dgm:t>
        <a:bodyPr/>
        <a:lstStyle/>
        <a:p>
          <a:endParaRPr lang="en-US"/>
        </a:p>
      </dgm:t>
    </dgm:pt>
    <dgm:pt modelId="{753203B2-1620-42B9-A3FC-B95E54A64CFE}">
      <dgm:prSet/>
      <dgm:spPr/>
      <dgm:t>
        <a:bodyPr/>
        <a:lstStyle/>
        <a:p>
          <a:r>
            <a:rPr lang="en-GB" b="1" i="0"/>
            <a:t>Interconnected nature of social categorisations such as race, class, and gender, regarded as creating overlapping and interdependent systems of discrimination or disadvantage.</a:t>
          </a:r>
          <a:r>
            <a:rPr lang="en-GB" b="1"/>
            <a:t> </a:t>
          </a:r>
          <a:endParaRPr lang="en-US"/>
        </a:p>
      </dgm:t>
    </dgm:pt>
    <dgm:pt modelId="{64DF7500-B315-41AD-836A-3527A45C93D6}" type="parTrans" cxnId="{245DB8B8-55A1-487C-8715-D415025EB389}">
      <dgm:prSet/>
      <dgm:spPr/>
      <dgm:t>
        <a:bodyPr/>
        <a:lstStyle/>
        <a:p>
          <a:endParaRPr lang="en-US"/>
        </a:p>
      </dgm:t>
    </dgm:pt>
    <dgm:pt modelId="{45549A07-A71B-4EE7-9C3A-12469AE3AE6F}" type="sibTrans" cxnId="{245DB8B8-55A1-487C-8715-D415025EB389}">
      <dgm:prSet/>
      <dgm:spPr/>
      <dgm:t>
        <a:bodyPr/>
        <a:lstStyle/>
        <a:p>
          <a:endParaRPr lang="en-US"/>
        </a:p>
      </dgm:t>
    </dgm:pt>
    <dgm:pt modelId="{32740B45-CECD-410A-BAE5-98C2F07F2BB4}">
      <dgm:prSet/>
      <dgm:spPr/>
      <dgm:t>
        <a:bodyPr/>
        <a:lstStyle/>
        <a:p>
          <a:r>
            <a:rPr lang="en-GB" b="1" i="0"/>
            <a:t>Intersectionality is the acknowledgement that everyone has their own unique experiences of discrimination and oppression</a:t>
          </a:r>
          <a:endParaRPr lang="en-US"/>
        </a:p>
      </dgm:t>
    </dgm:pt>
    <dgm:pt modelId="{224432C6-13ED-45ED-AB9B-8E41B6D50BFF}" type="parTrans" cxnId="{C32E22C7-51A8-4BA5-9D5B-B3E3DC848274}">
      <dgm:prSet/>
      <dgm:spPr/>
      <dgm:t>
        <a:bodyPr/>
        <a:lstStyle/>
        <a:p>
          <a:endParaRPr lang="en-US"/>
        </a:p>
      </dgm:t>
    </dgm:pt>
    <dgm:pt modelId="{B97BDC3D-3D6D-46A6-99C1-9D1C5D6839D5}" type="sibTrans" cxnId="{C32E22C7-51A8-4BA5-9D5B-B3E3DC848274}">
      <dgm:prSet/>
      <dgm:spPr/>
      <dgm:t>
        <a:bodyPr/>
        <a:lstStyle/>
        <a:p>
          <a:endParaRPr lang="en-US"/>
        </a:p>
      </dgm:t>
    </dgm:pt>
    <dgm:pt modelId="{93DA2803-BBD0-4D34-ACE7-62D6366E0AC7}">
      <dgm:prSet/>
      <dgm:spPr/>
      <dgm:t>
        <a:bodyPr/>
        <a:lstStyle/>
        <a:p>
          <a:r>
            <a:rPr lang="en-GB" b="1" i="0"/>
            <a:t>Idea from Professor Kimberlé Crenshaw back in 1989</a:t>
          </a:r>
          <a:endParaRPr lang="en-US"/>
        </a:p>
      </dgm:t>
    </dgm:pt>
    <dgm:pt modelId="{50E71C18-0B81-4BB4-AEFC-0B2AD1A24FAC}" type="parTrans" cxnId="{5215ED7E-0A03-4923-AAEE-7773E558428B}">
      <dgm:prSet/>
      <dgm:spPr/>
      <dgm:t>
        <a:bodyPr/>
        <a:lstStyle/>
        <a:p>
          <a:endParaRPr lang="en-US"/>
        </a:p>
      </dgm:t>
    </dgm:pt>
    <dgm:pt modelId="{AEC561D2-E024-498A-9C66-BA3B4EF20AE2}" type="sibTrans" cxnId="{5215ED7E-0A03-4923-AAEE-7773E558428B}">
      <dgm:prSet/>
      <dgm:spPr/>
      <dgm:t>
        <a:bodyPr/>
        <a:lstStyle/>
        <a:p>
          <a:endParaRPr lang="en-US"/>
        </a:p>
      </dgm:t>
    </dgm:pt>
    <dgm:pt modelId="{BAFA776B-6BCE-4332-A8BB-3B10A7C0D8BB}">
      <dgm:prSet/>
      <dgm:spPr/>
      <dgm:t>
        <a:bodyPr/>
        <a:lstStyle/>
        <a:p>
          <a:r>
            <a:rPr lang="en-GB" b="1" i="0"/>
            <a:t>Intersectionality was added to the Oxford Dictionary in 2015 with its importance increasingly being recognised in the world of women’s rights.</a:t>
          </a:r>
          <a:endParaRPr lang="en-US"/>
        </a:p>
      </dgm:t>
    </dgm:pt>
    <dgm:pt modelId="{6F0B5832-7367-42ED-84D0-703BC3FC75BB}" type="parTrans" cxnId="{214D0174-A71C-43D0-92FC-8501E115D106}">
      <dgm:prSet/>
      <dgm:spPr/>
      <dgm:t>
        <a:bodyPr/>
        <a:lstStyle/>
        <a:p>
          <a:endParaRPr lang="en-US"/>
        </a:p>
      </dgm:t>
    </dgm:pt>
    <dgm:pt modelId="{5DA70736-0952-4D4A-8655-463B9D2C5636}" type="sibTrans" cxnId="{214D0174-A71C-43D0-92FC-8501E115D106}">
      <dgm:prSet/>
      <dgm:spPr/>
      <dgm:t>
        <a:bodyPr/>
        <a:lstStyle/>
        <a:p>
          <a:endParaRPr lang="en-US"/>
        </a:p>
      </dgm:t>
    </dgm:pt>
    <dgm:pt modelId="{B5514BC7-221B-4ABB-B7ED-8DD775572500}" type="pres">
      <dgm:prSet presAssocID="{01C4A3BE-675B-4AE7-8FE1-DDDDAAEDB011}" presName="diagram" presStyleCnt="0">
        <dgm:presLayoutVars>
          <dgm:dir/>
          <dgm:resizeHandles val="exact"/>
        </dgm:presLayoutVars>
      </dgm:prSet>
      <dgm:spPr/>
    </dgm:pt>
    <dgm:pt modelId="{1145BB55-624F-4050-8BA5-4C261CB73DC5}" type="pres">
      <dgm:prSet presAssocID="{A08674B8-AC93-46D2-BEE4-FB8C7A91809E}" presName="node" presStyleLbl="node1" presStyleIdx="0" presStyleCnt="5">
        <dgm:presLayoutVars>
          <dgm:bulletEnabled val="1"/>
        </dgm:presLayoutVars>
      </dgm:prSet>
      <dgm:spPr/>
    </dgm:pt>
    <dgm:pt modelId="{29B33381-0D96-4E8D-B154-ED82A329C1CD}" type="pres">
      <dgm:prSet presAssocID="{B992C865-0791-4C32-9690-0BB75826E81A}" presName="sibTrans" presStyleCnt="0"/>
      <dgm:spPr/>
    </dgm:pt>
    <dgm:pt modelId="{4A066259-9B4F-49F9-BA81-42D40F085DAD}" type="pres">
      <dgm:prSet presAssocID="{753203B2-1620-42B9-A3FC-B95E54A64CFE}" presName="node" presStyleLbl="node1" presStyleIdx="1" presStyleCnt="5">
        <dgm:presLayoutVars>
          <dgm:bulletEnabled val="1"/>
        </dgm:presLayoutVars>
      </dgm:prSet>
      <dgm:spPr/>
    </dgm:pt>
    <dgm:pt modelId="{1F7A0807-4D84-412B-ADC0-0E900F54BEB7}" type="pres">
      <dgm:prSet presAssocID="{45549A07-A71B-4EE7-9C3A-12469AE3AE6F}" presName="sibTrans" presStyleCnt="0"/>
      <dgm:spPr/>
    </dgm:pt>
    <dgm:pt modelId="{91BDA1F6-3FC9-4986-8BDB-9CC7A236AC6F}" type="pres">
      <dgm:prSet presAssocID="{32740B45-CECD-410A-BAE5-98C2F07F2BB4}" presName="node" presStyleLbl="node1" presStyleIdx="2" presStyleCnt="5">
        <dgm:presLayoutVars>
          <dgm:bulletEnabled val="1"/>
        </dgm:presLayoutVars>
      </dgm:prSet>
      <dgm:spPr/>
    </dgm:pt>
    <dgm:pt modelId="{8C26545D-C097-4F96-8AE2-97C66651AA72}" type="pres">
      <dgm:prSet presAssocID="{B97BDC3D-3D6D-46A6-99C1-9D1C5D6839D5}" presName="sibTrans" presStyleCnt="0"/>
      <dgm:spPr/>
    </dgm:pt>
    <dgm:pt modelId="{1A89ED16-D428-4E01-880D-593F363FB8F0}" type="pres">
      <dgm:prSet presAssocID="{93DA2803-BBD0-4D34-ACE7-62D6366E0AC7}" presName="node" presStyleLbl="node1" presStyleIdx="3" presStyleCnt="5">
        <dgm:presLayoutVars>
          <dgm:bulletEnabled val="1"/>
        </dgm:presLayoutVars>
      </dgm:prSet>
      <dgm:spPr/>
    </dgm:pt>
    <dgm:pt modelId="{DDFC5AC1-8FEA-46AB-8D11-95857E140568}" type="pres">
      <dgm:prSet presAssocID="{AEC561D2-E024-498A-9C66-BA3B4EF20AE2}" presName="sibTrans" presStyleCnt="0"/>
      <dgm:spPr/>
    </dgm:pt>
    <dgm:pt modelId="{BAA223D1-57D6-41E7-9CAD-99A8673BA178}" type="pres">
      <dgm:prSet presAssocID="{BAFA776B-6BCE-4332-A8BB-3B10A7C0D8BB}" presName="node" presStyleLbl="node1" presStyleIdx="4" presStyleCnt="5">
        <dgm:presLayoutVars>
          <dgm:bulletEnabled val="1"/>
        </dgm:presLayoutVars>
      </dgm:prSet>
      <dgm:spPr/>
    </dgm:pt>
  </dgm:ptLst>
  <dgm:cxnLst>
    <dgm:cxn modelId="{31650119-B2ED-403E-8E57-B6FFA114339D}" type="presOf" srcId="{32740B45-CECD-410A-BAE5-98C2F07F2BB4}" destId="{91BDA1F6-3FC9-4986-8BDB-9CC7A236AC6F}" srcOrd="0" destOrd="0" presId="urn:microsoft.com/office/officeart/2005/8/layout/default"/>
    <dgm:cxn modelId="{DFA9FA60-1D60-48CD-888C-4A482281095E}" srcId="{01C4A3BE-675B-4AE7-8FE1-DDDDAAEDB011}" destId="{A08674B8-AC93-46D2-BEE4-FB8C7A91809E}" srcOrd="0" destOrd="0" parTransId="{A54FC02C-3317-4433-AFB7-DEAB350B72D7}" sibTransId="{B992C865-0791-4C32-9690-0BB75826E81A}"/>
    <dgm:cxn modelId="{1C2DB848-6B04-440D-A027-EB186E1C2DB6}" type="presOf" srcId="{BAFA776B-6BCE-4332-A8BB-3B10A7C0D8BB}" destId="{BAA223D1-57D6-41E7-9CAD-99A8673BA178}" srcOrd="0" destOrd="0" presId="urn:microsoft.com/office/officeart/2005/8/layout/default"/>
    <dgm:cxn modelId="{6247E64D-D3B0-47FE-93DF-12CB10B6DC41}" type="presOf" srcId="{753203B2-1620-42B9-A3FC-B95E54A64CFE}" destId="{4A066259-9B4F-49F9-BA81-42D40F085DAD}" srcOrd="0" destOrd="0" presId="urn:microsoft.com/office/officeart/2005/8/layout/default"/>
    <dgm:cxn modelId="{214D0174-A71C-43D0-92FC-8501E115D106}" srcId="{01C4A3BE-675B-4AE7-8FE1-DDDDAAEDB011}" destId="{BAFA776B-6BCE-4332-A8BB-3B10A7C0D8BB}" srcOrd="4" destOrd="0" parTransId="{6F0B5832-7367-42ED-84D0-703BC3FC75BB}" sibTransId="{5DA70736-0952-4D4A-8655-463B9D2C5636}"/>
    <dgm:cxn modelId="{5215ED7E-0A03-4923-AAEE-7773E558428B}" srcId="{01C4A3BE-675B-4AE7-8FE1-DDDDAAEDB011}" destId="{93DA2803-BBD0-4D34-ACE7-62D6366E0AC7}" srcOrd="3" destOrd="0" parTransId="{50E71C18-0B81-4BB4-AEFC-0B2AD1A24FAC}" sibTransId="{AEC561D2-E024-498A-9C66-BA3B4EF20AE2}"/>
    <dgm:cxn modelId="{AA65F8AF-1D48-4DA8-BB88-DFC516C8AD6E}" type="presOf" srcId="{01C4A3BE-675B-4AE7-8FE1-DDDDAAEDB011}" destId="{B5514BC7-221B-4ABB-B7ED-8DD775572500}" srcOrd="0" destOrd="0" presId="urn:microsoft.com/office/officeart/2005/8/layout/default"/>
    <dgm:cxn modelId="{245DB8B8-55A1-487C-8715-D415025EB389}" srcId="{01C4A3BE-675B-4AE7-8FE1-DDDDAAEDB011}" destId="{753203B2-1620-42B9-A3FC-B95E54A64CFE}" srcOrd="1" destOrd="0" parTransId="{64DF7500-B315-41AD-836A-3527A45C93D6}" sibTransId="{45549A07-A71B-4EE7-9C3A-12469AE3AE6F}"/>
    <dgm:cxn modelId="{C32E22C7-51A8-4BA5-9D5B-B3E3DC848274}" srcId="{01C4A3BE-675B-4AE7-8FE1-DDDDAAEDB011}" destId="{32740B45-CECD-410A-BAE5-98C2F07F2BB4}" srcOrd="2" destOrd="0" parTransId="{224432C6-13ED-45ED-AB9B-8E41B6D50BFF}" sibTransId="{B97BDC3D-3D6D-46A6-99C1-9D1C5D6839D5}"/>
    <dgm:cxn modelId="{CCD882E4-58ED-491B-8F9D-E9755EDD98AA}" type="presOf" srcId="{93DA2803-BBD0-4D34-ACE7-62D6366E0AC7}" destId="{1A89ED16-D428-4E01-880D-593F363FB8F0}" srcOrd="0" destOrd="0" presId="urn:microsoft.com/office/officeart/2005/8/layout/default"/>
    <dgm:cxn modelId="{C1C7C6E8-279A-4C5F-808D-F9B194E554F3}" type="presOf" srcId="{A08674B8-AC93-46D2-BEE4-FB8C7A91809E}" destId="{1145BB55-624F-4050-8BA5-4C261CB73DC5}" srcOrd="0" destOrd="0" presId="urn:microsoft.com/office/officeart/2005/8/layout/default"/>
    <dgm:cxn modelId="{89560A48-EA68-4291-841F-F60E22D0EF12}" type="presParOf" srcId="{B5514BC7-221B-4ABB-B7ED-8DD775572500}" destId="{1145BB55-624F-4050-8BA5-4C261CB73DC5}" srcOrd="0" destOrd="0" presId="urn:microsoft.com/office/officeart/2005/8/layout/default"/>
    <dgm:cxn modelId="{44AC6E23-7820-40C1-A9DA-078870A3643F}" type="presParOf" srcId="{B5514BC7-221B-4ABB-B7ED-8DD775572500}" destId="{29B33381-0D96-4E8D-B154-ED82A329C1CD}" srcOrd="1" destOrd="0" presId="urn:microsoft.com/office/officeart/2005/8/layout/default"/>
    <dgm:cxn modelId="{D3772F4C-55A5-4F15-9217-075730CAB402}" type="presParOf" srcId="{B5514BC7-221B-4ABB-B7ED-8DD775572500}" destId="{4A066259-9B4F-49F9-BA81-42D40F085DAD}" srcOrd="2" destOrd="0" presId="urn:microsoft.com/office/officeart/2005/8/layout/default"/>
    <dgm:cxn modelId="{FDD85F6D-6F83-4F11-AD8A-6D95A7FB24D4}" type="presParOf" srcId="{B5514BC7-221B-4ABB-B7ED-8DD775572500}" destId="{1F7A0807-4D84-412B-ADC0-0E900F54BEB7}" srcOrd="3" destOrd="0" presId="urn:microsoft.com/office/officeart/2005/8/layout/default"/>
    <dgm:cxn modelId="{6F4F9ED8-2ECA-4F30-A305-F8D2B34BAB1B}" type="presParOf" srcId="{B5514BC7-221B-4ABB-B7ED-8DD775572500}" destId="{91BDA1F6-3FC9-4986-8BDB-9CC7A236AC6F}" srcOrd="4" destOrd="0" presId="urn:microsoft.com/office/officeart/2005/8/layout/default"/>
    <dgm:cxn modelId="{11FB68EF-09DD-4C7E-9BF8-9DCA8E91BBFC}" type="presParOf" srcId="{B5514BC7-221B-4ABB-B7ED-8DD775572500}" destId="{8C26545D-C097-4F96-8AE2-97C66651AA72}" srcOrd="5" destOrd="0" presId="urn:microsoft.com/office/officeart/2005/8/layout/default"/>
    <dgm:cxn modelId="{2B06CD5B-0866-4B7B-A69C-389D2DB0EEF5}" type="presParOf" srcId="{B5514BC7-221B-4ABB-B7ED-8DD775572500}" destId="{1A89ED16-D428-4E01-880D-593F363FB8F0}" srcOrd="6" destOrd="0" presId="urn:microsoft.com/office/officeart/2005/8/layout/default"/>
    <dgm:cxn modelId="{D43A4885-C6BE-43B0-A0A5-8663742E4A33}" type="presParOf" srcId="{B5514BC7-221B-4ABB-B7ED-8DD775572500}" destId="{DDFC5AC1-8FEA-46AB-8D11-95857E140568}" srcOrd="7" destOrd="0" presId="urn:microsoft.com/office/officeart/2005/8/layout/default"/>
    <dgm:cxn modelId="{4CC23E16-80C2-481A-B345-9685658B2DC9}" type="presParOf" srcId="{B5514BC7-221B-4ABB-B7ED-8DD775572500}" destId="{BAA223D1-57D6-41E7-9CAD-99A8673BA17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4F12D1-F35F-4713-900D-D5B94A3D0AD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661BA6B-0269-4952-9E9D-46D7EEDCB40F}">
      <dgm:prSet/>
      <dgm:spPr/>
      <dgm:t>
        <a:bodyPr/>
        <a:lstStyle/>
        <a:p>
          <a:r>
            <a:rPr lang="en-GB" b="0" i="0"/>
            <a:t>Intersectionality is a framework for understanding how various forms of social stratification, such as race, gender, class, and other individual characteristics, intersect and overlap. </a:t>
          </a:r>
          <a:endParaRPr lang="en-US"/>
        </a:p>
      </dgm:t>
    </dgm:pt>
    <dgm:pt modelId="{85B9228A-83B4-477C-A491-EE27A04EAC85}" type="parTrans" cxnId="{B9BDA955-BA04-4E7F-AD80-52F2AE72F576}">
      <dgm:prSet/>
      <dgm:spPr/>
      <dgm:t>
        <a:bodyPr/>
        <a:lstStyle/>
        <a:p>
          <a:endParaRPr lang="en-US"/>
        </a:p>
      </dgm:t>
    </dgm:pt>
    <dgm:pt modelId="{E8A192D6-CB6A-44DA-BE89-BCB855D06267}" type="sibTrans" cxnId="{B9BDA955-BA04-4E7F-AD80-52F2AE72F576}">
      <dgm:prSet/>
      <dgm:spPr/>
      <dgm:t>
        <a:bodyPr/>
        <a:lstStyle/>
        <a:p>
          <a:endParaRPr lang="en-US"/>
        </a:p>
      </dgm:t>
    </dgm:pt>
    <dgm:pt modelId="{AD467323-C747-459A-BF72-5A37962F9950}">
      <dgm:prSet/>
      <dgm:spPr/>
      <dgm:t>
        <a:bodyPr/>
        <a:lstStyle/>
        <a:p>
          <a:r>
            <a:rPr lang="en-GB" b="0" i="0"/>
            <a:t>This concept helps us recognise the complex and cumulative way in which the effects of different forms of discrimination combine, overlap, and intersect.</a:t>
          </a:r>
          <a:endParaRPr lang="en-US"/>
        </a:p>
      </dgm:t>
    </dgm:pt>
    <dgm:pt modelId="{E6DCB501-9E34-45DB-9473-8DA687A3F6DE}" type="parTrans" cxnId="{58F0CA3C-A045-4763-8D9C-CFCB0FDF807B}">
      <dgm:prSet/>
      <dgm:spPr/>
      <dgm:t>
        <a:bodyPr/>
        <a:lstStyle/>
        <a:p>
          <a:endParaRPr lang="en-US"/>
        </a:p>
      </dgm:t>
    </dgm:pt>
    <dgm:pt modelId="{7588DEB8-22B0-4AC5-ADCB-FCF323B8A6D8}" type="sibTrans" cxnId="{58F0CA3C-A045-4763-8D9C-CFCB0FDF807B}">
      <dgm:prSet/>
      <dgm:spPr/>
      <dgm:t>
        <a:bodyPr/>
        <a:lstStyle/>
        <a:p>
          <a:endParaRPr lang="en-US"/>
        </a:p>
      </dgm:t>
    </dgm:pt>
    <dgm:pt modelId="{2DCF58FA-242A-495B-A3BB-1C86F2BDEBB3}">
      <dgm:prSet/>
      <dgm:spPr/>
      <dgm:t>
        <a:bodyPr/>
        <a:lstStyle/>
        <a:p>
          <a:r>
            <a:rPr lang="en-GB" b="0" i="0"/>
            <a:t>Kimberlé Crenshaw in 1989 introduced this concept to highlight how race and gender interact to shape the experiences of Black women in the legal system. </a:t>
          </a:r>
          <a:endParaRPr lang="en-US"/>
        </a:p>
      </dgm:t>
    </dgm:pt>
    <dgm:pt modelId="{C21ECDDF-B7FA-4E68-8292-A9680B9AE86E}" type="parTrans" cxnId="{820F05CC-B60D-4915-A18E-7E276B61041F}">
      <dgm:prSet/>
      <dgm:spPr/>
      <dgm:t>
        <a:bodyPr/>
        <a:lstStyle/>
        <a:p>
          <a:endParaRPr lang="en-US"/>
        </a:p>
      </dgm:t>
    </dgm:pt>
    <dgm:pt modelId="{985B5229-89E4-4EE8-B4D4-155B88FC63DA}" type="sibTrans" cxnId="{820F05CC-B60D-4915-A18E-7E276B61041F}">
      <dgm:prSet/>
      <dgm:spPr/>
      <dgm:t>
        <a:bodyPr/>
        <a:lstStyle/>
        <a:p>
          <a:endParaRPr lang="en-US"/>
        </a:p>
      </dgm:t>
    </dgm:pt>
    <dgm:pt modelId="{4A959054-9197-49B7-B604-14C42820CD90}">
      <dgm:prSet/>
      <dgm:spPr/>
      <dgm:t>
        <a:bodyPr/>
        <a:lstStyle/>
        <a:p>
          <a:r>
            <a:rPr lang="en-GB" b="0" i="0"/>
            <a:t>Intersectionality has since expanded to include various other forms of identity and oppression.</a:t>
          </a:r>
          <a:endParaRPr lang="en-US"/>
        </a:p>
      </dgm:t>
    </dgm:pt>
    <dgm:pt modelId="{E44D0321-D769-4772-BECA-3D8C0AA91484}" type="parTrans" cxnId="{4A858DF9-670C-4499-BB36-BD7B59F2AFE0}">
      <dgm:prSet/>
      <dgm:spPr/>
      <dgm:t>
        <a:bodyPr/>
        <a:lstStyle/>
        <a:p>
          <a:endParaRPr lang="en-US"/>
        </a:p>
      </dgm:t>
    </dgm:pt>
    <dgm:pt modelId="{37E44F7D-FF73-41B2-9780-F56FEA247094}" type="sibTrans" cxnId="{4A858DF9-670C-4499-BB36-BD7B59F2AFE0}">
      <dgm:prSet/>
      <dgm:spPr/>
      <dgm:t>
        <a:bodyPr/>
        <a:lstStyle/>
        <a:p>
          <a:endParaRPr lang="en-US"/>
        </a:p>
      </dgm:t>
    </dgm:pt>
    <dgm:pt modelId="{0DC4889C-5346-490A-B23B-455DA9A4805D}" type="pres">
      <dgm:prSet presAssocID="{864F12D1-F35F-4713-900D-D5B94A3D0ADD}" presName="linear" presStyleCnt="0">
        <dgm:presLayoutVars>
          <dgm:animLvl val="lvl"/>
          <dgm:resizeHandles val="exact"/>
        </dgm:presLayoutVars>
      </dgm:prSet>
      <dgm:spPr/>
    </dgm:pt>
    <dgm:pt modelId="{495758CB-3899-478C-A378-FF4B7142D40C}" type="pres">
      <dgm:prSet presAssocID="{5661BA6B-0269-4952-9E9D-46D7EEDCB40F}" presName="parentText" presStyleLbl="node1" presStyleIdx="0" presStyleCnt="4">
        <dgm:presLayoutVars>
          <dgm:chMax val="0"/>
          <dgm:bulletEnabled val="1"/>
        </dgm:presLayoutVars>
      </dgm:prSet>
      <dgm:spPr/>
    </dgm:pt>
    <dgm:pt modelId="{85F58450-72B9-4485-B7CE-F76D15936004}" type="pres">
      <dgm:prSet presAssocID="{E8A192D6-CB6A-44DA-BE89-BCB855D06267}" presName="spacer" presStyleCnt="0"/>
      <dgm:spPr/>
    </dgm:pt>
    <dgm:pt modelId="{1E46915C-292C-4AF8-8F6C-2E68EA4DBA36}" type="pres">
      <dgm:prSet presAssocID="{AD467323-C747-459A-BF72-5A37962F9950}" presName="parentText" presStyleLbl="node1" presStyleIdx="1" presStyleCnt="4">
        <dgm:presLayoutVars>
          <dgm:chMax val="0"/>
          <dgm:bulletEnabled val="1"/>
        </dgm:presLayoutVars>
      </dgm:prSet>
      <dgm:spPr/>
    </dgm:pt>
    <dgm:pt modelId="{2AE6220A-01E4-4726-AF01-2E12EF242CE0}" type="pres">
      <dgm:prSet presAssocID="{7588DEB8-22B0-4AC5-ADCB-FCF323B8A6D8}" presName="spacer" presStyleCnt="0"/>
      <dgm:spPr/>
    </dgm:pt>
    <dgm:pt modelId="{935DB86A-6C96-450B-B834-135B0FC6A21D}" type="pres">
      <dgm:prSet presAssocID="{2DCF58FA-242A-495B-A3BB-1C86F2BDEBB3}" presName="parentText" presStyleLbl="node1" presStyleIdx="2" presStyleCnt="4">
        <dgm:presLayoutVars>
          <dgm:chMax val="0"/>
          <dgm:bulletEnabled val="1"/>
        </dgm:presLayoutVars>
      </dgm:prSet>
      <dgm:spPr/>
    </dgm:pt>
    <dgm:pt modelId="{5026D69C-F73A-4F55-94C5-0E885C34DF78}" type="pres">
      <dgm:prSet presAssocID="{985B5229-89E4-4EE8-B4D4-155B88FC63DA}" presName="spacer" presStyleCnt="0"/>
      <dgm:spPr/>
    </dgm:pt>
    <dgm:pt modelId="{9AC4BA54-A830-44EB-B1FF-58AA699F0333}" type="pres">
      <dgm:prSet presAssocID="{4A959054-9197-49B7-B604-14C42820CD90}" presName="parentText" presStyleLbl="node1" presStyleIdx="3" presStyleCnt="4">
        <dgm:presLayoutVars>
          <dgm:chMax val="0"/>
          <dgm:bulletEnabled val="1"/>
        </dgm:presLayoutVars>
      </dgm:prSet>
      <dgm:spPr/>
    </dgm:pt>
  </dgm:ptLst>
  <dgm:cxnLst>
    <dgm:cxn modelId="{AD50C039-4ED0-4EE7-B215-C697198F3EFB}" type="presOf" srcId="{AD467323-C747-459A-BF72-5A37962F9950}" destId="{1E46915C-292C-4AF8-8F6C-2E68EA4DBA36}" srcOrd="0" destOrd="0" presId="urn:microsoft.com/office/officeart/2005/8/layout/vList2"/>
    <dgm:cxn modelId="{58F0CA3C-A045-4763-8D9C-CFCB0FDF807B}" srcId="{864F12D1-F35F-4713-900D-D5B94A3D0ADD}" destId="{AD467323-C747-459A-BF72-5A37962F9950}" srcOrd="1" destOrd="0" parTransId="{E6DCB501-9E34-45DB-9473-8DA687A3F6DE}" sibTransId="{7588DEB8-22B0-4AC5-ADCB-FCF323B8A6D8}"/>
    <dgm:cxn modelId="{F26F8D6B-5662-4026-9CC8-573FA35A9853}" type="presOf" srcId="{2DCF58FA-242A-495B-A3BB-1C86F2BDEBB3}" destId="{935DB86A-6C96-450B-B834-135B0FC6A21D}" srcOrd="0" destOrd="0" presId="urn:microsoft.com/office/officeart/2005/8/layout/vList2"/>
    <dgm:cxn modelId="{0FB0CF6E-ACE9-4F7A-A7C9-4B5E48CE2212}" type="presOf" srcId="{5661BA6B-0269-4952-9E9D-46D7EEDCB40F}" destId="{495758CB-3899-478C-A378-FF4B7142D40C}" srcOrd="0" destOrd="0" presId="urn:microsoft.com/office/officeart/2005/8/layout/vList2"/>
    <dgm:cxn modelId="{B9BDA955-BA04-4E7F-AD80-52F2AE72F576}" srcId="{864F12D1-F35F-4713-900D-D5B94A3D0ADD}" destId="{5661BA6B-0269-4952-9E9D-46D7EEDCB40F}" srcOrd="0" destOrd="0" parTransId="{85B9228A-83B4-477C-A491-EE27A04EAC85}" sibTransId="{E8A192D6-CB6A-44DA-BE89-BCB855D06267}"/>
    <dgm:cxn modelId="{FF19FD8A-D8F4-4017-BE04-6973C10DA25D}" type="presOf" srcId="{4A959054-9197-49B7-B604-14C42820CD90}" destId="{9AC4BA54-A830-44EB-B1FF-58AA699F0333}" srcOrd="0" destOrd="0" presId="urn:microsoft.com/office/officeart/2005/8/layout/vList2"/>
    <dgm:cxn modelId="{820F05CC-B60D-4915-A18E-7E276B61041F}" srcId="{864F12D1-F35F-4713-900D-D5B94A3D0ADD}" destId="{2DCF58FA-242A-495B-A3BB-1C86F2BDEBB3}" srcOrd="2" destOrd="0" parTransId="{C21ECDDF-B7FA-4E68-8292-A9680B9AE86E}" sibTransId="{985B5229-89E4-4EE8-B4D4-155B88FC63DA}"/>
    <dgm:cxn modelId="{32973EF5-8BD8-47A8-A68E-5167D406DF90}" type="presOf" srcId="{864F12D1-F35F-4713-900D-D5B94A3D0ADD}" destId="{0DC4889C-5346-490A-B23B-455DA9A4805D}" srcOrd="0" destOrd="0" presId="urn:microsoft.com/office/officeart/2005/8/layout/vList2"/>
    <dgm:cxn modelId="{4A858DF9-670C-4499-BB36-BD7B59F2AFE0}" srcId="{864F12D1-F35F-4713-900D-D5B94A3D0ADD}" destId="{4A959054-9197-49B7-B604-14C42820CD90}" srcOrd="3" destOrd="0" parTransId="{E44D0321-D769-4772-BECA-3D8C0AA91484}" sibTransId="{37E44F7D-FF73-41B2-9780-F56FEA247094}"/>
    <dgm:cxn modelId="{37B144AC-EE8B-4196-8B66-BECE9866C430}" type="presParOf" srcId="{0DC4889C-5346-490A-B23B-455DA9A4805D}" destId="{495758CB-3899-478C-A378-FF4B7142D40C}" srcOrd="0" destOrd="0" presId="urn:microsoft.com/office/officeart/2005/8/layout/vList2"/>
    <dgm:cxn modelId="{49ACD192-49A1-442D-9341-260D69B0FA0C}" type="presParOf" srcId="{0DC4889C-5346-490A-B23B-455DA9A4805D}" destId="{85F58450-72B9-4485-B7CE-F76D15936004}" srcOrd="1" destOrd="0" presId="urn:microsoft.com/office/officeart/2005/8/layout/vList2"/>
    <dgm:cxn modelId="{863AD145-F104-4B86-81FA-F4AA9125B0C4}" type="presParOf" srcId="{0DC4889C-5346-490A-B23B-455DA9A4805D}" destId="{1E46915C-292C-4AF8-8F6C-2E68EA4DBA36}" srcOrd="2" destOrd="0" presId="urn:microsoft.com/office/officeart/2005/8/layout/vList2"/>
    <dgm:cxn modelId="{652369DF-5E40-4317-A623-5DA6E201A7F7}" type="presParOf" srcId="{0DC4889C-5346-490A-B23B-455DA9A4805D}" destId="{2AE6220A-01E4-4726-AF01-2E12EF242CE0}" srcOrd="3" destOrd="0" presId="urn:microsoft.com/office/officeart/2005/8/layout/vList2"/>
    <dgm:cxn modelId="{80E819DE-C004-403D-A66D-93DF8C949774}" type="presParOf" srcId="{0DC4889C-5346-490A-B23B-455DA9A4805D}" destId="{935DB86A-6C96-450B-B834-135B0FC6A21D}" srcOrd="4" destOrd="0" presId="urn:microsoft.com/office/officeart/2005/8/layout/vList2"/>
    <dgm:cxn modelId="{617F5CC4-2708-45D1-8BD9-63D8355D237C}" type="presParOf" srcId="{0DC4889C-5346-490A-B23B-455DA9A4805D}" destId="{5026D69C-F73A-4F55-94C5-0E885C34DF78}" srcOrd="5" destOrd="0" presId="urn:microsoft.com/office/officeart/2005/8/layout/vList2"/>
    <dgm:cxn modelId="{C441E3FD-42F6-4D4B-955B-E0BC8D462B24}" type="presParOf" srcId="{0DC4889C-5346-490A-B23B-455DA9A4805D}" destId="{9AC4BA54-A830-44EB-B1FF-58AA699F033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3CD1B46-1672-4E35-8B9B-DE372D49D39C}"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904AECEE-4892-4BF7-9D91-99B7E645DABA}">
      <dgm:prSet/>
      <dgm:spPr/>
      <dgm:t>
        <a:bodyPr/>
        <a:lstStyle/>
        <a:p>
          <a:r>
            <a:rPr lang="en-GB" b="1" i="0"/>
            <a:t>Multiple Identities</a:t>
          </a:r>
          <a:r>
            <a:rPr lang="en-GB" b="0" i="0"/>
            <a:t>: Individuals have multiple identities (e.g., race, gender, sexuality, class) that intersect and influence their experiences.</a:t>
          </a:r>
          <a:endParaRPr lang="en-US"/>
        </a:p>
      </dgm:t>
    </dgm:pt>
    <dgm:pt modelId="{31C4FF66-02E6-4024-8CFC-FDE17D26D1BC}" type="parTrans" cxnId="{E2F26DB3-09F1-4A0E-9AC4-532DCAA53B8C}">
      <dgm:prSet/>
      <dgm:spPr/>
      <dgm:t>
        <a:bodyPr/>
        <a:lstStyle/>
        <a:p>
          <a:endParaRPr lang="en-US"/>
        </a:p>
      </dgm:t>
    </dgm:pt>
    <dgm:pt modelId="{4083B858-8FDC-4217-91D0-78500F6F54ED}" type="sibTrans" cxnId="{E2F26DB3-09F1-4A0E-9AC4-532DCAA53B8C}">
      <dgm:prSet/>
      <dgm:spPr/>
      <dgm:t>
        <a:bodyPr/>
        <a:lstStyle/>
        <a:p>
          <a:endParaRPr lang="en-US"/>
        </a:p>
      </dgm:t>
    </dgm:pt>
    <dgm:pt modelId="{A71B9E1A-F3D6-4148-A84F-F21401B16FC7}">
      <dgm:prSet/>
      <dgm:spPr/>
      <dgm:t>
        <a:bodyPr/>
        <a:lstStyle/>
        <a:p>
          <a:r>
            <a:rPr lang="en-GB" b="1" i="0"/>
            <a:t>Interconnected Systems of Oppression</a:t>
          </a:r>
          <a:r>
            <a:rPr lang="en-GB" b="0" i="0"/>
            <a:t>: Systems of oppression (e.g., racism, sexism, homophobia) are interconnected and cannot be examined separately from one another.</a:t>
          </a:r>
          <a:endParaRPr lang="en-US"/>
        </a:p>
      </dgm:t>
    </dgm:pt>
    <dgm:pt modelId="{B23E6DCD-B31C-46AE-AF8C-969FE3D51834}" type="parTrans" cxnId="{5D08016B-B072-4987-BD8A-9D4CE32AFCB5}">
      <dgm:prSet/>
      <dgm:spPr/>
      <dgm:t>
        <a:bodyPr/>
        <a:lstStyle/>
        <a:p>
          <a:endParaRPr lang="en-US"/>
        </a:p>
      </dgm:t>
    </dgm:pt>
    <dgm:pt modelId="{33856339-8FB6-4E4D-AE1B-42A8C3FF6C70}" type="sibTrans" cxnId="{5D08016B-B072-4987-BD8A-9D4CE32AFCB5}">
      <dgm:prSet/>
      <dgm:spPr/>
      <dgm:t>
        <a:bodyPr/>
        <a:lstStyle/>
        <a:p>
          <a:endParaRPr lang="en-US"/>
        </a:p>
      </dgm:t>
    </dgm:pt>
    <dgm:pt modelId="{8C62B0B6-FB05-4233-8D15-9C5BA4C0E266}">
      <dgm:prSet/>
      <dgm:spPr/>
      <dgm:t>
        <a:bodyPr/>
        <a:lstStyle/>
        <a:p>
          <a:r>
            <a:rPr lang="en-GB" b="1" i="0"/>
            <a:t>Unique Experiences</a:t>
          </a:r>
          <a:r>
            <a:rPr lang="en-GB" b="0" i="0"/>
            <a:t>: The intersection of different identities creates unique experiences of discrimination and privilege that cannot be understood by looking at each identity in isolation.</a:t>
          </a:r>
          <a:endParaRPr lang="en-US"/>
        </a:p>
      </dgm:t>
    </dgm:pt>
    <dgm:pt modelId="{3A02EA69-757C-4580-8BBC-91C0FB51024F}" type="parTrans" cxnId="{57C99980-A1A1-40D5-83CB-3793F84A3361}">
      <dgm:prSet/>
      <dgm:spPr/>
      <dgm:t>
        <a:bodyPr/>
        <a:lstStyle/>
        <a:p>
          <a:endParaRPr lang="en-US"/>
        </a:p>
      </dgm:t>
    </dgm:pt>
    <dgm:pt modelId="{00121AD7-1217-4AD6-BD1A-6EC691EFE689}" type="sibTrans" cxnId="{57C99980-A1A1-40D5-83CB-3793F84A3361}">
      <dgm:prSet/>
      <dgm:spPr/>
      <dgm:t>
        <a:bodyPr/>
        <a:lstStyle/>
        <a:p>
          <a:endParaRPr lang="en-US"/>
        </a:p>
      </dgm:t>
    </dgm:pt>
    <dgm:pt modelId="{FA7E41AC-54C9-42A6-9F0F-65E8E51FC627}" type="pres">
      <dgm:prSet presAssocID="{D3CD1B46-1672-4E35-8B9B-DE372D49D39C}" presName="hierChild1" presStyleCnt="0">
        <dgm:presLayoutVars>
          <dgm:chPref val="1"/>
          <dgm:dir/>
          <dgm:animOne val="branch"/>
          <dgm:animLvl val="lvl"/>
          <dgm:resizeHandles/>
        </dgm:presLayoutVars>
      </dgm:prSet>
      <dgm:spPr/>
    </dgm:pt>
    <dgm:pt modelId="{1C375DF1-93DD-45DD-9035-7B820259B2AF}" type="pres">
      <dgm:prSet presAssocID="{904AECEE-4892-4BF7-9D91-99B7E645DABA}" presName="hierRoot1" presStyleCnt="0"/>
      <dgm:spPr/>
    </dgm:pt>
    <dgm:pt modelId="{2C8AA8E8-08FB-48FF-BF44-3C113879472D}" type="pres">
      <dgm:prSet presAssocID="{904AECEE-4892-4BF7-9D91-99B7E645DABA}" presName="composite" presStyleCnt="0"/>
      <dgm:spPr/>
    </dgm:pt>
    <dgm:pt modelId="{83FDCD6C-F29F-41EA-AF05-2022EF41E719}" type="pres">
      <dgm:prSet presAssocID="{904AECEE-4892-4BF7-9D91-99B7E645DABA}" presName="background" presStyleLbl="node0" presStyleIdx="0" presStyleCnt="3"/>
      <dgm:spPr/>
    </dgm:pt>
    <dgm:pt modelId="{F466C3A0-27F5-41FF-9CE4-6758B70AAF81}" type="pres">
      <dgm:prSet presAssocID="{904AECEE-4892-4BF7-9D91-99B7E645DABA}" presName="text" presStyleLbl="fgAcc0" presStyleIdx="0" presStyleCnt="3">
        <dgm:presLayoutVars>
          <dgm:chPref val="3"/>
        </dgm:presLayoutVars>
      </dgm:prSet>
      <dgm:spPr/>
    </dgm:pt>
    <dgm:pt modelId="{980915F8-B065-4D79-950D-2C1AF8BAB3C1}" type="pres">
      <dgm:prSet presAssocID="{904AECEE-4892-4BF7-9D91-99B7E645DABA}" presName="hierChild2" presStyleCnt="0"/>
      <dgm:spPr/>
    </dgm:pt>
    <dgm:pt modelId="{74F1E730-53FA-477A-93C1-D351656EB7B6}" type="pres">
      <dgm:prSet presAssocID="{A71B9E1A-F3D6-4148-A84F-F21401B16FC7}" presName="hierRoot1" presStyleCnt="0"/>
      <dgm:spPr/>
    </dgm:pt>
    <dgm:pt modelId="{19E77447-44D6-418F-8F6C-9304D7055EA3}" type="pres">
      <dgm:prSet presAssocID="{A71B9E1A-F3D6-4148-A84F-F21401B16FC7}" presName="composite" presStyleCnt="0"/>
      <dgm:spPr/>
    </dgm:pt>
    <dgm:pt modelId="{9A80F636-A2E4-4083-9CD3-559460BC0D8B}" type="pres">
      <dgm:prSet presAssocID="{A71B9E1A-F3D6-4148-A84F-F21401B16FC7}" presName="background" presStyleLbl="node0" presStyleIdx="1" presStyleCnt="3"/>
      <dgm:spPr/>
    </dgm:pt>
    <dgm:pt modelId="{DB4E3457-1CD8-4A5C-821D-551847512E4F}" type="pres">
      <dgm:prSet presAssocID="{A71B9E1A-F3D6-4148-A84F-F21401B16FC7}" presName="text" presStyleLbl="fgAcc0" presStyleIdx="1" presStyleCnt="3">
        <dgm:presLayoutVars>
          <dgm:chPref val="3"/>
        </dgm:presLayoutVars>
      </dgm:prSet>
      <dgm:spPr/>
    </dgm:pt>
    <dgm:pt modelId="{A19BA03D-4BF5-44E4-BE1E-A43C60BD3C09}" type="pres">
      <dgm:prSet presAssocID="{A71B9E1A-F3D6-4148-A84F-F21401B16FC7}" presName="hierChild2" presStyleCnt="0"/>
      <dgm:spPr/>
    </dgm:pt>
    <dgm:pt modelId="{6935011C-ECB0-4313-BC65-9ED5042CC17F}" type="pres">
      <dgm:prSet presAssocID="{8C62B0B6-FB05-4233-8D15-9C5BA4C0E266}" presName="hierRoot1" presStyleCnt="0"/>
      <dgm:spPr/>
    </dgm:pt>
    <dgm:pt modelId="{EB277298-AF8E-4984-A75C-39A2ED3A2552}" type="pres">
      <dgm:prSet presAssocID="{8C62B0B6-FB05-4233-8D15-9C5BA4C0E266}" presName="composite" presStyleCnt="0"/>
      <dgm:spPr/>
    </dgm:pt>
    <dgm:pt modelId="{2A787A0F-7D9E-475C-B451-7EEFBED94FE3}" type="pres">
      <dgm:prSet presAssocID="{8C62B0B6-FB05-4233-8D15-9C5BA4C0E266}" presName="background" presStyleLbl="node0" presStyleIdx="2" presStyleCnt="3"/>
      <dgm:spPr/>
    </dgm:pt>
    <dgm:pt modelId="{9D38B0CA-AFA2-45A4-8206-6233C31944E4}" type="pres">
      <dgm:prSet presAssocID="{8C62B0B6-FB05-4233-8D15-9C5BA4C0E266}" presName="text" presStyleLbl="fgAcc0" presStyleIdx="2" presStyleCnt="3">
        <dgm:presLayoutVars>
          <dgm:chPref val="3"/>
        </dgm:presLayoutVars>
      </dgm:prSet>
      <dgm:spPr/>
    </dgm:pt>
    <dgm:pt modelId="{EF27A50B-CB49-499A-B8D4-067401BA41C8}" type="pres">
      <dgm:prSet presAssocID="{8C62B0B6-FB05-4233-8D15-9C5BA4C0E266}" presName="hierChild2" presStyleCnt="0"/>
      <dgm:spPr/>
    </dgm:pt>
  </dgm:ptLst>
  <dgm:cxnLst>
    <dgm:cxn modelId="{CB8A2109-2466-476B-A724-78281277A029}" type="presOf" srcId="{904AECEE-4892-4BF7-9D91-99B7E645DABA}" destId="{F466C3A0-27F5-41FF-9CE4-6758B70AAF81}" srcOrd="0" destOrd="0" presId="urn:microsoft.com/office/officeart/2005/8/layout/hierarchy1"/>
    <dgm:cxn modelId="{13EF0B44-5862-4F7B-9785-219E1C975767}" type="presOf" srcId="{A71B9E1A-F3D6-4148-A84F-F21401B16FC7}" destId="{DB4E3457-1CD8-4A5C-821D-551847512E4F}" srcOrd="0" destOrd="0" presId="urn:microsoft.com/office/officeart/2005/8/layout/hierarchy1"/>
    <dgm:cxn modelId="{5D08016B-B072-4987-BD8A-9D4CE32AFCB5}" srcId="{D3CD1B46-1672-4E35-8B9B-DE372D49D39C}" destId="{A71B9E1A-F3D6-4148-A84F-F21401B16FC7}" srcOrd="1" destOrd="0" parTransId="{B23E6DCD-B31C-46AE-AF8C-969FE3D51834}" sibTransId="{33856339-8FB6-4E4D-AE1B-42A8C3FF6C70}"/>
    <dgm:cxn modelId="{57C99980-A1A1-40D5-83CB-3793F84A3361}" srcId="{D3CD1B46-1672-4E35-8B9B-DE372D49D39C}" destId="{8C62B0B6-FB05-4233-8D15-9C5BA4C0E266}" srcOrd="2" destOrd="0" parTransId="{3A02EA69-757C-4580-8BBC-91C0FB51024F}" sibTransId="{00121AD7-1217-4AD6-BD1A-6EC691EFE689}"/>
    <dgm:cxn modelId="{E2F26DB3-09F1-4A0E-9AC4-532DCAA53B8C}" srcId="{D3CD1B46-1672-4E35-8B9B-DE372D49D39C}" destId="{904AECEE-4892-4BF7-9D91-99B7E645DABA}" srcOrd="0" destOrd="0" parTransId="{31C4FF66-02E6-4024-8CFC-FDE17D26D1BC}" sibTransId="{4083B858-8FDC-4217-91D0-78500F6F54ED}"/>
    <dgm:cxn modelId="{2F5B9CCF-EE6B-4DAA-B943-7090D9969C2F}" type="presOf" srcId="{D3CD1B46-1672-4E35-8B9B-DE372D49D39C}" destId="{FA7E41AC-54C9-42A6-9F0F-65E8E51FC627}" srcOrd="0" destOrd="0" presId="urn:microsoft.com/office/officeart/2005/8/layout/hierarchy1"/>
    <dgm:cxn modelId="{4DB04EDE-AFDA-41D7-8DD1-0EFD547A1998}" type="presOf" srcId="{8C62B0B6-FB05-4233-8D15-9C5BA4C0E266}" destId="{9D38B0CA-AFA2-45A4-8206-6233C31944E4}" srcOrd="0" destOrd="0" presId="urn:microsoft.com/office/officeart/2005/8/layout/hierarchy1"/>
    <dgm:cxn modelId="{D33A16F7-509C-4417-8744-9EECB3AFD803}" type="presParOf" srcId="{FA7E41AC-54C9-42A6-9F0F-65E8E51FC627}" destId="{1C375DF1-93DD-45DD-9035-7B820259B2AF}" srcOrd="0" destOrd="0" presId="urn:microsoft.com/office/officeart/2005/8/layout/hierarchy1"/>
    <dgm:cxn modelId="{D4DC8CB2-361C-4B3C-8B1C-46602E720DC3}" type="presParOf" srcId="{1C375DF1-93DD-45DD-9035-7B820259B2AF}" destId="{2C8AA8E8-08FB-48FF-BF44-3C113879472D}" srcOrd="0" destOrd="0" presId="urn:microsoft.com/office/officeart/2005/8/layout/hierarchy1"/>
    <dgm:cxn modelId="{86E7412B-7054-4435-A627-8B63C0B22AFB}" type="presParOf" srcId="{2C8AA8E8-08FB-48FF-BF44-3C113879472D}" destId="{83FDCD6C-F29F-41EA-AF05-2022EF41E719}" srcOrd="0" destOrd="0" presId="urn:microsoft.com/office/officeart/2005/8/layout/hierarchy1"/>
    <dgm:cxn modelId="{6E415CAA-3515-4D83-83BE-368BEF2428CE}" type="presParOf" srcId="{2C8AA8E8-08FB-48FF-BF44-3C113879472D}" destId="{F466C3A0-27F5-41FF-9CE4-6758B70AAF81}" srcOrd="1" destOrd="0" presId="urn:microsoft.com/office/officeart/2005/8/layout/hierarchy1"/>
    <dgm:cxn modelId="{10BC9B34-9065-4F11-9C28-403E568682C9}" type="presParOf" srcId="{1C375DF1-93DD-45DD-9035-7B820259B2AF}" destId="{980915F8-B065-4D79-950D-2C1AF8BAB3C1}" srcOrd="1" destOrd="0" presId="urn:microsoft.com/office/officeart/2005/8/layout/hierarchy1"/>
    <dgm:cxn modelId="{BD8B001B-EB3E-4FC8-8F0A-89DC55946071}" type="presParOf" srcId="{FA7E41AC-54C9-42A6-9F0F-65E8E51FC627}" destId="{74F1E730-53FA-477A-93C1-D351656EB7B6}" srcOrd="1" destOrd="0" presId="urn:microsoft.com/office/officeart/2005/8/layout/hierarchy1"/>
    <dgm:cxn modelId="{D47BF5D3-201C-4A58-AA1B-3CC43BDD207A}" type="presParOf" srcId="{74F1E730-53FA-477A-93C1-D351656EB7B6}" destId="{19E77447-44D6-418F-8F6C-9304D7055EA3}" srcOrd="0" destOrd="0" presId="urn:microsoft.com/office/officeart/2005/8/layout/hierarchy1"/>
    <dgm:cxn modelId="{DF5CADBD-125A-4FF1-AE93-9C79DCFED0D7}" type="presParOf" srcId="{19E77447-44D6-418F-8F6C-9304D7055EA3}" destId="{9A80F636-A2E4-4083-9CD3-559460BC0D8B}" srcOrd="0" destOrd="0" presId="urn:microsoft.com/office/officeart/2005/8/layout/hierarchy1"/>
    <dgm:cxn modelId="{5655F82E-BCFC-4095-B577-DD335142A665}" type="presParOf" srcId="{19E77447-44D6-418F-8F6C-9304D7055EA3}" destId="{DB4E3457-1CD8-4A5C-821D-551847512E4F}" srcOrd="1" destOrd="0" presId="urn:microsoft.com/office/officeart/2005/8/layout/hierarchy1"/>
    <dgm:cxn modelId="{975ED7E0-E14A-4907-97A1-1BA324F01C8C}" type="presParOf" srcId="{74F1E730-53FA-477A-93C1-D351656EB7B6}" destId="{A19BA03D-4BF5-44E4-BE1E-A43C60BD3C09}" srcOrd="1" destOrd="0" presId="urn:microsoft.com/office/officeart/2005/8/layout/hierarchy1"/>
    <dgm:cxn modelId="{3E448D76-54AA-4FE4-BA7F-8893E2D1FE70}" type="presParOf" srcId="{FA7E41AC-54C9-42A6-9F0F-65E8E51FC627}" destId="{6935011C-ECB0-4313-BC65-9ED5042CC17F}" srcOrd="2" destOrd="0" presId="urn:microsoft.com/office/officeart/2005/8/layout/hierarchy1"/>
    <dgm:cxn modelId="{F41F3574-8708-414D-BC03-9025796CEC22}" type="presParOf" srcId="{6935011C-ECB0-4313-BC65-9ED5042CC17F}" destId="{EB277298-AF8E-4984-A75C-39A2ED3A2552}" srcOrd="0" destOrd="0" presId="urn:microsoft.com/office/officeart/2005/8/layout/hierarchy1"/>
    <dgm:cxn modelId="{913CAD59-2BA9-4FEE-AA7F-AF4D2CD81355}" type="presParOf" srcId="{EB277298-AF8E-4984-A75C-39A2ED3A2552}" destId="{2A787A0F-7D9E-475C-B451-7EEFBED94FE3}" srcOrd="0" destOrd="0" presId="urn:microsoft.com/office/officeart/2005/8/layout/hierarchy1"/>
    <dgm:cxn modelId="{3FB04571-D161-43BA-8168-93B9F7EFC996}" type="presParOf" srcId="{EB277298-AF8E-4984-A75C-39A2ED3A2552}" destId="{9D38B0CA-AFA2-45A4-8206-6233C31944E4}" srcOrd="1" destOrd="0" presId="urn:microsoft.com/office/officeart/2005/8/layout/hierarchy1"/>
    <dgm:cxn modelId="{3A7BD033-A5C4-44A0-9341-3C36FCAA86ED}" type="presParOf" srcId="{6935011C-ECB0-4313-BC65-9ED5042CC17F}" destId="{EF27A50B-CB49-499A-B8D4-067401BA41C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779F57-CEB6-47C7-AD0E-3FF2E5509687}"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D4322F7A-E96F-4595-97D3-D9E76D8205F5}">
      <dgm:prSet/>
      <dgm:spPr/>
      <dgm:t>
        <a:bodyPr/>
        <a:lstStyle/>
        <a:p>
          <a:r>
            <a:rPr lang="en-GB" b="1" i="0"/>
            <a:t>Race and Gender</a:t>
          </a:r>
          <a:r>
            <a:rPr lang="en-GB" b="0" i="0"/>
            <a:t>: A Black woman may face discrimination that is different from that faced by a white woman or a Black man. Her experiences are shaped by both her race and her gender.</a:t>
          </a:r>
          <a:endParaRPr lang="en-US"/>
        </a:p>
      </dgm:t>
    </dgm:pt>
    <dgm:pt modelId="{C0944414-74F6-4B61-81BA-703786AA036D}" type="parTrans" cxnId="{423889D5-52BF-4D33-A572-DA558AF30A29}">
      <dgm:prSet/>
      <dgm:spPr/>
      <dgm:t>
        <a:bodyPr/>
        <a:lstStyle/>
        <a:p>
          <a:endParaRPr lang="en-US"/>
        </a:p>
      </dgm:t>
    </dgm:pt>
    <dgm:pt modelId="{CC98BB81-4EB1-4A3E-88CD-65487932609F}" type="sibTrans" cxnId="{423889D5-52BF-4D33-A572-DA558AF30A29}">
      <dgm:prSet/>
      <dgm:spPr/>
      <dgm:t>
        <a:bodyPr/>
        <a:lstStyle/>
        <a:p>
          <a:endParaRPr lang="en-US"/>
        </a:p>
      </dgm:t>
    </dgm:pt>
    <dgm:pt modelId="{4CFC0A04-39D7-4ECD-B3E4-9AF892E3F9C4}">
      <dgm:prSet/>
      <dgm:spPr/>
      <dgm:t>
        <a:bodyPr/>
        <a:lstStyle/>
        <a:p>
          <a:r>
            <a:rPr lang="en-GB" b="1" i="0"/>
            <a:t>Class and Disability</a:t>
          </a:r>
          <a:r>
            <a:rPr lang="en-GB" b="0" i="0"/>
            <a:t>: A low-income person with a disability may face barriers that are different from those faced by a wealthy person with a disability. Their socioeconomic status and disability intersect to create unique challenges.</a:t>
          </a:r>
          <a:endParaRPr lang="en-US"/>
        </a:p>
      </dgm:t>
    </dgm:pt>
    <dgm:pt modelId="{13A768A8-E0A8-4CF9-AE40-53C4F4DC6216}" type="parTrans" cxnId="{DAEA4198-BB08-4DE8-B4B8-CE4B0724491E}">
      <dgm:prSet/>
      <dgm:spPr/>
      <dgm:t>
        <a:bodyPr/>
        <a:lstStyle/>
        <a:p>
          <a:endParaRPr lang="en-US"/>
        </a:p>
      </dgm:t>
    </dgm:pt>
    <dgm:pt modelId="{CCF5BD06-78C0-4BA5-9737-A88CF8A20314}" type="sibTrans" cxnId="{DAEA4198-BB08-4DE8-B4B8-CE4B0724491E}">
      <dgm:prSet/>
      <dgm:spPr/>
      <dgm:t>
        <a:bodyPr/>
        <a:lstStyle/>
        <a:p>
          <a:endParaRPr lang="en-US"/>
        </a:p>
      </dgm:t>
    </dgm:pt>
    <dgm:pt modelId="{85DB6516-51FB-4899-9D2E-32FCBEAAD8F9}">
      <dgm:prSet/>
      <dgm:spPr/>
      <dgm:t>
        <a:bodyPr/>
        <a:lstStyle/>
        <a:p>
          <a:r>
            <a:rPr lang="en-GB" b="1" i="0"/>
            <a:t>Sexual Orientation and Religion</a:t>
          </a:r>
          <a:r>
            <a:rPr lang="en-GB" b="0" i="0"/>
            <a:t>: A gay person who is also a member of a conservative religious community may experience unique forms of discrimination and conflict between their sexual orientation and religious beliefs.</a:t>
          </a:r>
          <a:endParaRPr lang="en-US"/>
        </a:p>
      </dgm:t>
    </dgm:pt>
    <dgm:pt modelId="{73830997-9A69-418B-A1F0-C34240EC1909}" type="parTrans" cxnId="{ABC75CC5-6F56-4968-8439-91D42B97308C}">
      <dgm:prSet/>
      <dgm:spPr/>
      <dgm:t>
        <a:bodyPr/>
        <a:lstStyle/>
        <a:p>
          <a:endParaRPr lang="en-US"/>
        </a:p>
      </dgm:t>
    </dgm:pt>
    <dgm:pt modelId="{DDC16588-2BAE-4073-807B-1837D0652334}" type="sibTrans" cxnId="{ABC75CC5-6F56-4968-8439-91D42B97308C}">
      <dgm:prSet/>
      <dgm:spPr/>
      <dgm:t>
        <a:bodyPr/>
        <a:lstStyle/>
        <a:p>
          <a:endParaRPr lang="en-US"/>
        </a:p>
      </dgm:t>
    </dgm:pt>
    <dgm:pt modelId="{C6AC4DE7-48D4-4A5D-ADBA-BFE8A9FE7D6D}" type="pres">
      <dgm:prSet presAssocID="{41779F57-CEB6-47C7-AD0E-3FF2E5509687}" presName="vert0" presStyleCnt="0">
        <dgm:presLayoutVars>
          <dgm:dir/>
          <dgm:animOne val="branch"/>
          <dgm:animLvl val="lvl"/>
        </dgm:presLayoutVars>
      </dgm:prSet>
      <dgm:spPr/>
    </dgm:pt>
    <dgm:pt modelId="{CAA02BFF-FF22-4F36-A8E1-C5CC9E8E8936}" type="pres">
      <dgm:prSet presAssocID="{D4322F7A-E96F-4595-97D3-D9E76D8205F5}" presName="thickLine" presStyleLbl="alignNode1" presStyleIdx="0" presStyleCnt="3"/>
      <dgm:spPr/>
    </dgm:pt>
    <dgm:pt modelId="{C3D094CF-A6C0-4DBF-A06F-D3A59579A05C}" type="pres">
      <dgm:prSet presAssocID="{D4322F7A-E96F-4595-97D3-D9E76D8205F5}" presName="horz1" presStyleCnt="0"/>
      <dgm:spPr/>
    </dgm:pt>
    <dgm:pt modelId="{D6ED0BE7-0C51-490A-AE57-B1831295048B}" type="pres">
      <dgm:prSet presAssocID="{D4322F7A-E96F-4595-97D3-D9E76D8205F5}" presName="tx1" presStyleLbl="revTx" presStyleIdx="0" presStyleCnt="3"/>
      <dgm:spPr/>
    </dgm:pt>
    <dgm:pt modelId="{1E0CEE3B-B784-44E9-98FF-BE061D58A04F}" type="pres">
      <dgm:prSet presAssocID="{D4322F7A-E96F-4595-97D3-D9E76D8205F5}" presName="vert1" presStyleCnt="0"/>
      <dgm:spPr/>
    </dgm:pt>
    <dgm:pt modelId="{E55134D9-CC80-4DCB-B0D2-4B22674828AF}" type="pres">
      <dgm:prSet presAssocID="{4CFC0A04-39D7-4ECD-B3E4-9AF892E3F9C4}" presName="thickLine" presStyleLbl="alignNode1" presStyleIdx="1" presStyleCnt="3"/>
      <dgm:spPr/>
    </dgm:pt>
    <dgm:pt modelId="{201375D1-AFB6-4977-BA58-0145792CEF79}" type="pres">
      <dgm:prSet presAssocID="{4CFC0A04-39D7-4ECD-B3E4-9AF892E3F9C4}" presName="horz1" presStyleCnt="0"/>
      <dgm:spPr/>
    </dgm:pt>
    <dgm:pt modelId="{1074045F-25B4-4150-BFC2-129D68006343}" type="pres">
      <dgm:prSet presAssocID="{4CFC0A04-39D7-4ECD-B3E4-9AF892E3F9C4}" presName="tx1" presStyleLbl="revTx" presStyleIdx="1" presStyleCnt="3"/>
      <dgm:spPr/>
    </dgm:pt>
    <dgm:pt modelId="{A8FE1F2F-9611-4BB2-BD56-DA83E7531199}" type="pres">
      <dgm:prSet presAssocID="{4CFC0A04-39D7-4ECD-B3E4-9AF892E3F9C4}" presName="vert1" presStyleCnt="0"/>
      <dgm:spPr/>
    </dgm:pt>
    <dgm:pt modelId="{2641C915-20E5-4B0A-8AC2-232A72E3C5A2}" type="pres">
      <dgm:prSet presAssocID="{85DB6516-51FB-4899-9D2E-32FCBEAAD8F9}" presName="thickLine" presStyleLbl="alignNode1" presStyleIdx="2" presStyleCnt="3"/>
      <dgm:spPr/>
    </dgm:pt>
    <dgm:pt modelId="{34A0FA8B-FEFB-4609-BF16-9EBA88509FCF}" type="pres">
      <dgm:prSet presAssocID="{85DB6516-51FB-4899-9D2E-32FCBEAAD8F9}" presName="horz1" presStyleCnt="0"/>
      <dgm:spPr/>
    </dgm:pt>
    <dgm:pt modelId="{AFBCF7F2-9E2A-4F72-8164-3436AF5BC0DD}" type="pres">
      <dgm:prSet presAssocID="{85DB6516-51FB-4899-9D2E-32FCBEAAD8F9}" presName="tx1" presStyleLbl="revTx" presStyleIdx="2" presStyleCnt="3"/>
      <dgm:spPr/>
    </dgm:pt>
    <dgm:pt modelId="{93460FB0-30D4-47ED-BF48-69A0775072CD}" type="pres">
      <dgm:prSet presAssocID="{85DB6516-51FB-4899-9D2E-32FCBEAAD8F9}" presName="vert1" presStyleCnt="0"/>
      <dgm:spPr/>
    </dgm:pt>
  </dgm:ptLst>
  <dgm:cxnLst>
    <dgm:cxn modelId="{97E1C882-3BC0-40C3-BC1A-A22A7CDD826A}" type="presOf" srcId="{4CFC0A04-39D7-4ECD-B3E4-9AF892E3F9C4}" destId="{1074045F-25B4-4150-BFC2-129D68006343}" srcOrd="0" destOrd="0" presId="urn:microsoft.com/office/officeart/2008/layout/LinedList"/>
    <dgm:cxn modelId="{D839B38F-2241-4505-A9E6-619B806FF502}" type="presOf" srcId="{D4322F7A-E96F-4595-97D3-D9E76D8205F5}" destId="{D6ED0BE7-0C51-490A-AE57-B1831295048B}" srcOrd="0" destOrd="0" presId="urn:microsoft.com/office/officeart/2008/layout/LinedList"/>
    <dgm:cxn modelId="{DAEA4198-BB08-4DE8-B4B8-CE4B0724491E}" srcId="{41779F57-CEB6-47C7-AD0E-3FF2E5509687}" destId="{4CFC0A04-39D7-4ECD-B3E4-9AF892E3F9C4}" srcOrd="1" destOrd="0" parTransId="{13A768A8-E0A8-4CF9-AE40-53C4F4DC6216}" sibTransId="{CCF5BD06-78C0-4BA5-9737-A88CF8A20314}"/>
    <dgm:cxn modelId="{7E006498-E325-4E1D-9D08-18C0112CB8CE}" type="presOf" srcId="{41779F57-CEB6-47C7-AD0E-3FF2E5509687}" destId="{C6AC4DE7-48D4-4A5D-ADBA-BFE8A9FE7D6D}" srcOrd="0" destOrd="0" presId="urn:microsoft.com/office/officeart/2008/layout/LinedList"/>
    <dgm:cxn modelId="{ABC75CC5-6F56-4968-8439-91D42B97308C}" srcId="{41779F57-CEB6-47C7-AD0E-3FF2E5509687}" destId="{85DB6516-51FB-4899-9D2E-32FCBEAAD8F9}" srcOrd="2" destOrd="0" parTransId="{73830997-9A69-418B-A1F0-C34240EC1909}" sibTransId="{DDC16588-2BAE-4073-807B-1837D0652334}"/>
    <dgm:cxn modelId="{423889D5-52BF-4D33-A572-DA558AF30A29}" srcId="{41779F57-CEB6-47C7-AD0E-3FF2E5509687}" destId="{D4322F7A-E96F-4595-97D3-D9E76D8205F5}" srcOrd="0" destOrd="0" parTransId="{C0944414-74F6-4B61-81BA-703786AA036D}" sibTransId="{CC98BB81-4EB1-4A3E-88CD-65487932609F}"/>
    <dgm:cxn modelId="{28C0C4EE-771A-4227-B2B2-FA9739EE3CD4}" type="presOf" srcId="{85DB6516-51FB-4899-9D2E-32FCBEAAD8F9}" destId="{AFBCF7F2-9E2A-4F72-8164-3436AF5BC0DD}" srcOrd="0" destOrd="0" presId="urn:microsoft.com/office/officeart/2008/layout/LinedList"/>
    <dgm:cxn modelId="{2CCD19F5-3F71-4535-8821-CE0231464D93}" type="presParOf" srcId="{C6AC4DE7-48D4-4A5D-ADBA-BFE8A9FE7D6D}" destId="{CAA02BFF-FF22-4F36-A8E1-C5CC9E8E8936}" srcOrd="0" destOrd="0" presId="urn:microsoft.com/office/officeart/2008/layout/LinedList"/>
    <dgm:cxn modelId="{93CBAE59-06BC-43B0-B836-AC6B349CDFDF}" type="presParOf" srcId="{C6AC4DE7-48D4-4A5D-ADBA-BFE8A9FE7D6D}" destId="{C3D094CF-A6C0-4DBF-A06F-D3A59579A05C}" srcOrd="1" destOrd="0" presId="urn:microsoft.com/office/officeart/2008/layout/LinedList"/>
    <dgm:cxn modelId="{8B996464-62C5-4548-8808-E867FAEB1555}" type="presParOf" srcId="{C3D094CF-A6C0-4DBF-A06F-D3A59579A05C}" destId="{D6ED0BE7-0C51-490A-AE57-B1831295048B}" srcOrd="0" destOrd="0" presId="urn:microsoft.com/office/officeart/2008/layout/LinedList"/>
    <dgm:cxn modelId="{41E1441A-C562-4096-A846-78293D049DFE}" type="presParOf" srcId="{C3D094CF-A6C0-4DBF-A06F-D3A59579A05C}" destId="{1E0CEE3B-B784-44E9-98FF-BE061D58A04F}" srcOrd="1" destOrd="0" presId="urn:microsoft.com/office/officeart/2008/layout/LinedList"/>
    <dgm:cxn modelId="{D98D5F33-7CB8-4759-8C96-C7CC6FDEF7F9}" type="presParOf" srcId="{C6AC4DE7-48D4-4A5D-ADBA-BFE8A9FE7D6D}" destId="{E55134D9-CC80-4DCB-B0D2-4B22674828AF}" srcOrd="2" destOrd="0" presId="urn:microsoft.com/office/officeart/2008/layout/LinedList"/>
    <dgm:cxn modelId="{31ECCC4A-03B9-4F13-90B2-C1F6D27F614F}" type="presParOf" srcId="{C6AC4DE7-48D4-4A5D-ADBA-BFE8A9FE7D6D}" destId="{201375D1-AFB6-4977-BA58-0145792CEF79}" srcOrd="3" destOrd="0" presId="urn:microsoft.com/office/officeart/2008/layout/LinedList"/>
    <dgm:cxn modelId="{7AB48CDF-46B6-4AA4-AEFE-57DF9DCD710A}" type="presParOf" srcId="{201375D1-AFB6-4977-BA58-0145792CEF79}" destId="{1074045F-25B4-4150-BFC2-129D68006343}" srcOrd="0" destOrd="0" presId="urn:microsoft.com/office/officeart/2008/layout/LinedList"/>
    <dgm:cxn modelId="{C40EA802-597B-4B0C-A685-CD43C27783E3}" type="presParOf" srcId="{201375D1-AFB6-4977-BA58-0145792CEF79}" destId="{A8FE1F2F-9611-4BB2-BD56-DA83E7531199}" srcOrd="1" destOrd="0" presId="urn:microsoft.com/office/officeart/2008/layout/LinedList"/>
    <dgm:cxn modelId="{0699E0C5-22DF-48A4-9D91-B93840682594}" type="presParOf" srcId="{C6AC4DE7-48D4-4A5D-ADBA-BFE8A9FE7D6D}" destId="{2641C915-20E5-4B0A-8AC2-232A72E3C5A2}" srcOrd="4" destOrd="0" presId="urn:microsoft.com/office/officeart/2008/layout/LinedList"/>
    <dgm:cxn modelId="{42E03DD0-11A4-4BF9-A1A2-6DB8C1B8D480}" type="presParOf" srcId="{C6AC4DE7-48D4-4A5D-ADBA-BFE8A9FE7D6D}" destId="{34A0FA8B-FEFB-4609-BF16-9EBA88509FCF}" srcOrd="5" destOrd="0" presId="urn:microsoft.com/office/officeart/2008/layout/LinedList"/>
    <dgm:cxn modelId="{DB17C857-74D1-4993-96E7-C9AF6DFB324B}" type="presParOf" srcId="{34A0FA8B-FEFB-4609-BF16-9EBA88509FCF}" destId="{AFBCF7F2-9E2A-4F72-8164-3436AF5BC0DD}" srcOrd="0" destOrd="0" presId="urn:microsoft.com/office/officeart/2008/layout/LinedList"/>
    <dgm:cxn modelId="{55F52097-DB01-414F-8BB8-2BAF7A930D87}" type="presParOf" srcId="{34A0FA8B-FEFB-4609-BF16-9EBA88509FCF}" destId="{93460FB0-30D4-47ED-BF48-69A0775072C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C0F5395-8587-4199-9E4B-8C62D14D8854}"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674C1302-2CD5-47D9-96F6-2F776B5A1A02}">
      <dgm:prSet/>
      <dgm:spPr/>
      <dgm:t>
        <a:bodyPr/>
        <a:lstStyle/>
        <a:p>
          <a:r>
            <a:rPr lang="en-GB" b="1" i="0"/>
            <a:t>Holistic Understanding</a:t>
          </a:r>
          <a:r>
            <a:rPr lang="en-GB" b="0" i="0"/>
            <a:t>: Intersectionality provides a more comprehensive understanding of how different forms of discrimination and privilege interact.</a:t>
          </a:r>
          <a:endParaRPr lang="en-US"/>
        </a:p>
      </dgm:t>
    </dgm:pt>
    <dgm:pt modelId="{F5A828DD-10D0-4FE2-BD11-B3470FB54882}" type="parTrans" cxnId="{0C073E17-16CB-4BAE-B81B-B1C6EF660458}">
      <dgm:prSet/>
      <dgm:spPr/>
      <dgm:t>
        <a:bodyPr/>
        <a:lstStyle/>
        <a:p>
          <a:endParaRPr lang="en-US"/>
        </a:p>
      </dgm:t>
    </dgm:pt>
    <dgm:pt modelId="{7F9AF329-891C-40BF-8B06-9C16A3B92F74}" type="sibTrans" cxnId="{0C073E17-16CB-4BAE-B81B-B1C6EF660458}">
      <dgm:prSet/>
      <dgm:spPr/>
      <dgm:t>
        <a:bodyPr/>
        <a:lstStyle/>
        <a:p>
          <a:endParaRPr lang="en-US"/>
        </a:p>
      </dgm:t>
    </dgm:pt>
    <dgm:pt modelId="{11D3008B-48DF-484F-B71F-45C10DE510C6}">
      <dgm:prSet/>
      <dgm:spPr/>
      <dgm:t>
        <a:bodyPr/>
        <a:lstStyle/>
        <a:p>
          <a:r>
            <a:rPr lang="en-GB" b="1" i="0"/>
            <a:t>Inclusive Policies</a:t>
          </a:r>
          <a:r>
            <a:rPr lang="en-GB" b="0" i="0"/>
            <a:t>: It helps in creating policies and practices that are inclusive and address the needs of diverse groups.</a:t>
          </a:r>
          <a:endParaRPr lang="en-US"/>
        </a:p>
      </dgm:t>
    </dgm:pt>
    <dgm:pt modelId="{905B0577-CAA9-4D02-9A57-09F36D3EFC75}" type="parTrans" cxnId="{B6D47E5F-557F-4EF8-B74B-62B9EC7D3138}">
      <dgm:prSet/>
      <dgm:spPr/>
      <dgm:t>
        <a:bodyPr/>
        <a:lstStyle/>
        <a:p>
          <a:endParaRPr lang="en-US"/>
        </a:p>
      </dgm:t>
    </dgm:pt>
    <dgm:pt modelId="{FD8FF5C2-3D5F-4900-8CC7-B8615256FA9C}" type="sibTrans" cxnId="{B6D47E5F-557F-4EF8-B74B-62B9EC7D3138}">
      <dgm:prSet/>
      <dgm:spPr/>
      <dgm:t>
        <a:bodyPr/>
        <a:lstStyle/>
        <a:p>
          <a:endParaRPr lang="en-US"/>
        </a:p>
      </dgm:t>
    </dgm:pt>
    <dgm:pt modelId="{E0D1FFBF-CE50-4EC9-9D5D-093E586E537A}">
      <dgm:prSet/>
      <dgm:spPr/>
      <dgm:t>
        <a:bodyPr/>
        <a:lstStyle/>
        <a:p>
          <a:r>
            <a:rPr lang="en-GB" b="1" i="0"/>
            <a:t>Empowerment</a:t>
          </a:r>
          <a:r>
            <a:rPr lang="en-GB" b="0" i="0"/>
            <a:t>: Recognising intersectionality empowers marginalised individuals = Rights </a:t>
          </a:r>
          <a:endParaRPr lang="en-US"/>
        </a:p>
      </dgm:t>
    </dgm:pt>
    <dgm:pt modelId="{79D9E2D4-D840-4F5F-9212-BC85AAFDC32D}" type="parTrans" cxnId="{8CD4DC40-16AA-440B-826C-B57509D0DD30}">
      <dgm:prSet/>
      <dgm:spPr/>
      <dgm:t>
        <a:bodyPr/>
        <a:lstStyle/>
        <a:p>
          <a:endParaRPr lang="en-US"/>
        </a:p>
      </dgm:t>
    </dgm:pt>
    <dgm:pt modelId="{D0DF0C91-6670-4DB5-ACDB-8F4F9FD05579}" type="sibTrans" cxnId="{8CD4DC40-16AA-440B-826C-B57509D0DD30}">
      <dgm:prSet/>
      <dgm:spPr/>
      <dgm:t>
        <a:bodyPr/>
        <a:lstStyle/>
        <a:p>
          <a:endParaRPr lang="en-US"/>
        </a:p>
      </dgm:t>
    </dgm:pt>
    <dgm:pt modelId="{BB9A1A38-CED6-4551-B872-EBC9D0963138}">
      <dgm:prSet/>
      <dgm:spPr/>
      <dgm:t>
        <a:bodyPr/>
        <a:lstStyle/>
        <a:p>
          <a:r>
            <a:rPr lang="en-GB" b="0" i="0"/>
            <a:t>Intersectionality is a crucial framework for understanding the complexities of identity and oppression. By acknowledging and addressing the interconnected nature of various forms of discrimination, Society can become a more inclusive society.</a:t>
          </a:r>
          <a:endParaRPr lang="en-US"/>
        </a:p>
      </dgm:t>
    </dgm:pt>
    <dgm:pt modelId="{3A1292E8-EAD1-41E3-8E39-888F7F591A05}" type="parTrans" cxnId="{9E10A179-4A49-499F-BEE3-DB828553FC45}">
      <dgm:prSet/>
      <dgm:spPr/>
      <dgm:t>
        <a:bodyPr/>
        <a:lstStyle/>
        <a:p>
          <a:endParaRPr lang="en-US"/>
        </a:p>
      </dgm:t>
    </dgm:pt>
    <dgm:pt modelId="{1018022A-C2B0-4275-8939-67E6F3CD323F}" type="sibTrans" cxnId="{9E10A179-4A49-499F-BEE3-DB828553FC45}">
      <dgm:prSet/>
      <dgm:spPr/>
      <dgm:t>
        <a:bodyPr/>
        <a:lstStyle/>
        <a:p>
          <a:endParaRPr lang="en-US"/>
        </a:p>
      </dgm:t>
    </dgm:pt>
    <dgm:pt modelId="{0752E402-36D2-44DD-9AF9-206EA0AF33D9}" type="pres">
      <dgm:prSet presAssocID="{2C0F5395-8587-4199-9E4B-8C62D14D8854}" presName="outerComposite" presStyleCnt="0">
        <dgm:presLayoutVars>
          <dgm:chMax val="5"/>
          <dgm:dir/>
          <dgm:resizeHandles val="exact"/>
        </dgm:presLayoutVars>
      </dgm:prSet>
      <dgm:spPr/>
    </dgm:pt>
    <dgm:pt modelId="{6E139FC7-4C68-4798-B8B9-1691957431BE}" type="pres">
      <dgm:prSet presAssocID="{2C0F5395-8587-4199-9E4B-8C62D14D8854}" presName="dummyMaxCanvas" presStyleCnt="0">
        <dgm:presLayoutVars/>
      </dgm:prSet>
      <dgm:spPr/>
    </dgm:pt>
    <dgm:pt modelId="{CCDFBF83-64EB-4547-ADCD-16D52613DD11}" type="pres">
      <dgm:prSet presAssocID="{2C0F5395-8587-4199-9E4B-8C62D14D8854}" presName="FourNodes_1" presStyleLbl="node1" presStyleIdx="0" presStyleCnt="4">
        <dgm:presLayoutVars>
          <dgm:bulletEnabled val="1"/>
        </dgm:presLayoutVars>
      </dgm:prSet>
      <dgm:spPr/>
    </dgm:pt>
    <dgm:pt modelId="{560AF060-9AAD-4C00-ADFF-8E5302064057}" type="pres">
      <dgm:prSet presAssocID="{2C0F5395-8587-4199-9E4B-8C62D14D8854}" presName="FourNodes_2" presStyleLbl="node1" presStyleIdx="1" presStyleCnt="4">
        <dgm:presLayoutVars>
          <dgm:bulletEnabled val="1"/>
        </dgm:presLayoutVars>
      </dgm:prSet>
      <dgm:spPr/>
    </dgm:pt>
    <dgm:pt modelId="{36B2811B-0CBE-4239-BB0C-64F8E3D69329}" type="pres">
      <dgm:prSet presAssocID="{2C0F5395-8587-4199-9E4B-8C62D14D8854}" presName="FourNodes_3" presStyleLbl="node1" presStyleIdx="2" presStyleCnt="4">
        <dgm:presLayoutVars>
          <dgm:bulletEnabled val="1"/>
        </dgm:presLayoutVars>
      </dgm:prSet>
      <dgm:spPr/>
    </dgm:pt>
    <dgm:pt modelId="{521F4F0C-EF8D-4C4B-993E-1FD11F340F59}" type="pres">
      <dgm:prSet presAssocID="{2C0F5395-8587-4199-9E4B-8C62D14D8854}" presName="FourNodes_4" presStyleLbl="node1" presStyleIdx="3" presStyleCnt="4">
        <dgm:presLayoutVars>
          <dgm:bulletEnabled val="1"/>
        </dgm:presLayoutVars>
      </dgm:prSet>
      <dgm:spPr/>
    </dgm:pt>
    <dgm:pt modelId="{CEE8C900-3A55-4E22-8854-2492EC7DB1BA}" type="pres">
      <dgm:prSet presAssocID="{2C0F5395-8587-4199-9E4B-8C62D14D8854}" presName="FourConn_1-2" presStyleLbl="fgAccFollowNode1" presStyleIdx="0" presStyleCnt="3">
        <dgm:presLayoutVars>
          <dgm:bulletEnabled val="1"/>
        </dgm:presLayoutVars>
      </dgm:prSet>
      <dgm:spPr/>
    </dgm:pt>
    <dgm:pt modelId="{4E694530-F525-4ACE-917A-137B4E2932A8}" type="pres">
      <dgm:prSet presAssocID="{2C0F5395-8587-4199-9E4B-8C62D14D8854}" presName="FourConn_2-3" presStyleLbl="fgAccFollowNode1" presStyleIdx="1" presStyleCnt="3">
        <dgm:presLayoutVars>
          <dgm:bulletEnabled val="1"/>
        </dgm:presLayoutVars>
      </dgm:prSet>
      <dgm:spPr/>
    </dgm:pt>
    <dgm:pt modelId="{66003024-62CA-4A60-8A78-49350D9EDB42}" type="pres">
      <dgm:prSet presAssocID="{2C0F5395-8587-4199-9E4B-8C62D14D8854}" presName="FourConn_3-4" presStyleLbl="fgAccFollowNode1" presStyleIdx="2" presStyleCnt="3">
        <dgm:presLayoutVars>
          <dgm:bulletEnabled val="1"/>
        </dgm:presLayoutVars>
      </dgm:prSet>
      <dgm:spPr/>
    </dgm:pt>
    <dgm:pt modelId="{06CED8FB-4BD9-4843-995C-0DF300927023}" type="pres">
      <dgm:prSet presAssocID="{2C0F5395-8587-4199-9E4B-8C62D14D8854}" presName="FourNodes_1_text" presStyleLbl="node1" presStyleIdx="3" presStyleCnt="4">
        <dgm:presLayoutVars>
          <dgm:bulletEnabled val="1"/>
        </dgm:presLayoutVars>
      </dgm:prSet>
      <dgm:spPr/>
    </dgm:pt>
    <dgm:pt modelId="{7C853B90-5E29-47CA-84C7-7BAB25231579}" type="pres">
      <dgm:prSet presAssocID="{2C0F5395-8587-4199-9E4B-8C62D14D8854}" presName="FourNodes_2_text" presStyleLbl="node1" presStyleIdx="3" presStyleCnt="4">
        <dgm:presLayoutVars>
          <dgm:bulletEnabled val="1"/>
        </dgm:presLayoutVars>
      </dgm:prSet>
      <dgm:spPr/>
    </dgm:pt>
    <dgm:pt modelId="{7EF7DB40-76CD-483E-9301-81432DD642D8}" type="pres">
      <dgm:prSet presAssocID="{2C0F5395-8587-4199-9E4B-8C62D14D8854}" presName="FourNodes_3_text" presStyleLbl="node1" presStyleIdx="3" presStyleCnt="4">
        <dgm:presLayoutVars>
          <dgm:bulletEnabled val="1"/>
        </dgm:presLayoutVars>
      </dgm:prSet>
      <dgm:spPr/>
    </dgm:pt>
    <dgm:pt modelId="{149E3A11-6589-4DBA-B22C-EA5AC38FF983}" type="pres">
      <dgm:prSet presAssocID="{2C0F5395-8587-4199-9E4B-8C62D14D8854}" presName="FourNodes_4_text" presStyleLbl="node1" presStyleIdx="3" presStyleCnt="4">
        <dgm:presLayoutVars>
          <dgm:bulletEnabled val="1"/>
        </dgm:presLayoutVars>
      </dgm:prSet>
      <dgm:spPr/>
    </dgm:pt>
  </dgm:ptLst>
  <dgm:cxnLst>
    <dgm:cxn modelId="{0C073E17-16CB-4BAE-B81B-B1C6EF660458}" srcId="{2C0F5395-8587-4199-9E4B-8C62D14D8854}" destId="{674C1302-2CD5-47D9-96F6-2F776B5A1A02}" srcOrd="0" destOrd="0" parTransId="{F5A828DD-10D0-4FE2-BD11-B3470FB54882}" sibTransId="{7F9AF329-891C-40BF-8B06-9C16A3B92F74}"/>
    <dgm:cxn modelId="{8CD4DC40-16AA-440B-826C-B57509D0DD30}" srcId="{2C0F5395-8587-4199-9E4B-8C62D14D8854}" destId="{E0D1FFBF-CE50-4EC9-9D5D-093E586E537A}" srcOrd="2" destOrd="0" parTransId="{79D9E2D4-D840-4F5F-9212-BC85AAFDC32D}" sibTransId="{D0DF0C91-6670-4DB5-ACDB-8F4F9FD05579}"/>
    <dgm:cxn modelId="{4FAA595E-4378-42DE-98D6-C08523A2A052}" type="presOf" srcId="{674C1302-2CD5-47D9-96F6-2F776B5A1A02}" destId="{06CED8FB-4BD9-4843-995C-0DF300927023}" srcOrd="1" destOrd="0" presId="urn:microsoft.com/office/officeart/2005/8/layout/vProcess5"/>
    <dgm:cxn modelId="{B6D47E5F-557F-4EF8-B74B-62B9EC7D3138}" srcId="{2C0F5395-8587-4199-9E4B-8C62D14D8854}" destId="{11D3008B-48DF-484F-B71F-45C10DE510C6}" srcOrd="1" destOrd="0" parTransId="{905B0577-CAA9-4D02-9A57-09F36D3EFC75}" sibTransId="{FD8FF5C2-3D5F-4900-8CC7-B8615256FA9C}"/>
    <dgm:cxn modelId="{A0BE4149-110C-4D69-916C-78722929D333}" type="presOf" srcId="{BB9A1A38-CED6-4551-B872-EBC9D0963138}" destId="{521F4F0C-EF8D-4C4B-993E-1FD11F340F59}" srcOrd="0" destOrd="0" presId="urn:microsoft.com/office/officeart/2005/8/layout/vProcess5"/>
    <dgm:cxn modelId="{3015876C-4F31-4A0A-9C4B-D6FBFE97A8A7}" type="presOf" srcId="{11D3008B-48DF-484F-B71F-45C10DE510C6}" destId="{560AF060-9AAD-4C00-ADFF-8E5302064057}" srcOrd="0" destOrd="0" presId="urn:microsoft.com/office/officeart/2005/8/layout/vProcess5"/>
    <dgm:cxn modelId="{68490E55-A911-4405-BA7D-1CA7522021AB}" type="presOf" srcId="{7F9AF329-891C-40BF-8B06-9C16A3B92F74}" destId="{CEE8C900-3A55-4E22-8854-2492EC7DB1BA}" srcOrd="0" destOrd="0" presId="urn:microsoft.com/office/officeart/2005/8/layout/vProcess5"/>
    <dgm:cxn modelId="{9E10A179-4A49-499F-BEE3-DB828553FC45}" srcId="{2C0F5395-8587-4199-9E4B-8C62D14D8854}" destId="{BB9A1A38-CED6-4551-B872-EBC9D0963138}" srcOrd="3" destOrd="0" parTransId="{3A1292E8-EAD1-41E3-8E39-888F7F591A05}" sibTransId="{1018022A-C2B0-4275-8939-67E6F3CD323F}"/>
    <dgm:cxn modelId="{DFF4FE7B-3C2C-4CB7-B9CE-CD66A452CB84}" type="presOf" srcId="{E0D1FFBF-CE50-4EC9-9D5D-093E586E537A}" destId="{36B2811B-0CBE-4239-BB0C-64F8E3D69329}" srcOrd="0" destOrd="0" presId="urn:microsoft.com/office/officeart/2005/8/layout/vProcess5"/>
    <dgm:cxn modelId="{BC3DF39B-DBDD-4C08-95A6-ED6585FA1F36}" type="presOf" srcId="{674C1302-2CD5-47D9-96F6-2F776B5A1A02}" destId="{CCDFBF83-64EB-4547-ADCD-16D52613DD11}" srcOrd="0" destOrd="0" presId="urn:microsoft.com/office/officeart/2005/8/layout/vProcess5"/>
    <dgm:cxn modelId="{DF44D2BE-F739-4041-B6E0-2856E7F87CC2}" type="presOf" srcId="{2C0F5395-8587-4199-9E4B-8C62D14D8854}" destId="{0752E402-36D2-44DD-9AF9-206EA0AF33D9}" srcOrd="0" destOrd="0" presId="urn:microsoft.com/office/officeart/2005/8/layout/vProcess5"/>
    <dgm:cxn modelId="{BFE938C9-AB6E-4CE1-A8DF-E6A66ADB6541}" type="presOf" srcId="{D0DF0C91-6670-4DB5-ACDB-8F4F9FD05579}" destId="{66003024-62CA-4A60-8A78-49350D9EDB42}" srcOrd="0" destOrd="0" presId="urn:microsoft.com/office/officeart/2005/8/layout/vProcess5"/>
    <dgm:cxn modelId="{8002EFCE-BA3D-4ECD-BA23-D4F3EFA68E85}" type="presOf" srcId="{E0D1FFBF-CE50-4EC9-9D5D-093E586E537A}" destId="{7EF7DB40-76CD-483E-9301-81432DD642D8}" srcOrd="1" destOrd="0" presId="urn:microsoft.com/office/officeart/2005/8/layout/vProcess5"/>
    <dgm:cxn modelId="{259A7BDE-3301-4C9C-B38F-F80AEE4DBC8F}" type="presOf" srcId="{BB9A1A38-CED6-4551-B872-EBC9D0963138}" destId="{149E3A11-6589-4DBA-B22C-EA5AC38FF983}" srcOrd="1" destOrd="0" presId="urn:microsoft.com/office/officeart/2005/8/layout/vProcess5"/>
    <dgm:cxn modelId="{47C04FF0-D545-4F26-B68B-6D45CFC6FF21}" type="presOf" srcId="{11D3008B-48DF-484F-B71F-45C10DE510C6}" destId="{7C853B90-5E29-47CA-84C7-7BAB25231579}" srcOrd="1" destOrd="0" presId="urn:microsoft.com/office/officeart/2005/8/layout/vProcess5"/>
    <dgm:cxn modelId="{6E2E1EF6-D4B0-4E22-8F12-F5B8C53DAF6B}" type="presOf" srcId="{FD8FF5C2-3D5F-4900-8CC7-B8615256FA9C}" destId="{4E694530-F525-4ACE-917A-137B4E2932A8}" srcOrd="0" destOrd="0" presId="urn:microsoft.com/office/officeart/2005/8/layout/vProcess5"/>
    <dgm:cxn modelId="{ADE9566E-A31E-4B91-B148-6D83584DF955}" type="presParOf" srcId="{0752E402-36D2-44DD-9AF9-206EA0AF33D9}" destId="{6E139FC7-4C68-4798-B8B9-1691957431BE}" srcOrd="0" destOrd="0" presId="urn:microsoft.com/office/officeart/2005/8/layout/vProcess5"/>
    <dgm:cxn modelId="{BACC0EE5-E1B4-49C8-B5C7-8F0C8222304D}" type="presParOf" srcId="{0752E402-36D2-44DD-9AF9-206EA0AF33D9}" destId="{CCDFBF83-64EB-4547-ADCD-16D52613DD11}" srcOrd="1" destOrd="0" presId="urn:microsoft.com/office/officeart/2005/8/layout/vProcess5"/>
    <dgm:cxn modelId="{A614B9A6-3CB6-4F02-964A-72F72F69C7A2}" type="presParOf" srcId="{0752E402-36D2-44DD-9AF9-206EA0AF33D9}" destId="{560AF060-9AAD-4C00-ADFF-8E5302064057}" srcOrd="2" destOrd="0" presId="urn:microsoft.com/office/officeart/2005/8/layout/vProcess5"/>
    <dgm:cxn modelId="{04BA2719-2E5F-4FC3-9887-A0817F12356E}" type="presParOf" srcId="{0752E402-36D2-44DD-9AF9-206EA0AF33D9}" destId="{36B2811B-0CBE-4239-BB0C-64F8E3D69329}" srcOrd="3" destOrd="0" presId="urn:microsoft.com/office/officeart/2005/8/layout/vProcess5"/>
    <dgm:cxn modelId="{566A7BFD-E678-4F01-8C17-6C65EABD1383}" type="presParOf" srcId="{0752E402-36D2-44DD-9AF9-206EA0AF33D9}" destId="{521F4F0C-EF8D-4C4B-993E-1FD11F340F59}" srcOrd="4" destOrd="0" presId="urn:microsoft.com/office/officeart/2005/8/layout/vProcess5"/>
    <dgm:cxn modelId="{DEB05604-F397-4599-A8A6-48FBD0F22AF0}" type="presParOf" srcId="{0752E402-36D2-44DD-9AF9-206EA0AF33D9}" destId="{CEE8C900-3A55-4E22-8854-2492EC7DB1BA}" srcOrd="5" destOrd="0" presId="urn:microsoft.com/office/officeart/2005/8/layout/vProcess5"/>
    <dgm:cxn modelId="{3033881D-9055-4834-B3B9-BE6E6BB1A440}" type="presParOf" srcId="{0752E402-36D2-44DD-9AF9-206EA0AF33D9}" destId="{4E694530-F525-4ACE-917A-137B4E2932A8}" srcOrd="6" destOrd="0" presId="urn:microsoft.com/office/officeart/2005/8/layout/vProcess5"/>
    <dgm:cxn modelId="{9E495C48-0F8C-4E05-8C23-EAE34A289A23}" type="presParOf" srcId="{0752E402-36D2-44DD-9AF9-206EA0AF33D9}" destId="{66003024-62CA-4A60-8A78-49350D9EDB42}" srcOrd="7" destOrd="0" presId="urn:microsoft.com/office/officeart/2005/8/layout/vProcess5"/>
    <dgm:cxn modelId="{CEA97F09-BE4F-43B9-AE49-6AC8C5D24958}" type="presParOf" srcId="{0752E402-36D2-44DD-9AF9-206EA0AF33D9}" destId="{06CED8FB-4BD9-4843-995C-0DF300927023}" srcOrd="8" destOrd="0" presId="urn:microsoft.com/office/officeart/2005/8/layout/vProcess5"/>
    <dgm:cxn modelId="{98D246D6-991C-4B15-8DEF-D403A685AA33}" type="presParOf" srcId="{0752E402-36D2-44DD-9AF9-206EA0AF33D9}" destId="{7C853B90-5E29-47CA-84C7-7BAB25231579}" srcOrd="9" destOrd="0" presId="urn:microsoft.com/office/officeart/2005/8/layout/vProcess5"/>
    <dgm:cxn modelId="{19AC3A03-BBC5-4108-ABBF-572D11E25078}" type="presParOf" srcId="{0752E402-36D2-44DD-9AF9-206EA0AF33D9}" destId="{7EF7DB40-76CD-483E-9301-81432DD642D8}" srcOrd="10" destOrd="0" presId="urn:microsoft.com/office/officeart/2005/8/layout/vProcess5"/>
    <dgm:cxn modelId="{FD3ED05A-E9FF-470B-AA3C-6B7DAB6B6010}" type="presParOf" srcId="{0752E402-36D2-44DD-9AF9-206EA0AF33D9}" destId="{149E3A11-6589-4DBA-B22C-EA5AC38FF983}"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609D9EB-68DD-4381-B437-2F7689658A0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375E52D-0253-44C7-A1BF-01700AC190CF}">
      <dgm:prSet/>
      <dgm:spPr/>
      <dgm:t>
        <a:bodyPr/>
        <a:lstStyle/>
        <a:p>
          <a:r>
            <a:rPr lang="en-GB"/>
            <a:t>Sylvia Duckworth’s </a:t>
          </a:r>
          <a:r>
            <a:rPr lang="en-GB" b="0" i="0"/>
            <a:t>Wheel of Power/Privilege shows that the further away from ‘power’ the more ignored or unimportant you feel.</a:t>
          </a:r>
          <a:endParaRPr lang="en-US"/>
        </a:p>
      </dgm:t>
    </dgm:pt>
    <dgm:pt modelId="{A60FE0E1-2198-49C0-ADD2-32C758FC9BA4}" type="parTrans" cxnId="{8DE3ACF4-84F5-4630-880D-88601F99C9CA}">
      <dgm:prSet/>
      <dgm:spPr/>
      <dgm:t>
        <a:bodyPr/>
        <a:lstStyle/>
        <a:p>
          <a:endParaRPr lang="en-US"/>
        </a:p>
      </dgm:t>
    </dgm:pt>
    <dgm:pt modelId="{FF2CFCFE-8363-45AF-B762-7B83EDCCA5BB}" type="sibTrans" cxnId="{8DE3ACF4-84F5-4630-880D-88601F99C9CA}">
      <dgm:prSet/>
      <dgm:spPr/>
      <dgm:t>
        <a:bodyPr/>
        <a:lstStyle/>
        <a:p>
          <a:endParaRPr lang="en-US"/>
        </a:p>
      </dgm:t>
    </dgm:pt>
    <dgm:pt modelId="{30EEF255-8E96-48EF-B268-FB3FEE35FA81}">
      <dgm:prSet/>
      <dgm:spPr/>
      <dgm:t>
        <a:bodyPr/>
        <a:lstStyle/>
        <a:p>
          <a:r>
            <a:rPr lang="en-GB" b="0" i="0"/>
            <a:t>Visualization of what the term “marginalization;“ could be for some</a:t>
          </a:r>
          <a:endParaRPr lang="en-US"/>
        </a:p>
      </dgm:t>
    </dgm:pt>
    <dgm:pt modelId="{12866134-FD75-4EF9-AFD9-AA3403618394}" type="parTrans" cxnId="{C44F2F5A-FF1E-4080-8C6F-DFCC54C15EBE}">
      <dgm:prSet/>
      <dgm:spPr/>
      <dgm:t>
        <a:bodyPr/>
        <a:lstStyle/>
        <a:p>
          <a:endParaRPr lang="en-US"/>
        </a:p>
      </dgm:t>
    </dgm:pt>
    <dgm:pt modelId="{AB793A6D-9F2F-421E-9327-F56FC5B9A23C}" type="sibTrans" cxnId="{C44F2F5A-FF1E-4080-8C6F-DFCC54C15EBE}">
      <dgm:prSet/>
      <dgm:spPr/>
      <dgm:t>
        <a:bodyPr/>
        <a:lstStyle/>
        <a:p>
          <a:endParaRPr lang="en-US"/>
        </a:p>
      </dgm:t>
    </dgm:pt>
    <dgm:pt modelId="{955E229A-E147-4911-879A-34911CA87F51}">
      <dgm:prSet/>
      <dgm:spPr/>
      <dgm:t>
        <a:bodyPr/>
        <a:lstStyle/>
        <a:p>
          <a:r>
            <a:rPr lang="en-GB" b="0" i="0"/>
            <a:t>Having multiple identities can cause different experiences and compounds of oppression</a:t>
          </a:r>
          <a:endParaRPr lang="en-US"/>
        </a:p>
      </dgm:t>
    </dgm:pt>
    <dgm:pt modelId="{7B45C699-A593-427F-8568-739839C54BD5}" type="parTrans" cxnId="{C0FE885E-5FCD-4346-A119-681EFA3D9BF7}">
      <dgm:prSet/>
      <dgm:spPr/>
      <dgm:t>
        <a:bodyPr/>
        <a:lstStyle/>
        <a:p>
          <a:endParaRPr lang="en-US"/>
        </a:p>
      </dgm:t>
    </dgm:pt>
    <dgm:pt modelId="{B0C2606F-1BEC-4420-BFF0-89E836981873}" type="sibTrans" cxnId="{C0FE885E-5FCD-4346-A119-681EFA3D9BF7}">
      <dgm:prSet/>
      <dgm:spPr/>
      <dgm:t>
        <a:bodyPr/>
        <a:lstStyle/>
        <a:p>
          <a:endParaRPr lang="en-US"/>
        </a:p>
      </dgm:t>
    </dgm:pt>
    <dgm:pt modelId="{361A1ADE-FA8F-4D21-90BB-50E26064854A}">
      <dgm:prSet/>
      <dgm:spPr/>
      <dgm:t>
        <a:bodyPr/>
        <a:lstStyle/>
        <a:p>
          <a:r>
            <a:rPr lang="en-GB" b="0" i="0"/>
            <a:t>Try to place yourself in the different categories, notice how your level of power/marginalization shifts between categories. </a:t>
          </a:r>
          <a:endParaRPr lang="en-US"/>
        </a:p>
      </dgm:t>
    </dgm:pt>
    <dgm:pt modelId="{C22176F2-B51C-4EB5-9E47-FC162DD4C673}" type="parTrans" cxnId="{D6B572D3-7E48-491E-9989-988D85B15FA2}">
      <dgm:prSet/>
      <dgm:spPr/>
      <dgm:t>
        <a:bodyPr/>
        <a:lstStyle/>
        <a:p>
          <a:endParaRPr lang="en-US"/>
        </a:p>
      </dgm:t>
    </dgm:pt>
    <dgm:pt modelId="{4A7154B4-C3CD-4B8E-B96A-68E659A83571}" type="sibTrans" cxnId="{D6B572D3-7E48-491E-9989-988D85B15FA2}">
      <dgm:prSet/>
      <dgm:spPr/>
      <dgm:t>
        <a:bodyPr/>
        <a:lstStyle/>
        <a:p>
          <a:endParaRPr lang="en-US"/>
        </a:p>
      </dgm:t>
    </dgm:pt>
    <dgm:pt modelId="{A2005061-A345-4E95-96AA-B00CC6D5A42E}" type="pres">
      <dgm:prSet presAssocID="{7609D9EB-68DD-4381-B437-2F7689658A0A}" presName="linear" presStyleCnt="0">
        <dgm:presLayoutVars>
          <dgm:animLvl val="lvl"/>
          <dgm:resizeHandles val="exact"/>
        </dgm:presLayoutVars>
      </dgm:prSet>
      <dgm:spPr/>
    </dgm:pt>
    <dgm:pt modelId="{49911AAB-8BCE-4319-916A-DC4D872ECA5B}" type="pres">
      <dgm:prSet presAssocID="{E375E52D-0253-44C7-A1BF-01700AC190CF}" presName="parentText" presStyleLbl="node1" presStyleIdx="0" presStyleCnt="4">
        <dgm:presLayoutVars>
          <dgm:chMax val="0"/>
          <dgm:bulletEnabled val="1"/>
        </dgm:presLayoutVars>
      </dgm:prSet>
      <dgm:spPr/>
    </dgm:pt>
    <dgm:pt modelId="{04BF3816-3D7C-4624-9A1E-8C2A8BDEFA59}" type="pres">
      <dgm:prSet presAssocID="{FF2CFCFE-8363-45AF-B762-7B83EDCCA5BB}" presName="spacer" presStyleCnt="0"/>
      <dgm:spPr/>
    </dgm:pt>
    <dgm:pt modelId="{E66F8FDE-D319-4795-B2B3-24115B0F990C}" type="pres">
      <dgm:prSet presAssocID="{30EEF255-8E96-48EF-B268-FB3FEE35FA81}" presName="parentText" presStyleLbl="node1" presStyleIdx="1" presStyleCnt="4">
        <dgm:presLayoutVars>
          <dgm:chMax val="0"/>
          <dgm:bulletEnabled val="1"/>
        </dgm:presLayoutVars>
      </dgm:prSet>
      <dgm:spPr/>
    </dgm:pt>
    <dgm:pt modelId="{A11232C4-DA42-41A6-9CE8-ADF76EB6EDB2}" type="pres">
      <dgm:prSet presAssocID="{AB793A6D-9F2F-421E-9327-F56FC5B9A23C}" presName="spacer" presStyleCnt="0"/>
      <dgm:spPr/>
    </dgm:pt>
    <dgm:pt modelId="{D1DEA3EF-8F06-4F4D-B4F5-3BCE2D45C9DB}" type="pres">
      <dgm:prSet presAssocID="{955E229A-E147-4911-879A-34911CA87F51}" presName="parentText" presStyleLbl="node1" presStyleIdx="2" presStyleCnt="4">
        <dgm:presLayoutVars>
          <dgm:chMax val="0"/>
          <dgm:bulletEnabled val="1"/>
        </dgm:presLayoutVars>
      </dgm:prSet>
      <dgm:spPr/>
    </dgm:pt>
    <dgm:pt modelId="{5AF0986A-5AEE-4C23-9BBE-46F27A665EEF}" type="pres">
      <dgm:prSet presAssocID="{B0C2606F-1BEC-4420-BFF0-89E836981873}" presName="spacer" presStyleCnt="0"/>
      <dgm:spPr/>
    </dgm:pt>
    <dgm:pt modelId="{44AC8A9B-DDC6-40BC-927F-2558780786D2}" type="pres">
      <dgm:prSet presAssocID="{361A1ADE-FA8F-4D21-90BB-50E26064854A}" presName="parentText" presStyleLbl="node1" presStyleIdx="3" presStyleCnt="4">
        <dgm:presLayoutVars>
          <dgm:chMax val="0"/>
          <dgm:bulletEnabled val="1"/>
        </dgm:presLayoutVars>
      </dgm:prSet>
      <dgm:spPr/>
    </dgm:pt>
  </dgm:ptLst>
  <dgm:cxnLst>
    <dgm:cxn modelId="{E9AFB930-5D9F-4AAC-B702-B758186919FD}" type="presOf" srcId="{E375E52D-0253-44C7-A1BF-01700AC190CF}" destId="{49911AAB-8BCE-4319-916A-DC4D872ECA5B}" srcOrd="0" destOrd="0" presId="urn:microsoft.com/office/officeart/2005/8/layout/vList2"/>
    <dgm:cxn modelId="{C0FE885E-5FCD-4346-A119-681EFA3D9BF7}" srcId="{7609D9EB-68DD-4381-B437-2F7689658A0A}" destId="{955E229A-E147-4911-879A-34911CA87F51}" srcOrd="2" destOrd="0" parTransId="{7B45C699-A593-427F-8568-739839C54BD5}" sibTransId="{B0C2606F-1BEC-4420-BFF0-89E836981873}"/>
    <dgm:cxn modelId="{C44F2F5A-FF1E-4080-8C6F-DFCC54C15EBE}" srcId="{7609D9EB-68DD-4381-B437-2F7689658A0A}" destId="{30EEF255-8E96-48EF-B268-FB3FEE35FA81}" srcOrd="1" destOrd="0" parTransId="{12866134-FD75-4EF9-AFD9-AA3403618394}" sibTransId="{AB793A6D-9F2F-421E-9327-F56FC5B9A23C}"/>
    <dgm:cxn modelId="{5BC82E92-05AF-4F80-AE01-482FA56F2666}" type="presOf" srcId="{30EEF255-8E96-48EF-B268-FB3FEE35FA81}" destId="{E66F8FDE-D319-4795-B2B3-24115B0F990C}" srcOrd="0" destOrd="0" presId="urn:microsoft.com/office/officeart/2005/8/layout/vList2"/>
    <dgm:cxn modelId="{216B00C0-4152-4C1F-9025-18A0E63D30C6}" type="presOf" srcId="{361A1ADE-FA8F-4D21-90BB-50E26064854A}" destId="{44AC8A9B-DDC6-40BC-927F-2558780786D2}" srcOrd="0" destOrd="0" presId="urn:microsoft.com/office/officeart/2005/8/layout/vList2"/>
    <dgm:cxn modelId="{DBA516C2-F437-47CB-BF9D-7548D3C0B39F}" type="presOf" srcId="{955E229A-E147-4911-879A-34911CA87F51}" destId="{D1DEA3EF-8F06-4F4D-B4F5-3BCE2D45C9DB}" srcOrd="0" destOrd="0" presId="urn:microsoft.com/office/officeart/2005/8/layout/vList2"/>
    <dgm:cxn modelId="{D6B572D3-7E48-491E-9989-988D85B15FA2}" srcId="{7609D9EB-68DD-4381-B437-2F7689658A0A}" destId="{361A1ADE-FA8F-4D21-90BB-50E26064854A}" srcOrd="3" destOrd="0" parTransId="{C22176F2-B51C-4EB5-9E47-FC162DD4C673}" sibTransId="{4A7154B4-C3CD-4B8E-B96A-68E659A83571}"/>
    <dgm:cxn modelId="{6D77B7D8-2D71-4ACD-8049-0D76977F545F}" type="presOf" srcId="{7609D9EB-68DD-4381-B437-2F7689658A0A}" destId="{A2005061-A345-4E95-96AA-B00CC6D5A42E}" srcOrd="0" destOrd="0" presId="urn:microsoft.com/office/officeart/2005/8/layout/vList2"/>
    <dgm:cxn modelId="{8DE3ACF4-84F5-4630-880D-88601F99C9CA}" srcId="{7609D9EB-68DD-4381-B437-2F7689658A0A}" destId="{E375E52D-0253-44C7-A1BF-01700AC190CF}" srcOrd="0" destOrd="0" parTransId="{A60FE0E1-2198-49C0-ADD2-32C758FC9BA4}" sibTransId="{FF2CFCFE-8363-45AF-B762-7B83EDCCA5BB}"/>
    <dgm:cxn modelId="{9C56C34D-38BC-434F-A231-A8751D3D5046}" type="presParOf" srcId="{A2005061-A345-4E95-96AA-B00CC6D5A42E}" destId="{49911AAB-8BCE-4319-916A-DC4D872ECA5B}" srcOrd="0" destOrd="0" presId="urn:microsoft.com/office/officeart/2005/8/layout/vList2"/>
    <dgm:cxn modelId="{550A57F7-FADA-4B7F-BD38-80D787C793C7}" type="presParOf" srcId="{A2005061-A345-4E95-96AA-B00CC6D5A42E}" destId="{04BF3816-3D7C-4624-9A1E-8C2A8BDEFA59}" srcOrd="1" destOrd="0" presId="urn:microsoft.com/office/officeart/2005/8/layout/vList2"/>
    <dgm:cxn modelId="{3A852431-DE85-49B4-ADE3-2EEC0C953604}" type="presParOf" srcId="{A2005061-A345-4E95-96AA-B00CC6D5A42E}" destId="{E66F8FDE-D319-4795-B2B3-24115B0F990C}" srcOrd="2" destOrd="0" presId="urn:microsoft.com/office/officeart/2005/8/layout/vList2"/>
    <dgm:cxn modelId="{B5169FB9-621E-4A18-AFC4-42C635DA0917}" type="presParOf" srcId="{A2005061-A345-4E95-96AA-B00CC6D5A42E}" destId="{A11232C4-DA42-41A6-9CE8-ADF76EB6EDB2}" srcOrd="3" destOrd="0" presId="urn:microsoft.com/office/officeart/2005/8/layout/vList2"/>
    <dgm:cxn modelId="{EBE150A4-7B9E-4182-AED0-E36E7AEE1B6E}" type="presParOf" srcId="{A2005061-A345-4E95-96AA-B00CC6D5A42E}" destId="{D1DEA3EF-8F06-4F4D-B4F5-3BCE2D45C9DB}" srcOrd="4" destOrd="0" presId="urn:microsoft.com/office/officeart/2005/8/layout/vList2"/>
    <dgm:cxn modelId="{224958CE-235E-456B-AFEB-926C0C840FE5}" type="presParOf" srcId="{A2005061-A345-4E95-96AA-B00CC6D5A42E}" destId="{5AF0986A-5AEE-4C23-9BBE-46F27A665EEF}" srcOrd="5" destOrd="0" presId="urn:microsoft.com/office/officeart/2005/8/layout/vList2"/>
    <dgm:cxn modelId="{E3B5FD6F-17AB-4AF6-96B4-4DA546FA27A5}" type="presParOf" srcId="{A2005061-A345-4E95-96AA-B00CC6D5A42E}" destId="{44AC8A9B-DDC6-40BC-927F-2558780786D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C886352-FA2F-4A2C-8216-77FE374C5908}"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72D66CFA-8D2A-4829-95BE-7A4BEA14E9B4}">
      <dgm:prSet/>
      <dgm:spPr/>
      <dgm:t>
        <a:bodyPr/>
        <a:lstStyle/>
        <a:p>
          <a:r>
            <a:rPr lang="en-GB" b="0" i="0"/>
            <a:t>Parents were immigrants from East Africa Dad GP / Mam pharmacist </a:t>
          </a:r>
          <a:endParaRPr lang="en-US"/>
        </a:p>
      </dgm:t>
    </dgm:pt>
    <dgm:pt modelId="{F4B130AB-36FB-495B-A972-0EDF1AD1F2EE}" type="parTrans" cxnId="{43EEEADC-9F31-4FD4-A791-09B40273668E}">
      <dgm:prSet/>
      <dgm:spPr/>
      <dgm:t>
        <a:bodyPr/>
        <a:lstStyle/>
        <a:p>
          <a:endParaRPr lang="en-US"/>
        </a:p>
      </dgm:t>
    </dgm:pt>
    <dgm:pt modelId="{D81BDFF7-04B4-431F-A525-11C33A5FEDA0}" type="sibTrans" cxnId="{43EEEADC-9F31-4FD4-A791-09B40273668E}">
      <dgm:prSet/>
      <dgm:spPr/>
      <dgm:t>
        <a:bodyPr/>
        <a:lstStyle/>
        <a:p>
          <a:endParaRPr lang="en-US"/>
        </a:p>
      </dgm:t>
    </dgm:pt>
    <dgm:pt modelId="{35BBDB80-7677-4805-ACE1-8AECC8C0F995}">
      <dgm:prSet/>
      <dgm:spPr/>
      <dgm:t>
        <a:bodyPr/>
        <a:lstStyle/>
        <a:p>
          <a:r>
            <a:rPr lang="en-GB" b="0" i="0"/>
            <a:t>Private education – Oxford Universities</a:t>
          </a:r>
          <a:endParaRPr lang="en-US"/>
        </a:p>
      </dgm:t>
    </dgm:pt>
    <dgm:pt modelId="{35EFDA4E-3510-4ACE-A74E-614A1C875DFD}" type="parTrans" cxnId="{DF191150-A171-4C52-AA55-7027A0110446}">
      <dgm:prSet/>
      <dgm:spPr/>
      <dgm:t>
        <a:bodyPr/>
        <a:lstStyle/>
        <a:p>
          <a:endParaRPr lang="en-US"/>
        </a:p>
      </dgm:t>
    </dgm:pt>
    <dgm:pt modelId="{A71252D9-D28D-446C-AB0D-F6361798AF15}" type="sibTrans" cxnId="{DF191150-A171-4C52-AA55-7027A0110446}">
      <dgm:prSet/>
      <dgm:spPr/>
      <dgm:t>
        <a:bodyPr/>
        <a:lstStyle/>
        <a:p>
          <a:endParaRPr lang="en-US"/>
        </a:p>
      </dgm:t>
    </dgm:pt>
    <dgm:pt modelId="{8087B549-52D2-49FB-BE41-AA3A8847A8E5}">
      <dgm:prSet/>
      <dgm:spPr/>
      <dgm:t>
        <a:bodyPr/>
        <a:lstStyle/>
        <a:p>
          <a:r>
            <a:rPr lang="en-GB" b="0" i="0"/>
            <a:t>Graduation worked at Goldman Sachs</a:t>
          </a:r>
          <a:endParaRPr lang="en-US"/>
        </a:p>
      </dgm:t>
    </dgm:pt>
    <dgm:pt modelId="{CC36DB27-FBF1-43AE-BEE8-C964DAD67909}" type="parTrans" cxnId="{6ED02D8C-2DFB-4E0E-9697-68B7F964A5A6}">
      <dgm:prSet/>
      <dgm:spPr/>
      <dgm:t>
        <a:bodyPr/>
        <a:lstStyle/>
        <a:p>
          <a:endParaRPr lang="en-US"/>
        </a:p>
      </dgm:t>
    </dgm:pt>
    <dgm:pt modelId="{61AD8E05-1B1D-44DE-A180-790B0ADBF450}" type="sibTrans" cxnId="{6ED02D8C-2DFB-4E0E-9697-68B7F964A5A6}">
      <dgm:prSet/>
      <dgm:spPr/>
      <dgm:t>
        <a:bodyPr/>
        <a:lstStyle/>
        <a:p>
          <a:endParaRPr lang="en-US"/>
        </a:p>
      </dgm:t>
    </dgm:pt>
    <dgm:pt modelId="{36DE1709-1762-4935-9C77-2087CA86521D}">
      <dgm:prSet/>
      <dgm:spPr/>
      <dgm:t>
        <a:bodyPr/>
        <a:lstStyle/>
        <a:p>
          <a:r>
            <a:rPr lang="en-GB" b="0" i="0"/>
            <a:t>Wife – Daughter of Multi-Billionaire due to Tech Company</a:t>
          </a:r>
          <a:endParaRPr lang="en-US"/>
        </a:p>
      </dgm:t>
    </dgm:pt>
    <dgm:pt modelId="{D0F6DAF1-6560-4633-830C-3E52D55B453C}" type="parTrans" cxnId="{AB1F83A6-466D-4C51-A015-DB181FD24CF6}">
      <dgm:prSet/>
      <dgm:spPr/>
      <dgm:t>
        <a:bodyPr/>
        <a:lstStyle/>
        <a:p>
          <a:endParaRPr lang="en-US"/>
        </a:p>
      </dgm:t>
    </dgm:pt>
    <dgm:pt modelId="{C3C4ECB1-B066-4B77-A4D2-98CBBC41DF4F}" type="sibTrans" cxnId="{AB1F83A6-466D-4C51-A015-DB181FD24CF6}">
      <dgm:prSet/>
      <dgm:spPr/>
      <dgm:t>
        <a:bodyPr/>
        <a:lstStyle/>
        <a:p>
          <a:endParaRPr lang="en-US"/>
        </a:p>
      </dgm:t>
    </dgm:pt>
    <dgm:pt modelId="{044D59A4-8F1A-446D-80A3-43D23F391F56}">
      <dgm:prSet/>
      <dgm:spPr/>
      <dgm:t>
        <a:bodyPr/>
        <a:lstStyle/>
        <a:p>
          <a:r>
            <a:rPr lang="en-GB"/>
            <a:t>Homes – house in Kerby, </a:t>
          </a:r>
          <a:r>
            <a:rPr lang="en-GB" b="0" i="0"/>
            <a:t>North Yorkshire, a house in Earl’s Court, London; Flat in South Kensington; Penthouse in California.</a:t>
          </a:r>
          <a:endParaRPr lang="en-US"/>
        </a:p>
      </dgm:t>
    </dgm:pt>
    <dgm:pt modelId="{4034B38D-B579-4C7A-B8FA-FB32408D628A}" type="parTrans" cxnId="{FA367EF5-29BB-4185-8579-07CEB3B3B71A}">
      <dgm:prSet/>
      <dgm:spPr/>
      <dgm:t>
        <a:bodyPr/>
        <a:lstStyle/>
        <a:p>
          <a:endParaRPr lang="en-US"/>
        </a:p>
      </dgm:t>
    </dgm:pt>
    <dgm:pt modelId="{706901F8-E085-4516-98F1-F56BDDBA16F1}" type="sibTrans" cxnId="{FA367EF5-29BB-4185-8579-07CEB3B3B71A}">
      <dgm:prSet/>
      <dgm:spPr/>
      <dgm:t>
        <a:bodyPr/>
        <a:lstStyle/>
        <a:p>
          <a:endParaRPr lang="en-US"/>
        </a:p>
      </dgm:t>
    </dgm:pt>
    <dgm:pt modelId="{F43165BE-874E-4320-B2C0-7DBAFC98374A}">
      <dgm:prSet/>
      <dgm:spPr/>
      <dgm:t>
        <a:bodyPr/>
        <a:lstStyle/>
        <a:p>
          <a:r>
            <a:rPr lang="en-GB"/>
            <a:t>Number 222 on the Rich List worth £730 Million combined with wife </a:t>
          </a:r>
          <a:endParaRPr lang="en-US"/>
        </a:p>
      </dgm:t>
    </dgm:pt>
    <dgm:pt modelId="{E8580CDB-8FED-49C7-B8B8-4B2C50F46221}" type="parTrans" cxnId="{349A76AE-993A-44FC-B2B1-701695F29CFA}">
      <dgm:prSet/>
      <dgm:spPr/>
      <dgm:t>
        <a:bodyPr/>
        <a:lstStyle/>
        <a:p>
          <a:endParaRPr lang="en-US"/>
        </a:p>
      </dgm:t>
    </dgm:pt>
    <dgm:pt modelId="{D0730A9C-BD08-4117-98B0-DC0CEABD58EB}" type="sibTrans" cxnId="{349A76AE-993A-44FC-B2B1-701695F29CFA}">
      <dgm:prSet/>
      <dgm:spPr/>
      <dgm:t>
        <a:bodyPr/>
        <a:lstStyle/>
        <a:p>
          <a:endParaRPr lang="en-US"/>
        </a:p>
      </dgm:t>
    </dgm:pt>
    <dgm:pt modelId="{1069B21C-E5EA-409A-98B6-BEAA9E2E8B02}" type="pres">
      <dgm:prSet presAssocID="{9C886352-FA2F-4A2C-8216-77FE374C5908}" presName="diagram" presStyleCnt="0">
        <dgm:presLayoutVars>
          <dgm:dir/>
          <dgm:resizeHandles val="exact"/>
        </dgm:presLayoutVars>
      </dgm:prSet>
      <dgm:spPr/>
    </dgm:pt>
    <dgm:pt modelId="{4EC35E56-782E-4EEA-AF7D-1FD36ACBFCDF}" type="pres">
      <dgm:prSet presAssocID="{72D66CFA-8D2A-4829-95BE-7A4BEA14E9B4}" presName="node" presStyleLbl="node1" presStyleIdx="0" presStyleCnt="6">
        <dgm:presLayoutVars>
          <dgm:bulletEnabled val="1"/>
        </dgm:presLayoutVars>
      </dgm:prSet>
      <dgm:spPr/>
    </dgm:pt>
    <dgm:pt modelId="{80FA1159-6813-4637-9D9A-B228F23BA8DF}" type="pres">
      <dgm:prSet presAssocID="{D81BDFF7-04B4-431F-A525-11C33A5FEDA0}" presName="sibTrans" presStyleCnt="0"/>
      <dgm:spPr/>
    </dgm:pt>
    <dgm:pt modelId="{E4FB4E28-DD78-4D5E-BAF4-AA20F9D62C88}" type="pres">
      <dgm:prSet presAssocID="{35BBDB80-7677-4805-ACE1-8AECC8C0F995}" presName="node" presStyleLbl="node1" presStyleIdx="1" presStyleCnt="6">
        <dgm:presLayoutVars>
          <dgm:bulletEnabled val="1"/>
        </dgm:presLayoutVars>
      </dgm:prSet>
      <dgm:spPr/>
    </dgm:pt>
    <dgm:pt modelId="{4F346A66-0F1D-4955-8D7C-A6CFC5587C1D}" type="pres">
      <dgm:prSet presAssocID="{A71252D9-D28D-446C-AB0D-F6361798AF15}" presName="sibTrans" presStyleCnt="0"/>
      <dgm:spPr/>
    </dgm:pt>
    <dgm:pt modelId="{695A6137-4939-4FF4-AAD7-3BF157F98E0E}" type="pres">
      <dgm:prSet presAssocID="{8087B549-52D2-49FB-BE41-AA3A8847A8E5}" presName="node" presStyleLbl="node1" presStyleIdx="2" presStyleCnt="6">
        <dgm:presLayoutVars>
          <dgm:bulletEnabled val="1"/>
        </dgm:presLayoutVars>
      </dgm:prSet>
      <dgm:spPr/>
    </dgm:pt>
    <dgm:pt modelId="{81485E26-7A08-407E-8820-8410B2B02DDD}" type="pres">
      <dgm:prSet presAssocID="{61AD8E05-1B1D-44DE-A180-790B0ADBF450}" presName="sibTrans" presStyleCnt="0"/>
      <dgm:spPr/>
    </dgm:pt>
    <dgm:pt modelId="{1ADC4495-6D7A-499D-BC3A-A28897B1E0A4}" type="pres">
      <dgm:prSet presAssocID="{36DE1709-1762-4935-9C77-2087CA86521D}" presName="node" presStyleLbl="node1" presStyleIdx="3" presStyleCnt="6">
        <dgm:presLayoutVars>
          <dgm:bulletEnabled val="1"/>
        </dgm:presLayoutVars>
      </dgm:prSet>
      <dgm:spPr/>
    </dgm:pt>
    <dgm:pt modelId="{91CA43E7-457A-49B3-B77F-514B47212844}" type="pres">
      <dgm:prSet presAssocID="{C3C4ECB1-B066-4B77-A4D2-98CBBC41DF4F}" presName="sibTrans" presStyleCnt="0"/>
      <dgm:spPr/>
    </dgm:pt>
    <dgm:pt modelId="{1DE53DBB-8C86-4A5F-B798-DDEB43DE7A48}" type="pres">
      <dgm:prSet presAssocID="{044D59A4-8F1A-446D-80A3-43D23F391F56}" presName="node" presStyleLbl="node1" presStyleIdx="4" presStyleCnt="6">
        <dgm:presLayoutVars>
          <dgm:bulletEnabled val="1"/>
        </dgm:presLayoutVars>
      </dgm:prSet>
      <dgm:spPr/>
    </dgm:pt>
    <dgm:pt modelId="{164AAF74-FA35-48E2-9397-789DC4F8D68F}" type="pres">
      <dgm:prSet presAssocID="{706901F8-E085-4516-98F1-F56BDDBA16F1}" presName="sibTrans" presStyleCnt="0"/>
      <dgm:spPr/>
    </dgm:pt>
    <dgm:pt modelId="{E0E65EE8-B274-4CBF-9018-0709D35B7BB4}" type="pres">
      <dgm:prSet presAssocID="{F43165BE-874E-4320-B2C0-7DBAFC98374A}" presName="node" presStyleLbl="node1" presStyleIdx="5" presStyleCnt="6">
        <dgm:presLayoutVars>
          <dgm:bulletEnabled val="1"/>
        </dgm:presLayoutVars>
      </dgm:prSet>
      <dgm:spPr/>
    </dgm:pt>
  </dgm:ptLst>
  <dgm:cxnLst>
    <dgm:cxn modelId="{3F23505E-A80F-40E4-B6BB-55E90CC358B3}" type="presOf" srcId="{35BBDB80-7677-4805-ACE1-8AECC8C0F995}" destId="{E4FB4E28-DD78-4D5E-BAF4-AA20F9D62C88}" srcOrd="0" destOrd="0" presId="urn:microsoft.com/office/officeart/2005/8/layout/default"/>
    <dgm:cxn modelId="{DF191150-A171-4C52-AA55-7027A0110446}" srcId="{9C886352-FA2F-4A2C-8216-77FE374C5908}" destId="{35BBDB80-7677-4805-ACE1-8AECC8C0F995}" srcOrd="1" destOrd="0" parTransId="{35EFDA4E-3510-4ACE-A74E-614A1C875DFD}" sibTransId="{A71252D9-D28D-446C-AB0D-F6361798AF15}"/>
    <dgm:cxn modelId="{574B3D84-1BF3-4099-B066-3C665A6991CB}" type="presOf" srcId="{8087B549-52D2-49FB-BE41-AA3A8847A8E5}" destId="{695A6137-4939-4FF4-AAD7-3BF157F98E0E}" srcOrd="0" destOrd="0" presId="urn:microsoft.com/office/officeart/2005/8/layout/default"/>
    <dgm:cxn modelId="{6ED02D8C-2DFB-4E0E-9697-68B7F964A5A6}" srcId="{9C886352-FA2F-4A2C-8216-77FE374C5908}" destId="{8087B549-52D2-49FB-BE41-AA3A8847A8E5}" srcOrd="2" destOrd="0" parTransId="{CC36DB27-FBF1-43AE-BEE8-C964DAD67909}" sibTransId="{61AD8E05-1B1D-44DE-A180-790B0ADBF450}"/>
    <dgm:cxn modelId="{1D2EA791-F1F4-45C2-84C6-59B9C5444E74}" type="presOf" srcId="{9C886352-FA2F-4A2C-8216-77FE374C5908}" destId="{1069B21C-E5EA-409A-98B6-BEAA9E2E8B02}" srcOrd="0" destOrd="0" presId="urn:microsoft.com/office/officeart/2005/8/layout/default"/>
    <dgm:cxn modelId="{AB1F83A6-466D-4C51-A015-DB181FD24CF6}" srcId="{9C886352-FA2F-4A2C-8216-77FE374C5908}" destId="{36DE1709-1762-4935-9C77-2087CA86521D}" srcOrd="3" destOrd="0" parTransId="{D0F6DAF1-6560-4633-830C-3E52D55B453C}" sibTransId="{C3C4ECB1-B066-4B77-A4D2-98CBBC41DF4F}"/>
    <dgm:cxn modelId="{349A76AE-993A-44FC-B2B1-701695F29CFA}" srcId="{9C886352-FA2F-4A2C-8216-77FE374C5908}" destId="{F43165BE-874E-4320-B2C0-7DBAFC98374A}" srcOrd="5" destOrd="0" parTransId="{E8580CDB-8FED-49C7-B8B8-4B2C50F46221}" sibTransId="{D0730A9C-BD08-4117-98B0-DC0CEABD58EB}"/>
    <dgm:cxn modelId="{BBBF69B2-EBA5-49C9-8EB1-E9D3E8921B42}" type="presOf" srcId="{36DE1709-1762-4935-9C77-2087CA86521D}" destId="{1ADC4495-6D7A-499D-BC3A-A28897B1E0A4}" srcOrd="0" destOrd="0" presId="urn:microsoft.com/office/officeart/2005/8/layout/default"/>
    <dgm:cxn modelId="{2441D7B8-70A8-4FBF-B8F2-CFD96FE992BD}" type="presOf" srcId="{72D66CFA-8D2A-4829-95BE-7A4BEA14E9B4}" destId="{4EC35E56-782E-4EEA-AF7D-1FD36ACBFCDF}" srcOrd="0" destOrd="0" presId="urn:microsoft.com/office/officeart/2005/8/layout/default"/>
    <dgm:cxn modelId="{E90F38BB-8695-4DDD-B965-21968FE7004B}" type="presOf" srcId="{F43165BE-874E-4320-B2C0-7DBAFC98374A}" destId="{E0E65EE8-B274-4CBF-9018-0709D35B7BB4}" srcOrd="0" destOrd="0" presId="urn:microsoft.com/office/officeart/2005/8/layout/default"/>
    <dgm:cxn modelId="{43EEEADC-9F31-4FD4-A791-09B40273668E}" srcId="{9C886352-FA2F-4A2C-8216-77FE374C5908}" destId="{72D66CFA-8D2A-4829-95BE-7A4BEA14E9B4}" srcOrd="0" destOrd="0" parTransId="{F4B130AB-36FB-495B-A972-0EDF1AD1F2EE}" sibTransId="{D81BDFF7-04B4-431F-A525-11C33A5FEDA0}"/>
    <dgm:cxn modelId="{EFE862E3-3789-4FAF-BA09-74A4438A106F}" type="presOf" srcId="{044D59A4-8F1A-446D-80A3-43D23F391F56}" destId="{1DE53DBB-8C86-4A5F-B798-DDEB43DE7A48}" srcOrd="0" destOrd="0" presId="urn:microsoft.com/office/officeart/2005/8/layout/default"/>
    <dgm:cxn modelId="{FA367EF5-29BB-4185-8579-07CEB3B3B71A}" srcId="{9C886352-FA2F-4A2C-8216-77FE374C5908}" destId="{044D59A4-8F1A-446D-80A3-43D23F391F56}" srcOrd="4" destOrd="0" parTransId="{4034B38D-B579-4C7A-B8FA-FB32408D628A}" sibTransId="{706901F8-E085-4516-98F1-F56BDDBA16F1}"/>
    <dgm:cxn modelId="{3D0FFB6F-3B2B-4E5B-9E7C-893454DC6405}" type="presParOf" srcId="{1069B21C-E5EA-409A-98B6-BEAA9E2E8B02}" destId="{4EC35E56-782E-4EEA-AF7D-1FD36ACBFCDF}" srcOrd="0" destOrd="0" presId="urn:microsoft.com/office/officeart/2005/8/layout/default"/>
    <dgm:cxn modelId="{EF0C87E3-E81F-40CA-8C18-87681F8DD90F}" type="presParOf" srcId="{1069B21C-E5EA-409A-98B6-BEAA9E2E8B02}" destId="{80FA1159-6813-4637-9D9A-B228F23BA8DF}" srcOrd="1" destOrd="0" presId="urn:microsoft.com/office/officeart/2005/8/layout/default"/>
    <dgm:cxn modelId="{E0CA1561-0AA9-4E3C-A04C-8C694C48BD20}" type="presParOf" srcId="{1069B21C-E5EA-409A-98B6-BEAA9E2E8B02}" destId="{E4FB4E28-DD78-4D5E-BAF4-AA20F9D62C88}" srcOrd="2" destOrd="0" presId="urn:microsoft.com/office/officeart/2005/8/layout/default"/>
    <dgm:cxn modelId="{02563303-1BC4-4FDD-8BF1-021C71EAF485}" type="presParOf" srcId="{1069B21C-E5EA-409A-98B6-BEAA9E2E8B02}" destId="{4F346A66-0F1D-4955-8D7C-A6CFC5587C1D}" srcOrd="3" destOrd="0" presId="urn:microsoft.com/office/officeart/2005/8/layout/default"/>
    <dgm:cxn modelId="{99FDCA91-44D2-4A0E-AEEC-68370DD12CF9}" type="presParOf" srcId="{1069B21C-E5EA-409A-98B6-BEAA9E2E8B02}" destId="{695A6137-4939-4FF4-AAD7-3BF157F98E0E}" srcOrd="4" destOrd="0" presId="urn:microsoft.com/office/officeart/2005/8/layout/default"/>
    <dgm:cxn modelId="{F799DC3C-44ED-4FEF-BC0D-FCFCA2497E14}" type="presParOf" srcId="{1069B21C-E5EA-409A-98B6-BEAA9E2E8B02}" destId="{81485E26-7A08-407E-8820-8410B2B02DDD}" srcOrd="5" destOrd="0" presId="urn:microsoft.com/office/officeart/2005/8/layout/default"/>
    <dgm:cxn modelId="{5AF5E58D-0AD3-47E7-A907-B21168DE8907}" type="presParOf" srcId="{1069B21C-E5EA-409A-98B6-BEAA9E2E8B02}" destId="{1ADC4495-6D7A-499D-BC3A-A28897B1E0A4}" srcOrd="6" destOrd="0" presId="urn:microsoft.com/office/officeart/2005/8/layout/default"/>
    <dgm:cxn modelId="{F0FE64C4-666C-473C-A556-1B8858A73039}" type="presParOf" srcId="{1069B21C-E5EA-409A-98B6-BEAA9E2E8B02}" destId="{91CA43E7-457A-49B3-B77F-514B47212844}" srcOrd="7" destOrd="0" presId="urn:microsoft.com/office/officeart/2005/8/layout/default"/>
    <dgm:cxn modelId="{76C93D42-B0B9-4DEC-8128-ED1C175956AC}" type="presParOf" srcId="{1069B21C-E5EA-409A-98B6-BEAA9E2E8B02}" destId="{1DE53DBB-8C86-4A5F-B798-DDEB43DE7A48}" srcOrd="8" destOrd="0" presId="urn:microsoft.com/office/officeart/2005/8/layout/default"/>
    <dgm:cxn modelId="{0172330D-BB6A-43C3-BEFB-97E7610C9A85}" type="presParOf" srcId="{1069B21C-E5EA-409A-98B6-BEAA9E2E8B02}" destId="{164AAF74-FA35-48E2-9397-789DC4F8D68F}" srcOrd="9" destOrd="0" presId="urn:microsoft.com/office/officeart/2005/8/layout/default"/>
    <dgm:cxn modelId="{573DE8A4-22E7-4C4F-888F-5ECCFBF60F21}" type="presParOf" srcId="{1069B21C-E5EA-409A-98B6-BEAA9E2E8B02}" destId="{E0E65EE8-B274-4CBF-9018-0709D35B7BB4}"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30511C0-7CBE-42D5-8A49-73554196564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1C15A27-D0D7-4E61-B451-EADCC499265D}">
      <dgm:prSet/>
      <dgm:spPr/>
      <dgm:t>
        <a:bodyPr/>
        <a:lstStyle/>
        <a:p>
          <a:r>
            <a:rPr lang="en-GB" b="0" i="0"/>
            <a:t>Parents Dad tool maker / Mam nurse from Surrey </a:t>
          </a:r>
          <a:endParaRPr lang="en-US"/>
        </a:p>
      </dgm:t>
    </dgm:pt>
    <dgm:pt modelId="{5816C1FB-CF1E-4662-91BF-74E4CC88DA65}" type="parTrans" cxnId="{F7E62345-626E-40B8-99BE-7369A0E59879}">
      <dgm:prSet/>
      <dgm:spPr/>
      <dgm:t>
        <a:bodyPr/>
        <a:lstStyle/>
        <a:p>
          <a:endParaRPr lang="en-US"/>
        </a:p>
      </dgm:t>
    </dgm:pt>
    <dgm:pt modelId="{AC93460B-B0A4-4157-A333-58DD5C3FA234}" type="sibTrans" cxnId="{F7E62345-626E-40B8-99BE-7369A0E59879}">
      <dgm:prSet/>
      <dgm:spPr/>
      <dgm:t>
        <a:bodyPr/>
        <a:lstStyle/>
        <a:p>
          <a:endParaRPr lang="en-US"/>
        </a:p>
      </dgm:t>
    </dgm:pt>
    <dgm:pt modelId="{2DD965F8-B2DA-4AEE-B478-AB226017EBD7}">
      <dgm:prSet/>
      <dgm:spPr/>
      <dgm:t>
        <a:bodyPr/>
        <a:lstStyle/>
        <a:p>
          <a:r>
            <a:rPr lang="en-GB"/>
            <a:t>E</a:t>
          </a:r>
          <a:r>
            <a:rPr lang="en-GB" b="0" i="0"/>
            <a:t>ducation – School turned fee paying but he had a bursary to attend.  Oxford Universities</a:t>
          </a:r>
          <a:endParaRPr lang="en-US"/>
        </a:p>
      </dgm:t>
    </dgm:pt>
    <dgm:pt modelId="{D514CAB8-291D-446B-9C54-E79D844A405E}" type="parTrans" cxnId="{E26167D0-C6A5-46BF-8B37-7954F9A219A8}">
      <dgm:prSet/>
      <dgm:spPr/>
      <dgm:t>
        <a:bodyPr/>
        <a:lstStyle/>
        <a:p>
          <a:endParaRPr lang="en-US"/>
        </a:p>
      </dgm:t>
    </dgm:pt>
    <dgm:pt modelId="{2ACD8CB3-4051-470D-856A-2964B52690A8}" type="sibTrans" cxnId="{E26167D0-C6A5-46BF-8B37-7954F9A219A8}">
      <dgm:prSet/>
      <dgm:spPr/>
      <dgm:t>
        <a:bodyPr/>
        <a:lstStyle/>
        <a:p>
          <a:endParaRPr lang="en-US"/>
        </a:p>
      </dgm:t>
    </dgm:pt>
    <dgm:pt modelId="{13DE4CE4-A7B5-4460-B088-6F8E2EE0D642}">
      <dgm:prSet/>
      <dgm:spPr/>
      <dgm:t>
        <a:bodyPr/>
        <a:lstStyle/>
        <a:p>
          <a:r>
            <a:rPr lang="en-GB" b="0" i="0"/>
            <a:t>Uni – Leeds and Oxford</a:t>
          </a:r>
          <a:endParaRPr lang="en-US"/>
        </a:p>
      </dgm:t>
    </dgm:pt>
    <dgm:pt modelId="{1DA64D7A-9645-4A1C-ABA2-041996D4ACBE}" type="parTrans" cxnId="{D92B635B-1826-4175-B151-270F1DDC3BA7}">
      <dgm:prSet/>
      <dgm:spPr/>
      <dgm:t>
        <a:bodyPr/>
        <a:lstStyle/>
        <a:p>
          <a:endParaRPr lang="en-US"/>
        </a:p>
      </dgm:t>
    </dgm:pt>
    <dgm:pt modelId="{F2760C6C-9D41-48C2-8FE1-0B818622A3D8}" type="sibTrans" cxnId="{D92B635B-1826-4175-B151-270F1DDC3BA7}">
      <dgm:prSet/>
      <dgm:spPr/>
      <dgm:t>
        <a:bodyPr/>
        <a:lstStyle/>
        <a:p>
          <a:endParaRPr lang="en-US"/>
        </a:p>
      </dgm:t>
    </dgm:pt>
    <dgm:pt modelId="{0D155476-9212-4166-9B70-823FA2B88AC4}">
      <dgm:prSet/>
      <dgm:spPr/>
      <dgm:t>
        <a:bodyPr/>
        <a:lstStyle/>
        <a:p>
          <a:r>
            <a:rPr lang="en-GB" b="0" i="0"/>
            <a:t>Graduation Called to the Bar – Barrister then a QC/KC</a:t>
          </a:r>
          <a:endParaRPr lang="en-US"/>
        </a:p>
      </dgm:t>
    </dgm:pt>
    <dgm:pt modelId="{DA41BC0C-1224-495C-8E15-9406FB29C433}" type="parTrans" cxnId="{A200F722-B1A8-46D4-B7C0-41F90887E86E}">
      <dgm:prSet/>
      <dgm:spPr/>
      <dgm:t>
        <a:bodyPr/>
        <a:lstStyle/>
        <a:p>
          <a:endParaRPr lang="en-US"/>
        </a:p>
      </dgm:t>
    </dgm:pt>
    <dgm:pt modelId="{B6BDC3CC-CC8B-4B54-B5AE-89964C4E3E79}" type="sibTrans" cxnId="{A200F722-B1A8-46D4-B7C0-41F90887E86E}">
      <dgm:prSet/>
      <dgm:spPr/>
      <dgm:t>
        <a:bodyPr/>
        <a:lstStyle/>
        <a:p>
          <a:endParaRPr lang="en-US"/>
        </a:p>
      </dgm:t>
    </dgm:pt>
    <dgm:pt modelId="{A5016122-43EB-42CE-91DB-BC2B17FEFDE1}">
      <dgm:prSet/>
      <dgm:spPr/>
      <dgm:t>
        <a:bodyPr/>
        <a:lstStyle/>
        <a:p>
          <a:r>
            <a:rPr lang="en-GB" b="0" i="0"/>
            <a:t>Head of CPS</a:t>
          </a:r>
          <a:endParaRPr lang="en-US"/>
        </a:p>
      </dgm:t>
    </dgm:pt>
    <dgm:pt modelId="{4F9A341B-6E47-4068-889D-7755C960F00D}" type="parTrans" cxnId="{6E861723-CD81-4B8A-95EA-831CFA71B008}">
      <dgm:prSet/>
      <dgm:spPr/>
      <dgm:t>
        <a:bodyPr/>
        <a:lstStyle/>
        <a:p>
          <a:endParaRPr lang="en-US"/>
        </a:p>
      </dgm:t>
    </dgm:pt>
    <dgm:pt modelId="{1A3BCCC2-520F-45B3-BE72-860E820C2EA5}" type="sibTrans" cxnId="{6E861723-CD81-4B8A-95EA-831CFA71B008}">
      <dgm:prSet/>
      <dgm:spPr/>
      <dgm:t>
        <a:bodyPr/>
        <a:lstStyle/>
        <a:p>
          <a:endParaRPr lang="en-US"/>
        </a:p>
      </dgm:t>
    </dgm:pt>
    <dgm:pt modelId="{728E0AE5-6F42-49AB-B423-81B979A9ECA7}">
      <dgm:prSet/>
      <dgm:spPr/>
      <dgm:t>
        <a:bodyPr/>
        <a:lstStyle/>
        <a:p>
          <a:r>
            <a:rPr lang="en-GB"/>
            <a:t>K</a:t>
          </a:r>
          <a:r>
            <a:rPr lang="en-GB" b="0" i="0"/>
            <a:t>nighthood in 2014 for his work as head of the CPS</a:t>
          </a:r>
          <a:endParaRPr lang="en-US"/>
        </a:p>
      </dgm:t>
    </dgm:pt>
    <dgm:pt modelId="{40B3EDB7-3806-48DF-B61E-A3EAF48AB5A8}" type="sibTrans" cxnId="{5091700C-8D39-4E63-B74E-B8C3C9AF0AA5}">
      <dgm:prSet/>
      <dgm:spPr/>
      <dgm:t>
        <a:bodyPr/>
        <a:lstStyle/>
        <a:p>
          <a:endParaRPr lang="en-US"/>
        </a:p>
      </dgm:t>
    </dgm:pt>
    <dgm:pt modelId="{A4F8A48A-466C-458F-96B1-31046F9CC364}" type="parTrans" cxnId="{5091700C-8D39-4E63-B74E-B8C3C9AF0AA5}">
      <dgm:prSet/>
      <dgm:spPr/>
      <dgm:t>
        <a:bodyPr/>
        <a:lstStyle/>
        <a:p>
          <a:endParaRPr lang="en-US"/>
        </a:p>
      </dgm:t>
    </dgm:pt>
    <dgm:pt modelId="{E04F7E7A-DDDE-4B22-AD38-34CFCAB0DA1F}">
      <dgm:prSet/>
      <dgm:spPr/>
      <dgm:t>
        <a:bodyPr/>
        <a:lstStyle/>
        <a:p>
          <a:r>
            <a:rPr lang="en-GB"/>
            <a:t>Homes – estimated £1 million home London; Land in surrey worth £10 Million. </a:t>
          </a:r>
          <a:endParaRPr lang="en-US"/>
        </a:p>
      </dgm:t>
    </dgm:pt>
    <dgm:pt modelId="{5509A711-47A3-49AC-83A1-C0A5028FE948}" type="sibTrans" cxnId="{F09548E5-B833-47A8-982D-5C95AC08ADED}">
      <dgm:prSet/>
      <dgm:spPr/>
      <dgm:t>
        <a:bodyPr/>
        <a:lstStyle/>
        <a:p>
          <a:endParaRPr lang="en-US"/>
        </a:p>
      </dgm:t>
    </dgm:pt>
    <dgm:pt modelId="{646A961F-C72E-4A36-8DE7-FE6336F2993A}" type="parTrans" cxnId="{F09548E5-B833-47A8-982D-5C95AC08ADED}">
      <dgm:prSet/>
      <dgm:spPr/>
      <dgm:t>
        <a:bodyPr/>
        <a:lstStyle/>
        <a:p>
          <a:endParaRPr lang="en-US"/>
        </a:p>
      </dgm:t>
    </dgm:pt>
    <dgm:pt modelId="{818E9275-4A66-4AAC-9503-D158E4FDC7C7}">
      <dgm:prSet/>
      <dgm:spPr/>
      <dgm:t>
        <a:bodyPr/>
        <a:lstStyle/>
        <a:p>
          <a:r>
            <a:rPr lang="en-GB" b="0" i="0"/>
            <a:t>Wife – was a solicitor </a:t>
          </a:r>
          <a:r>
            <a:rPr lang="en-GB"/>
            <a:t>now NHS</a:t>
          </a:r>
          <a:endParaRPr lang="en-US"/>
        </a:p>
      </dgm:t>
    </dgm:pt>
    <dgm:pt modelId="{36AEB9B6-BA88-4102-8FA8-8140919297B7}" type="sibTrans" cxnId="{4EF123F3-0725-4605-A626-871297F6BF60}">
      <dgm:prSet/>
      <dgm:spPr/>
      <dgm:t>
        <a:bodyPr/>
        <a:lstStyle/>
        <a:p>
          <a:endParaRPr lang="en-US"/>
        </a:p>
      </dgm:t>
    </dgm:pt>
    <dgm:pt modelId="{A44E78C7-2ABD-4295-AA7D-D24D7A9EC219}" type="parTrans" cxnId="{4EF123F3-0725-4605-A626-871297F6BF60}">
      <dgm:prSet/>
      <dgm:spPr/>
      <dgm:t>
        <a:bodyPr/>
        <a:lstStyle/>
        <a:p>
          <a:endParaRPr lang="en-US"/>
        </a:p>
      </dgm:t>
    </dgm:pt>
    <dgm:pt modelId="{61945D2C-6491-4691-AABE-AACC2BD91394}" type="pres">
      <dgm:prSet presAssocID="{130511C0-7CBE-42D5-8A49-73554196564A}" presName="linear" presStyleCnt="0">
        <dgm:presLayoutVars>
          <dgm:animLvl val="lvl"/>
          <dgm:resizeHandles val="exact"/>
        </dgm:presLayoutVars>
      </dgm:prSet>
      <dgm:spPr/>
    </dgm:pt>
    <dgm:pt modelId="{EF78B159-23DE-49B5-88C5-91FE9DD18D14}" type="pres">
      <dgm:prSet presAssocID="{91C15A27-D0D7-4E61-B451-EADCC499265D}" presName="parentText" presStyleLbl="node1" presStyleIdx="0" presStyleCnt="8">
        <dgm:presLayoutVars>
          <dgm:chMax val="0"/>
          <dgm:bulletEnabled val="1"/>
        </dgm:presLayoutVars>
      </dgm:prSet>
      <dgm:spPr/>
    </dgm:pt>
    <dgm:pt modelId="{C5DED9A1-FA8E-435C-97A7-DF2FDCA35B07}" type="pres">
      <dgm:prSet presAssocID="{AC93460B-B0A4-4157-A333-58DD5C3FA234}" presName="spacer" presStyleCnt="0"/>
      <dgm:spPr/>
    </dgm:pt>
    <dgm:pt modelId="{B80156F2-FB24-4E40-AFE0-3717718EE3C0}" type="pres">
      <dgm:prSet presAssocID="{2DD965F8-B2DA-4AEE-B478-AB226017EBD7}" presName="parentText" presStyleLbl="node1" presStyleIdx="1" presStyleCnt="8">
        <dgm:presLayoutVars>
          <dgm:chMax val="0"/>
          <dgm:bulletEnabled val="1"/>
        </dgm:presLayoutVars>
      </dgm:prSet>
      <dgm:spPr/>
    </dgm:pt>
    <dgm:pt modelId="{E023AD4B-5F08-47E9-90B6-A3F9F481DF44}" type="pres">
      <dgm:prSet presAssocID="{2ACD8CB3-4051-470D-856A-2964B52690A8}" presName="spacer" presStyleCnt="0"/>
      <dgm:spPr/>
    </dgm:pt>
    <dgm:pt modelId="{C70309F5-B1CE-474D-8113-4843B2B4593A}" type="pres">
      <dgm:prSet presAssocID="{13DE4CE4-A7B5-4460-B088-6F8E2EE0D642}" presName="parentText" presStyleLbl="node1" presStyleIdx="2" presStyleCnt="8">
        <dgm:presLayoutVars>
          <dgm:chMax val="0"/>
          <dgm:bulletEnabled val="1"/>
        </dgm:presLayoutVars>
      </dgm:prSet>
      <dgm:spPr/>
    </dgm:pt>
    <dgm:pt modelId="{203807D2-C974-4613-9C0B-E8514371F035}" type="pres">
      <dgm:prSet presAssocID="{F2760C6C-9D41-48C2-8FE1-0B818622A3D8}" presName="spacer" presStyleCnt="0"/>
      <dgm:spPr/>
    </dgm:pt>
    <dgm:pt modelId="{A9D59438-2E10-4E2E-9027-7355304C225A}" type="pres">
      <dgm:prSet presAssocID="{0D155476-9212-4166-9B70-823FA2B88AC4}" presName="parentText" presStyleLbl="node1" presStyleIdx="3" presStyleCnt="8">
        <dgm:presLayoutVars>
          <dgm:chMax val="0"/>
          <dgm:bulletEnabled val="1"/>
        </dgm:presLayoutVars>
      </dgm:prSet>
      <dgm:spPr/>
    </dgm:pt>
    <dgm:pt modelId="{BF267710-211F-48B3-8D8C-88240F2E8D8F}" type="pres">
      <dgm:prSet presAssocID="{B6BDC3CC-CC8B-4B54-B5AE-89964C4E3E79}" presName="spacer" presStyleCnt="0"/>
      <dgm:spPr/>
    </dgm:pt>
    <dgm:pt modelId="{417F7D32-811F-4DAE-87F9-02816C1951D8}" type="pres">
      <dgm:prSet presAssocID="{A5016122-43EB-42CE-91DB-BC2B17FEFDE1}" presName="parentText" presStyleLbl="node1" presStyleIdx="4" presStyleCnt="8">
        <dgm:presLayoutVars>
          <dgm:chMax val="0"/>
          <dgm:bulletEnabled val="1"/>
        </dgm:presLayoutVars>
      </dgm:prSet>
      <dgm:spPr/>
    </dgm:pt>
    <dgm:pt modelId="{97F434D8-871E-473A-8A4B-58EEE0F8FF15}" type="pres">
      <dgm:prSet presAssocID="{1A3BCCC2-520F-45B3-BE72-860E820C2EA5}" presName="spacer" presStyleCnt="0"/>
      <dgm:spPr/>
    </dgm:pt>
    <dgm:pt modelId="{F78622D1-FF3A-4C43-98C1-14F7E69973D2}" type="pres">
      <dgm:prSet presAssocID="{818E9275-4A66-4AAC-9503-D158E4FDC7C7}" presName="parentText" presStyleLbl="node1" presStyleIdx="5" presStyleCnt="8">
        <dgm:presLayoutVars>
          <dgm:chMax val="0"/>
          <dgm:bulletEnabled val="1"/>
        </dgm:presLayoutVars>
      </dgm:prSet>
      <dgm:spPr/>
    </dgm:pt>
    <dgm:pt modelId="{6A1603A6-32D6-48E8-A94D-55F5FC9044FD}" type="pres">
      <dgm:prSet presAssocID="{36AEB9B6-BA88-4102-8FA8-8140919297B7}" presName="spacer" presStyleCnt="0"/>
      <dgm:spPr/>
    </dgm:pt>
    <dgm:pt modelId="{D74F43DF-0699-4E19-B42C-9C0DA2568E51}" type="pres">
      <dgm:prSet presAssocID="{E04F7E7A-DDDE-4B22-AD38-34CFCAB0DA1F}" presName="parentText" presStyleLbl="node1" presStyleIdx="6" presStyleCnt="8">
        <dgm:presLayoutVars>
          <dgm:chMax val="0"/>
          <dgm:bulletEnabled val="1"/>
        </dgm:presLayoutVars>
      </dgm:prSet>
      <dgm:spPr/>
    </dgm:pt>
    <dgm:pt modelId="{78E50E76-9BA8-45E1-9F25-1007F4654B01}" type="pres">
      <dgm:prSet presAssocID="{5509A711-47A3-49AC-83A1-C0A5028FE948}" presName="spacer" presStyleCnt="0"/>
      <dgm:spPr/>
    </dgm:pt>
    <dgm:pt modelId="{F8B56C5A-B688-490C-A28D-52508FE5FBAA}" type="pres">
      <dgm:prSet presAssocID="{728E0AE5-6F42-49AB-B423-81B979A9ECA7}" presName="parentText" presStyleLbl="node1" presStyleIdx="7" presStyleCnt="8">
        <dgm:presLayoutVars>
          <dgm:chMax val="0"/>
          <dgm:bulletEnabled val="1"/>
        </dgm:presLayoutVars>
      </dgm:prSet>
      <dgm:spPr/>
    </dgm:pt>
  </dgm:ptLst>
  <dgm:cxnLst>
    <dgm:cxn modelId="{2033A801-99B1-4637-9524-A90AFD3E9917}" type="presOf" srcId="{91C15A27-D0D7-4E61-B451-EADCC499265D}" destId="{EF78B159-23DE-49B5-88C5-91FE9DD18D14}" srcOrd="0" destOrd="0" presId="urn:microsoft.com/office/officeart/2005/8/layout/vList2"/>
    <dgm:cxn modelId="{5091700C-8D39-4E63-B74E-B8C3C9AF0AA5}" srcId="{130511C0-7CBE-42D5-8A49-73554196564A}" destId="{728E0AE5-6F42-49AB-B423-81B979A9ECA7}" srcOrd="7" destOrd="0" parTransId="{A4F8A48A-466C-458F-96B1-31046F9CC364}" sibTransId="{40B3EDB7-3806-48DF-B61E-A3EAF48AB5A8}"/>
    <dgm:cxn modelId="{A200F722-B1A8-46D4-B7C0-41F90887E86E}" srcId="{130511C0-7CBE-42D5-8A49-73554196564A}" destId="{0D155476-9212-4166-9B70-823FA2B88AC4}" srcOrd="3" destOrd="0" parTransId="{DA41BC0C-1224-495C-8E15-9406FB29C433}" sibTransId="{B6BDC3CC-CC8B-4B54-B5AE-89964C4E3E79}"/>
    <dgm:cxn modelId="{6E861723-CD81-4B8A-95EA-831CFA71B008}" srcId="{130511C0-7CBE-42D5-8A49-73554196564A}" destId="{A5016122-43EB-42CE-91DB-BC2B17FEFDE1}" srcOrd="4" destOrd="0" parTransId="{4F9A341B-6E47-4068-889D-7755C960F00D}" sibTransId="{1A3BCCC2-520F-45B3-BE72-860E820C2EA5}"/>
    <dgm:cxn modelId="{54DF0431-92AC-4585-A022-C19AF2CAFA04}" type="presOf" srcId="{728E0AE5-6F42-49AB-B423-81B979A9ECA7}" destId="{F8B56C5A-B688-490C-A28D-52508FE5FBAA}" srcOrd="0" destOrd="0" presId="urn:microsoft.com/office/officeart/2005/8/layout/vList2"/>
    <dgm:cxn modelId="{D92B635B-1826-4175-B151-270F1DDC3BA7}" srcId="{130511C0-7CBE-42D5-8A49-73554196564A}" destId="{13DE4CE4-A7B5-4460-B088-6F8E2EE0D642}" srcOrd="2" destOrd="0" parTransId="{1DA64D7A-9645-4A1C-ABA2-041996D4ACBE}" sibTransId="{F2760C6C-9D41-48C2-8FE1-0B818622A3D8}"/>
    <dgm:cxn modelId="{F7E62345-626E-40B8-99BE-7369A0E59879}" srcId="{130511C0-7CBE-42D5-8A49-73554196564A}" destId="{91C15A27-D0D7-4E61-B451-EADCC499265D}" srcOrd="0" destOrd="0" parTransId="{5816C1FB-CF1E-4662-91BF-74E4CC88DA65}" sibTransId="{AC93460B-B0A4-4157-A333-58DD5C3FA234}"/>
    <dgm:cxn modelId="{FFCB9467-D7D8-4ABA-A989-4C03B54EEEFF}" type="presOf" srcId="{818E9275-4A66-4AAC-9503-D158E4FDC7C7}" destId="{F78622D1-FF3A-4C43-98C1-14F7E69973D2}" srcOrd="0" destOrd="0" presId="urn:microsoft.com/office/officeart/2005/8/layout/vList2"/>
    <dgm:cxn modelId="{F8F95C94-2DEB-4902-8A1E-14F2E45BC867}" type="presOf" srcId="{A5016122-43EB-42CE-91DB-BC2B17FEFDE1}" destId="{417F7D32-811F-4DAE-87F9-02816C1951D8}" srcOrd="0" destOrd="0" presId="urn:microsoft.com/office/officeart/2005/8/layout/vList2"/>
    <dgm:cxn modelId="{5F4875AA-0FDF-46F6-A1E3-301786B801D9}" type="presOf" srcId="{130511C0-7CBE-42D5-8A49-73554196564A}" destId="{61945D2C-6491-4691-AABE-AACC2BD91394}" srcOrd="0" destOrd="0" presId="urn:microsoft.com/office/officeart/2005/8/layout/vList2"/>
    <dgm:cxn modelId="{1D5EADC2-D185-4D03-BF44-D44003AEA535}" type="presOf" srcId="{E04F7E7A-DDDE-4B22-AD38-34CFCAB0DA1F}" destId="{D74F43DF-0699-4E19-B42C-9C0DA2568E51}" srcOrd="0" destOrd="0" presId="urn:microsoft.com/office/officeart/2005/8/layout/vList2"/>
    <dgm:cxn modelId="{E26167D0-C6A5-46BF-8B37-7954F9A219A8}" srcId="{130511C0-7CBE-42D5-8A49-73554196564A}" destId="{2DD965F8-B2DA-4AEE-B478-AB226017EBD7}" srcOrd="1" destOrd="0" parTransId="{D514CAB8-291D-446B-9C54-E79D844A405E}" sibTransId="{2ACD8CB3-4051-470D-856A-2964B52690A8}"/>
    <dgm:cxn modelId="{A71916D4-DF2C-44F2-931D-78F5F34F1079}" type="presOf" srcId="{2DD965F8-B2DA-4AEE-B478-AB226017EBD7}" destId="{B80156F2-FB24-4E40-AFE0-3717718EE3C0}" srcOrd="0" destOrd="0" presId="urn:microsoft.com/office/officeart/2005/8/layout/vList2"/>
    <dgm:cxn modelId="{1E3A75E2-FBA7-41D2-A235-611EA84A06D6}" type="presOf" srcId="{0D155476-9212-4166-9B70-823FA2B88AC4}" destId="{A9D59438-2E10-4E2E-9027-7355304C225A}" srcOrd="0" destOrd="0" presId="urn:microsoft.com/office/officeart/2005/8/layout/vList2"/>
    <dgm:cxn modelId="{F09548E5-B833-47A8-982D-5C95AC08ADED}" srcId="{130511C0-7CBE-42D5-8A49-73554196564A}" destId="{E04F7E7A-DDDE-4B22-AD38-34CFCAB0DA1F}" srcOrd="6" destOrd="0" parTransId="{646A961F-C72E-4A36-8DE7-FE6336F2993A}" sibTransId="{5509A711-47A3-49AC-83A1-C0A5028FE948}"/>
    <dgm:cxn modelId="{1FBF81EC-91BF-4ADA-A4A3-8778C9F23FC6}" type="presOf" srcId="{13DE4CE4-A7B5-4460-B088-6F8E2EE0D642}" destId="{C70309F5-B1CE-474D-8113-4843B2B4593A}" srcOrd="0" destOrd="0" presId="urn:microsoft.com/office/officeart/2005/8/layout/vList2"/>
    <dgm:cxn modelId="{4EF123F3-0725-4605-A626-871297F6BF60}" srcId="{130511C0-7CBE-42D5-8A49-73554196564A}" destId="{818E9275-4A66-4AAC-9503-D158E4FDC7C7}" srcOrd="5" destOrd="0" parTransId="{A44E78C7-2ABD-4295-AA7D-D24D7A9EC219}" sibTransId="{36AEB9B6-BA88-4102-8FA8-8140919297B7}"/>
    <dgm:cxn modelId="{5EF1676B-C299-48BB-9E21-65A7845D59CA}" type="presParOf" srcId="{61945D2C-6491-4691-AABE-AACC2BD91394}" destId="{EF78B159-23DE-49B5-88C5-91FE9DD18D14}" srcOrd="0" destOrd="0" presId="urn:microsoft.com/office/officeart/2005/8/layout/vList2"/>
    <dgm:cxn modelId="{0D70382D-80E4-4A06-A532-C5DC7B7A4C73}" type="presParOf" srcId="{61945D2C-6491-4691-AABE-AACC2BD91394}" destId="{C5DED9A1-FA8E-435C-97A7-DF2FDCA35B07}" srcOrd="1" destOrd="0" presId="urn:microsoft.com/office/officeart/2005/8/layout/vList2"/>
    <dgm:cxn modelId="{85103002-F359-4C3B-B574-A602376B8231}" type="presParOf" srcId="{61945D2C-6491-4691-AABE-AACC2BD91394}" destId="{B80156F2-FB24-4E40-AFE0-3717718EE3C0}" srcOrd="2" destOrd="0" presId="urn:microsoft.com/office/officeart/2005/8/layout/vList2"/>
    <dgm:cxn modelId="{D8356B63-62BC-4A36-B55B-472785251637}" type="presParOf" srcId="{61945D2C-6491-4691-AABE-AACC2BD91394}" destId="{E023AD4B-5F08-47E9-90B6-A3F9F481DF44}" srcOrd="3" destOrd="0" presId="urn:microsoft.com/office/officeart/2005/8/layout/vList2"/>
    <dgm:cxn modelId="{28BB9EE2-E41E-405D-83DE-217C376B6932}" type="presParOf" srcId="{61945D2C-6491-4691-AABE-AACC2BD91394}" destId="{C70309F5-B1CE-474D-8113-4843B2B4593A}" srcOrd="4" destOrd="0" presId="urn:microsoft.com/office/officeart/2005/8/layout/vList2"/>
    <dgm:cxn modelId="{8F0C14F7-D7CC-4634-912C-81BE555FE950}" type="presParOf" srcId="{61945D2C-6491-4691-AABE-AACC2BD91394}" destId="{203807D2-C974-4613-9C0B-E8514371F035}" srcOrd="5" destOrd="0" presId="urn:microsoft.com/office/officeart/2005/8/layout/vList2"/>
    <dgm:cxn modelId="{B0A2281D-4F6B-4842-A65A-C226DF1C7910}" type="presParOf" srcId="{61945D2C-6491-4691-AABE-AACC2BD91394}" destId="{A9D59438-2E10-4E2E-9027-7355304C225A}" srcOrd="6" destOrd="0" presId="urn:microsoft.com/office/officeart/2005/8/layout/vList2"/>
    <dgm:cxn modelId="{1E4B0EEC-0A12-4AB1-A886-BDCFCBFAFEF8}" type="presParOf" srcId="{61945D2C-6491-4691-AABE-AACC2BD91394}" destId="{BF267710-211F-48B3-8D8C-88240F2E8D8F}" srcOrd="7" destOrd="0" presId="urn:microsoft.com/office/officeart/2005/8/layout/vList2"/>
    <dgm:cxn modelId="{558F770A-BEDA-4929-BBBB-B898A940EC1B}" type="presParOf" srcId="{61945D2C-6491-4691-AABE-AACC2BD91394}" destId="{417F7D32-811F-4DAE-87F9-02816C1951D8}" srcOrd="8" destOrd="0" presId="urn:microsoft.com/office/officeart/2005/8/layout/vList2"/>
    <dgm:cxn modelId="{992E228B-0241-4EB0-A971-974832A1F1A9}" type="presParOf" srcId="{61945D2C-6491-4691-AABE-AACC2BD91394}" destId="{97F434D8-871E-473A-8A4B-58EEE0F8FF15}" srcOrd="9" destOrd="0" presId="urn:microsoft.com/office/officeart/2005/8/layout/vList2"/>
    <dgm:cxn modelId="{48E42434-F72D-43D0-B3D7-4ACB9CD915B6}" type="presParOf" srcId="{61945D2C-6491-4691-AABE-AACC2BD91394}" destId="{F78622D1-FF3A-4C43-98C1-14F7E69973D2}" srcOrd="10" destOrd="0" presId="urn:microsoft.com/office/officeart/2005/8/layout/vList2"/>
    <dgm:cxn modelId="{258CA4C3-E5A6-44D9-A022-91547E716385}" type="presParOf" srcId="{61945D2C-6491-4691-AABE-AACC2BD91394}" destId="{6A1603A6-32D6-48E8-A94D-55F5FC9044FD}" srcOrd="11" destOrd="0" presId="urn:microsoft.com/office/officeart/2005/8/layout/vList2"/>
    <dgm:cxn modelId="{9306ADE2-9DBA-4199-BEBB-5F4026DE8CBB}" type="presParOf" srcId="{61945D2C-6491-4691-AABE-AACC2BD91394}" destId="{D74F43DF-0699-4E19-B42C-9C0DA2568E51}" srcOrd="12" destOrd="0" presId="urn:microsoft.com/office/officeart/2005/8/layout/vList2"/>
    <dgm:cxn modelId="{B4E824F6-9CE9-4C61-B9F8-B6B2B0B907E9}" type="presParOf" srcId="{61945D2C-6491-4691-AABE-AACC2BD91394}" destId="{78E50E76-9BA8-45E1-9F25-1007F4654B01}" srcOrd="13" destOrd="0" presId="urn:microsoft.com/office/officeart/2005/8/layout/vList2"/>
    <dgm:cxn modelId="{B2D5D2A2-C5DF-40E4-AA27-2BA43166F7E3}" type="presParOf" srcId="{61945D2C-6491-4691-AABE-AACC2BD91394}" destId="{F8B56C5A-B688-490C-A28D-52508FE5FBAA}" srcOrd="1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F058176-E3EA-4548-A2F7-9247E71A58A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B330820-C104-4481-B53C-62A4EF3701A1}">
      <dgm:prSet/>
      <dgm:spPr/>
      <dgm:t>
        <a:bodyPr/>
        <a:lstStyle/>
        <a:p>
          <a:r>
            <a:rPr lang="en-GB"/>
            <a:t>Black Lives Matter official internet page: states that they go beyond  racial justice. They understand that Black people are not just “racialised” beings, but fully human in all our weird and wonderful combinations so that gender, sexuality, class, religion and more are included in understandings of social injustice. The BLM site states that:</a:t>
          </a:r>
          <a:endParaRPr lang="en-US"/>
        </a:p>
      </dgm:t>
    </dgm:pt>
    <dgm:pt modelId="{5490B6CC-FC48-41D9-9C06-A88C32105627}" type="parTrans" cxnId="{BF18D6B1-4DD6-406D-A6EE-33350583200C}">
      <dgm:prSet/>
      <dgm:spPr/>
      <dgm:t>
        <a:bodyPr/>
        <a:lstStyle/>
        <a:p>
          <a:endParaRPr lang="en-US"/>
        </a:p>
      </dgm:t>
    </dgm:pt>
    <dgm:pt modelId="{B3CBA11D-1228-49E6-A01D-F0EE24E312FB}" type="sibTrans" cxnId="{BF18D6B1-4DD6-406D-A6EE-33350583200C}">
      <dgm:prSet/>
      <dgm:spPr/>
      <dgm:t>
        <a:bodyPr/>
        <a:lstStyle/>
        <a:p>
          <a:endParaRPr lang="en-US"/>
        </a:p>
      </dgm:t>
    </dgm:pt>
    <dgm:pt modelId="{F97DDE24-BAD9-47E9-9120-2D117B4A8182}">
      <dgm:prSet/>
      <dgm:spPr/>
      <dgm:t>
        <a:bodyPr/>
        <a:lstStyle/>
        <a:p>
          <a:r>
            <a:rPr lang="en-GB"/>
            <a:t>“</a:t>
          </a:r>
          <a:r>
            <a:rPr lang="en-GB" i="1"/>
            <a:t>We affirm the lives of Black queer and trans folks, disabled folks, undocumented folks, folks with records, women, and all Black lives along the gender spectrum.”</a:t>
          </a:r>
          <a:endParaRPr lang="en-US"/>
        </a:p>
      </dgm:t>
    </dgm:pt>
    <dgm:pt modelId="{3E24E0DA-624A-436D-B758-1D887AF4DC4C}" type="parTrans" cxnId="{E80A0BBA-8429-4865-9412-75F53EECBDB0}">
      <dgm:prSet/>
      <dgm:spPr/>
      <dgm:t>
        <a:bodyPr/>
        <a:lstStyle/>
        <a:p>
          <a:endParaRPr lang="en-US"/>
        </a:p>
      </dgm:t>
    </dgm:pt>
    <dgm:pt modelId="{A213DB85-B4FF-4716-9E8B-C72109E30213}" type="sibTrans" cxnId="{E80A0BBA-8429-4865-9412-75F53EECBDB0}">
      <dgm:prSet/>
      <dgm:spPr/>
      <dgm:t>
        <a:bodyPr/>
        <a:lstStyle/>
        <a:p>
          <a:endParaRPr lang="en-US"/>
        </a:p>
      </dgm:t>
    </dgm:pt>
    <dgm:pt modelId="{9A77285B-BE42-421E-845C-CF96C2B1B668}" type="pres">
      <dgm:prSet presAssocID="{6F058176-E3EA-4548-A2F7-9247E71A58A6}" presName="linear" presStyleCnt="0">
        <dgm:presLayoutVars>
          <dgm:animLvl val="lvl"/>
          <dgm:resizeHandles val="exact"/>
        </dgm:presLayoutVars>
      </dgm:prSet>
      <dgm:spPr/>
    </dgm:pt>
    <dgm:pt modelId="{1FECAB23-4308-4F96-AF10-1D0398E65761}" type="pres">
      <dgm:prSet presAssocID="{FB330820-C104-4481-B53C-62A4EF3701A1}" presName="parentText" presStyleLbl="node1" presStyleIdx="0" presStyleCnt="2">
        <dgm:presLayoutVars>
          <dgm:chMax val="0"/>
          <dgm:bulletEnabled val="1"/>
        </dgm:presLayoutVars>
      </dgm:prSet>
      <dgm:spPr/>
    </dgm:pt>
    <dgm:pt modelId="{2C76F83B-B5A9-407B-A817-A34091DFEF29}" type="pres">
      <dgm:prSet presAssocID="{B3CBA11D-1228-49E6-A01D-F0EE24E312FB}" presName="spacer" presStyleCnt="0"/>
      <dgm:spPr/>
    </dgm:pt>
    <dgm:pt modelId="{8C7E873F-A483-4A06-86FD-DD37236CF62D}" type="pres">
      <dgm:prSet presAssocID="{F97DDE24-BAD9-47E9-9120-2D117B4A8182}" presName="parentText" presStyleLbl="node1" presStyleIdx="1" presStyleCnt="2">
        <dgm:presLayoutVars>
          <dgm:chMax val="0"/>
          <dgm:bulletEnabled val="1"/>
        </dgm:presLayoutVars>
      </dgm:prSet>
      <dgm:spPr/>
    </dgm:pt>
  </dgm:ptLst>
  <dgm:cxnLst>
    <dgm:cxn modelId="{6BE5C439-7D48-4D23-AB12-7CB356700F15}" type="presOf" srcId="{FB330820-C104-4481-B53C-62A4EF3701A1}" destId="{1FECAB23-4308-4F96-AF10-1D0398E65761}" srcOrd="0" destOrd="0" presId="urn:microsoft.com/office/officeart/2005/8/layout/vList2"/>
    <dgm:cxn modelId="{9B8B1A6C-7BE9-4645-9823-93938B269025}" type="presOf" srcId="{6F058176-E3EA-4548-A2F7-9247E71A58A6}" destId="{9A77285B-BE42-421E-845C-CF96C2B1B668}" srcOrd="0" destOrd="0" presId="urn:microsoft.com/office/officeart/2005/8/layout/vList2"/>
    <dgm:cxn modelId="{BF18D6B1-4DD6-406D-A6EE-33350583200C}" srcId="{6F058176-E3EA-4548-A2F7-9247E71A58A6}" destId="{FB330820-C104-4481-B53C-62A4EF3701A1}" srcOrd="0" destOrd="0" parTransId="{5490B6CC-FC48-41D9-9C06-A88C32105627}" sibTransId="{B3CBA11D-1228-49E6-A01D-F0EE24E312FB}"/>
    <dgm:cxn modelId="{E80A0BBA-8429-4865-9412-75F53EECBDB0}" srcId="{6F058176-E3EA-4548-A2F7-9247E71A58A6}" destId="{F97DDE24-BAD9-47E9-9120-2D117B4A8182}" srcOrd="1" destOrd="0" parTransId="{3E24E0DA-624A-436D-B758-1D887AF4DC4C}" sibTransId="{A213DB85-B4FF-4716-9E8B-C72109E30213}"/>
    <dgm:cxn modelId="{7CE2B2F7-3791-46B0-A4BB-CA5CD4C7F2F4}" type="presOf" srcId="{F97DDE24-BAD9-47E9-9120-2D117B4A8182}" destId="{8C7E873F-A483-4A06-86FD-DD37236CF62D}" srcOrd="0" destOrd="0" presId="urn:microsoft.com/office/officeart/2005/8/layout/vList2"/>
    <dgm:cxn modelId="{AF287302-0C44-46B6-AB17-C62A65044775}" type="presParOf" srcId="{9A77285B-BE42-421E-845C-CF96C2B1B668}" destId="{1FECAB23-4308-4F96-AF10-1D0398E65761}" srcOrd="0" destOrd="0" presId="urn:microsoft.com/office/officeart/2005/8/layout/vList2"/>
    <dgm:cxn modelId="{157A74D7-6908-4FF8-9719-07A1103E0FA9}" type="presParOf" srcId="{9A77285B-BE42-421E-845C-CF96C2B1B668}" destId="{2C76F83B-B5A9-407B-A817-A34091DFEF29}" srcOrd="1" destOrd="0" presId="urn:microsoft.com/office/officeart/2005/8/layout/vList2"/>
    <dgm:cxn modelId="{0772B86E-36FE-47DF-9763-C92601EC738E}" type="presParOf" srcId="{9A77285B-BE42-421E-845C-CF96C2B1B668}" destId="{8C7E873F-A483-4A06-86FD-DD37236CF62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55E9A8C-91F2-4D6A-B941-A9FC411C42AD}"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05452967-C05B-4916-A249-46915E9BEBE7}">
      <dgm:prSet/>
      <dgm:spPr/>
      <dgm:t>
        <a:bodyPr/>
        <a:lstStyle/>
        <a:p>
          <a:r>
            <a:rPr lang="en-GB"/>
            <a:t>Nils Christie first discussed his theory of the “ideal victim” in 1986. His definition was not about who was most likely to be victimised, or who perceived themselves most likely to be a victim. Instead, Christie focused on:</a:t>
          </a:r>
          <a:endParaRPr lang="en-US"/>
        </a:p>
      </dgm:t>
    </dgm:pt>
    <dgm:pt modelId="{E42D1177-E7F8-4171-BFB1-64E627A87549}" type="parTrans" cxnId="{98E00135-6C0D-45A4-AE1D-30B6CC7ECC90}">
      <dgm:prSet/>
      <dgm:spPr/>
      <dgm:t>
        <a:bodyPr/>
        <a:lstStyle/>
        <a:p>
          <a:endParaRPr lang="en-US"/>
        </a:p>
      </dgm:t>
    </dgm:pt>
    <dgm:pt modelId="{7770F271-AE8D-4BFD-B35F-597204AB8774}" type="sibTrans" cxnId="{98E00135-6C0D-45A4-AE1D-30B6CC7ECC90}">
      <dgm:prSet/>
      <dgm:spPr/>
      <dgm:t>
        <a:bodyPr/>
        <a:lstStyle/>
        <a:p>
          <a:endParaRPr lang="en-US"/>
        </a:p>
      </dgm:t>
    </dgm:pt>
    <dgm:pt modelId="{D65D75FC-B741-4799-B90E-446133B4A958}">
      <dgm:prSet/>
      <dgm:spPr/>
      <dgm:t>
        <a:bodyPr/>
        <a:lstStyle/>
        <a:p>
          <a:r>
            <a:rPr lang="en-GB" i="1"/>
            <a:t>“a person or a category of individuals who – when hit by crime – most readily are given the complete and legitimate status of being a victim.”</a:t>
          </a:r>
          <a:endParaRPr lang="en-US"/>
        </a:p>
      </dgm:t>
    </dgm:pt>
    <dgm:pt modelId="{5E91DE2D-1893-4B4F-804C-2CADF42BA74F}" type="parTrans" cxnId="{98781E77-D8B6-4C3C-8C49-A01CC78BC192}">
      <dgm:prSet/>
      <dgm:spPr/>
      <dgm:t>
        <a:bodyPr/>
        <a:lstStyle/>
        <a:p>
          <a:endParaRPr lang="en-US"/>
        </a:p>
      </dgm:t>
    </dgm:pt>
    <dgm:pt modelId="{ECC001B3-2D36-4E0E-9F72-F4DBB3C4A16C}" type="sibTrans" cxnId="{98781E77-D8B6-4C3C-8C49-A01CC78BC192}">
      <dgm:prSet/>
      <dgm:spPr/>
      <dgm:t>
        <a:bodyPr/>
        <a:lstStyle/>
        <a:p>
          <a:endParaRPr lang="en-US"/>
        </a:p>
      </dgm:t>
    </dgm:pt>
    <dgm:pt modelId="{1C1A8835-3662-44F0-86EA-2290D46949B7}" type="pres">
      <dgm:prSet presAssocID="{855E9A8C-91F2-4D6A-B941-A9FC411C42AD}" presName="outerComposite" presStyleCnt="0">
        <dgm:presLayoutVars>
          <dgm:chMax val="5"/>
          <dgm:dir/>
          <dgm:resizeHandles val="exact"/>
        </dgm:presLayoutVars>
      </dgm:prSet>
      <dgm:spPr/>
    </dgm:pt>
    <dgm:pt modelId="{26273E93-9669-410E-8BAF-290FDD9CBDE0}" type="pres">
      <dgm:prSet presAssocID="{855E9A8C-91F2-4D6A-B941-A9FC411C42AD}" presName="dummyMaxCanvas" presStyleCnt="0">
        <dgm:presLayoutVars/>
      </dgm:prSet>
      <dgm:spPr/>
    </dgm:pt>
    <dgm:pt modelId="{9447B8D2-6843-4712-BE94-7556B4EEB9CD}" type="pres">
      <dgm:prSet presAssocID="{855E9A8C-91F2-4D6A-B941-A9FC411C42AD}" presName="TwoNodes_1" presStyleLbl="node1" presStyleIdx="0" presStyleCnt="2">
        <dgm:presLayoutVars>
          <dgm:bulletEnabled val="1"/>
        </dgm:presLayoutVars>
      </dgm:prSet>
      <dgm:spPr/>
    </dgm:pt>
    <dgm:pt modelId="{3052DAC3-7C9A-4B27-9584-E1BFA2044DE6}" type="pres">
      <dgm:prSet presAssocID="{855E9A8C-91F2-4D6A-B941-A9FC411C42AD}" presName="TwoNodes_2" presStyleLbl="node1" presStyleIdx="1" presStyleCnt="2">
        <dgm:presLayoutVars>
          <dgm:bulletEnabled val="1"/>
        </dgm:presLayoutVars>
      </dgm:prSet>
      <dgm:spPr/>
    </dgm:pt>
    <dgm:pt modelId="{C4FDADD7-FA1C-4271-BEB1-A91266FDD5CB}" type="pres">
      <dgm:prSet presAssocID="{855E9A8C-91F2-4D6A-B941-A9FC411C42AD}" presName="TwoConn_1-2" presStyleLbl="fgAccFollowNode1" presStyleIdx="0" presStyleCnt="1">
        <dgm:presLayoutVars>
          <dgm:bulletEnabled val="1"/>
        </dgm:presLayoutVars>
      </dgm:prSet>
      <dgm:spPr/>
    </dgm:pt>
    <dgm:pt modelId="{E84ED1C6-D700-433C-AEA2-A9B8E610EDDB}" type="pres">
      <dgm:prSet presAssocID="{855E9A8C-91F2-4D6A-B941-A9FC411C42AD}" presName="TwoNodes_1_text" presStyleLbl="node1" presStyleIdx="1" presStyleCnt="2">
        <dgm:presLayoutVars>
          <dgm:bulletEnabled val="1"/>
        </dgm:presLayoutVars>
      </dgm:prSet>
      <dgm:spPr/>
    </dgm:pt>
    <dgm:pt modelId="{8E446A08-46B8-466D-A52A-3C1E89E6C427}" type="pres">
      <dgm:prSet presAssocID="{855E9A8C-91F2-4D6A-B941-A9FC411C42AD}" presName="TwoNodes_2_text" presStyleLbl="node1" presStyleIdx="1" presStyleCnt="2">
        <dgm:presLayoutVars>
          <dgm:bulletEnabled val="1"/>
        </dgm:presLayoutVars>
      </dgm:prSet>
      <dgm:spPr/>
    </dgm:pt>
  </dgm:ptLst>
  <dgm:cxnLst>
    <dgm:cxn modelId="{AF31E925-C833-4621-AD8C-0ED8400E4B38}" type="presOf" srcId="{D65D75FC-B741-4799-B90E-446133B4A958}" destId="{3052DAC3-7C9A-4B27-9584-E1BFA2044DE6}" srcOrd="0" destOrd="0" presId="urn:microsoft.com/office/officeart/2005/8/layout/vProcess5"/>
    <dgm:cxn modelId="{98E00135-6C0D-45A4-AE1D-30B6CC7ECC90}" srcId="{855E9A8C-91F2-4D6A-B941-A9FC411C42AD}" destId="{05452967-C05B-4916-A249-46915E9BEBE7}" srcOrd="0" destOrd="0" parTransId="{E42D1177-E7F8-4171-BFB1-64E627A87549}" sibTransId="{7770F271-AE8D-4BFD-B35F-597204AB8774}"/>
    <dgm:cxn modelId="{3AB53640-FBDA-47FA-9AB6-6BAA5B1F42FA}" type="presOf" srcId="{05452967-C05B-4916-A249-46915E9BEBE7}" destId="{E84ED1C6-D700-433C-AEA2-A9B8E610EDDB}" srcOrd="1" destOrd="0" presId="urn:microsoft.com/office/officeart/2005/8/layout/vProcess5"/>
    <dgm:cxn modelId="{A59A4068-EAB3-49DD-82C5-DC23B11CFD8B}" type="presOf" srcId="{7770F271-AE8D-4BFD-B35F-597204AB8774}" destId="{C4FDADD7-FA1C-4271-BEB1-A91266FDD5CB}" srcOrd="0" destOrd="0" presId="urn:microsoft.com/office/officeart/2005/8/layout/vProcess5"/>
    <dgm:cxn modelId="{98781E77-D8B6-4C3C-8C49-A01CC78BC192}" srcId="{855E9A8C-91F2-4D6A-B941-A9FC411C42AD}" destId="{D65D75FC-B741-4799-B90E-446133B4A958}" srcOrd="1" destOrd="0" parTransId="{5E91DE2D-1893-4B4F-804C-2CADF42BA74F}" sibTransId="{ECC001B3-2D36-4E0E-9F72-F4DBB3C4A16C}"/>
    <dgm:cxn modelId="{8BFED585-8230-4B26-8DFB-473F06A3C21C}" type="presOf" srcId="{05452967-C05B-4916-A249-46915E9BEBE7}" destId="{9447B8D2-6843-4712-BE94-7556B4EEB9CD}" srcOrd="0" destOrd="0" presId="urn:microsoft.com/office/officeart/2005/8/layout/vProcess5"/>
    <dgm:cxn modelId="{01520AA6-02B2-4E28-95D7-9495E8D329DB}" type="presOf" srcId="{D65D75FC-B741-4799-B90E-446133B4A958}" destId="{8E446A08-46B8-466D-A52A-3C1E89E6C427}" srcOrd="1" destOrd="0" presId="urn:microsoft.com/office/officeart/2005/8/layout/vProcess5"/>
    <dgm:cxn modelId="{DC60BBDE-C9CB-4CF5-A721-F57AC7F0F4C7}" type="presOf" srcId="{855E9A8C-91F2-4D6A-B941-A9FC411C42AD}" destId="{1C1A8835-3662-44F0-86EA-2290D46949B7}" srcOrd="0" destOrd="0" presId="urn:microsoft.com/office/officeart/2005/8/layout/vProcess5"/>
    <dgm:cxn modelId="{2CFCE901-280C-48D9-BD0C-5BC3780B80E3}" type="presParOf" srcId="{1C1A8835-3662-44F0-86EA-2290D46949B7}" destId="{26273E93-9669-410E-8BAF-290FDD9CBDE0}" srcOrd="0" destOrd="0" presId="urn:microsoft.com/office/officeart/2005/8/layout/vProcess5"/>
    <dgm:cxn modelId="{003410DB-E878-416F-8895-D0A3BBF5932D}" type="presParOf" srcId="{1C1A8835-3662-44F0-86EA-2290D46949B7}" destId="{9447B8D2-6843-4712-BE94-7556B4EEB9CD}" srcOrd="1" destOrd="0" presId="urn:microsoft.com/office/officeart/2005/8/layout/vProcess5"/>
    <dgm:cxn modelId="{F59AE077-BCD7-4E93-BFAD-F3BFF7E49322}" type="presParOf" srcId="{1C1A8835-3662-44F0-86EA-2290D46949B7}" destId="{3052DAC3-7C9A-4B27-9584-E1BFA2044DE6}" srcOrd="2" destOrd="0" presId="urn:microsoft.com/office/officeart/2005/8/layout/vProcess5"/>
    <dgm:cxn modelId="{1DDF6091-E444-4E2E-8F06-F2C98B67D634}" type="presParOf" srcId="{1C1A8835-3662-44F0-86EA-2290D46949B7}" destId="{C4FDADD7-FA1C-4271-BEB1-A91266FDD5CB}" srcOrd="3" destOrd="0" presId="urn:microsoft.com/office/officeart/2005/8/layout/vProcess5"/>
    <dgm:cxn modelId="{2DC32E30-E54A-4B0F-9955-B6A738582BCD}" type="presParOf" srcId="{1C1A8835-3662-44F0-86EA-2290D46949B7}" destId="{E84ED1C6-D700-433C-AEA2-A9B8E610EDDB}" srcOrd="4" destOrd="0" presId="urn:microsoft.com/office/officeart/2005/8/layout/vProcess5"/>
    <dgm:cxn modelId="{9AEC87CF-C199-414D-B0BD-8EB56AF8F4C6}" type="presParOf" srcId="{1C1A8835-3662-44F0-86EA-2290D46949B7}" destId="{8E446A08-46B8-466D-A52A-3C1E89E6C427}"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2A4BEC1-8492-4162-B7D6-1850B1E94C24}"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CC67C9FA-AE24-4DEE-AF36-42D948E5F5AD}">
      <dgm:prSet/>
      <dgm:spPr/>
      <dgm:t>
        <a:bodyPr/>
        <a:lstStyle/>
        <a:p>
          <a:r>
            <a:rPr lang="en-GB"/>
            <a:t>What social categorisations can you see happening at the moment?</a:t>
          </a:r>
          <a:endParaRPr lang="en-US"/>
        </a:p>
      </dgm:t>
    </dgm:pt>
    <dgm:pt modelId="{9BCBDA2E-B5E2-4E7F-B082-A5AF07181CDB}" type="parTrans" cxnId="{E76D2C2C-83D2-4EF1-839E-4A3BF96AE2D6}">
      <dgm:prSet/>
      <dgm:spPr/>
      <dgm:t>
        <a:bodyPr/>
        <a:lstStyle/>
        <a:p>
          <a:endParaRPr lang="en-US"/>
        </a:p>
      </dgm:t>
    </dgm:pt>
    <dgm:pt modelId="{6CA2A866-58D6-494E-8237-9FDB533C3F5C}" type="sibTrans" cxnId="{E76D2C2C-83D2-4EF1-839E-4A3BF96AE2D6}">
      <dgm:prSet/>
      <dgm:spPr/>
      <dgm:t>
        <a:bodyPr/>
        <a:lstStyle/>
        <a:p>
          <a:endParaRPr lang="en-US"/>
        </a:p>
      </dgm:t>
    </dgm:pt>
    <dgm:pt modelId="{0D0BD7B4-02BC-478C-B487-1E996BFA501A}">
      <dgm:prSet/>
      <dgm:spPr/>
      <dgm:t>
        <a:bodyPr/>
        <a:lstStyle/>
        <a:p>
          <a:r>
            <a:rPr lang="en-GB"/>
            <a:t>In this room?</a:t>
          </a:r>
          <a:endParaRPr lang="en-US"/>
        </a:p>
      </dgm:t>
    </dgm:pt>
    <dgm:pt modelId="{AC9AA147-B4A7-4EFC-A493-3349FE5DDFD8}" type="parTrans" cxnId="{54C23003-6498-4C5E-BC5F-4168A16C028F}">
      <dgm:prSet/>
      <dgm:spPr/>
      <dgm:t>
        <a:bodyPr/>
        <a:lstStyle/>
        <a:p>
          <a:endParaRPr lang="en-US"/>
        </a:p>
      </dgm:t>
    </dgm:pt>
    <dgm:pt modelId="{E30E1233-3ADB-40BC-9E4F-DE5FEDDE1416}" type="sibTrans" cxnId="{54C23003-6498-4C5E-BC5F-4168A16C028F}">
      <dgm:prSet/>
      <dgm:spPr/>
      <dgm:t>
        <a:bodyPr/>
        <a:lstStyle/>
        <a:p>
          <a:endParaRPr lang="en-US"/>
        </a:p>
      </dgm:t>
    </dgm:pt>
    <dgm:pt modelId="{D3889335-0884-4A36-AE0C-C1A4A40D11A6}">
      <dgm:prSet/>
      <dgm:spPr/>
      <dgm:t>
        <a:bodyPr/>
        <a:lstStyle/>
        <a:p>
          <a:r>
            <a:rPr lang="en-GB"/>
            <a:t>In popular culture?</a:t>
          </a:r>
          <a:endParaRPr lang="en-US"/>
        </a:p>
      </dgm:t>
    </dgm:pt>
    <dgm:pt modelId="{985BCB5C-60C1-4882-803B-A424FCF02DB4}" type="parTrans" cxnId="{D5331205-3805-4048-A2A2-AA7B233EFA66}">
      <dgm:prSet/>
      <dgm:spPr/>
      <dgm:t>
        <a:bodyPr/>
        <a:lstStyle/>
        <a:p>
          <a:endParaRPr lang="en-US"/>
        </a:p>
      </dgm:t>
    </dgm:pt>
    <dgm:pt modelId="{7F3768F5-948D-4EDA-9CA0-2E3414AACCB8}" type="sibTrans" cxnId="{D5331205-3805-4048-A2A2-AA7B233EFA66}">
      <dgm:prSet/>
      <dgm:spPr/>
      <dgm:t>
        <a:bodyPr/>
        <a:lstStyle/>
        <a:p>
          <a:endParaRPr lang="en-US"/>
        </a:p>
      </dgm:t>
    </dgm:pt>
    <dgm:pt modelId="{8D58A820-FAF9-4AF3-A036-924BA616056C}">
      <dgm:prSet/>
      <dgm:spPr/>
      <dgm:t>
        <a:bodyPr/>
        <a:lstStyle/>
        <a:p>
          <a:r>
            <a:rPr lang="en-GB"/>
            <a:t>In Sports events?</a:t>
          </a:r>
          <a:endParaRPr lang="en-US"/>
        </a:p>
      </dgm:t>
    </dgm:pt>
    <dgm:pt modelId="{A7A7C0B2-81B5-4C1E-8911-E6472F1ADADE}" type="parTrans" cxnId="{B355FFE0-C4EC-466F-B43E-07E038B10992}">
      <dgm:prSet/>
      <dgm:spPr/>
      <dgm:t>
        <a:bodyPr/>
        <a:lstStyle/>
        <a:p>
          <a:endParaRPr lang="en-US"/>
        </a:p>
      </dgm:t>
    </dgm:pt>
    <dgm:pt modelId="{6B314D61-D098-404D-A8F2-3ECE37B81B33}" type="sibTrans" cxnId="{B355FFE0-C4EC-466F-B43E-07E038B10992}">
      <dgm:prSet/>
      <dgm:spPr/>
      <dgm:t>
        <a:bodyPr/>
        <a:lstStyle/>
        <a:p>
          <a:endParaRPr lang="en-US"/>
        </a:p>
      </dgm:t>
    </dgm:pt>
    <dgm:pt modelId="{FAF13BC5-76E8-464A-9B84-B0AD5B872837}">
      <dgm:prSet/>
      <dgm:spPr/>
      <dgm:t>
        <a:bodyPr/>
        <a:lstStyle/>
        <a:p>
          <a:r>
            <a:rPr lang="en-GB"/>
            <a:t>How do we see intersections of different identity occurring in them?</a:t>
          </a:r>
          <a:endParaRPr lang="en-US"/>
        </a:p>
      </dgm:t>
    </dgm:pt>
    <dgm:pt modelId="{119B10F0-FE21-423D-83CC-4AB6E894E5AF}" type="parTrans" cxnId="{138A7809-3B08-4D66-98B7-BD0A21DF0F3D}">
      <dgm:prSet/>
      <dgm:spPr/>
      <dgm:t>
        <a:bodyPr/>
        <a:lstStyle/>
        <a:p>
          <a:endParaRPr lang="en-US"/>
        </a:p>
      </dgm:t>
    </dgm:pt>
    <dgm:pt modelId="{86CDD8A9-73DF-41F7-8097-34F7924002F7}" type="sibTrans" cxnId="{138A7809-3B08-4D66-98B7-BD0A21DF0F3D}">
      <dgm:prSet/>
      <dgm:spPr/>
      <dgm:t>
        <a:bodyPr/>
        <a:lstStyle/>
        <a:p>
          <a:endParaRPr lang="en-US"/>
        </a:p>
      </dgm:t>
    </dgm:pt>
    <dgm:pt modelId="{173D4F39-C28C-4833-9789-CDFAF1FD604E}">
      <dgm:prSet/>
      <dgm:spPr/>
      <dgm:t>
        <a:bodyPr/>
        <a:lstStyle/>
        <a:p>
          <a:r>
            <a:rPr lang="en-GB"/>
            <a:t>How can we explain inequality affecting them, and how do we see people portraying, or doing, the identities which come with this stigma?</a:t>
          </a:r>
          <a:endParaRPr lang="en-US"/>
        </a:p>
      </dgm:t>
    </dgm:pt>
    <dgm:pt modelId="{CC0440BB-8D0E-4782-BC79-96EF64562876}" type="parTrans" cxnId="{2232719B-AFCF-4331-946B-13F36C7BB049}">
      <dgm:prSet/>
      <dgm:spPr/>
      <dgm:t>
        <a:bodyPr/>
        <a:lstStyle/>
        <a:p>
          <a:endParaRPr lang="en-US"/>
        </a:p>
      </dgm:t>
    </dgm:pt>
    <dgm:pt modelId="{3773269E-20E7-4A78-9421-8DB01CB496B7}" type="sibTrans" cxnId="{2232719B-AFCF-4331-946B-13F36C7BB049}">
      <dgm:prSet/>
      <dgm:spPr/>
      <dgm:t>
        <a:bodyPr/>
        <a:lstStyle/>
        <a:p>
          <a:endParaRPr lang="en-US"/>
        </a:p>
      </dgm:t>
    </dgm:pt>
    <dgm:pt modelId="{EBBE3BF0-B563-45E7-A3BE-5645C8BCBBE2}" type="pres">
      <dgm:prSet presAssocID="{22A4BEC1-8492-4162-B7D6-1850B1E94C24}" presName="Name0" presStyleCnt="0">
        <dgm:presLayoutVars>
          <dgm:dir/>
          <dgm:animLvl val="lvl"/>
          <dgm:resizeHandles val="exact"/>
        </dgm:presLayoutVars>
      </dgm:prSet>
      <dgm:spPr/>
    </dgm:pt>
    <dgm:pt modelId="{98FBF508-D4FC-45FB-BA65-20B486D4223E}" type="pres">
      <dgm:prSet presAssocID="{173D4F39-C28C-4833-9789-CDFAF1FD604E}" presName="boxAndChildren" presStyleCnt="0"/>
      <dgm:spPr/>
    </dgm:pt>
    <dgm:pt modelId="{C2584409-4F5F-41C2-A88C-26EA31FD223D}" type="pres">
      <dgm:prSet presAssocID="{173D4F39-C28C-4833-9789-CDFAF1FD604E}" presName="parentTextBox" presStyleLbl="node1" presStyleIdx="0" presStyleCnt="3"/>
      <dgm:spPr/>
    </dgm:pt>
    <dgm:pt modelId="{1A4655BD-6460-44B7-87D7-4642C98D2361}" type="pres">
      <dgm:prSet presAssocID="{86CDD8A9-73DF-41F7-8097-34F7924002F7}" presName="sp" presStyleCnt="0"/>
      <dgm:spPr/>
    </dgm:pt>
    <dgm:pt modelId="{8F705B3F-9321-40A4-A778-46BDFB7B0473}" type="pres">
      <dgm:prSet presAssocID="{FAF13BC5-76E8-464A-9B84-B0AD5B872837}" presName="arrowAndChildren" presStyleCnt="0"/>
      <dgm:spPr/>
    </dgm:pt>
    <dgm:pt modelId="{0E0541E6-FED2-4E2D-BDE9-44CA11DE3DB8}" type="pres">
      <dgm:prSet presAssocID="{FAF13BC5-76E8-464A-9B84-B0AD5B872837}" presName="parentTextArrow" presStyleLbl="node1" presStyleIdx="1" presStyleCnt="3"/>
      <dgm:spPr/>
    </dgm:pt>
    <dgm:pt modelId="{11638B52-0728-4885-AB69-3676DB2C623B}" type="pres">
      <dgm:prSet presAssocID="{6CA2A866-58D6-494E-8237-9FDB533C3F5C}" presName="sp" presStyleCnt="0"/>
      <dgm:spPr/>
    </dgm:pt>
    <dgm:pt modelId="{2760EB8F-5053-4E94-9BFF-0B738AB0D840}" type="pres">
      <dgm:prSet presAssocID="{CC67C9FA-AE24-4DEE-AF36-42D948E5F5AD}" presName="arrowAndChildren" presStyleCnt="0"/>
      <dgm:spPr/>
    </dgm:pt>
    <dgm:pt modelId="{0EAB3552-F631-4584-972E-DD9647B9F943}" type="pres">
      <dgm:prSet presAssocID="{CC67C9FA-AE24-4DEE-AF36-42D948E5F5AD}" presName="parentTextArrow" presStyleLbl="node1" presStyleIdx="1" presStyleCnt="3"/>
      <dgm:spPr/>
    </dgm:pt>
    <dgm:pt modelId="{DB7C4705-4B49-4A44-B8E6-9F6535F9808F}" type="pres">
      <dgm:prSet presAssocID="{CC67C9FA-AE24-4DEE-AF36-42D948E5F5AD}" presName="arrow" presStyleLbl="node1" presStyleIdx="2" presStyleCnt="3"/>
      <dgm:spPr/>
    </dgm:pt>
    <dgm:pt modelId="{1193B1A4-0E68-43D0-B730-D25049D45FA1}" type="pres">
      <dgm:prSet presAssocID="{CC67C9FA-AE24-4DEE-AF36-42D948E5F5AD}" presName="descendantArrow" presStyleCnt="0"/>
      <dgm:spPr/>
    </dgm:pt>
    <dgm:pt modelId="{46FC50D3-FCB0-4B92-A24F-F492EE2A64AE}" type="pres">
      <dgm:prSet presAssocID="{0D0BD7B4-02BC-478C-B487-1E996BFA501A}" presName="childTextArrow" presStyleLbl="fgAccFollowNode1" presStyleIdx="0" presStyleCnt="3">
        <dgm:presLayoutVars>
          <dgm:bulletEnabled val="1"/>
        </dgm:presLayoutVars>
      </dgm:prSet>
      <dgm:spPr/>
    </dgm:pt>
    <dgm:pt modelId="{230A1E6A-5025-463F-82D2-A6461A9449E6}" type="pres">
      <dgm:prSet presAssocID="{D3889335-0884-4A36-AE0C-C1A4A40D11A6}" presName="childTextArrow" presStyleLbl="fgAccFollowNode1" presStyleIdx="1" presStyleCnt="3">
        <dgm:presLayoutVars>
          <dgm:bulletEnabled val="1"/>
        </dgm:presLayoutVars>
      </dgm:prSet>
      <dgm:spPr/>
    </dgm:pt>
    <dgm:pt modelId="{3C59B5D2-C545-4997-843F-6520D83BCCF0}" type="pres">
      <dgm:prSet presAssocID="{8D58A820-FAF9-4AF3-A036-924BA616056C}" presName="childTextArrow" presStyleLbl="fgAccFollowNode1" presStyleIdx="2" presStyleCnt="3">
        <dgm:presLayoutVars>
          <dgm:bulletEnabled val="1"/>
        </dgm:presLayoutVars>
      </dgm:prSet>
      <dgm:spPr/>
    </dgm:pt>
  </dgm:ptLst>
  <dgm:cxnLst>
    <dgm:cxn modelId="{54C23003-6498-4C5E-BC5F-4168A16C028F}" srcId="{CC67C9FA-AE24-4DEE-AF36-42D948E5F5AD}" destId="{0D0BD7B4-02BC-478C-B487-1E996BFA501A}" srcOrd="0" destOrd="0" parTransId="{AC9AA147-B4A7-4EFC-A493-3349FE5DDFD8}" sibTransId="{E30E1233-3ADB-40BC-9E4F-DE5FEDDE1416}"/>
    <dgm:cxn modelId="{D5331205-3805-4048-A2A2-AA7B233EFA66}" srcId="{CC67C9FA-AE24-4DEE-AF36-42D948E5F5AD}" destId="{D3889335-0884-4A36-AE0C-C1A4A40D11A6}" srcOrd="1" destOrd="0" parTransId="{985BCB5C-60C1-4882-803B-A424FCF02DB4}" sibTransId="{7F3768F5-948D-4EDA-9CA0-2E3414AACCB8}"/>
    <dgm:cxn modelId="{138A7809-3B08-4D66-98B7-BD0A21DF0F3D}" srcId="{22A4BEC1-8492-4162-B7D6-1850B1E94C24}" destId="{FAF13BC5-76E8-464A-9B84-B0AD5B872837}" srcOrd="1" destOrd="0" parTransId="{119B10F0-FE21-423D-83CC-4AB6E894E5AF}" sibTransId="{86CDD8A9-73DF-41F7-8097-34F7924002F7}"/>
    <dgm:cxn modelId="{D1027B23-80F0-4598-9F49-385AF19AD519}" type="presOf" srcId="{22A4BEC1-8492-4162-B7D6-1850B1E94C24}" destId="{EBBE3BF0-B563-45E7-A3BE-5645C8BCBBE2}" srcOrd="0" destOrd="0" presId="urn:microsoft.com/office/officeart/2005/8/layout/process4"/>
    <dgm:cxn modelId="{E76D2C2C-83D2-4EF1-839E-4A3BF96AE2D6}" srcId="{22A4BEC1-8492-4162-B7D6-1850B1E94C24}" destId="{CC67C9FA-AE24-4DEE-AF36-42D948E5F5AD}" srcOrd="0" destOrd="0" parTransId="{9BCBDA2E-B5E2-4E7F-B082-A5AF07181CDB}" sibTransId="{6CA2A866-58D6-494E-8237-9FDB533C3F5C}"/>
    <dgm:cxn modelId="{3BE8F32E-6E0D-4FA4-A6DD-2F4E6C547112}" type="presOf" srcId="{CC67C9FA-AE24-4DEE-AF36-42D948E5F5AD}" destId="{DB7C4705-4B49-4A44-B8E6-9F6535F9808F}" srcOrd="1" destOrd="0" presId="urn:microsoft.com/office/officeart/2005/8/layout/process4"/>
    <dgm:cxn modelId="{08388E37-D2E4-4A78-8F9B-43FF4162E265}" type="presOf" srcId="{173D4F39-C28C-4833-9789-CDFAF1FD604E}" destId="{C2584409-4F5F-41C2-A88C-26EA31FD223D}" srcOrd="0" destOrd="0" presId="urn:microsoft.com/office/officeart/2005/8/layout/process4"/>
    <dgm:cxn modelId="{99ECED44-71E4-4239-91F3-579AC94422DD}" type="presOf" srcId="{0D0BD7B4-02BC-478C-B487-1E996BFA501A}" destId="{46FC50D3-FCB0-4B92-A24F-F492EE2A64AE}" srcOrd="0" destOrd="0" presId="urn:microsoft.com/office/officeart/2005/8/layout/process4"/>
    <dgm:cxn modelId="{F93C0846-60F0-4780-B4B9-FF1A6673D58E}" type="presOf" srcId="{FAF13BC5-76E8-464A-9B84-B0AD5B872837}" destId="{0E0541E6-FED2-4E2D-BDE9-44CA11DE3DB8}" srcOrd="0" destOrd="0" presId="urn:microsoft.com/office/officeart/2005/8/layout/process4"/>
    <dgm:cxn modelId="{64CD2B69-0641-4A9A-BA31-E1CF7F1E13A1}" type="presOf" srcId="{CC67C9FA-AE24-4DEE-AF36-42D948E5F5AD}" destId="{0EAB3552-F631-4584-972E-DD9647B9F943}" srcOrd="0" destOrd="0" presId="urn:microsoft.com/office/officeart/2005/8/layout/process4"/>
    <dgm:cxn modelId="{6683EC81-2401-43FB-84AF-56561E369E47}" type="presOf" srcId="{8D58A820-FAF9-4AF3-A036-924BA616056C}" destId="{3C59B5D2-C545-4997-843F-6520D83BCCF0}" srcOrd="0" destOrd="0" presId="urn:microsoft.com/office/officeart/2005/8/layout/process4"/>
    <dgm:cxn modelId="{2232719B-AFCF-4331-946B-13F36C7BB049}" srcId="{22A4BEC1-8492-4162-B7D6-1850B1E94C24}" destId="{173D4F39-C28C-4833-9789-CDFAF1FD604E}" srcOrd="2" destOrd="0" parTransId="{CC0440BB-8D0E-4782-BC79-96EF64562876}" sibTransId="{3773269E-20E7-4A78-9421-8DB01CB496B7}"/>
    <dgm:cxn modelId="{AA5971D6-012D-497F-87C4-22506F55853C}" type="presOf" srcId="{D3889335-0884-4A36-AE0C-C1A4A40D11A6}" destId="{230A1E6A-5025-463F-82D2-A6461A9449E6}" srcOrd="0" destOrd="0" presId="urn:microsoft.com/office/officeart/2005/8/layout/process4"/>
    <dgm:cxn modelId="{B355FFE0-C4EC-466F-B43E-07E038B10992}" srcId="{CC67C9FA-AE24-4DEE-AF36-42D948E5F5AD}" destId="{8D58A820-FAF9-4AF3-A036-924BA616056C}" srcOrd="2" destOrd="0" parTransId="{A7A7C0B2-81B5-4C1E-8911-E6472F1ADADE}" sibTransId="{6B314D61-D098-404D-A8F2-3ECE37B81B33}"/>
    <dgm:cxn modelId="{606DF345-027E-42BA-8F2F-B3B44A6AB068}" type="presParOf" srcId="{EBBE3BF0-B563-45E7-A3BE-5645C8BCBBE2}" destId="{98FBF508-D4FC-45FB-BA65-20B486D4223E}" srcOrd="0" destOrd="0" presId="urn:microsoft.com/office/officeart/2005/8/layout/process4"/>
    <dgm:cxn modelId="{DF826453-A2AE-4A9A-BB60-A270A8326F78}" type="presParOf" srcId="{98FBF508-D4FC-45FB-BA65-20B486D4223E}" destId="{C2584409-4F5F-41C2-A88C-26EA31FD223D}" srcOrd="0" destOrd="0" presId="urn:microsoft.com/office/officeart/2005/8/layout/process4"/>
    <dgm:cxn modelId="{E539C608-FEB2-4858-957A-B3DDB726D439}" type="presParOf" srcId="{EBBE3BF0-B563-45E7-A3BE-5645C8BCBBE2}" destId="{1A4655BD-6460-44B7-87D7-4642C98D2361}" srcOrd="1" destOrd="0" presId="urn:microsoft.com/office/officeart/2005/8/layout/process4"/>
    <dgm:cxn modelId="{E8A32E06-A155-4EF1-B3D4-D5A8B2FB0A26}" type="presParOf" srcId="{EBBE3BF0-B563-45E7-A3BE-5645C8BCBBE2}" destId="{8F705B3F-9321-40A4-A778-46BDFB7B0473}" srcOrd="2" destOrd="0" presId="urn:microsoft.com/office/officeart/2005/8/layout/process4"/>
    <dgm:cxn modelId="{0E278B9D-04D1-4725-B3FF-B7B925D9E81F}" type="presParOf" srcId="{8F705B3F-9321-40A4-A778-46BDFB7B0473}" destId="{0E0541E6-FED2-4E2D-BDE9-44CA11DE3DB8}" srcOrd="0" destOrd="0" presId="urn:microsoft.com/office/officeart/2005/8/layout/process4"/>
    <dgm:cxn modelId="{A457B968-E5B2-4DCF-994D-3BE306C3A986}" type="presParOf" srcId="{EBBE3BF0-B563-45E7-A3BE-5645C8BCBBE2}" destId="{11638B52-0728-4885-AB69-3676DB2C623B}" srcOrd="3" destOrd="0" presId="urn:microsoft.com/office/officeart/2005/8/layout/process4"/>
    <dgm:cxn modelId="{6AE636EE-FC29-41DC-AF73-DD46CE90F282}" type="presParOf" srcId="{EBBE3BF0-B563-45E7-A3BE-5645C8BCBBE2}" destId="{2760EB8F-5053-4E94-9BFF-0B738AB0D840}" srcOrd="4" destOrd="0" presId="urn:microsoft.com/office/officeart/2005/8/layout/process4"/>
    <dgm:cxn modelId="{59C06035-224F-4A0E-8695-7E03B257CF05}" type="presParOf" srcId="{2760EB8F-5053-4E94-9BFF-0B738AB0D840}" destId="{0EAB3552-F631-4584-972E-DD9647B9F943}" srcOrd="0" destOrd="0" presId="urn:microsoft.com/office/officeart/2005/8/layout/process4"/>
    <dgm:cxn modelId="{263CEE03-87FD-4694-BB58-E9DCE4E9F578}" type="presParOf" srcId="{2760EB8F-5053-4E94-9BFF-0B738AB0D840}" destId="{DB7C4705-4B49-4A44-B8E6-9F6535F9808F}" srcOrd="1" destOrd="0" presId="urn:microsoft.com/office/officeart/2005/8/layout/process4"/>
    <dgm:cxn modelId="{D9C0032F-2347-4F1D-816D-ACDE2CC40BF1}" type="presParOf" srcId="{2760EB8F-5053-4E94-9BFF-0B738AB0D840}" destId="{1193B1A4-0E68-43D0-B730-D25049D45FA1}" srcOrd="2" destOrd="0" presId="urn:microsoft.com/office/officeart/2005/8/layout/process4"/>
    <dgm:cxn modelId="{5A788D54-4510-4787-AC7D-637195216F95}" type="presParOf" srcId="{1193B1A4-0E68-43D0-B730-D25049D45FA1}" destId="{46FC50D3-FCB0-4B92-A24F-F492EE2A64AE}" srcOrd="0" destOrd="0" presId="urn:microsoft.com/office/officeart/2005/8/layout/process4"/>
    <dgm:cxn modelId="{4BBB8483-5CF3-4794-9216-D8A92DA31004}" type="presParOf" srcId="{1193B1A4-0E68-43D0-B730-D25049D45FA1}" destId="{230A1E6A-5025-463F-82D2-A6461A9449E6}" srcOrd="1" destOrd="0" presId="urn:microsoft.com/office/officeart/2005/8/layout/process4"/>
    <dgm:cxn modelId="{B68FE9C6-DC3C-48EE-871A-3F1B6E09EE88}" type="presParOf" srcId="{1193B1A4-0E68-43D0-B730-D25049D45FA1}" destId="{3C59B5D2-C545-4997-843F-6520D83BCCF0}" srcOrd="2"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4F5FC7D-CD8B-4EFA-AB63-96192D2A8D51}"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E654965A-DDDC-410B-9128-A8392BECA1AD}">
      <dgm:prSet/>
      <dgm:spPr/>
      <dgm:t>
        <a:bodyPr/>
        <a:lstStyle/>
        <a:p>
          <a:r>
            <a:rPr lang="en-GB"/>
            <a:t>About todays content?</a:t>
          </a:r>
          <a:endParaRPr lang="en-US"/>
        </a:p>
      </dgm:t>
    </dgm:pt>
    <dgm:pt modelId="{9D0EE04F-5706-4914-92B0-BC4A7E2F3979}" type="parTrans" cxnId="{1A23F25E-A532-4254-B0BC-1793562E2E1A}">
      <dgm:prSet/>
      <dgm:spPr/>
      <dgm:t>
        <a:bodyPr/>
        <a:lstStyle/>
        <a:p>
          <a:endParaRPr lang="en-US"/>
        </a:p>
      </dgm:t>
    </dgm:pt>
    <dgm:pt modelId="{F7171B4C-604B-4D0E-9CE4-8BC097A02C11}" type="sibTrans" cxnId="{1A23F25E-A532-4254-B0BC-1793562E2E1A}">
      <dgm:prSet/>
      <dgm:spPr/>
      <dgm:t>
        <a:bodyPr/>
        <a:lstStyle/>
        <a:p>
          <a:endParaRPr lang="en-US"/>
        </a:p>
      </dgm:t>
    </dgm:pt>
    <dgm:pt modelId="{CBE6B683-72EA-4504-AF45-CD8857B763E8}">
      <dgm:prSet/>
      <dgm:spPr/>
      <dgm:t>
        <a:bodyPr/>
        <a:lstStyle/>
        <a:p>
          <a:r>
            <a:rPr lang="en-GB"/>
            <a:t>About the assignment?</a:t>
          </a:r>
          <a:endParaRPr lang="en-US"/>
        </a:p>
      </dgm:t>
    </dgm:pt>
    <dgm:pt modelId="{7A7BD447-2D52-4C67-A3AE-AD4C2F0D3B69}" type="parTrans" cxnId="{FA1A5105-BF9E-48EB-B7D1-5367E9467A44}">
      <dgm:prSet/>
      <dgm:spPr/>
      <dgm:t>
        <a:bodyPr/>
        <a:lstStyle/>
        <a:p>
          <a:endParaRPr lang="en-US"/>
        </a:p>
      </dgm:t>
    </dgm:pt>
    <dgm:pt modelId="{6522A2DE-33FA-4A97-851A-56FE578050F2}" type="sibTrans" cxnId="{FA1A5105-BF9E-48EB-B7D1-5367E9467A44}">
      <dgm:prSet/>
      <dgm:spPr/>
      <dgm:t>
        <a:bodyPr/>
        <a:lstStyle/>
        <a:p>
          <a:endParaRPr lang="en-US"/>
        </a:p>
      </dgm:t>
    </dgm:pt>
    <dgm:pt modelId="{5F015BDA-9FEA-4E5B-B822-7F141BF7D5D6}">
      <dgm:prSet/>
      <dgm:spPr/>
      <dgm:t>
        <a:bodyPr/>
        <a:lstStyle/>
        <a:p>
          <a:r>
            <a:rPr lang="en-GB"/>
            <a:t>About anything else?</a:t>
          </a:r>
          <a:endParaRPr lang="en-US"/>
        </a:p>
      </dgm:t>
    </dgm:pt>
    <dgm:pt modelId="{E5006AD2-3767-48BE-8052-4596C59F7719}" type="parTrans" cxnId="{BE0FFBA2-6F87-4D43-B91C-1B8D59186D03}">
      <dgm:prSet/>
      <dgm:spPr/>
      <dgm:t>
        <a:bodyPr/>
        <a:lstStyle/>
        <a:p>
          <a:endParaRPr lang="en-US"/>
        </a:p>
      </dgm:t>
    </dgm:pt>
    <dgm:pt modelId="{30FEB5FC-80F9-40A5-941F-1F13F92FA1B1}" type="sibTrans" cxnId="{BE0FFBA2-6F87-4D43-B91C-1B8D59186D03}">
      <dgm:prSet/>
      <dgm:spPr/>
      <dgm:t>
        <a:bodyPr/>
        <a:lstStyle/>
        <a:p>
          <a:endParaRPr lang="en-US"/>
        </a:p>
      </dgm:t>
    </dgm:pt>
    <dgm:pt modelId="{18D41659-D4F8-405B-994E-D810F1083623}" type="pres">
      <dgm:prSet presAssocID="{74F5FC7D-CD8B-4EFA-AB63-96192D2A8D51}" presName="vert0" presStyleCnt="0">
        <dgm:presLayoutVars>
          <dgm:dir/>
          <dgm:animOne val="branch"/>
          <dgm:animLvl val="lvl"/>
        </dgm:presLayoutVars>
      </dgm:prSet>
      <dgm:spPr/>
    </dgm:pt>
    <dgm:pt modelId="{33A21328-617C-4132-942F-5A57753329DC}" type="pres">
      <dgm:prSet presAssocID="{E654965A-DDDC-410B-9128-A8392BECA1AD}" presName="thickLine" presStyleLbl="alignNode1" presStyleIdx="0" presStyleCnt="3"/>
      <dgm:spPr/>
    </dgm:pt>
    <dgm:pt modelId="{063983CD-99A7-43BD-A6B7-E7CF544594FE}" type="pres">
      <dgm:prSet presAssocID="{E654965A-DDDC-410B-9128-A8392BECA1AD}" presName="horz1" presStyleCnt="0"/>
      <dgm:spPr/>
    </dgm:pt>
    <dgm:pt modelId="{0275116E-4B2A-408A-8658-6771CD8443A1}" type="pres">
      <dgm:prSet presAssocID="{E654965A-DDDC-410B-9128-A8392BECA1AD}" presName="tx1" presStyleLbl="revTx" presStyleIdx="0" presStyleCnt="3"/>
      <dgm:spPr/>
    </dgm:pt>
    <dgm:pt modelId="{2ACBF266-3962-4F18-A8D0-0E17D639F897}" type="pres">
      <dgm:prSet presAssocID="{E654965A-DDDC-410B-9128-A8392BECA1AD}" presName="vert1" presStyleCnt="0"/>
      <dgm:spPr/>
    </dgm:pt>
    <dgm:pt modelId="{C6E0201E-C02F-4DD8-B73C-E5CFB57D8915}" type="pres">
      <dgm:prSet presAssocID="{CBE6B683-72EA-4504-AF45-CD8857B763E8}" presName="thickLine" presStyleLbl="alignNode1" presStyleIdx="1" presStyleCnt="3"/>
      <dgm:spPr/>
    </dgm:pt>
    <dgm:pt modelId="{46A9A3CF-E569-4FEF-8819-2DEEEF1BCAB8}" type="pres">
      <dgm:prSet presAssocID="{CBE6B683-72EA-4504-AF45-CD8857B763E8}" presName="horz1" presStyleCnt="0"/>
      <dgm:spPr/>
    </dgm:pt>
    <dgm:pt modelId="{399703CA-3873-4CB0-A621-A1CAB20847CE}" type="pres">
      <dgm:prSet presAssocID="{CBE6B683-72EA-4504-AF45-CD8857B763E8}" presName="tx1" presStyleLbl="revTx" presStyleIdx="1" presStyleCnt="3"/>
      <dgm:spPr/>
    </dgm:pt>
    <dgm:pt modelId="{2F1D26F6-C7A1-45BA-8EC6-88AE84212509}" type="pres">
      <dgm:prSet presAssocID="{CBE6B683-72EA-4504-AF45-CD8857B763E8}" presName="vert1" presStyleCnt="0"/>
      <dgm:spPr/>
    </dgm:pt>
    <dgm:pt modelId="{4DE2D8B4-B7E1-4236-9300-AE060A526CAB}" type="pres">
      <dgm:prSet presAssocID="{5F015BDA-9FEA-4E5B-B822-7F141BF7D5D6}" presName="thickLine" presStyleLbl="alignNode1" presStyleIdx="2" presStyleCnt="3"/>
      <dgm:spPr/>
    </dgm:pt>
    <dgm:pt modelId="{DA9E450E-4DA0-4DCC-B8D0-584AA9FF8308}" type="pres">
      <dgm:prSet presAssocID="{5F015BDA-9FEA-4E5B-B822-7F141BF7D5D6}" presName="horz1" presStyleCnt="0"/>
      <dgm:spPr/>
    </dgm:pt>
    <dgm:pt modelId="{E9E4C9EC-CF45-4460-B532-66938DBFE55A}" type="pres">
      <dgm:prSet presAssocID="{5F015BDA-9FEA-4E5B-B822-7F141BF7D5D6}" presName="tx1" presStyleLbl="revTx" presStyleIdx="2" presStyleCnt="3"/>
      <dgm:spPr/>
    </dgm:pt>
    <dgm:pt modelId="{FB3D1618-5642-4384-BA25-916058283004}" type="pres">
      <dgm:prSet presAssocID="{5F015BDA-9FEA-4E5B-B822-7F141BF7D5D6}" presName="vert1" presStyleCnt="0"/>
      <dgm:spPr/>
    </dgm:pt>
  </dgm:ptLst>
  <dgm:cxnLst>
    <dgm:cxn modelId="{FA1A5105-BF9E-48EB-B7D1-5367E9467A44}" srcId="{74F5FC7D-CD8B-4EFA-AB63-96192D2A8D51}" destId="{CBE6B683-72EA-4504-AF45-CD8857B763E8}" srcOrd="1" destOrd="0" parTransId="{7A7BD447-2D52-4C67-A3AE-AD4C2F0D3B69}" sibTransId="{6522A2DE-33FA-4A97-851A-56FE578050F2}"/>
    <dgm:cxn modelId="{87168D1C-FBDE-42B9-884C-8B2FC6AB95B8}" type="presOf" srcId="{E654965A-DDDC-410B-9128-A8392BECA1AD}" destId="{0275116E-4B2A-408A-8658-6771CD8443A1}" srcOrd="0" destOrd="0" presId="urn:microsoft.com/office/officeart/2008/layout/LinedList"/>
    <dgm:cxn modelId="{1A23F25E-A532-4254-B0BC-1793562E2E1A}" srcId="{74F5FC7D-CD8B-4EFA-AB63-96192D2A8D51}" destId="{E654965A-DDDC-410B-9128-A8392BECA1AD}" srcOrd="0" destOrd="0" parTransId="{9D0EE04F-5706-4914-92B0-BC4A7E2F3979}" sibTransId="{F7171B4C-604B-4D0E-9CE4-8BC097A02C11}"/>
    <dgm:cxn modelId="{586F7688-3669-457F-B13B-FF9EF3AF2DAA}" type="presOf" srcId="{5F015BDA-9FEA-4E5B-B822-7F141BF7D5D6}" destId="{E9E4C9EC-CF45-4460-B532-66938DBFE55A}" srcOrd="0" destOrd="0" presId="urn:microsoft.com/office/officeart/2008/layout/LinedList"/>
    <dgm:cxn modelId="{BE0FFBA2-6F87-4D43-B91C-1B8D59186D03}" srcId="{74F5FC7D-CD8B-4EFA-AB63-96192D2A8D51}" destId="{5F015BDA-9FEA-4E5B-B822-7F141BF7D5D6}" srcOrd="2" destOrd="0" parTransId="{E5006AD2-3767-48BE-8052-4596C59F7719}" sibTransId="{30FEB5FC-80F9-40A5-941F-1F13F92FA1B1}"/>
    <dgm:cxn modelId="{9B3B6BB1-0C54-4FD6-BFA0-7E145A34AA21}" type="presOf" srcId="{CBE6B683-72EA-4504-AF45-CD8857B763E8}" destId="{399703CA-3873-4CB0-A621-A1CAB20847CE}" srcOrd="0" destOrd="0" presId="urn:microsoft.com/office/officeart/2008/layout/LinedList"/>
    <dgm:cxn modelId="{FA6490CD-A7C9-4A27-8882-2B9C8CF3B9AF}" type="presOf" srcId="{74F5FC7D-CD8B-4EFA-AB63-96192D2A8D51}" destId="{18D41659-D4F8-405B-994E-D810F1083623}" srcOrd="0" destOrd="0" presId="urn:microsoft.com/office/officeart/2008/layout/LinedList"/>
    <dgm:cxn modelId="{4479039D-8C55-4588-AFD7-AA5AA0BC1BA9}" type="presParOf" srcId="{18D41659-D4F8-405B-994E-D810F1083623}" destId="{33A21328-617C-4132-942F-5A57753329DC}" srcOrd="0" destOrd="0" presId="urn:microsoft.com/office/officeart/2008/layout/LinedList"/>
    <dgm:cxn modelId="{B2840707-409A-4FCA-830E-8AA205BFBA07}" type="presParOf" srcId="{18D41659-D4F8-405B-994E-D810F1083623}" destId="{063983CD-99A7-43BD-A6B7-E7CF544594FE}" srcOrd="1" destOrd="0" presId="urn:microsoft.com/office/officeart/2008/layout/LinedList"/>
    <dgm:cxn modelId="{95BDFA82-A1D2-4ECF-8168-B944BE58451C}" type="presParOf" srcId="{063983CD-99A7-43BD-A6B7-E7CF544594FE}" destId="{0275116E-4B2A-408A-8658-6771CD8443A1}" srcOrd="0" destOrd="0" presId="urn:microsoft.com/office/officeart/2008/layout/LinedList"/>
    <dgm:cxn modelId="{4769C02F-671F-46B0-A8CA-95853137EFC6}" type="presParOf" srcId="{063983CD-99A7-43BD-A6B7-E7CF544594FE}" destId="{2ACBF266-3962-4F18-A8D0-0E17D639F897}" srcOrd="1" destOrd="0" presId="urn:microsoft.com/office/officeart/2008/layout/LinedList"/>
    <dgm:cxn modelId="{C903912E-1847-4708-B84F-5E4A72B1E33A}" type="presParOf" srcId="{18D41659-D4F8-405B-994E-D810F1083623}" destId="{C6E0201E-C02F-4DD8-B73C-E5CFB57D8915}" srcOrd="2" destOrd="0" presId="urn:microsoft.com/office/officeart/2008/layout/LinedList"/>
    <dgm:cxn modelId="{A91050A2-82EA-44DF-B696-D52EBB58503B}" type="presParOf" srcId="{18D41659-D4F8-405B-994E-D810F1083623}" destId="{46A9A3CF-E569-4FEF-8819-2DEEEF1BCAB8}" srcOrd="3" destOrd="0" presId="urn:microsoft.com/office/officeart/2008/layout/LinedList"/>
    <dgm:cxn modelId="{B7B3C2DE-E2C7-409D-B1EF-03E78DCCEA00}" type="presParOf" srcId="{46A9A3CF-E569-4FEF-8819-2DEEEF1BCAB8}" destId="{399703CA-3873-4CB0-A621-A1CAB20847CE}" srcOrd="0" destOrd="0" presId="urn:microsoft.com/office/officeart/2008/layout/LinedList"/>
    <dgm:cxn modelId="{4159CE35-B1C7-4329-B136-67A0E0A2E4EB}" type="presParOf" srcId="{46A9A3CF-E569-4FEF-8819-2DEEEF1BCAB8}" destId="{2F1D26F6-C7A1-45BA-8EC6-88AE84212509}" srcOrd="1" destOrd="0" presId="urn:microsoft.com/office/officeart/2008/layout/LinedList"/>
    <dgm:cxn modelId="{298CF701-75E3-420C-948A-2C53601DA89B}" type="presParOf" srcId="{18D41659-D4F8-405B-994E-D810F1083623}" destId="{4DE2D8B4-B7E1-4236-9300-AE060A526CAB}" srcOrd="4" destOrd="0" presId="urn:microsoft.com/office/officeart/2008/layout/LinedList"/>
    <dgm:cxn modelId="{0755D79C-2320-4F38-98AC-63B8E5E60A4B}" type="presParOf" srcId="{18D41659-D4F8-405B-994E-D810F1083623}" destId="{DA9E450E-4DA0-4DCC-B8D0-584AA9FF8308}" srcOrd="5" destOrd="0" presId="urn:microsoft.com/office/officeart/2008/layout/LinedList"/>
    <dgm:cxn modelId="{4BDF36DD-C97C-4200-BB8F-7C5B1526A1EC}" type="presParOf" srcId="{DA9E450E-4DA0-4DCC-B8D0-584AA9FF8308}" destId="{E9E4C9EC-CF45-4460-B532-66938DBFE55A}" srcOrd="0" destOrd="0" presId="urn:microsoft.com/office/officeart/2008/layout/LinedList"/>
    <dgm:cxn modelId="{D8167A5D-3A72-4FE9-9596-9212F5DAACF2}" type="presParOf" srcId="{DA9E450E-4DA0-4DCC-B8D0-584AA9FF8308}" destId="{FB3D1618-5642-4384-BA25-91605828300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45BB55-624F-4050-8BA5-4C261CB73DC5}">
      <dsp:nvSpPr>
        <dsp:cNvPr id="0" name=""/>
        <dsp:cNvSpPr/>
      </dsp:nvSpPr>
      <dsp:spPr>
        <a:xfrm>
          <a:off x="0"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Intersectionality is the concept that all oppression is linked.</a:t>
          </a:r>
          <a:r>
            <a:rPr lang="en-GB" sz="1800" b="1" kern="1200"/>
            <a:t> </a:t>
          </a:r>
          <a:endParaRPr lang="en-US" sz="1800" kern="1200"/>
        </a:p>
      </dsp:txBody>
      <dsp:txXfrm>
        <a:off x="0" y="39687"/>
        <a:ext cx="3286125" cy="1971675"/>
      </dsp:txXfrm>
    </dsp:sp>
    <dsp:sp modelId="{4A066259-9B4F-49F9-BA81-42D40F085DAD}">
      <dsp:nvSpPr>
        <dsp:cNvPr id="0" name=""/>
        <dsp:cNvSpPr/>
      </dsp:nvSpPr>
      <dsp:spPr>
        <a:xfrm>
          <a:off x="3614737"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Interconnected nature of social categorisations such as race, class, and gender, regarded as creating overlapping and interdependent systems of discrimination or disadvantage.</a:t>
          </a:r>
          <a:r>
            <a:rPr lang="en-GB" sz="1800" b="1" kern="1200"/>
            <a:t> </a:t>
          </a:r>
          <a:endParaRPr lang="en-US" sz="1800" kern="1200"/>
        </a:p>
      </dsp:txBody>
      <dsp:txXfrm>
        <a:off x="3614737" y="39687"/>
        <a:ext cx="3286125" cy="1971675"/>
      </dsp:txXfrm>
    </dsp:sp>
    <dsp:sp modelId="{91BDA1F6-3FC9-4986-8BDB-9CC7A236AC6F}">
      <dsp:nvSpPr>
        <dsp:cNvPr id="0" name=""/>
        <dsp:cNvSpPr/>
      </dsp:nvSpPr>
      <dsp:spPr>
        <a:xfrm>
          <a:off x="7229475"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Intersectionality is the acknowledgement that everyone has their own unique experiences of discrimination and oppression</a:t>
          </a:r>
          <a:endParaRPr lang="en-US" sz="1800" kern="1200"/>
        </a:p>
      </dsp:txBody>
      <dsp:txXfrm>
        <a:off x="7229475" y="39687"/>
        <a:ext cx="3286125" cy="1971675"/>
      </dsp:txXfrm>
    </dsp:sp>
    <dsp:sp modelId="{1A89ED16-D428-4E01-880D-593F363FB8F0}">
      <dsp:nvSpPr>
        <dsp:cNvPr id="0" name=""/>
        <dsp:cNvSpPr/>
      </dsp:nvSpPr>
      <dsp:spPr>
        <a:xfrm>
          <a:off x="1807368"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Idea from Professor Kimberlé Crenshaw back in 1989</a:t>
          </a:r>
          <a:endParaRPr lang="en-US" sz="1800" kern="1200"/>
        </a:p>
      </dsp:txBody>
      <dsp:txXfrm>
        <a:off x="1807368" y="2339975"/>
        <a:ext cx="3286125" cy="1971675"/>
      </dsp:txXfrm>
    </dsp:sp>
    <dsp:sp modelId="{BAA223D1-57D6-41E7-9CAD-99A8673BA178}">
      <dsp:nvSpPr>
        <dsp:cNvPr id="0" name=""/>
        <dsp:cNvSpPr/>
      </dsp:nvSpPr>
      <dsp:spPr>
        <a:xfrm>
          <a:off x="5422106"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a:t>Intersectionality was added to the Oxford Dictionary in 2015 with its importance increasingly being recognised in the world of women’s rights.</a:t>
          </a:r>
          <a:endParaRPr lang="en-US" sz="1800" kern="1200"/>
        </a:p>
      </dsp:txBody>
      <dsp:txXfrm>
        <a:off x="5422106"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5758CB-3899-478C-A378-FF4B7142D40C}">
      <dsp:nvSpPr>
        <dsp:cNvPr id="0" name=""/>
        <dsp:cNvSpPr/>
      </dsp:nvSpPr>
      <dsp:spPr>
        <a:xfrm>
          <a:off x="0" y="551823"/>
          <a:ext cx="5791200" cy="9348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Intersectionality is a framework for understanding how various forms of social stratification, such as race, gender, class, and other individual characteristics, intersect and overlap. </a:t>
          </a:r>
          <a:endParaRPr lang="en-US" sz="1700" kern="1200"/>
        </a:p>
      </dsp:txBody>
      <dsp:txXfrm>
        <a:off x="45635" y="597458"/>
        <a:ext cx="5699930" cy="843560"/>
      </dsp:txXfrm>
    </dsp:sp>
    <dsp:sp modelId="{1E46915C-292C-4AF8-8F6C-2E68EA4DBA36}">
      <dsp:nvSpPr>
        <dsp:cNvPr id="0" name=""/>
        <dsp:cNvSpPr/>
      </dsp:nvSpPr>
      <dsp:spPr>
        <a:xfrm>
          <a:off x="0" y="1535613"/>
          <a:ext cx="5791200" cy="9348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This concept helps us recognise the complex and cumulative way in which the effects of different forms of discrimination combine, overlap, and intersect.</a:t>
          </a:r>
          <a:endParaRPr lang="en-US" sz="1700" kern="1200"/>
        </a:p>
      </dsp:txBody>
      <dsp:txXfrm>
        <a:off x="45635" y="1581248"/>
        <a:ext cx="5699930" cy="843560"/>
      </dsp:txXfrm>
    </dsp:sp>
    <dsp:sp modelId="{935DB86A-6C96-450B-B834-135B0FC6A21D}">
      <dsp:nvSpPr>
        <dsp:cNvPr id="0" name=""/>
        <dsp:cNvSpPr/>
      </dsp:nvSpPr>
      <dsp:spPr>
        <a:xfrm>
          <a:off x="0" y="2519403"/>
          <a:ext cx="5791200" cy="9348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Kimberlé Crenshaw in 1989 introduced this concept to highlight how race and gender interact to shape the experiences of Black women in the legal system. </a:t>
          </a:r>
          <a:endParaRPr lang="en-US" sz="1700" kern="1200"/>
        </a:p>
      </dsp:txBody>
      <dsp:txXfrm>
        <a:off x="45635" y="2565038"/>
        <a:ext cx="5699930" cy="843560"/>
      </dsp:txXfrm>
    </dsp:sp>
    <dsp:sp modelId="{9AC4BA54-A830-44EB-B1FF-58AA699F0333}">
      <dsp:nvSpPr>
        <dsp:cNvPr id="0" name=""/>
        <dsp:cNvSpPr/>
      </dsp:nvSpPr>
      <dsp:spPr>
        <a:xfrm>
          <a:off x="0" y="3503193"/>
          <a:ext cx="5791200" cy="9348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a:t>Intersectionality has since expanded to include various other forms of identity and oppression.</a:t>
          </a:r>
          <a:endParaRPr lang="en-US" sz="1700" kern="1200"/>
        </a:p>
      </dsp:txBody>
      <dsp:txXfrm>
        <a:off x="45635" y="3548828"/>
        <a:ext cx="5699930" cy="8435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FDCD6C-F29F-41EA-AF05-2022EF41E719}">
      <dsp:nvSpPr>
        <dsp:cNvPr id="0" name=""/>
        <dsp:cNvSpPr/>
      </dsp:nvSpPr>
      <dsp:spPr>
        <a:xfrm>
          <a:off x="0"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466C3A0-27F5-41FF-9CE4-6758B70AAF81}">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i="0" kern="1200"/>
            <a:t>Multiple Identities</a:t>
          </a:r>
          <a:r>
            <a:rPr lang="en-GB" sz="1600" b="0" i="0" kern="1200"/>
            <a:t>: Individuals have multiple identities (e.g., race, gender, sexuality, class) that intersect and influence their experiences.</a:t>
          </a:r>
          <a:endParaRPr lang="en-US" sz="1600" kern="1200"/>
        </a:p>
      </dsp:txBody>
      <dsp:txXfrm>
        <a:off x="383617" y="1447754"/>
        <a:ext cx="2847502" cy="1768010"/>
      </dsp:txXfrm>
    </dsp:sp>
    <dsp:sp modelId="{9A80F636-A2E4-4083-9CD3-559460BC0D8B}">
      <dsp:nvSpPr>
        <dsp:cNvPr id="0" name=""/>
        <dsp:cNvSpPr/>
      </dsp:nvSpPr>
      <dsp:spPr>
        <a:xfrm>
          <a:off x="3614737"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DB4E3457-1CD8-4A5C-821D-551847512E4F}">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i="0" kern="1200"/>
            <a:t>Interconnected Systems of Oppression</a:t>
          </a:r>
          <a:r>
            <a:rPr lang="en-GB" sz="1600" b="0" i="0" kern="1200"/>
            <a:t>: Systems of oppression (e.g., racism, sexism, homophobia) are interconnected and cannot be examined separately from one another.</a:t>
          </a:r>
          <a:endParaRPr lang="en-US" sz="1600" kern="1200"/>
        </a:p>
      </dsp:txBody>
      <dsp:txXfrm>
        <a:off x="3998355" y="1447754"/>
        <a:ext cx="2847502" cy="1768010"/>
      </dsp:txXfrm>
    </dsp:sp>
    <dsp:sp modelId="{2A787A0F-7D9E-475C-B451-7EEFBED94FE3}">
      <dsp:nvSpPr>
        <dsp:cNvPr id="0" name=""/>
        <dsp:cNvSpPr/>
      </dsp:nvSpPr>
      <dsp:spPr>
        <a:xfrm>
          <a:off x="7229475" y="1080567"/>
          <a:ext cx="2957512" cy="1878020"/>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9D38B0CA-AFA2-45A4-8206-6233C31944E4}">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i="0" kern="1200"/>
            <a:t>Unique Experiences</a:t>
          </a:r>
          <a:r>
            <a:rPr lang="en-GB" sz="1600" b="0" i="0" kern="1200"/>
            <a:t>: The intersection of different identities creates unique experiences of discrimination and privilege that cannot be understood by looking at each identity in isolation.</a:t>
          </a:r>
          <a:endParaRPr lang="en-US" sz="1600" kern="1200"/>
        </a:p>
      </dsp:txBody>
      <dsp:txXfrm>
        <a:off x="7613092" y="1447754"/>
        <a:ext cx="2847502" cy="17680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A02BFF-FF22-4F36-A8E1-C5CC9E8E8936}">
      <dsp:nvSpPr>
        <dsp:cNvPr id="0" name=""/>
        <dsp:cNvSpPr/>
      </dsp:nvSpPr>
      <dsp:spPr>
        <a:xfrm>
          <a:off x="0" y="2124"/>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ED0BE7-0C51-490A-AE57-B1831295048B}">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i="0" kern="1200"/>
            <a:t>Race and Gender</a:t>
          </a:r>
          <a:r>
            <a:rPr lang="en-GB" sz="2400" b="0" i="0" kern="1200"/>
            <a:t>: A Black woman may face discrimination that is different from that faced by a white woman or a Black man. Her experiences are shaped by both her race and her gender.</a:t>
          </a:r>
          <a:endParaRPr lang="en-US" sz="2400" kern="1200"/>
        </a:p>
      </dsp:txBody>
      <dsp:txXfrm>
        <a:off x="0" y="2124"/>
        <a:ext cx="10515600" cy="1449029"/>
      </dsp:txXfrm>
    </dsp:sp>
    <dsp:sp modelId="{E55134D9-CC80-4DCB-B0D2-4B22674828AF}">
      <dsp:nvSpPr>
        <dsp:cNvPr id="0" name=""/>
        <dsp:cNvSpPr/>
      </dsp:nvSpPr>
      <dsp:spPr>
        <a:xfrm>
          <a:off x="0" y="1451154"/>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74045F-25B4-4150-BFC2-129D68006343}">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i="0" kern="1200"/>
            <a:t>Class and Disability</a:t>
          </a:r>
          <a:r>
            <a:rPr lang="en-GB" sz="2400" b="0" i="0" kern="1200"/>
            <a:t>: A low-income person with a disability may face barriers that are different from those faced by a wealthy person with a disability. Their socioeconomic status and disability intersect to create unique challenges.</a:t>
          </a:r>
          <a:endParaRPr lang="en-US" sz="2400" kern="1200"/>
        </a:p>
      </dsp:txBody>
      <dsp:txXfrm>
        <a:off x="0" y="1451154"/>
        <a:ext cx="10515600" cy="1449029"/>
      </dsp:txXfrm>
    </dsp:sp>
    <dsp:sp modelId="{2641C915-20E5-4B0A-8AC2-232A72E3C5A2}">
      <dsp:nvSpPr>
        <dsp:cNvPr id="0" name=""/>
        <dsp:cNvSpPr/>
      </dsp:nvSpPr>
      <dsp:spPr>
        <a:xfrm>
          <a:off x="0" y="2900183"/>
          <a:ext cx="10515600"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BCF7F2-9E2A-4F72-8164-3436AF5BC0DD}">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1" i="0" kern="1200"/>
            <a:t>Sexual Orientation and Religion</a:t>
          </a:r>
          <a:r>
            <a:rPr lang="en-GB" sz="2400" b="0" i="0" kern="1200"/>
            <a:t>: A gay person who is also a member of a conservative religious community may experience unique forms of discrimination and conflict between their sexual orientation and religious beliefs.</a:t>
          </a:r>
          <a:endParaRPr lang="en-US" sz="2400" kern="1200"/>
        </a:p>
      </dsp:txBody>
      <dsp:txXfrm>
        <a:off x="0" y="2900183"/>
        <a:ext cx="10515600" cy="14490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DFBF83-64EB-4547-ADCD-16D52613DD11}">
      <dsp:nvSpPr>
        <dsp:cNvPr id="0" name=""/>
        <dsp:cNvSpPr/>
      </dsp:nvSpPr>
      <dsp:spPr>
        <a:xfrm>
          <a:off x="0" y="0"/>
          <a:ext cx="8412480" cy="95729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i="0" kern="1200"/>
            <a:t>Holistic Understanding</a:t>
          </a:r>
          <a:r>
            <a:rPr lang="en-GB" sz="1500" b="0" i="0" kern="1200"/>
            <a:t>: Intersectionality provides a more comprehensive understanding of how different forms of discrimination and privilege interact.</a:t>
          </a:r>
          <a:endParaRPr lang="en-US" sz="1500" kern="1200"/>
        </a:p>
      </dsp:txBody>
      <dsp:txXfrm>
        <a:off x="28038" y="28038"/>
        <a:ext cx="7298593" cy="901218"/>
      </dsp:txXfrm>
    </dsp:sp>
    <dsp:sp modelId="{560AF060-9AAD-4C00-ADFF-8E5302064057}">
      <dsp:nvSpPr>
        <dsp:cNvPr id="0" name=""/>
        <dsp:cNvSpPr/>
      </dsp:nvSpPr>
      <dsp:spPr>
        <a:xfrm>
          <a:off x="704545" y="1131347"/>
          <a:ext cx="8412480" cy="957294"/>
        </a:xfrm>
        <a:prstGeom prst="roundRect">
          <a:avLst>
            <a:gd name="adj" fmla="val 10000"/>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i="0" kern="1200"/>
            <a:t>Inclusive Policies</a:t>
          </a:r>
          <a:r>
            <a:rPr lang="en-GB" sz="1500" b="0" i="0" kern="1200"/>
            <a:t>: It helps in creating policies and practices that are inclusive and address the needs of diverse groups.</a:t>
          </a:r>
          <a:endParaRPr lang="en-US" sz="1500" kern="1200"/>
        </a:p>
      </dsp:txBody>
      <dsp:txXfrm>
        <a:off x="732583" y="1159385"/>
        <a:ext cx="7029617" cy="901218"/>
      </dsp:txXfrm>
    </dsp:sp>
    <dsp:sp modelId="{36B2811B-0CBE-4239-BB0C-64F8E3D69329}">
      <dsp:nvSpPr>
        <dsp:cNvPr id="0" name=""/>
        <dsp:cNvSpPr/>
      </dsp:nvSpPr>
      <dsp:spPr>
        <a:xfrm>
          <a:off x="1398574" y="2262695"/>
          <a:ext cx="8412480" cy="957294"/>
        </a:xfrm>
        <a:prstGeom prst="roundRect">
          <a:avLst>
            <a:gd name="adj" fmla="val 10000"/>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1" i="0" kern="1200"/>
            <a:t>Empowerment</a:t>
          </a:r>
          <a:r>
            <a:rPr lang="en-GB" sz="1500" b="0" i="0" kern="1200"/>
            <a:t>: Recognising intersectionality empowers marginalised individuals = Rights </a:t>
          </a:r>
          <a:endParaRPr lang="en-US" sz="1500" kern="1200"/>
        </a:p>
      </dsp:txBody>
      <dsp:txXfrm>
        <a:off x="1426612" y="2290733"/>
        <a:ext cx="7040133" cy="901218"/>
      </dsp:txXfrm>
    </dsp:sp>
    <dsp:sp modelId="{521F4F0C-EF8D-4C4B-993E-1FD11F340F59}">
      <dsp:nvSpPr>
        <dsp:cNvPr id="0" name=""/>
        <dsp:cNvSpPr/>
      </dsp:nvSpPr>
      <dsp:spPr>
        <a:xfrm>
          <a:off x="2103119" y="3394043"/>
          <a:ext cx="8412480" cy="957294"/>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kern="1200"/>
            <a:t>Intersectionality is a crucial framework for understanding the complexities of identity and oppression. By acknowledging and addressing the interconnected nature of various forms of discrimination, Society can become a more inclusive society.</a:t>
          </a:r>
          <a:endParaRPr lang="en-US" sz="1500" kern="1200"/>
        </a:p>
      </dsp:txBody>
      <dsp:txXfrm>
        <a:off x="2131157" y="3422081"/>
        <a:ext cx="7029617" cy="901218"/>
      </dsp:txXfrm>
    </dsp:sp>
    <dsp:sp modelId="{CEE8C900-3A55-4E22-8854-2492EC7DB1BA}">
      <dsp:nvSpPr>
        <dsp:cNvPr id="0" name=""/>
        <dsp:cNvSpPr/>
      </dsp:nvSpPr>
      <dsp:spPr>
        <a:xfrm>
          <a:off x="7790238" y="733200"/>
          <a:ext cx="622241" cy="62224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930242" y="733200"/>
        <a:ext cx="342233" cy="468236"/>
      </dsp:txXfrm>
    </dsp:sp>
    <dsp:sp modelId="{4E694530-F525-4ACE-917A-137B4E2932A8}">
      <dsp:nvSpPr>
        <dsp:cNvPr id="0" name=""/>
        <dsp:cNvSpPr/>
      </dsp:nvSpPr>
      <dsp:spPr>
        <a:xfrm>
          <a:off x="8494783" y="1864548"/>
          <a:ext cx="622241" cy="622241"/>
        </a:xfrm>
        <a:prstGeom prst="downArrow">
          <a:avLst>
            <a:gd name="adj1" fmla="val 55000"/>
            <a:gd name="adj2" fmla="val 45000"/>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634787" y="1864548"/>
        <a:ext cx="342233" cy="468236"/>
      </dsp:txXfrm>
    </dsp:sp>
    <dsp:sp modelId="{66003024-62CA-4A60-8A78-49350D9EDB42}">
      <dsp:nvSpPr>
        <dsp:cNvPr id="0" name=""/>
        <dsp:cNvSpPr/>
      </dsp:nvSpPr>
      <dsp:spPr>
        <a:xfrm>
          <a:off x="9188813" y="2995896"/>
          <a:ext cx="622241" cy="622241"/>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28817" y="2995896"/>
        <a:ext cx="342233" cy="46823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911AAB-8BCE-4319-916A-DC4D872ECA5B}">
      <dsp:nvSpPr>
        <dsp:cNvPr id="0" name=""/>
        <dsp:cNvSpPr/>
      </dsp:nvSpPr>
      <dsp:spPr>
        <a:xfrm>
          <a:off x="0" y="10473"/>
          <a:ext cx="10515600" cy="1113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Sylvia Duckworth’s </a:t>
          </a:r>
          <a:r>
            <a:rPr lang="en-GB" sz="2800" b="0" i="0" kern="1200"/>
            <a:t>Wheel of Power/Privilege shows that the further away from ‘power’ the more ignored or unimportant you feel.</a:t>
          </a:r>
          <a:endParaRPr lang="en-US" sz="2800" kern="1200"/>
        </a:p>
      </dsp:txBody>
      <dsp:txXfrm>
        <a:off x="54373" y="64846"/>
        <a:ext cx="10406854" cy="1005094"/>
      </dsp:txXfrm>
    </dsp:sp>
    <dsp:sp modelId="{E66F8FDE-D319-4795-B2B3-24115B0F990C}">
      <dsp:nvSpPr>
        <dsp:cNvPr id="0" name=""/>
        <dsp:cNvSpPr/>
      </dsp:nvSpPr>
      <dsp:spPr>
        <a:xfrm>
          <a:off x="0" y="1204953"/>
          <a:ext cx="10515600" cy="1113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a:t>Visualization of what the term “marginalization;“ could be for some</a:t>
          </a:r>
          <a:endParaRPr lang="en-US" sz="2800" kern="1200"/>
        </a:p>
      </dsp:txBody>
      <dsp:txXfrm>
        <a:off x="54373" y="1259326"/>
        <a:ext cx="10406854" cy="1005094"/>
      </dsp:txXfrm>
    </dsp:sp>
    <dsp:sp modelId="{D1DEA3EF-8F06-4F4D-B4F5-3BCE2D45C9DB}">
      <dsp:nvSpPr>
        <dsp:cNvPr id="0" name=""/>
        <dsp:cNvSpPr/>
      </dsp:nvSpPr>
      <dsp:spPr>
        <a:xfrm>
          <a:off x="0" y="2399433"/>
          <a:ext cx="10515600" cy="1113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a:t>Having multiple identities can cause different experiences and compounds of oppression</a:t>
          </a:r>
          <a:endParaRPr lang="en-US" sz="2800" kern="1200"/>
        </a:p>
      </dsp:txBody>
      <dsp:txXfrm>
        <a:off x="54373" y="2453806"/>
        <a:ext cx="10406854" cy="1005094"/>
      </dsp:txXfrm>
    </dsp:sp>
    <dsp:sp modelId="{44AC8A9B-DDC6-40BC-927F-2558780786D2}">
      <dsp:nvSpPr>
        <dsp:cNvPr id="0" name=""/>
        <dsp:cNvSpPr/>
      </dsp:nvSpPr>
      <dsp:spPr>
        <a:xfrm>
          <a:off x="0" y="3593913"/>
          <a:ext cx="10515600" cy="1113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a:t>Try to place yourself in the different categories, notice how your level of power/marginalization shifts between categories. </a:t>
          </a:r>
          <a:endParaRPr lang="en-US" sz="2800" kern="1200"/>
        </a:p>
      </dsp:txBody>
      <dsp:txXfrm>
        <a:off x="54373" y="3648286"/>
        <a:ext cx="10406854" cy="100509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C35E56-782E-4EEA-AF7D-1FD36ACBFCDF}">
      <dsp:nvSpPr>
        <dsp:cNvPr id="0" name=""/>
        <dsp:cNvSpPr/>
      </dsp:nvSpPr>
      <dsp:spPr>
        <a:xfrm>
          <a:off x="64256" y="1073"/>
          <a:ext cx="2507070" cy="150424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Parents were immigrants from East Africa Dad GP / Mam pharmacist </a:t>
          </a:r>
          <a:endParaRPr lang="en-US" sz="1800" kern="1200"/>
        </a:p>
      </dsp:txBody>
      <dsp:txXfrm>
        <a:off x="64256" y="1073"/>
        <a:ext cx="2507070" cy="1504242"/>
      </dsp:txXfrm>
    </dsp:sp>
    <dsp:sp modelId="{E4FB4E28-DD78-4D5E-BAF4-AA20F9D62C88}">
      <dsp:nvSpPr>
        <dsp:cNvPr id="0" name=""/>
        <dsp:cNvSpPr/>
      </dsp:nvSpPr>
      <dsp:spPr>
        <a:xfrm>
          <a:off x="2822034" y="1073"/>
          <a:ext cx="2507070" cy="150424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Private education – Oxford Universities</a:t>
          </a:r>
          <a:endParaRPr lang="en-US" sz="1800" kern="1200"/>
        </a:p>
      </dsp:txBody>
      <dsp:txXfrm>
        <a:off x="2822034" y="1073"/>
        <a:ext cx="2507070" cy="1504242"/>
      </dsp:txXfrm>
    </dsp:sp>
    <dsp:sp modelId="{695A6137-4939-4FF4-AAD7-3BF157F98E0E}">
      <dsp:nvSpPr>
        <dsp:cNvPr id="0" name=""/>
        <dsp:cNvSpPr/>
      </dsp:nvSpPr>
      <dsp:spPr>
        <a:xfrm>
          <a:off x="64256" y="1756022"/>
          <a:ext cx="2507070" cy="150424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Graduation worked at Goldman Sachs</a:t>
          </a:r>
          <a:endParaRPr lang="en-US" sz="1800" kern="1200"/>
        </a:p>
      </dsp:txBody>
      <dsp:txXfrm>
        <a:off x="64256" y="1756022"/>
        <a:ext cx="2507070" cy="1504242"/>
      </dsp:txXfrm>
    </dsp:sp>
    <dsp:sp modelId="{1ADC4495-6D7A-499D-BC3A-A28897B1E0A4}">
      <dsp:nvSpPr>
        <dsp:cNvPr id="0" name=""/>
        <dsp:cNvSpPr/>
      </dsp:nvSpPr>
      <dsp:spPr>
        <a:xfrm>
          <a:off x="2822034" y="1756022"/>
          <a:ext cx="2507070" cy="150424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a:t>Wife – Daughter of Multi-Billionaire due to Tech Company</a:t>
          </a:r>
          <a:endParaRPr lang="en-US" sz="1800" kern="1200"/>
        </a:p>
      </dsp:txBody>
      <dsp:txXfrm>
        <a:off x="2822034" y="1756022"/>
        <a:ext cx="2507070" cy="1504242"/>
      </dsp:txXfrm>
    </dsp:sp>
    <dsp:sp modelId="{1DE53DBB-8C86-4A5F-B798-DDEB43DE7A48}">
      <dsp:nvSpPr>
        <dsp:cNvPr id="0" name=""/>
        <dsp:cNvSpPr/>
      </dsp:nvSpPr>
      <dsp:spPr>
        <a:xfrm>
          <a:off x="64256" y="3510972"/>
          <a:ext cx="2507070" cy="150424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Homes – house in Kerby, </a:t>
          </a:r>
          <a:r>
            <a:rPr lang="en-GB" sz="1800" b="0" i="0" kern="1200"/>
            <a:t>North Yorkshire, a house in Earl’s Court, London; Flat in South Kensington; Penthouse in California.</a:t>
          </a:r>
          <a:endParaRPr lang="en-US" sz="1800" kern="1200"/>
        </a:p>
      </dsp:txBody>
      <dsp:txXfrm>
        <a:off x="64256" y="3510972"/>
        <a:ext cx="2507070" cy="1504242"/>
      </dsp:txXfrm>
    </dsp:sp>
    <dsp:sp modelId="{E0E65EE8-B274-4CBF-9018-0709D35B7BB4}">
      <dsp:nvSpPr>
        <dsp:cNvPr id="0" name=""/>
        <dsp:cNvSpPr/>
      </dsp:nvSpPr>
      <dsp:spPr>
        <a:xfrm>
          <a:off x="2822034" y="3510972"/>
          <a:ext cx="2507070" cy="1504242"/>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Number 222 on the Rich List worth £730 Million combined with wife </a:t>
          </a:r>
          <a:endParaRPr lang="en-US" sz="1800" kern="1200"/>
        </a:p>
      </dsp:txBody>
      <dsp:txXfrm>
        <a:off x="2822034" y="3510972"/>
        <a:ext cx="2507070" cy="150424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78B159-23DE-49B5-88C5-91FE9DD18D14}">
      <dsp:nvSpPr>
        <dsp:cNvPr id="0" name=""/>
        <dsp:cNvSpPr/>
      </dsp:nvSpPr>
      <dsp:spPr>
        <a:xfrm>
          <a:off x="0" y="856961"/>
          <a:ext cx="6713552"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Parents Dad tool maker / Mam nurse from Surrey </a:t>
          </a:r>
          <a:endParaRPr lang="en-US" sz="1400" kern="1200"/>
        </a:p>
      </dsp:txBody>
      <dsp:txXfrm>
        <a:off x="16392" y="873353"/>
        <a:ext cx="6680768" cy="303006"/>
      </dsp:txXfrm>
    </dsp:sp>
    <dsp:sp modelId="{B80156F2-FB24-4E40-AFE0-3717718EE3C0}">
      <dsp:nvSpPr>
        <dsp:cNvPr id="0" name=""/>
        <dsp:cNvSpPr/>
      </dsp:nvSpPr>
      <dsp:spPr>
        <a:xfrm>
          <a:off x="0" y="1233071"/>
          <a:ext cx="6713552"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E</a:t>
          </a:r>
          <a:r>
            <a:rPr lang="en-GB" sz="1400" b="0" i="0" kern="1200"/>
            <a:t>ducation – School turned fee paying but he had a bursary to attend.  Oxford Universities</a:t>
          </a:r>
          <a:endParaRPr lang="en-US" sz="1400" kern="1200"/>
        </a:p>
      </dsp:txBody>
      <dsp:txXfrm>
        <a:off x="16392" y="1249463"/>
        <a:ext cx="6680768" cy="303006"/>
      </dsp:txXfrm>
    </dsp:sp>
    <dsp:sp modelId="{C70309F5-B1CE-474D-8113-4843B2B4593A}">
      <dsp:nvSpPr>
        <dsp:cNvPr id="0" name=""/>
        <dsp:cNvSpPr/>
      </dsp:nvSpPr>
      <dsp:spPr>
        <a:xfrm>
          <a:off x="0" y="1609182"/>
          <a:ext cx="6713552"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Uni – Leeds and Oxford</a:t>
          </a:r>
          <a:endParaRPr lang="en-US" sz="1400" kern="1200"/>
        </a:p>
      </dsp:txBody>
      <dsp:txXfrm>
        <a:off x="16392" y="1625574"/>
        <a:ext cx="6680768" cy="303006"/>
      </dsp:txXfrm>
    </dsp:sp>
    <dsp:sp modelId="{A9D59438-2E10-4E2E-9027-7355304C225A}">
      <dsp:nvSpPr>
        <dsp:cNvPr id="0" name=""/>
        <dsp:cNvSpPr/>
      </dsp:nvSpPr>
      <dsp:spPr>
        <a:xfrm>
          <a:off x="0" y="1985292"/>
          <a:ext cx="6713552"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Graduation Called to the Bar – Barrister then a QC/KC</a:t>
          </a:r>
          <a:endParaRPr lang="en-US" sz="1400" kern="1200"/>
        </a:p>
      </dsp:txBody>
      <dsp:txXfrm>
        <a:off x="16392" y="2001684"/>
        <a:ext cx="6680768" cy="303006"/>
      </dsp:txXfrm>
    </dsp:sp>
    <dsp:sp modelId="{417F7D32-811F-4DAE-87F9-02816C1951D8}">
      <dsp:nvSpPr>
        <dsp:cNvPr id="0" name=""/>
        <dsp:cNvSpPr/>
      </dsp:nvSpPr>
      <dsp:spPr>
        <a:xfrm>
          <a:off x="0" y="2361402"/>
          <a:ext cx="6713552"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Head of CPS</a:t>
          </a:r>
          <a:endParaRPr lang="en-US" sz="1400" kern="1200"/>
        </a:p>
      </dsp:txBody>
      <dsp:txXfrm>
        <a:off x="16392" y="2377794"/>
        <a:ext cx="6680768" cy="303006"/>
      </dsp:txXfrm>
    </dsp:sp>
    <dsp:sp modelId="{F78622D1-FF3A-4C43-98C1-14F7E69973D2}">
      <dsp:nvSpPr>
        <dsp:cNvPr id="0" name=""/>
        <dsp:cNvSpPr/>
      </dsp:nvSpPr>
      <dsp:spPr>
        <a:xfrm>
          <a:off x="0" y="2737512"/>
          <a:ext cx="6713552"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Wife – was a solicitor </a:t>
          </a:r>
          <a:r>
            <a:rPr lang="en-GB" sz="1400" kern="1200"/>
            <a:t>now NHS</a:t>
          </a:r>
          <a:endParaRPr lang="en-US" sz="1400" kern="1200"/>
        </a:p>
      </dsp:txBody>
      <dsp:txXfrm>
        <a:off x="16392" y="2753904"/>
        <a:ext cx="6680768" cy="303006"/>
      </dsp:txXfrm>
    </dsp:sp>
    <dsp:sp modelId="{D74F43DF-0699-4E19-B42C-9C0DA2568E51}">
      <dsp:nvSpPr>
        <dsp:cNvPr id="0" name=""/>
        <dsp:cNvSpPr/>
      </dsp:nvSpPr>
      <dsp:spPr>
        <a:xfrm>
          <a:off x="0" y="3113621"/>
          <a:ext cx="6713552"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Homes – estimated £1 million home London; Land in surrey worth £10 Million. </a:t>
          </a:r>
          <a:endParaRPr lang="en-US" sz="1400" kern="1200"/>
        </a:p>
      </dsp:txBody>
      <dsp:txXfrm>
        <a:off x="16392" y="3130013"/>
        <a:ext cx="6680768" cy="303006"/>
      </dsp:txXfrm>
    </dsp:sp>
    <dsp:sp modelId="{F8B56C5A-B688-490C-A28D-52508FE5FBAA}">
      <dsp:nvSpPr>
        <dsp:cNvPr id="0" name=""/>
        <dsp:cNvSpPr/>
      </dsp:nvSpPr>
      <dsp:spPr>
        <a:xfrm>
          <a:off x="0" y="3489731"/>
          <a:ext cx="6713552" cy="33579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K</a:t>
          </a:r>
          <a:r>
            <a:rPr lang="en-GB" sz="1400" b="0" i="0" kern="1200"/>
            <a:t>nighthood in 2014 for his work as head of the CPS</a:t>
          </a:r>
          <a:endParaRPr lang="en-US" sz="1400" kern="1200"/>
        </a:p>
      </dsp:txBody>
      <dsp:txXfrm>
        <a:off x="16392" y="3506123"/>
        <a:ext cx="6680768" cy="30300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ECAB23-4308-4F96-AF10-1D0398E65761}">
      <dsp:nvSpPr>
        <dsp:cNvPr id="0" name=""/>
        <dsp:cNvSpPr/>
      </dsp:nvSpPr>
      <dsp:spPr>
        <a:xfrm>
          <a:off x="0" y="63189"/>
          <a:ext cx="10515600" cy="20779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Black Lives Matter official internet page: states that they go beyond  racial justice. They understand that Black people are not just “racialised” beings, but fully human in all our weird and wonderful combinations so that gender, sexuality, class, religion and more are included in understandings of social injustice. The BLM site states that:</a:t>
          </a:r>
          <a:endParaRPr lang="en-US" sz="2400" kern="1200"/>
        </a:p>
      </dsp:txBody>
      <dsp:txXfrm>
        <a:off x="101436" y="164625"/>
        <a:ext cx="10312728" cy="1875047"/>
      </dsp:txXfrm>
    </dsp:sp>
    <dsp:sp modelId="{8C7E873F-A483-4A06-86FD-DD37236CF62D}">
      <dsp:nvSpPr>
        <dsp:cNvPr id="0" name=""/>
        <dsp:cNvSpPr/>
      </dsp:nvSpPr>
      <dsp:spPr>
        <a:xfrm>
          <a:off x="0" y="2210229"/>
          <a:ext cx="10515600" cy="20779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t>
          </a:r>
          <a:r>
            <a:rPr lang="en-GB" sz="2400" i="1" kern="1200"/>
            <a:t>We affirm the lives of Black queer and trans folks, disabled folks, undocumented folks, folks with records, women, and all Black lives along the gender spectrum.”</a:t>
          </a:r>
          <a:endParaRPr lang="en-US" sz="2400" kern="1200"/>
        </a:p>
      </dsp:txBody>
      <dsp:txXfrm>
        <a:off x="101436" y="2311665"/>
        <a:ext cx="10312728" cy="187504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47B8D2-6843-4712-BE94-7556B4EEB9CD}">
      <dsp:nvSpPr>
        <dsp:cNvPr id="0" name=""/>
        <dsp:cNvSpPr/>
      </dsp:nvSpPr>
      <dsp:spPr>
        <a:xfrm>
          <a:off x="0" y="0"/>
          <a:ext cx="8938260" cy="195810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Nils Christie first discussed his theory of the “ideal victim” in 1986. His definition was not about who was most likely to be victimised, or who perceived themselves most likely to be a victim. Instead, Christie focused on:</a:t>
          </a:r>
          <a:endParaRPr lang="en-US" sz="2300" kern="1200"/>
        </a:p>
      </dsp:txBody>
      <dsp:txXfrm>
        <a:off x="57351" y="57351"/>
        <a:ext cx="6914408" cy="1843400"/>
      </dsp:txXfrm>
    </dsp:sp>
    <dsp:sp modelId="{3052DAC3-7C9A-4B27-9584-E1BFA2044DE6}">
      <dsp:nvSpPr>
        <dsp:cNvPr id="0" name=""/>
        <dsp:cNvSpPr/>
      </dsp:nvSpPr>
      <dsp:spPr>
        <a:xfrm>
          <a:off x="1577339" y="2393235"/>
          <a:ext cx="8938260" cy="195810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i="1" kern="1200"/>
            <a:t>“a person or a category of individuals who – when hit by crime – most readily are given the complete and legitimate status of being a victim.”</a:t>
          </a:r>
          <a:endParaRPr lang="en-US" sz="2300" kern="1200"/>
        </a:p>
      </dsp:txBody>
      <dsp:txXfrm>
        <a:off x="1634690" y="2450586"/>
        <a:ext cx="5973451" cy="1843400"/>
      </dsp:txXfrm>
    </dsp:sp>
    <dsp:sp modelId="{C4FDADD7-FA1C-4271-BEB1-A91266FDD5CB}">
      <dsp:nvSpPr>
        <dsp:cNvPr id="0" name=""/>
        <dsp:cNvSpPr/>
      </dsp:nvSpPr>
      <dsp:spPr>
        <a:xfrm>
          <a:off x="7665493" y="1539285"/>
          <a:ext cx="1272766" cy="127276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951865" y="1539285"/>
        <a:ext cx="700022" cy="95775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584409-4F5F-41C2-A88C-26EA31FD223D}">
      <dsp:nvSpPr>
        <dsp:cNvPr id="0" name=""/>
        <dsp:cNvSpPr/>
      </dsp:nvSpPr>
      <dsp:spPr>
        <a:xfrm>
          <a:off x="0" y="3275482"/>
          <a:ext cx="10515600" cy="107508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How can we explain inequality affecting them, and how do we see people portraying, or doing, the identities which come with this stigma?</a:t>
          </a:r>
          <a:endParaRPr lang="en-US" sz="2000" kern="1200"/>
        </a:p>
      </dsp:txBody>
      <dsp:txXfrm>
        <a:off x="0" y="3275482"/>
        <a:ext cx="10515600" cy="1075086"/>
      </dsp:txXfrm>
    </dsp:sp>
    <dsp:sp modelId="{0E0541E6-FED2-4E2D-BDE9-44CA11DE3DB8}">
      <dsp:nvSpPr>
        <dsp:cNvPr id="0" name=""/>
        <dsp:cNvSpPr/>
      </dsp:nvSpPr>
      <dsp:spPr>
        <a:xfrm rot="10800000">
          <a:off x="0" y="1638125"/>
          <a:ext cx="10515600" cy="165348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How do we see intersections of different identity occurring in them?</a:t>
          </a:r>
          <a:endParaRPr lang="en-US" sz="2000" kern="1200"/>
        </a:p>
      </dsp:txBody>
      <dsp:txXfrm rot="10800000">
        <a:off x="0" y="1638125"/>
        <a:ext cx="10515600" cy="1074383"/>
      </dsp:txXfrm>
    </dsp:sp>
    <dsp:sp modelId="{DB7C4705-4B49-4A44-B8E6-9F6535F9808F}">
      <dsp:nvSpPr>
        <dsp:cNvPr id="0" name=""/>
        <dsp:cNvSpPr/>
      </dsp:nvSpPr>
      <dsp:spPr>
        <a:xfrm rot="10800000">
          <a:off x="0" y="769"/>
          <a:ext cx="10515600" cy="1653482"/>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What social categorisations can you see happening at the moment?</a:t>
          </a:r>
          <a:endParaRPr lang="en-US" sz="2000" kern="1200"/>
        </a:p>
      </dsp:txBody>
      <dsp:txXfrm rot="-10800000">
        <a:off x="0" y="769"/>
        <a:ext cx="10515600" cy="580372"/>
      </dsp:txXfrm>
    </dsp:sp>
    <dsp:sp modelId="{46FC50D3-FCB0-4B92-A24F-F492EE2A64AE}">
      <dsp:nvSpPr>
        <dsp:cNvPr id="0" name=""/>
        <dsp:cNvSpPr/>
      </dsp:nvSpPr>
      <dsp:spPr>
        <a:xfrm>
          <a:off x="5134" y="581141"/>
          <a:ext cx="3501776" cy="49439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48" tIns="36830" rIns="206248" bIns="36830" numCol="1" spcCol="1270" anchor="ctr" anchorCtr="0">
          <a:noAutofit/>
        </a:bodyPr>
        <a:lstStyle/>
        <a:p>
          <a:pPr marL="0" lvl="0" indent="0" algn="ctr" defTabSz="1289050">
            <a:lnSpc>
              <a:spcPct val="90000"/>
            </a:lnSpc>
            <a:spcBef>
              <a:spcPct val="0"/>
            </a:spcBef>
            <a:spcAft>
              <a:spcPct val="35000"/>
            </a:spcAft>
            <a:buNone/>
          </a:pPr>
          <a:r>
            <a:rPr lang="en-GB" sz="2900" kern="1200"/>
            <a:t>In this room?</a:t>
          </a:r>
          <a:endParaRPr lang="en-US" sz="2900" kern="1200"/>
        </a:p>
      </dsp:txBody>
      <dsp:txXfrm>
        <a:off x="5134" y="581141"/>
        <a:ext cx="3501776" cy="494391"/>
      </dsp:txXfrm>
    </dsp:sp>
    <dsp:sp modelId="{230A1E6A-5025-463F-82D2-A6461A9449E6}">
      <dsp:nvSpPr>
        <dsp:cNvPr id="0" name=""/>
        <dsp:cNvSpPr/>
      </dsp:nvSpPr>
      <dsp:spPr>
        <a:xfrm>
          <a:off x="3506911" y="581141"/>
          <a:ext cx="3501776" cy="49439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48" tIns="36830" rIns="206248" bIns="36830" numCol="1" spcCol="1270" anchor="ctr" anchorCtr="0">
          <a:noAutofit/>
        </a:bodyPr>
        <a:lstStyle/>
        <a:p>
          <a:pPr marL="0" lvl="0" indent="0" algn="ctr" defTabSz="1289050">
            <a:lnSpc>
              <a:spcPct val="90000"/>
            </a:lnSpc>
            <a:spcBef>
              <a:spcPct val="0"/>
            </a:spcBef>
            <a:spcAft>
              <a:spcPct val="35000"/>
            </a:spcAft>
            <a:buNone/>
          </a:pPr>
          <a:r>
            <a:rPr lang="en-GB" sz="2900" kern="1200"/>
            <a:t>In popular culture?</a:t>
          </a:r>
          <a:endParaRPr lang="en-US" sz="2900" kern="1200"/>
        </a:p>
      </dsp:txBody>
      <dsp:txXfrm>
        <a:off x="3506911" y="581141"/>
        <a:ext cx="3501776" cy="494391"/>
      </dsp:txXfrm>
    </dsp:sp>
    <dsp:sp modelId="{3C59B5D2-C545-4997-843F-6520D83BCCF0}">
      <dsp:nvSpPr>
        <dsp:cNvPr id="0" name=""/>
        <dsp:cNvSpPr/>
      </dsp:nvSpPr>
      <dsp:spPr>
        <a:xfrm>
          <a:off x="7008688" y="581141"/>
          <a:ext cx="3501776" cy="49439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6248" tIns="36830" rIns="206248" bIns="36830" numCol="1" spcCol="1270" anchor="ctr" anchorCtr="0">
          <a:noAutofit/>
        </a:bodyPr>
        <a:lstStyle/>
        <a:p>
          <a:pPr marL="0" lvl="0" indent="0" algn="ctr" defTabSz="1289050">
            <a:lnSpc>
              <a:spcPct val="90000"/>
            </a:lnSpc>
            <a:spcBef>
              <a:spcPct val="0"/>
            </a:spcBef>
            <a:spcAft>
              <a:spcPct val="35000"/>
            </a:spcAft>
            <a:buNone/>
          </a:pPr>
          <a:r>
            <a:rPr lang="en-GB" sz="2900" kern="1200"/>
            <a:t>In Sports events?</a:t>
          </a:r>
          <a:endParaRPr lang="en-US" sz="2900" kern="1200"/>
        </a:p>
      </dsp:txBody>
      <dsp:txXfrm>
        <a:off x="7008688" y="581141"/>
        <a:ext cx="3501776" cy="49439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A21328-617C-4132-942F-5A57753329DC}">
      <dsp:nvSpPr>
        <dsp:cNvPr id="0" name=""/>
        <dsp:cNvSpPr/>
      </dsp:nvSpPr>
      <dsp:spPr>
        <a:xfrm>
          <a:off x="0" y="2717"/>
          <a:ext cx="673544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75116E-4B2A-408A-8658-6771CD8443A1}">
      <dsp:nvSpPr>
        <dsp:cNvPr id="0" name=""/>
        <dsp:cNvSpPr/>
      </dsp:nvSpPr>
      <dsp:spPr>
        <a:xfrm>
          <a:off x="0" y="2717"/>
          <a:ext cx="6735443" cy="1853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930" tIns="201930" rIns="201930" bIns="201930" numCol="1" spcCol="1270" anchor="t" anchorCtr="0">
          <a:noAutofit/>
        </a:bodyPr>
        <a:lstStyle/>
        <a:p>
          <a:pPr marL="0" lvl="0" indent="0" algn="l" defTabSz="2355850">
            <a:lnSpc>
              <a:spcPct val="90000"/>
            </a:lnSpc>
            <a:spcBef>
              <a:spcPct val="0"/>
            </a:spcBef>
            <a:spcAft>
              <a:spcPct val="35000"/>
            </a:spcAft>
            <a:buNone/>
          </a:pPr>
          <a:r>
            <a:rPr lang="en-GB" sz="5300" kern="1200"/>
            <a:t>About todays content?</a:t>
          </a:r>
          <a:endParaRPr lang="en-US" sz="5300" kern="1200"/>
        </a:p>
      </dsp:txBody>
      <dsp:txXfrm>
        <a:off x="0" y="2717"/>
        <a:ext cx="6735443" cy="1853055"/>
      </dsp:txXfrm>
    </dsp:sp>
    <dsp:sp modelId="{C6E0201E-C02F-4DD8-B73C-E5CFB57D8915}">
      <dsp:nvSpPr>
        <dsp:cNvPr id="0" name=""/>
        <dsp:cNvSpPr/>
      </dsp:nvSpPr>
      <dsp:spPr>
        <a:xfrm>
          <a:off x="0" y="1855773"/>
          <a:ext cx="673544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9703CA-3873-4CB0-A621-A1CAB20847CE}">
      <dsp:nvSpPr>
        <dsp:cNvPr id="0" name=""/>
        <dsp:cNvSpPr/>
      </dsp:nvSpPr>
      <dsp:spPr>
        <a:xfrm>
          <a:off x="0" y="1855773"/>
          <a:ext cx="6735443" cy="1853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930" tIns="201930" rIns="201930" bIns="201930" numCol="1" spcCol="1270" anchor="t" anchorCtr="0">
          <a:noAutofit/>
        </a:bodyPr>
        <a:lstStyle/>
        <a:p>
          <a:pPr marL="0" lvl="0" indent="0" algn="l" defTabSz="2355850">
            <a:lnSpc>
              <a:spcPct val="90000"/>
            </a:lnSpc>
            <a:spcBef>
              <a:spcPct val="0"/>
            </a:spcBef>
            <a:spcAft>
              <a:spcPct val="35000"/>
            </a:spcAft>
            <a:buNone/>
          </a:pPr>
          <a:r>
            <a:rPr lang="en-GB" sz="5300" kern="1200"/>
            <a:t>About the assignment?</a:t>
          </a:r>
          <a:endParaRPr lang="en-US" sz="5300" kern="1200"/>
        </a:p>
      </dsp:txBody>
      <dsp:txXfrm>
        <a:off x="0" y="1855773"/>
        <a:ext cx="6735443" cy="1853055"/>
      </dsp:txXfrm>
    </dsp:sp>
    <dsp:sp modelId="{4DE2D8B4-B7E1-4236-9300-AE060A526CAB}">
      <dsp:nvSpPr>
        <dsp:cNvPr id="0" name=""/>
        <dsp:cNvSpPr/>
      </dsp:nvSpPr>
      <dsp:spPr>
        <a:xfrm>
          <a:off x="0" y="3708828"/>
          <a:ext cx="6735443"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E4C9EC-CF45-4460-B532-66938DBFE55A}">
      <dsp:nvSpPr>
        <dsp:cNvPr id="0" name=""/>
        <dsp:cNvSpPr/>
      </dsp:nvSpPr>
      <dsp:spPr>
        <a:xfrm>
          <a:off x="0" y="3708828"/>
          <a:ext cx="6735443" cy="1853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1930" tIns="201930" rIns="201930" bIns="201930" numCol="1" spcCol="1270" anchor="t" anchorCtr="0">
          <a:noAutofit/>
        </a:bodyPr>
        <a:lstStyle/>
        <a:p>
          <a:pPr marL="0" lvl="0" indent="0" algn="l" defTabSz="2355850">
            <a:lnSpc>
              <a:spcPct val="90000"/>
            </a:lnSpc>
            <a:spcBef>
              <a:spcPct val="0"/>
            </a:spcBef>
            <a:spcAft>
              <a:spcPct val="35000"/>
            </a:spcAft>
            <a:buNone/>
          </a:pPr>
          <a:r>
            <a:rPr lang="en-GB" sz="5300" kern="1200"/>
            <a:t>About anything else?</a:t>
          </a:r>
          <a:endParaRPr lang="en-US" sz="5300" kern="1200"/>
        </a:p>
      </dsp:txBody>
      <dsp:txXfrm>
        <a:off x="0" y="3708828"/>
        <a:ext cx="6735443" cy="185305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876AD7F-0CF9-4C14-9FF6-CEBE4DE8A74D}" type="datetimeFigureOut">
              <a:rPr lang="en-GB" smtClean="0"/>
              <a:t>18/02/2026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0A3476-540C-413C-B2CF-6A3624BDE3D6}" type="slidenum">
              <a:rPr lang="en-GB" smtClean="0"/>
              <a:t>‹#›</a:t>
            </a:fld>
            <a:endParaRPr lang="en-GB"/>
          </a:p>
        </p:txBody>
      </p:sp>
    </p:spTree>
    <p:extLst>
      <p:ext uri="{BB962C8B-B14F-4D97-AF65-F5344CB8AC3E}">
        <p14:creationId xmlns:p14="http://schemas.microsoft.com/office/powerpoint/2010/main" val="1991692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rPr>
              <a:t>Howard, J. and Renfrow, D. (2014) 'Intersectionality', in J. McLeod et al. (ed.) </a:t>
            </a:r>
            <a:r>
              <a:rPr lang="en-GB" sz="1200" b="0" i="1" dirty="0">
                <a:effectLst/>
              </a:rPr>
              <a:t>Handbook of the Social Psychology of Inequality</a:t>
            </a:r>
            <a:r>
              <a:rPr lang="en-GB" sz="1200" b="0" i="0" dirty="0">
                <a:effectLst/>
              </a:rPr>
              <a:t>. New York: Springer, pp.95 - 121.</a:t>
            </a:r>
            <a:endParaRPr lang="en-GB" sz="1200" dirty="0"/>
          </a:p>
          <a:p>
            <a:endParaRPr lang="en-GB" dirty="0"/>
          </a:p>
        </p:txBody>
      </p:sp>
      <p:sp>
        <p:nvSpPr>
          <p:cNvPr id="4" name="Slide Number Placeholder 3"/>
          <p:cNvSpPr>
            <a:spLocks noGrp="1"/>
          </p:cNvSpPr>
          <p:nvPr>
            <p:ph type="sldNum" sz="quarter" idx="5"/>
          </p:nvPr>
        </p:nvSpPr>
        <p:spPr/>
        <p:txBody>
          <a:bodyPr/>
          <a:lstStyle/>
          <a:p>
            <a:fld id="{CE0A3476-540C-413C-B2CF-6A3624BDE3D6}" type="slidenum">
              <a:rPr lang="en-GB" smtClean="0"/>
              <a:t>12</a:t>
            </a:fld>
            <a:endParaRPr lang="en-GB"/>
          </a:p>
        </p:txBody>
      </p:sp>
    </p:spTree>
    <p:extLst>
      <p:ext uri="{BB962C8B-B14F-4D97-AF65-F5344CB8AC3E}">
        <p14:creationId xmlns:p14="http://schemas.microsoft.com/office/powerpoint/2010/main" val="21544114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rPr>
              <a:t>Howard, J. and Renfrow, D. (2014) 'Intersectionality', in J. McLeod et al. (ed.) </a:t>
            </a:r>
            <a:r>
              <a:rPr lang="en-GB" sz="1200" b="0" i="1" dirty="0">
                <a:effectLst/>
              </a:rPr>
              <a:t>Handbook of the Social Psychology of Inequality</a:t>
            </a:r>
            <a:r>
              <a:rPr lang="en-GB" sz="1200" b="0" i="0" dirty="0">
                <a:effectLst/>
              </a:rPr>
              <a:t>. New York: Springer, pp.95 - 121.</a:t>
            </a:r>
            <a:endParaRPr lang="en-GB" sz="1200" dirty="0"/>
          </a:p>
          <a:p>
            <a:endParaRPr lang="en-GB" dirty="0"/>
          </a:p>
        </p:txBody>
      </p:sp>
      <p:sp>
        <p:nvSpPr>
          <p:cNvPr id="4" name="Slide Number Placeholder 3"/>
          <p:cNvSpPr>
            <a:spLocks noGrp="1"/>
          </p:cNvSpPr>
          <p:nvPr>
            <p:ph type="sldNum" sz="quarter" idx="5"/>
          </p:nvPr>
        </p:nvSpPr>
        <p:spPr/>
        <p:txBody>
          <a:bodyPr/>
          <a:lstStyle/>
          <a:p>
            <a:fld id="{CE0A3476-540C-413C-B2CF-6A3624BDE3D6}" type="slidenum">
              <a:rPr lang="en-GB" smtClean="0"/>
              <a:t>13</a:t>
            </a:fld>
            <a:endParaRPr lang="en-GB"/>
          </a:p>
        </p:txBody>
      </p:sp>
    </p:spTree>
    <p:extLst>
      <p:ext uri="{BB962C8B-B14F-4D97-AF65-F5344CB8AC3E}">
        <p14:creationId xmlns:p14="http://schemas.microsoft.com/office/powerpoint/2010/main" val="27134587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rPr>
              <a:t>Howard, J. and Renfrow, D. (2014) 'Intersectionality', in J. McLeod et al. (ed.) </a:t>
            </a:r>
            <a:r>
              <a:rPr lang="en-GB" sz="1200" b="0" i="1" dirty="0">
                <a:effectLst/>
              </a:rPr>
              <a:t>Handbook of the Social Psychology of Inequality</a:t>
            </a:r>
            <a:r>
              <a:rPr lang="en-GB" sz="1200" b="0" i="0" dirty="0">
                <a:effectLst/>
              </a:rPr>
              <a:t>. New York: Springer, pp.95 - 121.</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 </a:t>
            </a:r>
            <a:r>
              <a:rPr lang="en-GB" sz="1200" dirty="0"/>
              <a:t>Bandera (1991) behaviour / environment/ personal factors </a:t>
            </a:r>
          </a:p>
          <a:p>
            <a:endParaRPr lang="en-GB" dirty="0"/>
          </a:p>
        </p:txBody>
      </p:sp>
      <p:sp>
        <p:nvSpPr>
          <p:cNvPr id="4" name="Slide Number Placeholder 3"/>
          <p:cNvSpPr>
            <a:spLocks noGrp="1"/>
          </p:cNvSpPr>
          <p:nvPr>
            <p:ph type="sldNum" sz="quarter" idx="5"/>
          </p:nvPr>
        </p:nvSpPr>
        <p:spPr/>
        <p:txBody>
          <a:bodyPr/>
          <a:lstStyle/>
          <a:p>
            <a:fld id="{CE0A3476-540C-413C-B2CF-6A3624BDE3D6}" type="slidenum">
              <a:rPr lang="en-GB" smtClean="0"/>
              <a:t>14</a:t>
            </a:fld>
            <a:endParaRPr lang="en-GB"/>
          </a:p>
        </p:txBody>
      </p:sp>
    </p:spTree>
    <p:extLst>
      <p:ext uri="{BB962C8B-B14F-4D97-AF65-F5344CB8AC3E}">
        <p14:creationId xmlns:p14="http://schemas.microsoft.com/office/powerpoint/2010/main" val="33483073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EA900-481E-9968-2789-4C87A94E29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E8927AB-0EDE-A6BF-23E5-B9F3C15DD6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54D66EC-A1AC-8500-1B47-FCC408D5402E}"/>
              </a:ext>
            </a:extLst>
          </p:cNvPr>
          <p:cNvSpPr>
            <a:spLocks noGrp="1"/>
          </p:cNvSpPr>
          <p:nvPr>
            <p:ph type="dt" sz="half" idx="10"/>
          </p:nvPr>
        </p:nvSpPr>
        <p:spPr/>
        <p:txBody>
          <a:bodyPr/>
          <a:lstStyle/>
          <a:p>
            <a:fld id="{8CEE3F75-9F1F-4AD2-8FB0-D3AB1A321C73}" type="datetimeFigureOut">
              <a:rPr lang="en-GB" smtClean="0"/>
              <a:t>18/02/2026</a:t>
            </a:fld>
            <a:endParaRPr lang="en-GB"/>
          </a:p>
        </p:txBody>
      </p:sp>
      <p:sp>
        <p:nvSpPr>
          <p:cNvPr id="5" name="Footer Placeholder 4">
            <a:extLst>
              <a:ext uri="{FF2B5EF4-FFF2-40B4-BE49-F238E27FC236}">
                <a16:creationId xmlns:a16="http://schemas.microsoft.com/office/drawing/2014/main" id="{F1685518-8B50-842E-54B8-28AF98BED7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DDC211-9DF8-72A6-E0C7-D14289985720}"/>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37064406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D4038-B332-F6D5-15AC-9C143E2BB58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60C92D-26AC-2AA2-AA7C-66B6DAFA0FE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A3DA90-8BB4-4A29-1992-3A18FBDCBBA9}"/>
              </a:ext>
            </a:extLst>
          </p:cNvPr>
          <p:cNvSpPr>
            <a:spLocks noGrp="1"/>
          </p:cNvSpPr>
          <p:nvPr>
            <p:ph type="dt" sz="half" idx="10"/>
          </p:nvPr>
        </p:nvSpPr>
        <p:spPr/>
        <p:txBody>
          <a:bodyPr/>
          <a:lstStyle/>
          <a:p>
            <a:fld id="{8CEE3F75-9F1F-4AD2-8FB0-D3AB1A321C73}" type="datetimeFigureOut">
              <a:rPr lang="en-GB" smtClean="0"/>
              <a:t>18/02/2026</a:t>
            </a:fld>
            <a:endParaRPr lang="en-GB"/>
          </a:p>
        </p:txBody>
      </p:sp>
      <p:sp>
        <p:nvSpPr>
          <p:cNvPr id="5" name="Footer Placeholder 4">
            <a:extLst>
              <a:ext uri="{FF2B5EF4-FFF2-40B4-BE49-F238E27FC236}">
                <a16:creationId xmlns:a16="http://schemas.microsoft.com/office/drawing/2014/main" id="{919F3899-B69D-A18D-1F82-E7D315A6E1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B85303-CB2E-1D58-FA1E-BE5A2D797A91}"/>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34923678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C84E5-8E7A-CF12-5108-559B3F2AF38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583901-804A-1C44-8AFC-1DBA9AE8095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A0DA4D5-0239-E57F-3D2B-DD5A543E1A74}"/>
              </a:ext>
            </a:extLst>
          </p:cNvPr>
          <p:cNvSpPr>
            <a:spLocks noGrp="1"/>
          </p:cNvSpPr>
          <p:nvPr>
            <p:ph type="dt" sz="half" idx="10"/>
          </p:nvPr>
        </p:nvSpPr>
        <p:spPr/>
        <p:txBody>
          <a:bodyPr/>
          <a:lstStyle/>
          <a:p>
            <a:fld id="{8CEE3F75-9F1F-4AD2-8FB0-D3AB1A321C73}" type="datetimeFigureOut">
              <a:rPr lang="en-GB" smtClean="0"/>
              <a:t>18/02/2026</a:t>
            </a:fld>
            <a:endParaRPr lang="en-GB"/>
          </a:p>
        </p:txBody>
      </p:sp>
      <p:sp>
        <p:nvSpPr>
          <p:cNvPr id="5" name="Footer Placeholder 4">
            <a:extLst>
              <a:ext uri="{FF2B5EF4-FFF2-40B4-BE49-F238E27FC236}">
                <a16:creationId xmlns:a16="http://schemas.microsoft.com/office/drawing/2014/main" id="{6BC45124-BBA0-9268-E3D7-FBE9251CC6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C7939A-8770-5581-C47B-AEC11514819A}"/>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6875231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84589-7493-4C1D-E8E5-72D7976912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558AD6-CD66-B87C-486D-57265A2CA3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1FDB33-6730-03A1-AF69-10A878490C1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0794B12-6C93-4C9E-4FE5-42DE82D8E0BC}"/>
              </a:ext>
            </a:extLst>
          </p:cNvPr>
          <p:cNvSpPr>
            <a:spLocks noGrp="1"/>
          </p:cNvSpPr>
          <p:nvPr>
            <p:ph type="dt" sz="half" idx="10"/>
          </p:nvPr>
        </p:nvSpPr>
        <p:spPr/>
        <p:txBody>
          <a:bodyPr/>
          <a:lstStyle/>
          <a:p>
            <a:fld id="{8CEE3F75-9F1F-4AD2-8FB0-D3AB1A321C73}" type="datetimeFigureOut">
              <a:rPr lang="en-GB" smtClean="0"/>
              <a:t>18/02/2026</a:t>
            </a:fld>
            <a:endParaRPr lang="en-GB"/>
          </a:p>
        </p:txBody>
      </p:sp>
      <p:sp>
        <p:nvSpPr>
          <p:cNvPr id="6" name="Footer Placeholder 5">
            <a:extLst>
              <a:ext uri="{FF2B5EF4-FFF2-40B4-BE49-F238E27FC236}">
                <a16:creationId xmlns:a16="http://schemas.microsoft.com/office/drawing/2014/main" id="{696DAFCD-4C00-65B8-B810-87478AAAA4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A74D2D-A4CB-7C74-CE2E-8D8328B4D9A8}"/>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3604493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FED8E-535C-672C-2E42-D1306031CFC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1C4FF1-E83E-640C-A972-BF7409A51E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DBD99BC-CE64-5ED1-AF33-4B5472D8E2B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EFFF627-3D88-F64C-0E66-9ADD021180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0D9F05B-F467-9C34-E146-3AF563698F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6F6BD5-8CED-58E9-26FF-30B6313396D5}"/>
              </a:ext>
            </a:extLst>
          </p:cNvPr>
          <p:cNvSpPr>
            <a:spLocks noGrp="1"/>
          </p:cNvSpPr>
          <p:nvPr>
            <p:ph type="dt" sz="half" idx="10"/>
          </p:nvPr>
        </p:nvSpPr>
        <p:spPr/>
        <p:txBody>
          <a:bodyPr/>
          <a:lstStyle/>
          <a:p>
            <a:fld id="{8CEE3F75-9F1F-4AD2-8FB0-D3AB1A321C73}" type="datetimeFigureOut">
              <a:rPr lang="en-GB" smtClean="0"/>
              <a:t>18/02/2026</a:t>
            </a:fld>
            <a:endParaRPr lang="en-GB"/>
          </a:p>
        </p:txBody>
      </p:sp>
      <p:sp>
        <p:nvSpPr>
          <p:cNvPr id="8" name="Footer Placeholder 7">
            <a:extLst>
              <a:ext uri="{FF2B5EF4-FFF2-40B4-BE49-F238E27FC236}">
                <a16:creationId xmlns:a16="http://schemas.microsoft.com/office/drawing/2014/main" id="{6732B1D7-CC35-AEFB-3ADC-E58F21A076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A2CF9B0-B781-367E-0176-3EC3BE69F174}"/>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4227870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2002A-8456-A01A-7C40-4925309F5A7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2804CD3-0FCD-A1FD-53E8-3AA3C6AB5FA9}"/>
              </a:ext>
            </a:extLst>
          </p:cNvPr>
          <p:cNvSpPr>
            <a:spLocks noGrp="1"/>
          </p:cNvSpPr>
          <p:nvPr>
            <p:ph type="dt" sz="half" idx="10"/>
          </p:nvPr>
        </p:nvSpPr>
        <p:spPr/>
        <p:txBody>
          <a:bodyPr/>
          <a:lstStyle/>
          <a:p>
            <a:fld id="{8CEE3F75-9F1F-4AD2-8FB0-D3AB1A321C73}" type="datetimeFigureOut">
              <a:rPr lang="en-GB" smtClean="0"/>
              <a:t>18/02/2026</a:t>
            </a:fld>
            <a:endParaRPr lang="en-GB"/>
          </a:p>
        </p:txBody>
      </p:sp>
      <p:sp>
        <p:nvSpPr>
          <p:cNvPr id="4" name="Footer Placeholder 3">
            <a:extLst>
              <a:ext uri="{FF2B5EF4-FFF2-40B4-BE49-F238E27FC236}">
                <a16:creationId xmlns:a16="http://schemas.microsoft.com/office/drawing/2014/main" id="{509E7BF7-490B-814D-11A5-8471E872DB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B16CD8-DF89-420D-5EE4-A88D588806DC}"/>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18859973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180D0EC-E146-87E9-A309-BA8229A3BB7E}"/>
              </a:ext>
            </a:extLst>
          </p:cNvPr>
          <p:cNvSpPr>
            <a:spLocks noGrp="1"/>
          </p:cNvSpPr>
          <p:nvPr>
            <p:ph type="dt" sz="half" idx="10"/>
          </p:nvPr>
        </p:nvSpPr>
        <p:spPr/>
        <p:txBody>
          <a:bodyPr/>
          <a:lstStyle/>
          <a:p>
            <a:fld id="{8CEE3F75-9F1F-4AD2-8FB0-D3AB1A321C73}" type="datetimeFigureOut">
              <a:rPr lang="en-GB" smtClean="0"/>
              <a:t>18/02/2026</a:t>
            </a:fld>
            <a:endParaRPr lang="en-GB"/>
          </a:p>
        </p:txBody>
      </p:sp>
      <p:sp>
        <p:nvSpPr>
          <p:cNvPr id="3" name="Footer Placeholder 2">
            <a:extLst>
              <a:ext uri="{FF2B5EF4-FFF2-40B4-BE49-F238E27FC236}">
                <a16:creationId xmlns:a16="http://schemas.microsoft.com/office/drawing/2014/main" id="{5E0F7AF3-E009-7867-73B5-789C2C6670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FCCE201-DD91-D4A0-1EC3-CCDD5D644D66}"/>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4003059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F3774-56AD-A7F8-FD89-570E26259E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DCB7873-5771-9C06-7AE1-659174E727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C6FF4A4-BC22-0A58-E5C4-53C3403CE5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E234C6-ED12-8460-ABE0-F19DAD0A74D1}"/>
              </a:ext>
            </a:extLst>
          </p:cNvPr>
          <p:cNvSpPr>
            <a:spLocks noGrp="1"/>
          </p:cNvSpPr>
          <p:nvPr>
            <p:ph type="dt" sz="half" idx="10"/>
          </p:nvPr>
        </p:nvSpPr>
        <p:spPr/>
        <p:txBody>
          <a:bodyPr/>
          <a:lstStyle/>
          <a:p>
            <a:fld id="{8CEE3F75-9F1F-4AD2-8FB0-D3AB1A321C73}" type="datetimeFigureOut">
              <a:rPr lang="en-GB" smtClean="0"/>
              <a:t>18/02/2026</a:t>
            </a:fld>
            <a:endParaRPr lang="en-GB"/>
          </a:p>
        </p:txBody>
      </p:sp>
      <p:sp>
        <p:nvSpPr>
          <p:cNvPr id="6" name="Footer Placeholder 5">
            <a:extLst>
              <a:ext uri="{FF2B5EF4-FFF2-40B4-BE49-F238E27FC236}">
                <a16:creationId xmlns:a16="http://schemas.microsoft.com/office/drawing/2014/main" id="{C143088A-A38F-841B-F03A-8BA39D7E1D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F96C42-1906-DE10-2F52-0862B97CAD69}"/>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1368658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0CD68-0CF8-E76F-B706-2DC77AC7A6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08A5DE3-FA22-55F2-CB9D-0054449DCC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6A52C11-B6B4-1EC9-E2F9-F0FDA77B37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547EC41-4254-51BD-2DD7-24B8E6211104}"/>
              </a:ext>
            </a:extLst>
          </p:cNvPr>
          <p:cNvSpPr>
            <a:spLocks noGrp="1"/>
          </p:cNvSpPr>
          <p:nvPr>
            <p:ph type="dt" sz="half" idx="10"/>
          </p:nvPr>
        </p:nvSpPr>
        <p:spPr/>
        <p:txBody>
          <a:bodyPr/>
          <a:lstStyle/>
          <a:p>
            <a:fld id="{8CEE3F75-9F1F-4AD2-8FB0-D3AB1A321C73}" type="datetimeFigureOut">
              <a:rPr lang="en-GB" smtClean="0"/>
              <a:t>18/02/2026</a:t>
            </a:fld>
            <a:endParaRPr lang="en-GB"/>
          </a:p>
        </p:txBody>
      </p:sp>
      <p:sp>
        <p:nvSpPr>
          <p:cNvPr id="6" name="Footer Placeholder 5">
            <a:extLst>
              <a:ext uri="{FF2B5EF4-FFF2-40B4-BE49-F238E27FC236}">
                <a16:creationId xmlns:a16="http://schemas.microsoft.com/office/drawing/2014/main" id="{5075C182-77B9-F811-E2F9-2D7F1EDC4C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AA5032-B6AE-7F77-CB58-38033D448A4C}"/>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20296311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C867A-F5FB-13E0-0B75-8B36684AFB9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7F9E46-AF25-CF7C-6EDA-829362DD316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2B6EFF-7ECC-86AB-B2CC-70629884B205}"/>
              </a:ext>
            </a:extLst>
          </p:cNvPr>
          <p:cNvSpPr>
            <a:spLocks noGrp="1"/>
          </p:cNvSpPr>
          <p:nvPr>
            <p:ph type="dt" sz="half" idx="10"/>
          </p:nvPr>
        </p:nvSpPr>
        <p:spPr/>
        <p:txBody>
          <a:bodyPr/>
          <a:lstStyle/>
          <a:p>
            <a:fld id="{8CEE3F75-9F1F-4AD2-8FB0-D3AB1A321C73}" type="datetimeFigureOut">
              <a:rPr lang="en-GB" smtClean="0"/>
              <a:t>18/02/2026</a:t>
            </a:fld>
            <a:endParaRPr lang="en-GB"/>
          </a:p>
        </p:txBody>
      </p:sp>
      <p:sp>
        <p:nvSpPr>
          <p:cNvPr id="5" name="Footer Placeholder 4">
            <a:extLst>
              <a:ext uri="{FF2B5EF4-FFF2-40B4-BE49-F238E27FC236}">
                <a16:creationId xmlns:a16="http://schemas.microsoft.com/office/drawing/2014/main" id="{8208DDE2-A52B-2DE5-EC35-800E4C2C2E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2160A8-6DC6-2442-B248-D17DBA7467CB}"/>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2849322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805842-0A98-6499-09CB-A5C0578B1E7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3E30DF-25F4-D873-2E09-AF18A197FFE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52585B-34A8-D41D-257E-045CCBD0720A}"/>
              </a:ext>
            </a:extLst>
          </p:cNvPr>
          <p:cNvSpPr>
            <a:spLocks noGrp="1"/>
          </p:cNvSpPr>
          <p:nvPr>
            <p:ph type="dt" sz="half" idx="10"/>
          </p:nvPr>
        </p:nvSpPr>
        <p:spPr/>
        <p:txBody>
          <a:bodyPr/>
          <a:lstStyle/>
          <a:p>
            <a:fld id="{8CEE3F75-9F1F-4AD2-8FB0-D3AB1A321C73}" type="datetimeFigureOut">
              <a:rPr lang="en-GB" smtClean="0"/>
              <a:t>18/02/2026</a:t>
            </a:fld>
            <a:endParaRPr lang="en-GB"/>
          </a:p>
        </p:txBody>
      </p:sp>
      <p:sp>
        <p:nvSpPr>
          <p:cNvPr id="5" name="Footer Placeholder 4">
            <a:extLst>
              <a:ext uri="{FF2B5EF4-FFF2-40B4-BE49-F238E27FC236}">
                <a16:creationId xmlns:a16="http://schemas.microsoft.com/office/drawing/2014/main" id="{51580734-8EB8-BD4D-46E6-8D3DD28346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5712-B148-2792-8FDE-B0E6818E0D70}"/>
              </a:ext>
            </a:extLst>
          </p:cNvPr>
          <p:cNvSpPr>
            <a:spLocks noGrp="1"/>
          </p:cNvSpPr>
          <p:nvPr>
            <p:ph type="sldNum" sz="quarter" idx="12"/>
          </p:nvPr>
        </p:nvSpPr>
        <p:spPr/>
        <p:txBody>
          <a:bodyPr/>
          <a:lstStyle/>
          <a:p>
            <a:fld id="{BB8DD998-C9D1-4E71-BC1E-F0F9E067253F}" type="slidenum">
              <a:rPr lang="en-GB" smtClean="0"/>
              <a:t>‹#›</a:t>
            </a:fld>
            <a:endParaRPr lang="en-GB"/>
          </a:p>
        </p:txBody>
      </p:sp>
    </p:spTree>
    <p:extLst>
      <p:ext uri="{BB962C8B-B14F-4D97-AF65-F5344CB8AC3E}">
        <p14:creationId xmlns:p14="http://schemas.microsoft.com/office/powerpoint/2010/main" val="2026968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DCB458-B883-A3E7-89AC-3E3FD94A374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1C6A44-ABAF-0B19-F26A-F71489E207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B67ECF-5A79-C5D3-5883-B7BB70ECD1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EE3F75-9F1F-4AD2-8FB0-D3AB1A321C73}" type="datetimeFigureOut">
              <a:rPr lang="en-GB" smtClean="0"/>
              <a:t>18/02/2026</a:t>
            </a:fld>
            <a:endParaRPr lang="en-GB"/>
          </a:p>
        </p:txBody>
      </p:sp>
      <p:sp>
        <p:nvSpPr>
          <p:cNvPr id="5" name="Footer Placeholder 4">
            <a:extLst>
              <a:ext uri="{FF2B5EF4-FFF2-40B4-BE49-F238E27FC236}">
                <a16:creationId xmlns:a16="http://schemas.microsoft.com/office/drawing/2014/main" id="{B251F0AE-184D-7BDC-01B1-B9294421BC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093C3DD-478A-672B-A337-450660AAB8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8DD998-C9D1-4E71-BC1E-F0F9E067253F}" type="slidenum">
              <a:rPr lang="en-GB" smtClean="0"/>
              <a:t>‹#›</a:t>
            </a:fld>
            <a:endParaRPr lang="en-GB"/>
          </a:p>
        </p:txBody>
      </p:sp>
    </p:spTree>
    <p:extLst>
      <p:ext uri="{BB962C8B-B14F-4D97-AF65-F5344CB8AC3E}">
        <p14:creationId xmlns:p14="http://schemas.microsoft.com/office/powerpoint/2010/main" val="31525373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8.jpe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8.xml"/><Relationship Id="rId7" Type="http://schemas.openxmlformats.org/officeDocument/2006/relationships/image" Target="../media/image9.png"/><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1.xml.rels><?xml version="1.0" encoding="UTF-8" standalone="yes"?>
<Relationships xmlns="http://schemas.openxmlformats.org/package/2006/relationships"><Relationship Id="rId2" Type="http://schemas.openxmlformats.org/officeDocument/2006/relationships/hyperlink" Target="https://www.youtube.com/watch?v=PJAgPF5FNTQ" TargetMode="Externa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5">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t's time to talk about intersectionality in FE">
            <a:extLst>
              <a:ext uri="{FF2B5EF4-FFF2-40B4-BE49-F238E27FC236}">
                <a16:creationId xmlns:a16="http://schemas.microsoft.com/office/drawing/2014/main" id="{F7E8B727-F1A0-BA9D-8E8D-3918E849686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093" r="9089" b="13804"/>
          <a:stretch>
            <a:fillRect/>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8" name="Rectangle 1037">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CE216E-DCCB-68F8-2358-D829C71349AA}"/>
              </a:ext>
            </a:extLst>
          </p:cNvPr>
          <p:cNvSpPr>
            <a:spLocks noGrp="1"/>
          </p:cNvSpPr>
          <p:nvPr>
            <p:ph type="ctrTitle"/>
          </p:nvPr>
        </p:nvSpPr>
        <p:spPr>
          <a:xfrm>
            <a:off x="477981" y="1122363"/>
            <a:ext cx="4023360" cy="3204134"/>
          </a:xfrm>
        </p:spPr>
        <p:txBody>
          <a:bodyPr anchor="b">
            <a:normAutofit/>
          </a:bodyPr>
          <a:lstStyle/>
          <a:p>
            <a:pPr algn="l"/>
            <a:r>
              <a:rPr lang="en-GB" sz="4800">
                <a:solidFill>
                  <a:schemeClr val="bg1"/>
                </a:solidFill>
              </a:rPr>
              <a:t>Gender, Race, Religion and Crime</a:t>
            </a:r>
          </a:p>
        </p:txBody>
      </p:sp>
      <p:sp>
        <p:nvSpPr>
          <p:cNvPr id="3" name="Subtitle 2">
            <a:extLst>
              <a:ext uri="{FF2B5EF4-FFF2-40B4-BE49-F238E27FC236}">
                <a16:creationId xmlns:a16="http://schemas.microsoft.com/office/drawing/2014/main" id="{EB034239-2309-991D-C948-111A0A2000F2}"/>
              </a:ext>
            </a:extLst>
          </p:cNvPr>
          <p:cNvSpPr>
            <a:spLocks noGrp="1"/>
          </p:cNvSpPr>
          <p:nvPr>
            <p:ph type="subTitle" idx="1"/>
          </p:nvPr>
        </p:nvSpPr>
        <p:spPr>
          <a:xfrm>
            <a:off x="477980" y="4872922"/>
            <a:ext cx="4023359" cy="1208141"/>
          </a:xfrm>
        </p:spPr>
        <p:txBody>
          <a:bodyPr>
            <a:normAutofit/>
          </a:bodyPr>
          <a:lstStyle/>
          <a:p>
            <a:pPr algn="l"/>
            <a:r>
              <a:rPr lang="en-GB" sz="2000">
                <a:solidFill>
                  <a:schemeClr val="bg1"/>
                </a:solidFill>
              </a:rPr>
              <a:t>Week 4 – Intersectionality</a:t>
            </a:r>
          </a:p>
          <a:p>
            <a:pPr algn="l"/>
            <a:r>
              <a:rPr lang="en-GB" sz="2000">
                <a:solidFill>
                  <a:schemeClr val="bg1"/>
                </a:solidFill>
              </a:rPr>
              <a:t>Nerys Musgrove</a:t>
            </a:r>
          </a:p>
          <a:p>
            <a:pPr algn="l"/>
            <a:r>
              <a:rPr lang="en-GB" sz="2000">
                <a:solidFill>
                  <a:schemeClr val="bg1"/>
                </a:solidFill>
              </a:rPr>
              <a:t>n.musgrove@uwtsd.ac.uk</a:t>
            </a:r>
          </a:p>
        </p:txBody>
      </p:sp>
      <p:sp>
        <p:nvSpPr>
          <p:cNvPr id="1040" name="Rectangle 1039">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42" name="Rectangle 1041">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32938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068F6EB-E86B-66E5-BB0E-A759C6D1D563}"/>
              </a:ext>
            </a:extLst>
          </p:cNvPr>
          <p:cNvPicPr>
            <a:picLocks noChangeAspect="1"/>
          </p:cNvPicPr>
          <p:nvPr/>
        </p:nvPicPr>
        <p:blipFill>
          <a:blip r:embed="rId2">
            <a:duotone>
              <a:schemeClr val="bg2">
                <a:shade val="45000"/>
                <a:satMod val="135000"/>
              </a:schemeClr>
              <a:prstClr val="white"/>
            </a:duotone>
          </a:blip>
          <a:srcRect t="15730"/>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4EB475-C721-0526-9E67-0F596CDB2E98}"/>
              </a:ext>
            </a:extLst>
          </p:cNvPr>
          <p:cNvSpPr>
            <a:spLocks noGrp="1"/>
          </p:cNvSpPr>
          <p:nvPr>
            <p:ph type="title"/>
          </p:nvPr>
        </p:nvSpPr>
        <p:spPr>
          <a:xfrm>
            <a:off x="838200" y="365125"/>
            <a:ext cx="10515600" cy="1325563"/>
          </a:xfrm>
        </p:spPr>
        <p:txBody>
          <a:bodyPr>
            <a:normAutofit/>
          </a:bodyPr>
          <a:lstStyle/>
          <a:p>
            <a:r>
              <a:rPr lang="en-GB"/>
              <a:t>Introducing Intersectionality</a:t>
            </a:r>
            <a:endParaRPr lang="en-GB" dirty="0"/>
          </a:p>
        </p:txBody>
      </p:sp>
      <p:graphicFrame>
        <p:nvGraphicFramePr>
          <p:cNvPr id="5" name="Content Placeholder 2">
            <a:extLst>
              <a:ext uri="{FF2B5EF4-FFF2-40B4-BE49-F238E27FC236}">
                <a16:creationId xmlns:a16="http://schemas.microsoft.com/office/drawing/2014/main" id="{3241B93F-9CAA-E1B6-C603-36EBC57EBAFA}"/>
              </a:ext>
            </a:extLst>
          </p:cNvPr>
          <p:cNvGraphicFramePr>
            <a:graphicFrameLocks noGrp="1"/>
          </p:cNvGraphicFramePr>
          <p:nvPr>
            <p:ph idx="1"/>
            <p:extLst>
              <p:ext uri="{D42A27DB-BD31-4B8C-83A1-F6EECF244321}">
                <p14:modId xmlns:p14="http://schemas.microsoft.com/office/powerpoint/2010/main" val="392416948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86917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9941EB-D063-75D9-9604-6E92D84D410D}"/>
              </a:ext>
            </a:extLst>
          </p:cNvPr>
          <p:cNvSpPr>
            <a:spLocks noGrp="1"/>
          </p:cNvSpPr>
          <p:nvPr>
            <p:ph type="title"/>
          </p:nvPr>
        </p:nvSpPr>
        <p:spPr>
          <a:xfrm>
            <a:off x="6513788" y="365125"/>
            <a:ext cx="4840010" cy="597401"/>
          </a:xfrm>
        </p:spPr>
        <p:txBody>
          <a:bodyPr>
            <a:normAutofit fontScale="90000"/>
          </a:bodyPr>
          <a:lstStyle/>
          <a:p>
            <a:r>
              <a:rPr lang="en-GB"/>
              <a:t>Introduction </a:t>
            </a:r>
            <a:endParaRPr lang="en-GB" dirty="0"/>
          </a:p>
        </p:txBody>
      </p:sp>
      <p:pic>
        <p:nvPicPr>
          <p:cNvPr id="5" name="Picture 4" descr="Hand with red strings">
            <a:extLst>
              <a:ext uri="{FF2B5EF4-FFF2-40B4-BE49-F238E27FC236}">
                <a16:creationId xmlns:a16="http://schemas.microsoft.com/office/drawing/2014/main" id="{682007E3-9378-181B-0140-2477EE1A50EC}"/>
              </a:ext>
            </a:extLst>
          </p:cNvPr>
          <p:cNvPicPr>
            <a:picLocks noChangeAspect="1"/>
          </p:cNvPicPr>
          <p:nvPr/>
        </p:nvPicPr>
        <p:blipFill>
          <a:blip r:embed="rId2"/>
          <a:srcRect l="22226" r="18240"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graphicFrame>
        <p:nvGraphicFramePr>
          <p:cNvPr id="11" name="Content Placeholder 2">
            <a:extLst>
              <a:ext uri="{FF2B5EF4-FFF2-40B4-BE49-F238E27FC236}">
                <a16:creationId xmlns:a16="http://schemas.microsoft.com/office/drawing/2014/main" id="{EA329381-4AD4-5807-6215-F45CD3729A9C}"/>
              </a:ext>
            </a:extLst>
          </p:cNvPr>
          <p:cNvGraphicFramePr>
            <a:graphicFrameLocks noGrp="1"/>
          </p:cNvGraphicFramePr>
          <p:nvPr>
            <p:ph idx="1"/>
          </p:nvPr>
        </p:nvGraphicFramePr>
        <p:xfrm>
          <a:off x="6096000" y="1187116"/>
          <a:ext cx="5791200" cy="49898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428282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826D541C-C49B-E3D6-09FD-40A364AAC2B0}"/>
              </a:ext>
            </a:extLst>
          </p:cNvPr>
          <p:cNvPicPr>
            <a:picLocks noChangeAspect="1"/>
          </p:cNvPicPr>
          <p:nvPr/>
        </p:nvPicPr>
        <p:blipFill>
          <a:blip r:embed="rId2">
            <a:duotone>
              <a:schemeClr val="bg2">
                <a:shade val="45000"/>
                <a:satMod val="135000"/>
              </a:schemeClr>
              <a:prstClr val="white"/>
            </a:duotone>
          </a:blip>
          <a:srcRect t="15413"/>
          <a:stretch>
            <a:fillRect/>
          </a:stretch>
        </p:blipFill>
        <p:spPr>
          <a:xfrm>
            <a:off x="20" y="10"/>
            <a:ext cx="12191980" cy="6857990"/>
          </a:xfrm>
          <a:prstGeom prst="rect">
            <a:avLst/>
          </a:prstGeom>
        </p:spPr>
      </p:pic>
      <p:sp>
        <p:nvSpPr>
          <p:cNvPr id="23" name="Rectangle 22">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DE661E-9AC3-31C1-867D-A9FFABCD6129}"/>
              </a:ext>
            </a:extLst>
          </p:cNvPr>
          <p:cNvSpPr>
            <a:spLocks noGrp="1"/>
          </p:cNvSpPr>
          <p:nvPr>
            <p:ph type="title"/>
          </p:nvPr>
        </p:nvSpPr>
        <p:spPr>
          <a:xfrm>
            <a:off x="838200" y="365125"/>
            <a:ext cx="10515600" cy="1325563"/>
          </a:xfrm>
        </p:spPr>
        <p:txBody>
          <a:bodyPr>
            <a:normAutofit/>
          </a:bodyPr>
          <a:lstStyle/>
          <a:p>
            <a:r>
              <a:rPr lang="en-GB" i="0">
                <a:effectLst/>
                <a:latin typeface="+mn-lt"/>
              </a:rPr>
              <a:t>Intersectionality – Key concepts </a:t>
            </a:r>
            <a:endParaRPr lang="en-GB">
              <a:latin typeface="+mn-lt"/>
            </a:endParaRPr>
          </a:p>
        </p:txBody>
      </p:sp>
      <p:graphicFrame>
        <p:nvGraphicFramePr>
          <p:cNvPr id="18" name="Content Placeholder 2">
            <a:extLst>
              <a:ext uri="{FF2B5EF4-FFF2-40B4-BE49-F238E27FC236}">
                <a16:creationId xmlns:a16="http://schemas.microsoft.com/office/drawing/2014/main" id="{90688D8D-3BC0-264D-5403-251781F4C96A}"/>
              </a:ext>
            </a:extLst>
          </p:cNvPr>
          <p:cNvGraphicFramePr>
            <a:graphicFrameLocks noGrp="1"/>
          </p:cNvGraphicFramePr>
          <p:nvPr>
            <p:ph idx="1"/>
            <p:extLst>
              <p:ext uri="{D42A27DB-BD31-4B8C-83A1-F6EECF244321}">
                <p14:modId xmlns:p14="http://schemas.microsoft.com/office/powerpoint/2010/main" val="280655352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35458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9EDE752-EE5A-13BA-F6D1-65D4F994066E}"/>
              </a:ext>
            </a:extLst>
          </p:cNvPr>
          <p:cNvPicPr>
            <a:picLocks noChangeAspect="1"/>
          </p:cNvPicPr>
          <p:nvPr/>
        </p:nvPicPr>
        <p:blipFill>
          <a:blip r:embed="rId2"/>
          <a:srcRect b="25000"/>
          <a:stretch>
            <a:fillRect/>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F0539B-9925-E428-D2B4-A5786EC45C7F}"/>
              </a:ext>
            </a:extLst>
          </p:cNvPr>
          <p:cNvSpPr>
            <a:spLocks noGrp="1"/>
          </p:cNvSpPr>
          <p:nvPr>
            <p:ph type="title"/>
          </p:nvPr>
        </p:nvSpPr>
        <p:spPr>
          <a:xfrm>
            <a:off x="838200" y="365125"/>
            <a:ext cx="10515600" cy="1325563"/>
          </a:xfrm>
        </p:spPr>
        <p:txBody>
          <a:bodyPr>
            <a:normAutofit/>
          </a:bodyPr>
          <a:lstStyle/>
          <a:p>
            <a:br>
              <a:rPr lang="en-GB" sz="2800" b="1" i="0">
                <a:effectLst/>
                <a:latin typeface="+mn-lt"/>
              </a:rPr>
            </a:br>
            <a:r>
              <a:rPr lang="en-GB" sz="2800" b="1" i="0">
                <a:effectLst/>
                <a:latin typeface="+mn-lt"/>
              </a:rPr>
              <a:t>Examples of Intersectionality</a:t>
            </a:r>
            <a:br>
              <a:rPr lang="en-GB" sz="2800" b="1" i="0">
                <a:effectLst/>
                <a:latin typeface="+mn-lt"/>
              </a:rPr>
            </a:br>
            <a:endParaRPr lang="en-GB" sz="2800">
              <a:latin typeface="+mn-lt"/>
            </a:endParaRPr>
          </a:p>
        </p:txBody>
      </p:sp>
      <p:graphicFrame>
        <p:nvGraphicFramePr>
          <p:cNvPr id="9" name="Content Placeholder 2">
            <a:extLst>
              <a:ext uri="{FF2B5EF4-FFF2-40B4-BE49-F238E27FC236}">
                <a16:creationId xmlns:a16="http://schemas.microsoft.com/office/drawing/2014/main" id="{3B278FCB-CD7D-960A-1D33-F6E375AA966F}"/>
              </a:ext>
            </a:extLst>
          </p:cNvPr>
          <p:cNvGraphicFramePr>
            <a:graphicFrameLocks noGrp="1"/>
          </p:cNvGraphicFramePr>
          <p:nvPr>
            <p:ph idx="1"/>
            <p:extLst>
              <p:ext uri="{D42A27DB-BD31-4B8C-83A1-F6EECF244321}">
                <p14:modId xmlns:p14="http://schemas.microsoft.com/office/powerpoint/2010/main" val="207903158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57753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89DFF141-25FC-8727-36BB-B4BDD98665FF}"/>
              </a:ext>
            </a:extLst>
          </p:cNvPr>
          <p:cNvPicPr>
            <a:picLocks noChangeAspect="1"/>
          </p:cNvPicPr>
          <p:nvPr/>
        </p:nvPicPr>
        <p:blipFill>
          <a:blip r:embed="rId2">
            <a:duotone>
              <a:schemeClr val="bg2">
                <a:shade val="45000"/>
                <a:satMod val="135000"/>
              </a:schemeClr>
              <a:prstClr val="white"/>
            </a:duotone>
          </a:blip>
          <a:srcRect t="15730"/>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EC3265-5A07-2DF5-2D23-111E54D4F186}"/>
              </a:ext>
            </a:extLst>
          </p:cNvPr>
          <p:cNvSpPr>
            <a:spLocks noGrp="1"/>
          </p:cNvSpPr>
          <p:nvPr>
            <p:ph type="title"/>
          </p:nvPr>
        </p:nvSpPr>
        <p:spPr>
          <a:xfrm>
            <a:off x="838200" y="365125"/>
            <a:ext cx="10515600" cy="1325563"/>
          </a:xfrm>
        </p:spPr>
        <p:txBody>
          <a:bodyPr>
            <a:normAutofit/>
          </a:bodyPr>
          <a:lstStyle/>
          <a:p>
            <a:br>
              <a:rPr lang="en-GB" sz="2800" b="1" i="0">
                <a:effectLst/>
                <a:latin typeface="+mn-lt"/>
              </a:rPr>
            </a:br>
            <a:r>
              <a:rPr lang="en-GB" sz="2800" b="1" i="0">
                <a:effectLst/>
                <a:latin typeface="+mn-lt"/>
              </a:rPr>
              <a:t>Importance of Intersectionality</a:t>
            </a:r>
            <a:br>
              <a:rPr lang="en-GB" sz="2800" b="1" i="0">
                <a:effectLst/>
                <a:latin typeface="Segoe UI" panose="020B0502040204020203" pitchFamily="34" charset="0"/>
              </a:rPr>
            </a:br>
            <a:endParaRPr lang="en-GB" sz="2800"/>
          </a:p>
        </p:txBody>
      </p:sp>
      <p:graphicFrame>
        <p:nvGraphicFramePr>
          <p:cNvPr id="14" name="Content Placeholder 2">
            <a:extLst>
              <a:ext uri="{FF2B5EF4-FFF2-40B4-BE49-F238E27FC236}">
                <a16:creationId xmlns:a16="http://schemas.microsoft.com/office/drawing/2014/main" id="{7DFA2A7E-AC8D-9B0A-5B76-0440E117A7B5}"/>
              </a:ext>
            </a:extLst>
          </p:cNvPr>
          <p:cNvGraphicFramePr>
            <a:graphicFrameLocks noGrp="1"/>
          </p:cNvGraphicFramePr>
          <p:nvPr>
            <p:ph idx="1"/>
            <p:extLst>
              <p:ext uri="{D42A27DB-BD31-4B8C-83A1-F6EECF244321}">
                <p14:modId xmlns:p14="http://schemas.microsoft.com/office/powerpoint/2010/main" val="188224976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07344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EF038-EC4A-E2E4-4B15-4D8C46F9B219}"/>
              </a:ext>
            </a:extLst>
          </p:cNvPr>
          <p:cNvSpPr>
            <a:spLocks noGrp="1"/>
          </p:cNvSpPr>
          <p:nvPr>
            <p:ph type="title"/>
          </p:nvPr>
        </p:nvSpPr>
        <p:spPr>
          <a:xfrm>
            <a:off x="838200" y="365125"/>
            <a:ext cx="10515600" cy="727075"/>
          </a:xfrm>
        </p:spPr>
        <p:txBody>
          <a:bodyPr/>
          <a:lstStyle/>
          <a:p>
            <a:r>
              <a:rPr lang="en-GB" sz="4400" dirty="0"/>
              <a:t>Intersectionality</a:t>
            </a:r>
            <a:endParaRPr lang="en-GB" dirty="0"/>
          </a:p>
        </p:txBody>
      </p:sp>
      <p:graphicFrame>
        <p:nvGraphicFramePr>
          <p:cNvPr id="5" name="Content Placeholder 2">
            <a:extLst>
              <a:ext uri="{FF2B5EF4-FFF2-40B4-BE49-F238E27FC236}">
                <a16:creationId xmlns:a16="http://schemas.microsoft.com/office/drawing/2014/main" id="{87762552-5950-781B-3D50-2D2CD893C9F8}"/>
              </a:ext>
            </a:extLst>
          </p:cNvPr>
          <p:cNvGraphicFramePr>
            <a:graphicFrameLocks noGrp="1"/>
          </p:cNvGraphicFramePr>
          <p:nvPr>
            <p:ph idx="1"/>
          </p:nvPr>
        </p:nvGraphicFramePr>
        <p:xfrm>
          <a:off x="838200" y="1458737"/>
          <a:ext cx="10515600" cy="47182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94532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2F15A2D-2324-487D-A02A-BF46C5C58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7A7F34E-D418-47E2-9F86-2C45BBC312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ight Triangle 12">
            <a:extLst>
              <a:ext uri="{FF2B5EF4-FFF2-40B4-BE49-F238E27FC236}">
                <a16:creationId xmlns:a16="http://schemas.microsoft.com/office/drawing/2014/main" id="{2AEAFA59-923A-4F54-8B49-44C970BCC3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D44074E3-1C94-103B-989C-2C32B8DB8D1E}"/>
              </a:ext>
            </a:extLst>
          </p:cNvPr>
          <p:cNvPicPr>
            <a:picLocks noChangeAspect="1"/>
          </p:cNvPicPr>
          <p:nvPr/>
        </p:nvPicPr>
        <p:blipFill>
          <a:blip r:embed="rId2"/>
          <a:stretch>
            <a:fillRect/>
          </a:stretch>
        </p:blipFill>
        <p:spPr>
          <a:xfrm>
            <a:off x="1260182" y="583987"/>
            <a:ext cx="10158292" cy="5893653"/>
          </a:xfrm>
          <a:prstGeom prst="rect">
            <a:avLst/>
          </a:prstGeom>
        </p:spPr>
      </p:pic>
    </p:spTree>
    <p:extLst>
      <p:ext uri="{BB962C8B-B14F-4D97-AF65-F5344CB8AC3E}">
        <p14:creationId xmlns:p14="http://schemas.microsoft.com/office/powerpoint/2010/main" val="494787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64B3765-3769-B5B0-7F8F-7400B9B04B90}"/>
              </a:ext>
            </a:extLst>
          </p:cNvPr>
          <p:cNvSpPr>
            <a:spLocks noGrp="1"/>
          </p:cNvSpPr>
          <p:nvPr>
            <p:ph type="title"/>
          </p:nvPr>
        </p:nvSpPr>
        <p:spPr>
          <a:xfrm>
            <a:off x="838200" y="365125"/>
            <a:ext cx="5393361" cy="779463"/>
          </a:xfrm>
        </p:spPr>
        <p:txBody>
          <a:bodyPr>
            <a:normAutofit/>
          </a:bodyPr>
          <a:lstStyle/>
          <a:p>
            <a:r>
              <a:rPr lang="en-GB" dirty="0"/>
              <a:t>Leaders (past) </a:t>
            </a:r>
          </a:p>
        </p:txBody>
      </p:sp>
      <p:graphicFrame>
        <p:nvGraphicFramePr>
          <p:cNvPr id="1037" name="Content Placeholder 2">
            <a:extLst>
              <a:ext uri="{FF2B5EF4-FFF2-40B4-BE49-F238E27FC236}">
                <a16:creationId xmlns:a16="http://schemas.microsoft.com/office/drawing/2014/main" id="{EFCEDD28-A6A4-1F14-7E49-5BBDC981A4FE}"/>
              </a:ext>
            </a:extLst>
          </p:cNvPr>
          <p:cNvGraphicFramePr>
            <a:graphicFrameLocks noGrp="1"/>
          </p:cNvGraphicFramePr>
          <p:nvPr>
            <p:ph idx="1"/>
          </p:nvPr>
        </p:nvGraphicFramePr>
        <p:xfrm>
          <a:off x="838200" y="1160675"/>
          <a:ext cx="5393361" cy="5016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UK's Rishi Sunak becomes richest ever occupant of Number 10 | Reuters">
            <a:extLst>
              <a:ext uri="{FF2B5EF4-FFF2-40B4-BE49-F238E27FC236}">
                <a16:creationId xmlns:a16="http://schemas.microsoft.com/office/drawing/2014/main" id="{1941E4D8-F4F1-0EBD-49ED-45CF9AFF168A}"/>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3735" r="1"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103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35"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9172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5B2420-BEEB-0B3D-B655-ABBF5F549055}"/>
              </a:ext>
            </a:extLst>
          </p:cNvPr>
          <p:cNvSpPr>
            <a:spLocks noGrp="1"/>
          </p:cNvSpPr>
          <p:nvPr>
            <p:ph type="title"/>
          </p:nvPr>
        </p:nvSpPr>
        <p:spPr>
          <a:xfrm>
            <a:off x="572493" y="238539"/>
            <a:ext cx="11018520" cy="1434415"/>
          </a:xfrm>
        </p:spPr>
        <p:txBody>
          <a:bodyPr anchor="b">
            <a:normAutofit/>
          </a:bodyPr>
          <a:lstStyle/>
          <a:p>
            <a:r>
              <a:rPr lang="en-GB" sz="5400"/>
              <a:t>Leaders </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3" name="Content Placeholder 2">
            <a:extLst>
              <a:ext uri="{FF2B5EF4-FFF2-40B4-BE49-F238E27FC236}">
                <a16:creationId xmlns:a16="http://schemas.microsoft.com/office/drawing/2014/main" id="{29310BCB-3487-92D1-2D02-E23667BCD601}"/>
              </a:ext>
            </a:extLst>
          </p:cNvPr>
          <p:cNvGraphicFramePr>
            <a:graphicFrameLocks noGrp="1"/>
          </p:cNvGraphicFramePr>
          <p:nvPr>
            <p:ph idx="1"/>
          </p:nvPr>
        </p:nvGraphicFramePr>
        <p:xfrm>
          <a:off x="572493" y="1726710"/>
          <a:ext cx="6713552" cy="46824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17240498-0751-3DDB-4F47-27AF736E4CDE}"/>
              </a:ext>
            </a:extLst>
          </p:cNvPr>
          <p:cNvPicPr>
            <a:picLocks noChangeAspect="1"/>
          </p:cNvPicPr>
          <p:nvPr/>
        </p:nvPicPr>
        <p:blipFill rotWithShape="1">
          <a:blip r:embed="rId7"/>
          <a:srcRect l="2786" r="1010" b="2"/>
          <a:stretch/>
        </p:blipFill>
        <p:spPr>
          <a:xfrm>
            <a:off x="7675658" y="2093976"/>
            <a:ext cx="3941064" cy="4096512"/>
          </a:xfrm>
          <a:prstGeom prst="rect">
            <a:avLst/>
          </a:prstGeom>
        </p:spPr>
      </p:pic>
    </p:spTree>
    <p:extLst>
      <p:ext uri="{BB962C8B-B14F-4D97-AF65-F5344CB8AC3E}">
        <p14:creationId xmlns:p14="http://schemas.microsoft.com/office/powerpoint/2010/main" val="3017246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ight Triangle 2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5" name="Straight Connector 24">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C0B9E45E-7BA8-FCF9-F63C-3F540043CB63}"/>
              </a:ext>
            </a:extLst>
          </p:cNvPr>
          <p:cNvSpPr txBox="1"/>
          <p:nvPr/>
        </p:nvSpPr>
        <p:spPr>
          <a:xfrm>
            <a:off x="5255260" y="1648870"/>
            <a:ext cx="4702848" cy="356026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a:t>Intersectionality</a:t>
            </a:r>
          </a:p>
          <a:p>
            <a:pPr indent="-228600">
              <a:lnSpc>
                <a:spcPct val="90000"/>
              </a:lnSpc>
              <a:spcAft>
                <a:spcPts val="600"/>
              </a:spcAft>
              <a:buFont typeface="Arial" panose="020B0604020202020204" pitchFamily="34" charset="0"/>
              <a:buChar char="•"/>
            </a:pPr>
            <a:endParaRPr lang="en-US" sz="2400"/>
          </a:p>
          <a:p>
            <a:pPr indent="-228600">
              <a:lnSpc>
                <a:spcPct val="90000"/>
              </a:lnSpc>
              <a:spcAft>
                <a:spcPts val="600"/>
              </a:spcAft>
              <a:buFont typeface="Arial" panose="020B0604020202020204" pitchFamily="34" charset="0"/>
              <a:buChar char="•"/>
            </a:pPr>
            <a:endParaRPr lang="en-US" sz="2400"/>
          </a:p>
          <a:p>
            <a:pPr indent="-228600">
              <a:lnSpc>
                <a:spcPct val="90000"/>
              </a:lnSpc>
              <a:spcAft>
                <a:spcPts val="600"/>
              </a:spcAft>
              <a:buFont typeface="Arial" panose="020B0604020202020204" pitchFamily="34" charset="0"/>
              <a:buChar char="•"/>
            </a:pPr>
            <a:endParaRPr lang="en-US" sz="2400"/>
          </a:p>
          <a:p>
            <a:pPr indent="-228600">
              <a:lnSpc>
                <a:spcPct val="90000"/>
              </a:lnSpc>
              <a:spcAft>
                <a:spcPts val="600"/>
              </a:spcAft>
              <a:buFont typeface="Arial" panose="020B0604020202020204" pitchFamily="34" charset="0"/>
              <a:buChar char="•"/>
            </a:pPr>
            <a:r>
              <a:rPr lang="en-US" sz="2400">
                <a:hlinkClick r:id="rId2"/>
              </a:rPr>
              <a:t>https://www.youtube.com/watch?v=PJAgPF5FNTQ</a:t>
            </a:r>
            <a:endParaRPr lang="en-US" sz="2400"/>
          </a:p>
          <a:p>
            <a:pPr indent="-228600">
              <a:lnSpc>
                <a:spcPct val="90000"/>
              </a:lnSpc>
              <a:spcAft>
                <a:spcPts val="600"/>
              </a:spcAft>
              <a:buFont typeface="Arial" panose="020B0604020202020204" pitchFamily="34" charset="0"/>
              <a:buChar char="•"/>
            </a:pPr>
            <a:r>
              <a:rPr lang="en-US" sz="2400" b="0" i="0">
                <a:effectLst/>
              </a:rPr>
              <a:t>USA - the impact privilege can have on the race we each see before us</a:t>
            </a:r>
            <a:endParaRPr lang="en-US" sz="2400"/>
          </a:p>
        </p:txBody>
      </p:sp>
    </p:spTree>
    <p:extLst>
      <p:ext uri="{BB962C8B-B14F-4D97-AF65-F5344CB8AC3E}">
        <p14:creationId xmlns:p14="http://schemas.microsoft.com/office/powerpoint/2010/main" val="9788201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9062C8-6D8E-1084-03D8-B058C94C86CF}"/>
              </a:ext>
            </a:extLst>
          </p:cNvPr>
          <p:cNvSpPr>
            <a:spLocks noGrp="1"/>
          </p:cNvSpPr>
          <p:nvPr>
            <p:ph type="title"/>
          </p:nvPr>
        </p:nvSpPr>
        <p:spPr>
          <a:xfrm>
            <a:off x="838200" y="365125"/>
            <a:ext cx="10515600" cy="1325563"/>
          </a:xfrm>
        </p:spPr>
        <p:txBody>
          <a:bodyPr>
            <a:normAutofit/>
          </a:bodyPr>
          <a:lstStyle/>
          <a:p>
            <a:r>
              <a:rPr lang="en-GB" sz="5400"/>
              <a:t>Intersectionality</a:t>
            </a:r>
          </a:p>
        </p:txBody>
      </p:sp>
      <p:sp>
        <p:nvSpPr>
          <p:cNvPr id="19"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78D937-EE11-1D9F-C7BB-2846DC596E7C}"/>
              </a:ext>
            </a:extLst>
          </p:cNvPr>
          <p:cNvSpPr>
            <a:spLocks noGrp="1"/>
          </p:cNvSpPr>
          <p:nvPr>
            <p:ph idx="1"/>
          </p:nvPr>
        </p:nvSpPr>
        <p:spPr>
          <a:xfrm>
            <a:off x="838200" y="1929384"/>
            <a:ext cx="10515600" cy="4251960"/>
          </a:xfrm>
        </p:spPr>
        <p:txBody>
          <a:bodyPr vert="horz" lIns="91440" tIns="45720" rIns="91440" bIns="45720" rtlCol="0">
            <a:normAutofit/>
          </a:bodyPr>
          <a:lstStyle/>
          <a:p>
            <a:r>
              <a:rPr lang="en-GB" sz="2200" b="0" i="0">
                <a:effectLst/>
              </a:rPr>
              <a:t>Howard and Renfrow (2014)</a:t>
            </a:r>
            <a:endParaRPr lang="en-GB" sz="2200" b="0" i="0">
              <a:effectLst/>
              <a:cs typeface="Calibri"/>
            </a:endParaRPr>
          </a:p>
          <a:p>
            <a:r>
              <a:rPr lang="en-GB" sz="2200" u="none" strike="noStrike" baseline="0"/>
              <a:t>Different valu</a:t>
            </a:r>
            <a:r>
              <a:rPr lang="en-GB" sz="2200"/>
              <a:t>es are allocated in both material and symbolic status.</a:t>
            </a:r>
            <a:endParaRPr lang="en-GB" sz="2200">
              <a:cs typeface="Calibri"/>
            </a:endParaRPr>
          </a:p>
          <a:p>
            <a:r>
              <a:rPr lang="en-GB" sz="2200" b="0" i="0" u="none" strike="noStrike" baseline="0" dirty="0"/>
              <a:t>Evaluation or ideological ideas of them become significant to some people.</a:t>
            </a:r>
          </a:p>
          <a:p>
            <a:r>
              <a:rPr lang="en-GB" sz="2200" b="0" i="0" u="none" strike="noStrike" baseline="0" dirty="0"/>
              <a:t>Some might see equally valued – </a:t>
            </a:r>
            <a:r>
              <a:rPr lang="en-GB" sz="2200" dirty="0"/>
              <a:t>example Language </a:t>
            </a:r>
            <a:endParaRPr lang="en-GB" sz="2200" b="0" i="0" u="none" strike="noStrike" baseline="0" dirty="0">
              <a:cs typeface="Calibri"/>
            </a:endParaRPr>
          </a:p>
          <a:p>
            <a:r>
              <a:rPr lang="en-GB" sz="2200" b="0" i="0" u="none" strike="noStrike" baseline="0" dirty="0"/>
              <a:t>micro to the macro levels, some races, some genders, some sexualities, are highly valued; others are not.</a:t>
            </a:r>
            <a:r>
              <a:rPr lang="en-GB" sz="2200" dirty="0"/>
              <a:t> </a:t>
            </a:r>
            <a:endParaRPr lang="en-GB" sz="2200" b="0" i="0" u="none" strike="noStrike" baseline="0" dirty="0"/>
          </a:p>
          <a:p>
            <a:r>
              <a:rPr lang="en-GB" sz="2200" b="0" i="0" u="none" strike="noStrike" baseline="0" dirty="0"/>
              <a:t>These dynamics become all the more complex when we consider together the multiple systems of human categorization, that is, their intersections.</a:t>
            </a:r>
          </a:p>
          <a:p>
            <a:endParaRPr lang="en-GB" sz="2200" dirty="0"/>
          </a:p>
        </p:txBody>
      </p:sp>
    </p:spTree>
    <p:extLst>
      <p:ext uri="{BB962C8B-B14F-4D97-AF65-F5344CB8AC3E}">
        <p14:creationId xmlns:p14="http://schemas.microsoft.com/office/powerpoint/2010/main" val="33501124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50B80A-B43C-2C1C-630C-E11B9D81B679}"/>
              </a:ext>
            </a:extLst>
          </p:cNvPr>
          <p:cNvSpPr>
            <a:spLocks noGrp="1"/>
          </p:cNvSpPr>
          <p:nvPr>
            <p:ph type="title"/>
          </p:nvPr>
        </p:nvSpPr>
        <p:spPr>
          <a:xfrm>
            <a:off x="841248" y="548640"/>
            <a:ext cx="3600860" cy="5431536"/>
          </a:xfrm>
        </p:spPr>
        <p:txBody>
          <a:bodyPr>
            <a:normAutofit/>
          </a:bodyPr>
          <a:lstStyle/>
          <a:p>
            <a:r>
              <a:rPr lang="en-GB" sz="3800"/>
              <a:t>Intersectionality Addressing Injustice</a:t>
            </a:r>
          </a:p>
        </p:txBody>
      </p:sp>
      <p:sp>
        <p:nvSpPr>
          <p:cNvPr id="19"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61651B-62A2-61F1-5DF6-E2DD59B4F65B}"/>
              </a:ext>
            </a:extLst>
          </p:cNvPr>
          <p:cNvSpPr>
            <a:spLocks noGrp="1"/>
          </p:cNvSpPr>
          <p:nvPr>
            <p:ph idx="1"/>
          </p:nvPr>
        </p:nvSpPr>
        <p:spPr>
          <a:xfrm>
            <a:off x="5126418" y="552091"/>
            <a:ext cx="6224335" cy="5431536"/>
          </a:xfrm>
        </p:spPr>
        <p:txBody>
          <a:bodyPr vert="horz" lIns="91440" tIns="45720" rIns="91440" bIns="45720" rtlCol="0" anchor="ctr">
            <a:normAutofit/>
          </a:bodyPr>
          <a:lstStyle/>
          <a:p>
            <a:r>
              <a:rPr lang="en-GB" sz="2200" b="0" i="0">
                <a:effectLst/>
                <a:latin typeface="Source Sans Pro" panose="020B0503030403020204" pitchFamily="34" charset="0"/>
              </a:rPr>
              <a:t>Intersectionality helps researchers to understand inequalities not only between groups such as “men” and “women” but</a:t>
            </a:r>
            <a:r>
              <a:rPr lang="en-GB" sz="2200" b="0" i="1">
                <a:effectLst/>
                <a:latin typeface="Source Sans Pro" panose="020B0503030403020204" pitchFamily="34" charset="0"/>
              </a:rPr>
              <a:t> within</a:t>
            </a:r>
            <a:r>
              <a:rPr lang="en-GB" sz="2200" b="0" i="0">
                <a:effectLst/>
                <a:latin typeface="Source Sans Pro" panose="020B0503030403020204" pitchFamily="34" charset="0"/>
              </a:rPr>
              <a:t> social groups. </a:t>
            </a:r>
          </a:p>
          <a:p>
            <a:r>
              <a:rPr lang="en-GB" sz="2200">
                <a:latin typeface="Source Sans Pro"/>
                <a:ea typeface="Source Sans Pro"/>
              </a:rPr>
              <a:t>Example:</a:t>
            </a:r>
          </a:p>
          <a:p>
            <a:r>
              <a:rPr lang="en-GB" sz="2200">
                <a:latin typeface="Source Sans Pro"/>
                <a:ea typeface="Source Sans Pro"/>
              </a:rPr>
              <a:t>Not</a:t>
            </a:r>
            <a:r>
              <a:rPr lang="en-GB" sz="2200" b="0" i="0">
                <a:effectLst/>
                <a:latin typeface="Source Sans Pro"/>
                <a:ea typeface="Source Sans Pro"/>
              </a:rPr>
              <a:t> all men are equal to one another</a:t>
            </a:r>
            <a:endParaRPr lang="en-GB" sz="2200">
              <a:latin typeface="Source Sans Pro"/>
              <a:ea typeface="Source Sans Pro"/>
            </a:endParaRPr>
          </a:p>
          <a:p>
            <a:r>
              <a:rPr lang="en-GB" sz="2200" b="0" i="0">
                <a:effectLst/>
                <a:latin typeface="Source Sans Pro"/>
                <a:ea typeface="Source Sans Pro"/>
              </a:rPr>
              <a:t>Not all women face the same oppressions</a:t>
            </a:r>
            <a:endParaRPr lang="en-GB" sz="2200" b="1">
              <a:latin typeface="Source Sans Pro"/>
              <a:ea typeface="Source Sans Pro"/>
            </a:endParaRPr>
          </a:p>
          <a:p>
            <a:endParaRPr lang="en-GB" sz="2200" b="0" i="0" u="none" strike="noStrike" baseline="0"/>
          </a:p>
          <a:p>
            <a:r>
              <a:rPr lang="en-GB" sz="2200"/>
              <a:t>I</a:t>
            </a:r>
            <a:r>
              <a:rPr lang="en-GB" sz="2200" b="0" i="0">
                <a:effectLst/>
              </a:rPr>
              <a:t>ntersectional approach, can we avoid reducing each other to stereotypes and evade intensifying inequalities</a:t>
            </a:r>
            <a:endParaRPr lang="en-GB" sz="2200"/>
          </a:p>
          <a:p>
            <a:pPr marL="0" indent="0">
              <a:buNone/>
            </a:pPr>
            <a:r>
              <a:rPr lang="en-GB" sz="2200" b="0" i="0" u="none" strike="noStrike" baseline="0"/>
              <a:t> </a:t>
            </a:r>
          </a:p>
        </p:txBody>
      </p:sp>
    </p:spTree>
    <p:extLst>
      <p:ext uri="{BB962C8B-B14F-4D97-AF65-F5344CB8AC3E}">
        <p14:creationId xmlns:p14="http://schemas.microsoft.com/office/powerpoint/2010/main" val="11923776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D38058-1127-9139-F5FA-C1814239D7D3}"/>
              </a:ext>
            </a:extLst>
          </p:cNvPr>
          <p:cNvSpPr>
            <a:spLocks noGrp="1"/>
          </p:cNvSpPr>
          <p:nvPr>
            <p:ph type="title"/>
          </p:nvPr>
        </p:nvSpPr>
        <p:spPr>
          <a:xfrm>
            <a:off x="838200" y="365125"/>
            <a:ext cx="10515600" cy="1325563"/>
          </a:xfrm>
        </p:spPr>
        <p:txBody>
          <a:bodyPr>
            <a:normAutofit/>
          </a:bodyPr>
          <a:lstStyle/>
          <a:p>
            <a:r>
              <a:rPr lang="en-GB" sz="5400" dirty="0"/>
              <a:t>Social Cognition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3EF936-14AF-4662-E271-8637EA4DF86D}"/>
              </a:ext>
            </a:extLst>
          </p:cNvPr>
          <p:cNvSpPr>
            <a:spLocks noGrp="1"/>
          </p:cNvSpPr>
          <p:nvPr>
            <p:ph idx="1"/>
          </p:nvPr>
        </p:nvSpPr>
        <p:spPr>
          <a:xfrm>
            <a:off x="838200" y="1929384"/>
            <a:ext cx="10515600" cy="4251960"/>
          </a:xfrm>
        </p:spPr>
        <p:txBody>
          <a:bodyPr>
            <a:normAutofit/>
          </a:bodyPr>
          <a:lstStyle/>
          <a:p>
            <a:r>
              <a:rPr lang="en-GB" sz="2000" b="0" i="0" u="none" strike="noStrike" baseline="0" dirty="0"/>
              <a:t>Considering the processes of social cognition may shed new light on some aspects of intersectionality.</a:t>
            </a:r>
          </a:p>
          <a:p>
            <a:r>
              <a:rPr lang="en-GB" sz="2000" b="0" i="0" u="sng" strike="noStrike" baseline="0" dirty="0"/>
              <a:t>three key processes social cognition</a:t>
            </a:r>
            <a:r>
              <a:rPr lang="en-GB" sz="2000" b="0" i="0" u="none" strike="noStrike" baseline="0" dirty="0"/>
              <a:t>:</a:t>
            </a:r>
          </a:p>
          <a:p>
            <a:r>
              <a:rPr lang="en-GB" sz="2000" b="0" i="0" u="none" strike="noStrike" baseline="0" dirty="0"/>
              <a:t>how we make a </a:t>
            </a:r>
            <a:r>
              <a:rPr lang="en-GB" sz="2000" i="0" u="none" strike="noStrike" baseline="0" dirty="0"/>
              <a:t>variety of</a:t>
            </a:r>
            <a:r>
              <a:rPr lang="en-GB" sz="2000" b="1" i="0" u="none" strike="noStrike" baseline="0" dirty="0"/>
              <a:t> judgments</a:t>
            </a:r>
            <a:r>
              <a:rPr lang="en-GB" sz="2000" b="0" i="0" u="none" strike="noStrike" baseline="0" dirty="0"/>
              <a:t>, from predictions to decisions</a:t>
            </a:r>
          </a:p>
          <a:p>
            <a:r>
              <a:rPr lang="en-GB" sz="2000" b="1" dirty="0"/>
              <a:t>M</a:t>
            </a:r>
            <a:r>
              <a:rPr lang="en-GB" sz="2000" b="1" i="0" u="none" strike="noStrike" baseline="0" dirty="0"/>
              <a:t>emory</a:t>
            </a:r>
            <a:r>
              <a:rPr lang="en-GB" sz="2000" b="0" i="0" u="none" strike="noStrike" baseline="0" dirty="0"/>
              <a:t>—how we store and retrieve (or forget) information</a:t>
            </a:r>
          </a:p>
          <a:p>
            <a:r>
              <a:rPr lang="en-GB" sz="2000" b="1" i="0" u="none" strike="noStrike" baseline="0" dirty="0"/>
              <a:t>Attention</a:t>
            </a:r>
            <a:r>
              <a:rPr lang="en-GB" sz="2000" b="0" i="0" u="none" strike="noStrike" baseline="0" dirty="0"/>
              <a:t> may help explain what intersections are especially salient in certain social contexts; theories of information processing may help explain the kinds of judgments</a:t>
            </a:r>
          </a:p>
          <a:p>
            <a:r>
              <a:rPr lang="en-GB" sz="2000" dirty="0"/>
              <a:t>Research suggests the easiest and most available cognitions about categorisation tend to be </a:t>
            </a:r>
            <a:r>
              <a:rPr lang="en-GB" sz="2000" dirty="0" err="1"/>
              <a:t>uni</a:t>
            </a:r>
            <a:r>
              <a:rPr lang="en-GB" sz="2000" dirty="0"/>
              <a:t>-directional, or binary. E.g. </a:t>
            </a:r>
            <a:r>
              <a:rPr lang="en-GB" sz="2000" b="0" i="0" u="none" strike="noStrike" baseline="0" dirty="0"/>
              <a:t>sexuality (gay-straight); skin-tone (light skin-dark</a:t>
            </a:r>
            <a:r>
              <a:rPr lang="en-GB" sz="2000" dirty="0"/>
              <a:t> </a:t>
            </a:r>
            <a:r>
              <a:rPr lang="en-GB" sz="2000" b="0" i="0" u="none" strike="noStrike" baseline="0" dirty="0"/>
              <a:t>skin); disability (disabled-abled).</a:t>
            </a:r>
          </a:p>
          <a:p>
            <a:endParaRPr lang="en-GB" sz="1700" dirty="0"/>
          </a:p>
        </p:txBody>
      </p:sp>
    </p:spTree>
    <p:extLst>
      <p:ext uri="{BB962C8B-B14F-4D97-AF65-F5344CB8AC3E}">
        <p14:creationId xmlns:p14="http://schemas.microsoft.com/office/powerpoint/2010/main" val="35927336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104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11ABFD-F184-1199-EE88-04BB843CFA93}"/>
              </a:ext>
            </a:extLst>
          </p:cNvPr>
          <p:cNvSpPr>
            <a:spLocks noGrp="1"/>
          </p:cNvSpPr>
          <p:nvPr>
            <p:ph type="title"/>
          </p:nvPr>
        </p:nvSpPr>
        <p:spPr>
          <a:xfrm>
            <a:off x="838200" y="1641752"/>
            <a:ext cx="4391025" cy="1323439"/>
          </a:xfrm>
        </p:spPr>
        <p:txBody>
          <a:bodyPr anchor="t">
            <a:normAutofit/>
          </a:bodyPr>
          <a:lstStyle/>
          <a:p>
            <a:r>
              <a:rPr lang="en-GB" sz="4000">
                <a:solidFill>
                  <a:schemeClr val="bg1"/>
                </a:solidFill>
              </a:rPr>
              <a:t>Addressing Injustice</a:t>
            </a:r>
          </a:p>
        </p:txBody>
      </p:sp>
      <p:sp>
        <p:nvSpPr>
          <p:cNvPr id="3" name="Content Placeholder 2">
            <a:extLst>
              <a:ext uri="{FF2B5EF4-FFF2-40B4-BE49-F238E27FC236}">
                <a16:creationId xmlns:a16="http://schemas.microsoft.com/office/drawing/2014/main" id="{73C234BE-C7FB-3C2D-C60C-D348CA0B8867}"/>
              </a:ext>
            </a:extLst>
          </p:cNvPr>
          <p:cNvSpPr>
            <a:spLocks noGrp="1"/>
          </p:cNvSpPr>
          <p:nvPr>
            <p:ph idx="1"/>
          </p:nvPr>
        </p:nvSpPr>
        <p:spPr>
          <a:xfrm>
            <a:off x="838200" y="3146400"/>
            <a:ext cx="4391025" cy="2454300"/>
          </a:xfrm>
        </p:spPr>
        <p:txBody>
          <a:bodyPr>
            <a:normAutofit/>
          </a:bodyPr>
          <a:lstStyle/>
          <a:p>
            <a:r>
              <a:rPr lang="en-GB" sz="2400" b="0" i="0" u="none" strike="noStrike" baseline="0">
                <a:solidFill>
                  <a:schemeClr val="bg1">
                    <a:alpha val="80000"/>
                  </a:schemeClr>
                </a:solidFill>
              </a:rPr>
              <a:t>“treating different things the same can generate as much inequality as treating the same things differently.”</a:t>
            </a:r>
          </a:p>
          <a:p>
            <a:endParaRPr lang="en-GB" sz="2400">
              <a:solidFill>
                <a:schemeClr val="bg1">
                  <a:alpha val="80000"/>
                </a:schemeClr>
              </a:solidFill>
            </a:endParaRPr>
          </a:p>
        </p:txBody>
      </p:sp>
      <p:pic>
        <p:nvPicPr>
          <p:cNvPr id="1026" name="Picture 2" descr="This 'Equity' picture is actually White ...">
            <a:extLst>
              <a:ext uri="{FF2B5EF4-FFF2-40B4-BE49-F238E27FC236}">
                <a16:creationId xmlns:a16="http://schemas.microsoft.com/office/drawing/2014/main" id="{2A654FDB-726C-FCF4-EF11-31F607F0B37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5999" y="1439161"/>
            <a:ext cx="5260976" cy="39406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73965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A58A6-2F3B-6DCA-A069-F99C0F995BC2}"/>
              </a:ext>
            </a:extLst>
          </p:cNvPr>
          <p:cNvSpPr>
            <a:spLocks noGrp="1"/>
          </p:cNvSpPr>
          <p:nvPr>
            <p:ph type="title"/>
          </p:nvPr>
        </p:nvSpPr>
        <p:spPr/>
        <p:txBody>
          <a:bodyPr/>
          <a:lstStyle/>
          <a:p>
            <a:r>
              <a:rPr lang="en-GB" dirty="0"/>
              <a:t>Addressing Injustice</a:t>
            </a:r>
          </a:p>
        </p:txBody>
      </p:sp>
      <p:graphicFrame>
        <p:nvGraphicFramePr>
          <p:cNvPr id="5" name="Content Placeholder 2">
            <a:extLst>
              <a:ext uri="{FF2B5EF4-FFF2-40B4-BE49-F238E27FC236}">
                <a16:creationId xmlns:a16="http://schemas.microsoft.com/office/drawing/2014/main" id="{85A166DB-8F4E-0A20-4944-F26BA77BD88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217541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5" name="Picture 44">
            <a:extLst>
              <a:ext uri="{FF2B5EF4-FFF2-40B4-BE49-F238E27FC236}">
                <a16:creationId xmlns:a16="http://schemas.microsoft.com/office/drawing/2014/main" id="{037D40C0-3C7D-5230-B0F1-F1E219DB47FF}"/>
              </a:ext>
            </a:extLst>
          </p:cNvPr>
          <p:cNvPicPr>
            <a:picLocks noChangeAspect="1"/>
          </p:cNvPicPr>
          <p:nvPr/>
        </p:nvPicPr>
        <p:blipFill>
          <a:blip r:embed="rId2">
            <a:alphaModFix amt="35000"/>
          </a:blip>
          <a:srcRect t="2500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B2D4C64-ED89-00CB-878D-758A96DEF9DA}"/>
              </a:ext>
            </a:extLst>
          </p:cNvPr>
          <p:cNvSpPr>
            <a:spLocks noGrp="1"/>
          </p:cNvSpPr>
          <p:nvPr>
            <p:ph type="title"/>
          </p:nvPr>
        </p:nvSpPr>
        <p:spPr>
          <a:xfrm>
            <a:off x="838200" y="365125"/>
            <a:ext cx="10515600" cy="1325563"/>
          </a:xfrm>
        </p:spPr>
        <p:txBody>
          <a:bodyPr>
            <a:normAutofit/>
          </a:bodyPr>
          <a:lstStyle/>
          <a:p>
            <a:r>
              <a:rPr lang="en-GB" dirty="0">
                <a:solidFill>
                  <a:srgbClr val="FFFFFF"/>
                </a:solidFill>
              </a:rPr>
              <a:t>The ‘ideal victim’</a:t>
            </a:r>
          </a:p>
        </p:txBody>
      </p:sp>
      <p:graphicFrame>
        <p:nvGraphicFramePr>
          <p:cNvPr id="35" name="Content Placeholder 2">
            <a:extLst>
              <a:ext uri="{FF2B5EF4-FFF2-40B4-BE49-F238E27FC236}">
                <a16:creationId xmlns:a16="http://schemas.microsoft.com/office/drawing/2014/main" id="{9E9E9CB5-3C56-CC08-6028-98F70476C553}"/>
              </a:ext>
            </a:extLst>
          </p:cNvPr>
          <p:cNvGraphicFramePr>
            <a:graphicFrameLocks noGrp="1"/>
          </p:cNvGraphicFramePr>
          <p:nvPr>
            <p:ph idx="1"/>
            <p:extLst>
              <p:ext uri="{D42A27DB-BD31-4B8C-83A1-F6EECF244321}">
                <p14:modId xmlns:p14="http://schemas.microsoft.com/office/powerpoint/2010/main" val="12118371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48554839"/>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DA957E90-E6C6-2816-3A8D-FF37B99EAC44}"/>
              </a:ext>
            </a:extLst>
          </p:cNvPr>
          <p:cNvSpPr>
            <a:spLocks noGrp="1"/>
          </p:cNvSpPr>
          <p:nvPr>
            <p:ph type="title"/>
          </p:nvPr>
        </p:nvSpPr>
        <p:spPr>
          <a:xfrm>
            <a:off x="922635" y="1250575"/>
            <a:ext cx="4604274" cy="4163210"/>
          </a:xfrm>
        </p:spPr>
        <p:txBody>
          <a:bodyPr anchor="ctr">
            <a:normAutofit/>
          </a:bodyPr>
          <a:lstStyle/>
          <a:p>
            <a:r>
              <a:rPr lang="en-GB" sz="5600" dirty="0">
                <a:solidFill>
                  <a:schemeClr val="bg1"/>
                </a:solidFill>
              </a:rPr>
              <a:t>Characteristics of the ‘ideal victim’</a:t>
            </a:r>
          </a:p>
        </p:txBody>
      </p:sp>
      <p:sp>
        <p:nvSpPr>
          <p:cNvPr id="37" name="Rectangle 36">
            <a:extLst>
              <a:ext uri="{FF2B5EF4-FFF2-40B4-BE49-F238E27FC236}">
                <a16:creationId xmlns:a16="http://schemas.microsoft.com/office/drawing/2014/main" id="{C2C57604-0CFD-4023-B9BD-107166A25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476" y="1100949"/>
            <a:ext cx="4996593"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Content Placeholder 2">
            <a:extLst>
              <a:ext uri="{FF2B5EF4-FFF2-40B4-BE49-F238E27FC236}">
                <a16:creationId xmlns:a16="http://schemas.microsoft.com/office/drawing/2014/main" id="{8C58029E-25B4-6C25-C7F0-85CB1C813BA2}"/>
              </a:ext>
            </a:extLst>
          </p:cNvPr>
          <p:cNvSpPr>
            <a:spLocks noGrp="1"/>
          </p:cNvSpPr>
          <p:nvPr>
            <p:ph idx="1"/>
          </p:nvPr>
        </p:nvSpPr>
        <p:spPr>
          <a:xfrm>
            <a:off x="6293224" y="860612"/>
            <a:ext cx="4797909" cy="5023821"/>
          </a:xfrm>
        </p:spPr>
        <p:txBody>
          <a:bodyPr anchor="ctr">
            <a:normAutofit/>
          </a:bodyPr>
          <a:lstStyle/>
          <a:p>
            <a:pPr marL="0" indent="0">
              <a:buNone/>
            </a:pPr>
            <a:r>
              <a:rPr lang="en-GB" sz="2000">
                <a:solidFill>
                  <a:schemeClr val="bg1"/>
                </a:solidFill>
              </a:rPr>
              <a:t>Christie’s ideal victim suggests certain victims are seemingly more worthy of sympathy and support from the public than others. He also outlined five key characteristics for the ideal victim:</a:t>
            </a:r>
          </a:p>
          <a:p>
            <a:r>
              <a:rPr lang="en-GB" sz="2000">
                <a:solidFill>
                  <a:schemeClr val="bg1"/>
                </a:solidFill>
              </a:rPr>
              <a:t>The victim is weak.</a:t>
            </a:r>
          </a:p>
          <a:p>
            <a:r>
              <a:rPr lang="en-GB" sz="2000">
                <a:solidFill>
                  <a:schemeClr val="bg1"/>
                </a:solidFill>
              </a:rPr>
              <a:t>The victim is carrying out a respectable project.</a:t>
            </a:r>
          </a:p>
          <a:p>
            <a:r>
              <a:rPr lang="en-GB" sz="2000">
                <a:solidFill>
                  <a:schemeClr val="bg1"/>
                </a:solidFill>
              </a:rPr>
              <a:t>The victim is located somewhere they could not be blamed for being.</a:t>
            </a:r>
          </a:p>
          <a:p>
            <a:r>
              <a:rPr lang="en-GB" sz="2000">
                <a:solidFill>
                  <a:schemeClr val="bg1"/>
                </a:solidFill>
              </a:rPr>
              <a:t>The offender was “big” and “bad”.</a:t>
            </a:r>
          </a:p>
          <a:p>
            <a:r>
              <a:rPr lang="en-GB" sz="2000">
                <a:solidFill>
                  <a:schemeClr val="bg1"/>
                </a:solidFill>
              </a:rPr>
              <a:t>The offender was unknown to the victim.</a:t>
            </a:r>
          </a:p>
          <a:p>
            <a:endParaRPr lang="en-GB" sz="2000">
              <a:solidFill>
                <a:schemeClr val="bg1"/>
              </a:solidFill>
            </a:endParaRPr>
          </a:p>
        </p:txBody>
      </p:sp>
    </p:spTree>
    <p:extLst>
      <p:ext uri="{BB962C8B-B14F-4D97-AF65-F5344CB8AC3E}">
        <p14:creationId xmlns:p14="http://schemas.microsoft.com/office/powerpoint/2010/main" val="4304031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DA1863F3-00F2-82A0-3478-BB264F91BA5C}"/>
              </a:ext>
            </a:extLst>
          </p:cNvPr>
          <p:cNvSpPr>
            <a:spLocks noGrp="1"/>
          </p:cNvSpPr>
          <p:nvPr>
            <p:ph type="title"/>
          </p:nvPr>
        </p:nvSpPr>
        <p:spPr>
          <a:xfrm>
            <a:off x="546546" y="669925"/>
            <a:ext cx="4650862" cy="4812755"/>
          </a:xfrm>
        </p:spPr>
        <p:txBody>
          <a:bodyPr anchor="b">
            <a:normAutofit/>
          </a:bodyPr>
          <a:lstStyle/>
          <a:p>
            <a:pPr algn="r"/>
            <a:r>
              <a:rPr lang="en-GB" sz="5600">
                <a:solidFill>
                  <a:schemeClr val="bg1"/>
                </a:solidFill>
              </a:rPr>
              <a:t>Characteristics of the ‘ideal victim’</a:t>
            </a: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06" y="5597879"/>
            <a:ext cx="510200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44F04BC-1005-C679-1F9E-FA202F3DC481}"/>
              </a:ext>
            </a:extLst>
          </p:cNvPr>
          <p:cNvSpPr>
            <a:spLocks noGrp="1"/>
          </p:cNvSpPr>
          <p:nvPr>
            <p:ph idx="1"/>
          </p:nvPr>
        </p:nvSpPr>
        <p:spPr>
          <a:xfrm>
            <a:off x="6490314" y="753042"/>
            <a:ext cx="4562272" cy="5172060"/>
          </a:xfrm>
        </p:spPr>
        <p:txBody>
          <a:bodyPr anchor="ctr">
            <a:normAutofit/>
          </a:bodyPr>
          <a:lstStyle/>
          <a:p>
            <a:r>
              <a:rPr lang="en-GB" sz="2000">
                <a:solidFill>
                  <a:schemeClr val="bg1"/>
                </a:solidFill>
              </a:rPr>
              <a:t>Christie also discussed the role of the media in creating the ideal victim, highlighting how dramatic narratives in fiction, films and TV can influence the creation of an ideal victim. Think about how the media highlight stories where the victim meets one or more of the characteristics above. By prioritising crimes which elicit strong emotions that fit an established narrative the media reinforces the ideal victim stereotype.</a:t>
            </a:r>
          </a:p>
          <a:p>
            <a:endParaRPr lang="en-GB" sz="2000">
              <a:solidFill>
                <a:schemeClr val="bg1"/>
              </a:solidFill>
            </a:endParaRPr>
          </a:p>
        </p:txBody>
      </p:sp>
      <p:sp>
        <p:nvSpPr>
          <p:cNvPr id="16" name="Rectangle 15">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86951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3282F446-4A45-1082-2AF0-BAD042A5F130}"/>
              </a:ext>
            </a:extLst>
          </p:cNvPr>
          <p:cNvSpPr>
            <a:spLocks noGrp="1"/>
          </p:cNvSpPr>
          <p:nvPr>
            <p:ph type="title"/>
          </p:nvPr>
        </p:nvSpPr>
        <p:spPr>
          <a:xfrm>
            <a:off x="1014141" y="1450655"/>
            <a:ext cx="3932030" cy="3956690"/>
          </a:xfrm>
        </p:spPr>
        <p:txBody>
          <a:bodyPr anchor="ctr">
            <a:normAutofit/>
          </a:bodyPr>
          <a:lstStyle/>
          <a:p>
            <a:r>
              <a:rPr lang="en-GB" sz="8000">
                <a:solidFill>
                  <a:schemeClr val="bg1"/>
                </a:solidFill>
              </a:rPr>
              <a:t>Class Task</a:t>
            </a:r>
          </a:p>
        </p:txBody>
      </p:sp>
      <p:cxnSp>
        <p:nvCxnSpPr>
          <p:cNvPr id="19" name="Straight Connector 18">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0EAE20-18D4-1A91-2160-FACD89ADEF92}"/>
              </a:ext>
            </a:extLst>
          </p:cNvPr>
          <p:cNvSpPr>
            <a:spLocks noGrp="1"/>
          </p:cNvSpPr>
          <p:nvPr>
            <p:ph idx="1"/>
          </p:nvPr>
        </p:nvSpPr>
        <p:spPr>
          <a:xfrm>
            <a:off x="6096000" y="1108061"/>
            <a:ext cx="5008901" cy="4571972"/>
          </a:xfrm>
        </p:spPr>
        <p:txBody>
          <a:bodyPr anchor="ctr">
            <a:normAutofit/>
          </a:bodyPr>
          <a:lstStyle/>
          <a:p>
            <a:pPr marL="0" indent="0">
              <a:buNone/>
            </a:pPr>
            <a:r>
              <a:rPr lang="en-GB" sz="2000" dirty="0">
                <a:solidFill>
                  <a:schemeClr val="bg1"/>
                </a:solidFill>
              </a:rPr>
              <a:t>How many of you have heard of Madeliene McCann?</a:t>
            </a:r>
          </a:p>
          <a:p>
            <a:pPr marL="0" indent="0">
              <a:buNone/>
            </a:pPr>
            <a:endParaRPr lang="en-GB" sz="2000" dirty="0">
              <a:solidFill>
                <a:schemeClr val="bg1"/>
              </a:solidFill>
            </a:endParaRPr>
          </a:p>
          <a:p>
            <a:pPr marL="0" indent="0">
              <a:buNone/>
            </a:pPr>
            <a:r>
              <a:rPr lang="en-GB" sz="2000" dirty="0">
                <a:solidFill>
                  <a:schemeClr val="bg1"/>
                </a:solidFill>
              </a:rPr>
              <a:t>How many of you have heard of Shannon Matthews?</a:t>
            </a:r>
          </a:p>
          <a:p>
            <a:pPr marL="0" indent="0">
              <a:buNone/>
            </a:pPr>
            <a:endParaRPr lang="en-GB" sz="2000" dirty="0">
              <a:solidFill>
                <a:schemeClr val="bg1"/>
              </a:solidFill>
            </a:endParaRPr>
          </a:p>
          <a:p>
            <a:pPr marL="0" indent="0">
              <a:buNone/>
            </a:pPr>
            <a:r>
              <a:rPr lang="en-GB" sz="2000" dirty="0">
                <a:solidFill>
                  <a:schemeClr val="bg1"/>
                </a:solidFill>
              </a:rPr>
              <a:t>In pairs:</a:t>
            </a:r>
          </a:p>
          <a:p>
            <a:r>
              <a:rPr lang="en-GB" sz="2000" dirty="0">
                <a:solidFill>
                  <a:schemeClr val="bg1"/>
                </a:solidFill>
              </a:rPr>
              <a:t>One of you google ‘Madeleine McCann</a:t>
            </a:r>
          </a:p>
          <a:p>
            <a:r>
              <a:rPr lang="en-GB" sz="2000" dirty="0">
                <a:solidFill>
                  <a:schemeClr val="bg1"/>
                </a:solidFill>
              </a:rPr>
              <a:t>One of you google ’Shannon Matthews’</a:t>
            </a:r>
          </a:p>
          <a:p>
            <a:r>
              <a:rPr lang="en-GB" sz="2000" dirty="0">
                <a:solidFill>
                  <a:schemeClr val="bg1"/>
                </a:solidFill>
              </a:rPr>
              <a:t>Spend 10 minutes comparing the coverage of these two stories (before Shannon was found)  – what do you notice?</a:t>
            </a:r>
          </a:p>
        </p:txBody>
      </p:sp>
    </p:spTree>
    <p:extLst>
      <p:ext uri="{BB962C8B-B14F-4D97-AF65-F5344CB8AC3E}">
        <p14:creationId xmlns:p14="http://schemas.microsoft.com/office/powerpoint/2010/main" val="9919040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56D0A687-E4DE-F600-6FA5-7965CA0A073D}"/>
              </a:ext>
            </a:extLst>
          </p:cNvPr>
          <p:cNvSpPr>
            <a:spLocks noGrp="1"/>
          </p:cNvSpPr>
          <p:nvPr>
            <p:ph type="title"/>
          </p:nvPr>
        </p:nvSpPr>
        <p:spPr>
          <a:xfrm>
            <a:off x="1014141" y="1450655"/>
            <a:ext cx="3932030" cy="3956690"/>
          </a:xfrm>
        </p:spPr>
        <p:txBody>
          <a:bodyPr anchor="ctr">
            <a:normAutofit/>
          </a:bodyPr>
          <a:lstStyle/>
          <a:p>
            <a:r>
              <a:rPr lang="en-GB" sz="8000">
                <a:solidFill>
                  <a:schemeClr val="bg1"/>
                </a:solidFill>
              </a:rPr>
              <a:t>Class Task</a:t>
            </a:r>
          </a:p>
        </p:txBody>
      </p:sp>
      <p:cxnSp>
        <p:nvCxnSpPr>
          <p:cNvPr id="10" name="Straight Connector 9">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EBA17FF-AC35-46BE-2F63-7AF69F794B0F}"/>
              </a:ext>
            </a:extLst>
          </p:cNvPr>
          <p:cNvSpPr>
            <a:spLocks noGrp="1"/>
          </p:cNvSpPr>
          <p:nvPr>
            <p:ph idx="1"/>
          </p:nvPr>
        </p:nvSpPr>
        <p:spPr>
          <a:xfrm>
            <a:off x="6096000" y="1108061"/>
            <a:ext cx="5008901" cy="4571972"/>
          </a:xfrm>
        </p:spPr>
        <p:txBody>
          <a:bodyPr anchor="ctr">
            <a:normAutofit/>
          </a:bodyPr>
          <a:lstStyle/>
          <a:p>
            <a:r>
              <a:rPr lang="en-GB" sz="2000" dirty="0">
                <a:solidFill>
                  <a:schemeClr val="bg1"/>
                </a:solidFill>
              </a:rPr>
              <a:t>How many of you were aware that between 2020 and 2025, 345 children have gone missing in Kent? 56 of those children are still missing. </a:t>
            </a:r>
          </a:p>
          <a:p>
            <a:endParaRPr lang="en-GB" sz="2000" dirty="0">
              <a:solidFill>
                <a:schemeClr val="bg1"/>
              </a:solidFill>
            </a:endParaRPr>
          </a:p>
          <a:p>
            <a:r>
              <a:rPr lang="en-GB" sz="2000" dirty="0">
                <a:solidFill>
                  <a:schemeClr val="bg1"/>
                </a:solidFill>
              </a:rPr>
              <a:t>Google the above and see how the coverage compares with the cases of Madeleine and Shannon. </a:t>
            </a:r>
          </a:p>
          <a:p>
            <a:endParaRPr lang="en-GB" sz="2000" dirty="0">
              <a:solidFill>
                <a:schemeClr val="bg1"/>
              </a:solidFill>
            </a:endParaRPr>
          </a:p>
          <a:p>
            <a:r>
              <a:rPr lang="en-GB" sz="2000" dirty="0">
                <a:solidFill>
                  <a:schemeClr val="bg1"/>
                </a:solidFill>
              </a:rPr>
              <a:t>What have you found?</a:t>
            </a:r>
          </a:p>
        </p:txBody>
      </p:sp>
    </p:spTree>
    <p:extLst>
      <p:ext uri="{BB962C8B-B14F-4D97-AF65-F5344CB8AC3E}">
        <p14:creationId xmlns:p14="http://schemas.microsoft.com/office/powerpoint/2010/main" val="30004664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9D07004-C4A5-A8E8-6777-43034590A9C0}"/>
              </a:ext>
            </a:extLst>
          </p:cNvPr>
          <p:cNvSpPr>
            <a:spLocks noGrp="1"/>
          </p:cNvSpPr>
          <p:nvPr>
            <p:ph type="title"/>
          </p:nvPr>
        </p:nvSpPr>
        <p:spPr>
          <a:xfrm>
            <a:off x="838200" y="365125"/>
            <a:ext cx="10515600" cy="1325563"/>
          </a:xfrm>
        </p:spPr>
        <p:txBody>
          <a:bodyPr>
            <a:normAutofit/>
          </a:bodyPr>
          <a:lstStyle/>
          <a:p>
            <a:r>
              <a:rPr lang="en-GB" dirty="0"/>
              <a:t>Social Categorisation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graphicFrame>
        <p:nvGraphicFramePr>
          <p:cNvPr id="14" name="Content Placeholder 2">
            <a:extLst>
              <a:ext uri="{FF2B5EF4-FFF2-40B4-BE49-F238E27FC236}">
                <a16:creationId xmlns:a16="http://schemas.microsoft.com/office/drawing/2014/main" id="{3D502378-D199-D29B-C4F0-6F82FAD9AE4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56443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9" name="Group 18">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0" name="Freeform: Shape 19">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BA1AF6D-014B-CC1E-36B7-DF3687D77B96}"/>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Symbolic Interaction in Intersectionality</a:t>
            </a:r>
          </a:p>
        </p:txBody>
      </p:sp>
      <p:sp>
        <p:nvSpPr>
          <p:cNvPr id="3" name="Content Placeholder 2">
            <a:extLst>
              <a:ext uri="{FF2B5EF4-FFF2-40B4-BE49-F238E27FC236}">
                <a16:creationId xmlns:a16="http://schemas.microsoft.com/office/drawing/2014/main" id="{A29209DD-389F-BFA4-4EDA-3FAE378FA8C8}"/>
              </a:ext>
            </a:extLst>
          </p:cNvPr>
          <p:cNvSpPr>
            <a:spLocks noGrp="1"/>
          </p:cNvSpPr>
          <p:nvPr>
            <p:ph idx="1"/>
          </p:nvPr>
        </p:nvSpPr>
        <p:spPr>
          <a:xfrm>
            <a:off x="6172200" y="804672"/>
            <a:ext cx="5221224" cy="5230368"/>
          </a:xfrm>
        </p:spPr>
        <p:txBody>
          <a:bodyPr anchor="ctr">
            <a:normAutofit/>
          </a:bodyPr>
          <a:lstStyle/>
          <a:p>
            <a:r>
              <a:rPr lang="en-GB" sz="1800">
                <a:solidFill>
                  <a:schemeClr val="tx2"/>
                </a:solidFill>
              </a:rPr>
              <a:t>A key aspect of symbolic interactionism that applies to intersectionality is “stigma”.</a:t>
            </a:r>
          </a:p>
          <a:p>
            <a:endParaRPr lang="en-GB" sz="1800">
              <a:solidFill>
                <a:schemeClr val="tx2"/>
              </a:solidFill>
            </a:endParaRPr>
          </a:p>
          <a:p>
            <a:pPr lvl="1"/>
            <a:r>
              <a:rPr lang="en-GB" sz="1800">
                <a:solidFill>
                  <a:schemeClr val="tx2"/>
                </a:solidFill>
              </a:rPr>
              <a:t>What is stigma?</a:t>
            </a:r>
          </a:p>
          <a:p>
            <a:pPr lvl="1"/>
            <a:r>
              <a:rPr lang="en-GB" sz="1800">
                <a:solidFill>
                  <a:schemeClr val="tx2"/>
                </a:solidFill>
              </a:rPr>
              <a:t>How is stigma created?</a:t>
            </a:r>
          </a:p>
          <a:p>
            <a:pPr lvl="1"/>
            <a:r>
              <a:rPr lang="en-GB" sz="1800">
                <a:solidFill>
                  <a:schemeClr val="tx2"/>
                </a:solidFill>
              </a:rPr>
              <a:t>How do we feel and react to stigma?</a:t>
            </a:r>
          </a:p>
        </p:txBody>
      </p:sp>
    </p:spTree>
    <p:extLst>
      <p:ext uri="{BB962C8B-B14F-4D97-AF65-F5344CB8AC3E}">
        <p14:creationId xmlns:p14="http://schemas.microsoft.com/office/powerpoint/2010/main" val="20381447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5" name="Group 2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6" name="Freeform: Shape 2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259A997-F90C-FA2D-DDC8-0F0F7EBABEF6}"/>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Stigma and Intersectional Identity</a:t>
            </a:r>
          </a:p>
        </p:txBody>
      </p:sp>
      <p:sp>
        <p:nvSpPr>
          <p:cNvPr id="3" name="Content Placeholder 2">
            <a:extLst>
              <a:ext uri="{FF2B5EF4-FFF2-40B4-BE49-F238E27FC236}">
                <a16:creationId xmlns:a16="http://schemas.microsoft.com/office/drawing/2014/main" id="{30C31828-2468-72EC-5BE2-D3C421B87E02}"/>
              </a:ext>
            </a:extLst>
          </p:cNvPr>
          <p:cNvSpPr>
            <a:spLocks noGrp="1"/>
          </p:cNvSpPr>
          <p:nvPr>
            <p:ph idx="1"/>
          </p:nvPr>
        </p:nvSpPr>
        <p:spPr>
          <a:xfrm>
            <a:off x="6172200" y="804672"/>
            <a:ext cx="5221224" cy="5230368"/>
          </a:xfrm>
        </p:spPr>
        <p:txBody>
          <a:bodyPr anchor="ctr">
            <a:normAutofit/>
          </a:bodyPr>
          <a:lstStyle/>
          <a:p>
            <a:r>
              <a:rPr lang="en-GB" sz="1800">
                <a:solidFill>
                  <a:schemeClr val="tx2"/>
                </a:solidFill>
              </a:rPr>
              <a:t>When have you felt stigma?</a:t>
            </a:r>
          </a:p>
          <a:p>
            <a:endParaRPr lang="en-GB" sz="1800">
              <a:solidFill>
                <a:schemeClr val="tx2"/>
              </a:solidFill>
            </a:endParaRPr>
          </a:p>
          <a:p>
            <a:r>
              <a:rPr lang="en-GB" sz="1800">
                <a:solidFill>
                  <a:schemeClr val="tx2"/>
                </a:solidFill>
              </a:rPr>
              <a:t>What identities cause stigma in society?</a:t>
            </a:r>
          </a:p>
          <a:p>
            <a:endParaRPr lang="en-GB" sz="1800">
              <a:solidFill>
                <a:schemeClr val="tx2"/>
              </a:solidFill>
            </a:endParaRPr>
          </a:p>
          <a:p>
            <a:r>
              <a:rPr lang="en-GB" sz="1800">
                <a:solidFill>
                  <a:schemeClr val="tx2"/>
                </a:solidFill>
              </a:rPr>
              <a:t>How do multiple identities interact with this stigma?</a:t>
            </a:r>
          </a:p>
          <a:p>
            <a:pPr lvl="1"/>
            <a:r>
              <a:rPr lang="en-GB" sz="1800">
                <a:solidFill>
                  <a:schemeClr val="tx2"/>
                </a:solidFill>
              </a:rPr>
              <a:t>Can you think of two identities a person can hold, one stigmatized, one less stigmatised, and explain how they might interact and how they might be viewed?</a:t>
            </a:r>
          </a:p>
          <a:p>
            <a:pPr lvl="1"/>
            <a:endParaRPr lang="en-GB" sz="1800">
              <a:solidFill>
                <a:schemeClr val="tx2"/>
              </a:solidFill>
            </a:endParaRPr>
          </a:p>
          <a:p>
            <a:pPr lvl="1"/>
            <a:r>
              <a:rPr lang="en-GB" sz="1800">
                <a:solidFill>
                  <a:schemeClr val="tx2"/>
                </a:solidFill>
              </a:rPr>
              <a:t>Can you think of a combination of identities that might lead to compounded stigma in society?</a:t>
            </a:r>
          </a:p>
        </p:txBody>
      </p:sp>
    </p:spTree>
    <p:extLst>
      <p:ext uri="{BB962C8B-B14F-4D97-AF65-F5344CB8AC3E}">
        <p14:creationId xmlns:p14="http://schemas.microsoft.com/office/powerpoint/2010/main" val="14684368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F5CD36-C63A-128F-DA40-53A7069A5882}"/>
              </a:ext>
            </a:extLst>
          </p:cNvPr>
          <p:cNvSpPr>
            <a:spLocks noGrp="1"/>
          </p:cNvSpPr>
          <p:nvPr>
            <p:ph type="title"/>
          </p:nvPr>
        </p:nvSpPr>
        <p:spPr>
          <a:xfrm>
            <a:off x="841248" y="548640"/>
            <a:ext cx="3600860" cy="5431536"/>
          </a:xfrm>
        </p:spPr>
        <p:txBody>
          <a:bodyPr>
            <a:normAutofit/>
          </a:bodyPr>
          <a:lstStyle/>
          <a:p>
            <a:r>
              <a:rPr lang="en-GB" sz="5400"/>
              <a:t>Conclusions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205D9B-47AC-A568-3A6E-45DB95D6E13A}"/>
              </a:ext>
            </a:extLst>
          </p:cNvPr>
          <p:cNvSpPr>
            <a:spLocks noGrp="1"/>
          </p:cNvSpPr>
          <p:nvPr>
            <p:ph idx="1"/>
          </p:nvPr>
        </p:nvSpPr>
        <p:spPr>
          <a:xfrm>
            <a:off x="5126418" y="552091"/>
            <a:ext cx="6224335" cy="5431536"/>
          </a:xfrm>
        </p:spPr>
        <p:txBody>
          <a:bodyPr anchor="ctr">
            <a:normAutofit/>
          </a:bodyPr>
          <a:lstStyle/>
          <a:p>
            <a:r>
              <a:rPr lang="en-GB" sz="1900" dirty="0"/>
              <a:t>Intersectionality is the progressive, feminist and anti-racist view point, used to address intersections of different systems of oppression in society.</a:t>
            </a:r>
          </a:p>
          <a:p>
            <a:r>
              <a:rPr lang="en-GB" sz="1900" dirty="0"/>
              <a:t>This was engaged to show how race and gender often interact and change the ways society views and provides for marginalised communities.</a:t>
            </a:r>
          </a:p>
          <a:p>
            <a:r>
              <a:rPr lang="en-GB" sz="1900" dirty="0"/>
              <a:t>Benefits that are given to one gender or race can be avoided when crossing with another marginal or stigmatized group.</a:t>
            </a:r>
          </a:p>
          <a:p>
            <a:r>
              <a:rPr lang="en-GB" sz="1900" dirty="0"/>
              <a:t>There are lots of present examples in society and culture which illustrate the need for intersectionality. Addressing those cross roads can give us a fuller understanding of the issues face by those most at risk.</a:t>
            </a:r>
          </a:p>
        </p:txBody>
      </p:sp>
    </p:spTree>
    <p:extLst>
      <p:ext uri="{BB962C8B-B14F-4D97-AF65-F5344CB8AC3E}">
        <p14:creationId xmlns:p14="http://schemas.microsoft.com/office/powerpoint/2010/main" val="28255488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AE5A632B-B15A-489E-8337-BC0F40DBC2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Arc 17">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05262" y="859948"/>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D23AC2D-1DCA-F5AF-E4A3-2DFFD8C6F7BB}"/>
              </a:ext>
            </a:extLst>
          </p:cNvPr>
          <p:cNvSpPr>
            <a:spLocks noGrp="1"/>
          </p:cNvSpPr>
          <p:nvPr>
            <p:ph type="title"/>
          </p:nvPr>
        </p:nvSpPr>
        <p:spPr>
          <a:xfrm>
            <a:off x="838200" y="643467"/>
            <a:ext cx="2951205" cy="5571066"/>
          </a:xfrm>
        </p:spPr>
        <p:txBody>
          <a:bodyPr>
            <a:normAutofit/>
          </a:bodyPr>
          <a:lstStyle/>
          <a:p>
            <a:r>
              <a:rPr lang="en-GB">
                <a:solidFill>
                  <a:srgbClr val="FFFFFF"/>
                </a:solidFill>
              </a:rPr>
              <a:t>Any Questions?</a:t>
            </a:r>
          </a:p>
        </p:txBody>
      </p:sp>
      <p:sp>
        <p:nvSpPr>
          <p:cNvPr id="20" name="Rectangle: Rounded Corners 19">
            <a:extLst>
              <a:ext uri="{FF2B5EF4-FFF2-40B4-BE49-F238E27FC236}">
                <a16:creationId xmlns:a16="http://schemas.microsoft.com/office/drawing/2014/main" id="{651547D7-AD18-407B-A5F4-F8225B5DC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5452" y="434266"/>
            <a:ext cx="7217701" cy="5922084"/>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C4CFA8B0-2021-000A-6251-8438095B4F8B}"/>
              </a:ext>
            </a:extLst>
          </p:cNvPr>
          <p:cNvGraphicFramePr>
            <a:graphicFrameLocks noGrp="1"/>
          </p:cNvGraphicFramePr>
          <p:nvPr>
            <p:ph idx="1"/>
            <p:extLst>
              <p:ext uri="{D42A27DB-BD31-4B8C-83A1-F6EECF244321}">
                <p14:modId xmlns:p14="http://schemas.microsoft.com/office/powerpoint/2010/main" val="628893509"/>
              </p:ext>
            </p:extLst>
          </p:nvPr>
        </p:nvGraphicFramePr>
        <p:xfrm>
          <a:off x="4763911" y="609600"/>
          <a:ext cx="6735443" cy="55646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492425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2EEAD1-B713-A834-464E-08B97F718D88}"/>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26907E-EA71-3644-8118-6DF50221C8D3}"/>
              </a:ext>
            </a:extLst>
          </p:cNvPr>
          <p:cNvSpPr>
            <a:spLocks noGrp="1"/>
          </p:cNvSpPr>
          <p:nvPr>
            <p:ph idx="1"/>
          </p:nvPr>
        </p:nvSpPr>
        <p:spPr>
          <a:xfrm>
            <a:off x="838200" y="1929384"/>
            <a:ext cx="10515600" cy="4251960"/>
          </a:xfrm>
        </p:spPr>
        <p:txBody>
          <a:bodyPr>
            <a:normAutofit/>
          </a:bodyPr>
          <a:lstStyle/>
          <a:p>
            <a:r>
              <a:rPr lang="en-GB" sz="2200" b="0" i="0">
                <a:effectLst/>
                <a:latin typeface="avenir-regular-class"/>
              </a:rPr>
              <a:t>Carastathis, A. (2016) </a:t>
            </a:r>
            <a:r>
              <a:rPr lang="en-GB" sz="2200" b="0" i="1">
                <a:effectLst/>
                <a:latin typeface="avenir-regular-class"/>
              </a:rPr>
              <a:t>Intersectionality: Origins, Contestations, Horizons</a:t>
            </a:r>
            <a:r>
              <a:rPr lang="en-GB" sz="2200" b="0" i="0">
                <a:effectLst/>
                <a:latin typeface="avenir-regular-class"/>
              </a:rPr>
              <a:t>. Nebraska: University of Nebraska Press.</a:t>
            </a:r>
          </a:p>
          <a:p>
            <a:r>
              <a:rPr lang="en-GB" sz="2200" b="0" i="0">
                <a:effectLst/>
                <a:latin typeface="avenir-regular-class"/>
              </a:rPr>
              <a:t>Howard, J. and Renfrow, D. (2014) 'Intersectionality', in J. McLeod et al. (ed.) </a:t>
            </a:r>
            <a:r>
              <a:rPr lang="en-GB" sz="2200" b="0" i="1">
                <a:effectLst/>
                <a:latin typeface="avenir-regular-class"/>
              </a:rPr>
              <a:t>Handbook of the Social Psychology of Inequality</a:t>
            </a:r>
            <a:r>
              <a:rPr lang="en-GB" sz="2200" b="0" i="0">
                <a:effectLst/>
                <a:latin typeface="avenir-regular-class"/>
              </a:rPr>
              <a:t>. New York: Springer, pp.95 - 121.</a:t>
            </a:r>
          </a:p>
          <a:p>
            <a:r>
              <a:rPr lang="en-GB" sz="2200" b="0" i="0">
                <a:effectLst/>
              </a:rPr>
              <a:t>Lawler, S. (2014)  </a:t>
            </a:r>
            <a:r>
              <a:rPr lang="en-GB" sz="2200" b="0" i="1">
                <a:effectLst/>
              </a:rPr>
              <a:t>Identity : sociological perspectives</a:t>
            </a:r>
            <a:r>
              <a:rPr lang="en-GB" sz="2200" b="0" i="0">
                <a:effectLst/>
              </a:rPr>
              <a:t>. 2</a:t>
            </a:r>
            <a:r>
              <a:rPr lang="en-GB" sz="2200" b="0" i="0" baseline="30000">
                <a:effectLst/>
              </a:rPr>
              <a:t>nd</a:t>
            </a:r>
            <a:r>
              <a:rPr lang="en-GB" sz="2200" b="0" i="0">
                <a:effectLst/>
              </a:rPr>
              <a:t> Edn. Cambridge: Polity Press.</a:t>
            </a:r>
          </a:p>
          <a:p>
            <a:r>
              <a:rPr lang="en-GB" sz="2200"/>
              <a:t>Sonnis-Bell, M. (2018) Introduction: Arbitrary Constructions and Real Consequences of the Self and Others', in M. Sonnis-Bell, D. E. Bell, M. Ryan (ed.) Strangers, Aliens, Foreigners: The Politics of Othering from Migrants to Corporations. Boston: Brill, pp.1-7.</a:t>
            </a:r>
          </a:p>
          <a:p>
            <a:r>
              <a:rPr lang="en-GB" sz="2200" b="0" i="0">
                <a:effectLst/>
                <a:latin typeface="avenir-regular-class"/>
              </a:rPr>
              <a:t>Zempi, I. (2018) 'The lived experiences of veiled Muslim women as ‘undeserving’ victims</a:t>
            </a:r>
            <a:br>
              <a:rPr lang="en-GB" sz="2200"/>
            </a:br>
            <a:r>
              <a:rPr lang="en-GB" sz="2200" b="0" i="0">
                <a:effectLst/>
                <a:latin typeface="avenir-regular-class"/>
              </a:rPr>
              <a:t>of Islamophobia', in M. Duggan (ed.) </a:t>
            </a:r>
            <a:r>
              <a:rPr lang="en-GB" sz="2200" b="0" i="1">
                <a:effectLst/>
                <a:latin typeface="avenir-regular-class"/>
              </a:rPr>
              <a:t>Revisiting the 'Ideal Victim': Developments in Critical Victimology</a:t>
            </a:r>
            <a:r>
              <a:rPr lang="en-GB" sz="2200" b="0" i="0">
                <a:effectLst/>
                <a:latin typeface="avenir-regular-class"/>
              </a:rPr>
              <a:t>. Bristol: Bristol University Press, pp.63-81.</a:t>
            </a:r>
            <a:endParaRPr lang="en-GB" sz="2200"/>
          </a:p>
        </p:txBody>
      </p:sp>
    </p:spTree>
    <p:extLst>
      <p:ext uri="{BB962C8B-B14F-4D97-AF65-F5344CB8AC3E}">
        <p14:creationId xmlns:p14="http://schemas.microsoft.com/office/powerpoint/2010/main" val="7877999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2105</Words>
  <Application>Microsoft Office PowerPoint</Application>
  <PresentationFormat>Widescreen</PresentationFormat>
  <Paragraphs>153</Paragraphs>
  <Slides>27</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avenir-regular-class</vt:lpstr>
      <vt:lpstr>Arial</vt:lpstr>
      <vt:lpstr>Calibri</vt:lpstr>
      <vt:lpstr>Calibri Light</vt:lpstr>
      <vt:lpstr>Segoe UI</vt:lpstr>
      <vt:lpstr>Source Sans Pro</vt:lpstr>
      <vt:lpstr>Office Theme</vt:lpstr>
      <vt:lpstr>Gender, Race, Religion and Crime</vt:lpstr>
      <vt:lpstr>Introducing Intersectionality</vt:lpstr>
      <vt:lpstr>Introduction </vt:lpstr>
      <vt:lpstr>Intersectionality – Key concepts </vt:lpstr>
      <vt:lpstr> Examples of Intersectionality </vt:lpstr>
      <vt:lpstr> Importance of Intersectionality </vt:lpstr>
      <vt:lpstr>Intersectionality</vt:lpstr>
      <vt:lpstr>PowerPoint Presentation</vt:lpstr>
      <vt:lpstr>Leaders (past) </vt:lpstr>
      <vt:lpstr>Leaders </vt:lpstr>
      <vt:lpstr>PowerPoint Presentation</vt:lpstr>
      <vt:lpstr>Intersectionality</vt:lpstr>
      <vt:lpstr>Intersectionality Addressing Injustice</vt:lpstr>
      <vt:lpstr>Social Cognition</vt:lpstr>
      <vt:lpstr>Addressing Injustice</vt:lpstr>
      <vt:lpstr>Addressing Injustice</vt:lpstr>
      <vt:lpstr>The ‘ideal victim’</vt:lpstr>
      <vt:lpstr>Characteristics of the ‘ideal victim’</vt:lpstr>
      <vt:lpstr>Characteristics of the ‘ideal victim’</vt:lpstr>
      <vt:lpstr>Class Task</vt:lpstr>
      <vt:lpstr>Class Task</vt:lpstr>
      <vt:lpstr>Social Categorisation</vt:lpstr>
      <vt:lpstr>Symbolic Interaction in Intersectionality</vt:lpstr>
      <vt:lpstr>Stigma and Intersectional Identity</vt:lpstr>
      <vt:lpstr>Conclusions</vt:lpstr>
      <vt:lpstr>Any Questions?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Luke Roach</dc:creator>
  <cp:lastModifiedBy>Nerys Musgrove</cp:lastModifiedBy>
  <cp:revision>28</cp:revision>
  <dcterms:created xsi:type="dcterms:W3CDTF">2022-11-24T10:35:28Z</dcterms:created>
  <dcterms:modified xsi:type="dcterms:W3CDTF">2026-02-18T15:28:26Z</dcterms:modified>
</cp:coreProperties>
</file>