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3"/>
  </p:notesMasterIdLst>
  <p:sldIdLst>
    <p:sldId id="257" r:id="rId2"/>
    <p:sldId id="258" r:id="rId3"/>
    <p:sldId id="259" r:id="rId4"/>
    <p:sldId id="261" r:id="rId5"/>
    <p:sldId id="263" r:id="rId6"/>
    <p:sldId id="264" r:id="rId7"/>
    <p:sldId id="266" r:id="rId8"/>
    <p:sldId id="267" r:id="rId9"/>
    <p:sldId id="268" r:id="rId10"/>
    <p:sldId id="269" r:id="rId11"/>
    <p:sldId id="270"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8126" autoAdjust="0"/>
  </p:normalViewPr>
  <p:slideViewPr>
    <p:cSldViewPr snapToGrid="0">
      <p:cViewPr varScale="1">
        <p:scale>
          <a:sx n="63" d="100"/>
          <a:sy n="63" d="100"/>
        </p:scale>
        <p:origin x="1020" y="7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F05FC9B-5B66-42A8-A692-88ADF11EE76A}" type="doc">
      <dgm:prSet loTypeId="urn:microsoft.com/office/officeart/2005/8/layout/hierarchy1" loCatId="hierarchy" qsTypeId="urn:microsoft.com/office/officeart/2005/8/quickstyle/simple4" qsCatId="simple" csTypeId="urn:microsoft.com/office/officeart/2005/8/colors/accent0_3" csCatId="mainScheme"/>
      <dgm:spPr/>
      <dgm:t>
        <a:bodyPr/>
        <a:lstStyle/>
        <a:p>
          <a:endParaRPr lang="en-US"/>
        </a:p>
      </dgm:t>
    </dgm:pt>
    <dgm:pt modelId="{D4AC62CF-6B18-477F-A75E-1D2CD3C0C0CA}">
      <dgm:prSet/>
      <dgm:spPr/>
      <dgm:t>
        <a:bodyPr/>
        <a:lstStyle/>
        <a:p>
          <a:r>
            <a:rPr lang="en-US"/>
            <a:t>For hotel industry, employee engagement is necessary to provide good quality service and products to their customers to achieve growth and success in business.</a:t>
          </a:r>
        </a:p>
      </dgm:t>
    </dgm:pt>
    <dgm:pt modelId="{A0A7E7CB-712B-4523-837B-CAD6A2BBFE35}" type="parTrans" cxnId="{A09E4CF7-AE18-4CAF-9B35-DCA1EACC41CC}">
      <dgm:prSet/>
      <dgm:spPr/>
      <dgm:t>
        <a:bodyPr/>
        <a:lstStyle/>
        <a:p>
          <a:endParaRPr lang="en-US"/>
        </a:p>
      </dgm:t>
    </dgm:pt>
    <dgm:pt modelId="{643ADBDD-6D21-4B51-9D97-0383D8CD9600}" type="sibTrans" cxnId="{A09E4CF7-AE18-4CAF-9B35-DCA1EACC41CC}">
      <dgm:prSet/>
      <dgm:spPr/>
      <dgm:t>
        <a:bodyPr/>
        <a:lstStyle/>
        <a:p>
          <a:endParaRPr lang="en-US"/>
        </a:p>
      </dgm:t>
    </dgm:pt>
    <dgm:pt modelId="{9DD1A378-05B0-4CF5-B4C7-4AD56677B2EF}">
      <dgm:prSet/>
      <dgm:spPr/>
      <dgm:t>
        <a:bodyPr/>
        <a:lstStyle/>
        <a:p>
          <a:r>
            <a:rPr lang="en-US"/>
            <a:t>This presentation presents the importance of employee engagement in the hotel industry.</a:t>
          </a:r>
        </a:p>
      </dgm:t>
    </dgm:pt>
    <dgm:pt modelId="{DE75A96E-FAB1-4E0A-86A6-0C236D9156AF}" type="parTrans" cxnId="{76F01744-145F-40C8-ACB6-0BAFB64C2AEE}">
      <dgm:prSet/>
      <dgm:spPr/>
      <dgm:t>
        <a:bodyPr/>
        <a:lstStyle/>
        <a:p>
          <a:endParaRPr lang="en-US"/>
        </a:p>
      </dgm:t>
    </dgm:pt>
    <dgm:pt modelId="{B7D5EDE4-5090-4C5E-913A-2CC79BB4B1F4}" type="sibTrans" cxnId="{76F01744-145F-40C8-ACB6-0BAFB64C2AEE}">
      <dgm:prSet/>
      <dgm:spPr/>
      <dgm:t>
        <a:bodyPr/>
        <a:lstStyle/>
        <a:p>
          <a:endParaRPr lang="en-US"/>
        </a:p>
      </dgm:t>
    </dgm:pt>
    <dgm:pt modelId="{697FBD83-F23A-4A63-9529-1594BA85D518}">
      <dgm:prSet/>
      <dgm:spPr/>
      <dgm:t>
        <a:bodyPr/>
        <a:lstStyle/>
        <a:p>
          <a:r>
            <a:rPr lang="en-US"/>
            <a:t>This presentation will also involve Maslow's model and examples of good practices for the employees engaged in the hotel industry. </a:t>
          </a:r>
        </a:p>
      </dgm:t>
    </dgm:pt>
    <dgm:pt modelId="{11DCE809-8DAF-4B6A-B02D-349AB9816B58}" type="parTrans" cxnId="{9346D670-5D05-492E-9190-FA3061242A28}">
      <dgm:prSet/>
      <dgm:spPr/>
      <dgm:t>
        <a:bodyPr/>
        <a:lstStyle/>
        <a:p>
          <a:endParaRPr lang="en-US"/>
        </a:p>
      </dgm:t>
    </dgm:pt>
    <dgm:pt modelId="{A411A321-5F7D-4B04-88D7-F1B5964FDB4E}" type="sibTrans" cxnId="{9346D670-5D05-492E-9190-FA3061242A28}">
      <dgm:prSet/>
      <dgm:spPr/>
      <dgm:t>
        <a:bodyPr/>
        <a:lstStyle/>
        <a:p>
          <a:endParaRPr lang="en-US"/>
        </a:p>
      </dgm:t>
    </dgm:pt>
    <dgm:pt modelId="{2AF999F5-6061-4792-8F39-75EE77D7457F}" type="pres">
      <dgm:prSet presAssocID="{1F05FC9B-5B66-42A8-A692-88ADF11EE76A}" presName="hierChild1" presStyleCnt="0">
        <dgm:presLayoutVars>
          <dgm:chPref val="1"/>
          <dgm:dir/>
          <dgm:animOne val="branch"/>
          <dgm:animLvl val="lvl"/>
          <dgm:resizeHandles/>
        </dgm:presLayoutVars>
      </dgm:prSet>
      <dgm:spPr/>
    </dgm:pt>
    <dgm:pt modelId="{A14D9E90-CF58-4016-BF96-B44C0AFF838F}" type="pres">
      <dgm:prSet presAssocID="{D4AC62CF-6B18-477F-A75E-1D2CD3C0C0CA}" presName="hierRoot1" presStyleCnt="0"/>
      <dgm:spPr/>
    </dgm:pt>
    <dgm:pt modelId="{783D86E8-3B78-4770-ACB2-D89DCDD43332}" type="pres">
      <dgm:prSet presAssocID="{D4AC62CF-6B18-477F-A75E-1D2CD3C0C0CA}" presName="composite" presStyleCnt="0"/>
      <dgm:spPr/>
    </dgm:pt>
    <dgm:pt modelId="{1ABBC32F-6C2F-4389-A642-79FC93DDB880}" type="pres">
      <dgm:prSet presAssocID="{D4AC62CF-6B18-477F-A75E-1D2CD3C0C0CA}" presName="background" presStyleLbl="node0" presStyleIdx="0" presStyleCnt="3"/>
      <dgm:spPr/>
    </dgm:pt>
    <dgm:pt modelId="{20AE1A06-F2F2-47A4-A3AE-F5F7BBCE837E}" type="pres">
      <dgm:prSet presAssocID="{D4AC62CF-6B18-477F-A75E-1D2CD3C0C0CA}" presName="text" presStyleLbl="fgAcc0" presStyleIdx="0" presStyleCnt="3">
        <dgm:presLayoutVars>
          <dgm:chPref val="3"/>
        </dgm:presLayoutVars>
      </dgm:prSet>
      <dgm:spPr/>
    </dgm:pt>
    <dgm:pt modelId="{40B6F199-E908-4B06-94EC-F2836F5F39FE}" type="pres">
      <dgm:prSet presAssocID="{D4AC62CF-6B18-477F-A75E-1D2CD3C0C0CA}" presName="hierChild2" presStyleCnt="0"/>
      <dgm:spPr/>
    </dgm:pt>
    <dgm:pt modelId="{24DC46B8-295A-4DCE-9AF1-A071E92ABF5D}" type="pres">
      <dgm:prSet presAssocID="{9DD1A378-05B0-4CF5-B4C7-4AD56677B2EF}" presName="hierRoot1" presStyleCnt="0"/>
      <dgm:spPr/>
    </dgm:pt>
    <dgm:pt modelId="{04BA1905-DD67-4E92-8BCE-824762498414}" type="pres">
      <dgm:prSet presAssocID="{9DD1A378-05B0-4CF5-B4C7-4AD56677B2EF}" presName="composite" presStyleCnt="0"/>
      <dgm:spPr/>
    </dgm:pt>
    <dgm:pt modelId="{21E491DF-4A5E-4724-8ECB-8AE8298A77C8}" type="pres">
      <dgm:prSet presAssocID="{9DD1A378-05B0-4CF5-B4C7-4AD56677B2EF}" presName="background" presStyleLbl="node0" presStyleIdx="1" presStyleCnt="3"/>
      <dgm:spPr/>
    </dgm:pt>
    <dgm:pt modelId="{5F5B53AE-7367-4B3F-B528-A60477F43181}" type="pres">
      <dgm:prSet presAssocID="{9DD1A378-05B0-4CF5-B4C7-4AD56677B2EF}" presName="text" presStyleLbl="fgAcc0" presStyleIdx="1" presStyleCnt="3">
        <dgm:presLayoutVars>
          <dgm:chPref val="3"/>
        </dgm:presLayoutVars>
      </dgm:prSet>
      <dgm:spPr/>
    </dgm:pt>
    <dgm:pt modelId="{FD398CE4-0F1B-4184-AED4-220D0DE2CA81}" type="pres">
      <dgm:prSet presAssocID="{9DD1A378-05B0-4CF5-B4C7-4AD56677B2EF}" presName="hierChild2" presStyleCnt="0"/>
      <dgm:spPr/>
    </dgm:pt>
    <dgm:pt modelId="{F1916533-ACD6-4A4E-9765-3C35ECF73244}" type="pres">
      <dgm:prSet presAssocID="{697FBD83-F23A-4A63-9529-1594BA85D518}" presName="hierRoot1" presStyleCnt="0"/>
      <dgm:spPr/>
    </dgm:pt>
    <dgm:pt modelId="{D58AB18B-EBB7-4E41-B738-0816133C6A02}" type="pres">
      <dgm:prSet presAssocID="{697FBD83-F23A-4A63-9529-1594BA85D518}" presName="composite" presStyleCnt="0"/>
      <dgm:spPr/>
    </dgm:pt>
    <dgm:pt modelId="{CE841B29-8309-459F-9A40-89A7972E27CD}" type="pres">
      <dgm:prSet presAssocID="{697FBD83-F23A-4A63-9529-1594BA85D518}" presName="background" presStyleLbl="node0" presStyleIdx="2" presStyleCnt="3"/>
      <dgm:spPr/>
    </dgm:pt>
    <dgm:pt modelId="{ABCC44C4-2C11-4F77-9510-C0A4488A6B92}" type="pres">
      <dgm:prSet presAssocID="{697FBD83-F23A-4A63-9529-1594BA85D518}" presName="text" presStyleLbl="fgAcc0" presStyleIdx="2" presStyleCnt="3">
        <dgm:presLayoutVars>
          <dgm:chPref val="3"/>
        </dgm:presLayoutVars>
      </dgm:prSet>
      <dgm:spPr/>
    </dgm:pt>
    <dgm:pt modelId="{7A09BB9B-E4AD-4852-9655-55B708B970EC}" type="pres">
      <dgm:prSet presAssocID="{697FBD83-F23A-4A63-9529-1594BA85D518}" presName="hierChild2" presStyleCnt="0"/>
      <dgm:spPr/>
    </dgm:pt>
  </dgm:ptLst>
  <dgm:cxnLst>
    <dgm:cxn modelId="{55A3FE00-0A82-4495-8F2F-2CC2354B7D25}" type="presOf" srcId="{1F05FC9B-5B66-42A8-A692-88ADF11EE76A}" destId="{2AF999F5-6061-4792-8F39-75EE77D7457F}" srcOrd="0" destOrd="0" presId="urn:microsoft.com/office/officeart/2005/8/layout/hierarchy1"/>
    <dgm:cxn modelId="{76F01744-145F-40C8-ACB6-0BAFB64C2AEE}" srcId="{1F05FC9B-5B66-42A8-A692-88ADF11EE76A}" destId="{9DD1A378-05B0-4CF5-B4C7-4AD56677B2EF}" srcOrd="1" destOrd="0" parTransId="{DE75A96E-FAB1-4E0A-86A6-0C236D9156AF}" sibTransId="{B7D5EDE4-5090-4C5E-913A-2CC79BB4B1F4}"/>
    <dgm:cxn modelId="{9346D670-5D05-492E-9190-FA3061242A28}" srcId="{1F05FC9B-5B66-42A8-A692-88ADF11EE76A}" destId="{697FBD83-F23A-4A63-9529-1594BA85D518}" srcOrd="2" destOrd="0" parTransId="{11DCE809-8DAF-4B6A-B02D-349AB9816B58}" sibTransId="{A411A321-5F7D-4B04-88D7-F1B5964FDB4E}"/>
    <dgm:cxn modelId="{4322F0B6-2D5F-405D-BFD8-B3362ADD2963}" type="presOf" srcId="{9DD1A378-05B0-4CF5-B4C7-4AD56677B2EF}" destId="{5F5B53AE-7367-4B3F-B528-A60477F43181}" srcOrd="0" destOrd="0" presId="urn:microsoft.com/office/officeart/2005/8/layout/hierarchy1"/>
    <dgm:cxn modelId="{9E6386EE-D7F9-440B-BFB7-99B4ED156460}" type="presOf" srcId="{697FBD83-F23A-4A63-9529-1594BA85D518}" destId="{ABCC44C4-2C11-4F77-9510-C0A4488A6B92}" srcOrd="0" destOrd="0" presId="urn:microsoft.com/office/officeart/2005/8/layout/hierarchy1"/>
    <dgm:cxn modelId="{E1CABAF2-05BB-4604-A74D-4EDA527BF79F}" type="presOf" srcId="{D4AC62CF-6B18-477F-A75E-1D2CD3C0C0CA}" destId="{20AE1A06-F2F2-47A4-A3AE-F5F7BBCE837E}" srcOrd="0" destOrd="0" presId="urn:microsoft.com/office/officeart/2005/8/layout/hierarchy1"/>
    <dgm:cxn modelId="{A09E4CF7-AE18-4CAF-9B35-DCA1EACC41CC}" srcId="{1F05FC9B-5B66-42A8-A692-88ADF11EE76A}" destId="{D4AC62CF-6B18-477F-A75E-1D2CD3C0C0CA}" srcOrd="0" destOrd="0" parTransId="{A0A7E7CB-712B-4523-837B-CAD6A2BBFE35}" sibTransId="{643ADBDD-6D21-4B51-9D97-0383D8CD9600}"/>
    <dgm:cxn modelId="{B7B5F0EA-2999-40E6-AFF4-6E41452FC77C}" type="presParOf" srcId="{2AF999F5-6061-4792-8F39-75EE77D7457F}" destId="{A14D9E90-CF58-4016-BF96-B44C0AFF838F}" srcOrd="0" destOrd="0" presId="urn:microsoft.com/office/officeart/2005/8/layout/hierarchy1"/>
    <dgm:cxn modelId="{60E2C8E9-BC0C-49C0-BF0B-9EF9E9076EAC}" type="presParOf" srcId="{A14D9E90-CF58-4016-BF96-B44C0AFF838F}" destId="{783D86E8-3B78-4770-ACB2-D89DCDD43332}" srcOrd="0" destOrd="0" presId="urn:microsoft.com/office/officeart/2005/8/layout/hierarchy1"/>
    <dgm:cxn modelId="{FF5656F0-8FC4-4B63-B9CA-78BB10B2C83C}" type="presParOf" srcId="{783D86E8-3B78-4770-ACB2-D89DCDD43332}" destId="{1ABBC32F-6C2F-4389-A642-79FC93DDB880}" srcOrd="0" destOrd="0" presId="urn:microsoft.com/office/officeart/2005/8/layout/hierarchy1"/>
    <dgm:cxn modelId="{37EC9CA2-5AF2-45F1-B592-3B1637D926AE}" type="presParOf" srcId="{783D86E8-3B78-4770-ACB2-D89DCDD43332}" destId="{20AE1A06-F2F2-47A4-A3AE-F5F7BBCE837E}" srcOrd="1" destOrd="0" presId="urn:microsoft.com/office/officeart/2005/8/layout/hierarchy1"/>
    <dgm:cxn modelId="{00208B3D-9074-4C77-A816-E3FF3E5AA458}" type="presParOf" srcId="{A14D9E90-CF58-4016-BF96-B44C0AFF838F}" destId="{40B6F199-E908-4B06-94EC-F2836F5F39FE}" srcOrd="1" destOrd="0" presId="urn:microsoft.com/office/officeart/2005/8/layout/hierarchy1"/>
    <dgm:cxn modelId="{DB5BAF69-0F10-4B45-86D8-333BD44F7633}" type="presParOf" srcId="{2AF999F5-6061-4792-8F39-75EE77D7457F}" destId="{24DC46B8-295A-4DCE-9AF1-A071E92ABF5D}" srcOrd="1" destOrd="0" presId="urn:microsoft.com/office/officeart/2005/8/layout/hierarchy1"/>
    <dgm:cxn modelId="{0CBE2136-795B-4ADE-B971-DA2D6969A8CA}" type="presParOf" srcId="{24DC46B8-295A-4DCE-9AF1-A071E92ABF5D}" destId="{04BA1905-DD67-4E92-8BCE-824762498414}" srcOrd="0" destOrd="0" presId="urn:microsoft.com/office/officeart/2005/8/layout/hierarchy1"/>
    <dgm:cxn modelId="{50862498-E300-4D65-B7E7-52857909B116}" type="presParOf" srcId="{04BA1905-DD67-4E92-8BCE-824762498414}" destId="{21E491DF-4A5E-4724-8ECB-8AE8298A77C8}" srcOrd="0" destOrd="0" presId="urn:microsoft.com/office/officeart/2005/8/layout/hierarchy1"/>
    <dgm:cxn modelId="{8B027B38-846C-4826-8383-B55538AE83DE}" type="presParOf" srcId="{04BA1905-DD67-4E92-8BCE-824762498414}" destId="{5F5B53AE-7367-4B3F-B528-A60477F43181}" srcOrd="1" destOrd="0" presId="urn:microsoft.com/office/officeart/2005/8/layout/hierarchy1"/>
    <dgm:cxn modelId="{5A6A5624-CF71-4330-977D-8F763AAED3AB}" type="presParOf" srcId="{24DC46B8-295A-4DCE-9AF1-A071E92ABF5D}" destId="{FD398CE4-0F1B-4184-AED4-220D0DE2CA81}" srcOrd="1" destOrd="0" presId="urn:microsoft.com/office/officeart/2005/8/layout/hierarchy1"/>
    <dgm:cxn modelId="{F7E9012A-CED5-4E18-B14E-343C63ABC548}" type="presParOf" srcId="{2AF999F5-6061-4792-8F39-75EE77D7457F}" destId="{F1916533-ACD6-4A4E-9765-3C35ECF73244}" srcOrd="2" destOrd="0" presId="urn:microsoft.com/office/officeart/2005/8/layout/hierarchy1"/>
    <dgm:cxn modelId="{8CE3B537-7183-4C6D-ABEE-5F8092B726C7}" type="presParOf" srcId="{F1916533-ACD6-4A4E-9765-3C35ECF73244}" destId="{D58AB18B-EBB7-4E41-B738-0816133C6A02}" srcOrd="0" destOrd="0" presId="urn:microsoft.com/office/officeart/2005/8/layout/hierarchy1"/>
    <dgm:cxn modelId="{EEFF02C2-D64B-453F-9B74-3662CA0CFC7E}" type="presParOf" srcId="{D58AB18B-EBB7-4E41-B738-0816133C6A02}" destId="{CE841B29-8309-459F-9A40-89A7972E27CD}" srcOrd="0" destOrd="0" presId="urn:microsoft.com/office/officeart/2005/8/layout/hierarchy1"/>
    <dgm:cxn modelId="{3761773E-345B-4588-B84C-9558D4BDC896}" type="presParOf" srcId="{D58AB18B-EBB7-4E41-B738-0816133C6A02}" destId="{ABCC44C4-2C11-4F77-9510-C0A4488A6B92}" srcOrd="1" destOrd="0" presId="urn:microsoft.com/office/officeart/2005/8/layout/hierarchy1"/>
    <dgm:cxn modelId="{776F1DFC-D459-4D26-BD31-D61D1A32EDFD}" type="presParOf" srcId="{F1916533-ACD6-4A4E-9765-3C35ECF73244}" destId="{7A09BB9B-E4AD-4852-9655-55B708B970EC}"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F5919A-CF7F-42F4-A330-11AE328FCF71}"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3C95BE01-87DD-4CB7-B533-FF0E9458F472}">
      <dgm:prSet/>
      <dgm:spPr/>
      <dgm:t>
        <a:bodyPr/>
        <a:lstStyle/>
        <a:p>
          <a:r>
            <a:rPr lang="en-US"/>
            <a:t>Employees are those peoples and individuals that have the ability to efficiently promote the establishment of the organization and company.</a:t>
          </a:r>
        </a:p>
      </dgm:t>
    </dgm:pt>
    <dgm:pt modelId="{39A2249A-4D78-4F5F-A296-17E838204AE6}" type="parTrans" cxnId="{4B0EFD5C-4D6D-4BA6-A016-DC04F1F8152B}">
      <dgm:prSet/>
      <dgm:spPr/>
      <dgm:t>
        <a:bodyPr/>
        <a:lstStyle/>
        <a:p>
          <a:endParaRPr lang="en-US"/>
        </a:p>
      </dgm:t>
    </dgm:pt>
    <dgm:pt modelId="{8E85D8A8-15F9-4F6C-9E75-5391C75B716E}" type="sibTrans" cxnId="{4B0EFD5C-4D6D-4BA6-A016-DC04F1F8152B}">
      <dgm:prSet/>
      <dgm:spPr/>
      <dgm:t>
        <a:bodyPr/>
        <a:lstStyle/>
        <a:p>
          <a:endParaRPr lang="en-US"/>
        </a:p>
      </dgm:t>
    </dgm:pt>
    <dgm:pt modelId="{A615DA58-240D-43F7-B058-06FBEB9E1CD6}">
      <dgm:prSet/>
      <dgm:spPr/>
      <dgm:t>
        <a:bodyPr/>
        <a:lstStyle/>
        <a:p>
          <a:r>
            <a:rPr lang="en-US"/>
            <a:t>Experience employees can easily satisfy the customer with their serving style.</a:t>
          </a:r>
        </a:p>
      </dgm:t>
    </dgm:pt>
    <dgm:pt modelId="{FADE383A-F07F-4775-A7F9-97C29E4B2671}" type="parTrans" cxnId="{ADF7E655-B50D-4F2B-99DF-34E2D67A1799}">
      <dgm:prSet/>
      <dgm:spPr/>
      <dgm:t>
        <a:bodyPr/>
        <a:lstStyle/>
        <a:p>
          <a:endParaRPr lang="en-US"/>
        </a:p>
      </dgm:t>
    </dgm:pt>
    <dgm:pt modelId="{0C9B5868-3766-4FD9-BC96-11B19E2BB3CB}" type="sibTrans" cxnId="{ADF7E655-B50D-4F2B-99DF-34E2D67A1799}">
      <dgm:prSet/>
      <dgm:spPr/>
      <dgm:t>
        <a:bodyPr/>
        <a:lstStyle/>
        <a:p>
          <a:endParaRPr lang="en-US"/>
        </a:p>
      </dgm:t>
    </dgm:pt>
    <dgm:pt modelId="{188EDDC4-B1AB-4E00-8F53-A79DBF393A52}">
      <dgm:prSet/>
      <dgm:spPr/>
      <dgm:t>
        <a:bodyPr/>
        <a:lstStyle/>
        <a:p>
          <a:r>
            <a:rPr lang="en-US"/>
            <a:t>Experienced employees are very necessary to run a successful hotel.</a:t>
          </a:r>
        </a:p>
      </dgm:t>
    </dgm:pt>
    <dgm:pt modelId="{51AAD9D7-F7FB-45E6-BD71-9206A235A451}" type="parTrans" cxnId="{4BCBACD4-4257-4608-A560-F02F62410ADA}">
      <dgm:prSet/>
      <dgm:spPr/>
      <dgm:t>
        <a:bodyPr/>
        <a:lstStyle/>
        <a:p>
          <a:endParaRPr lang="en-US"/>
        </a:p>
      </dgm:t>
    </dgm:pt>
    <dgm:pt modelId="{5FAA01D2-0FA5-4B01-84F5-62459CDD94F5}" type="sibTrans" cxnId="{4BCBACD4-4257-4608-A560-F02F62410ADA}">
      <dgm:prSet/>
      <dgm:spPr/>
      <dgm:t>
        <a:bodyPr/>
        <a:lstStyle/>
        <a:p>
          <a:endParaRPr lang="en-US"/>
        </a:p>
      </dgm:t>
    </dgm:pt>
    <dgm:pt modelId="{32D73C78-C2FA-4396-87CD-1C4FB159BCD7}">
      <dgm:prSet/>
      <dgm:spPr/>
      <dgm:t>
        <a:bodyPr/>
        <a:lstStyle/>
        <a:p>
          <a:r>
            <a:rPr lang="en-US"/>
            <a:t>Experience employees are important to give positive experience and practice to the customers.</a:t>
          </a:r>
        </a:p>
      </dgm:t>
    </dgm:pt>
    <dgm:pt modelId="{6203FCD5-D171-4E5E-B2AA-D4196B63D71E}" type="parTrans" cxnId="{19087E62-0052-4BFD-9B9B-126C1D0E6820}">
      <dgm:prSet/>
      <dgm:spPr/>
      <dgm:t>
        <a:bodyPr/>
        <a:lstStyle/>
        <a:p>
          <a:endParaRPr lang="en-US"/>
        </a:p>
      </dgm:t>
    </dgm:pt>
    <dgm:pt modelId="{610AC0B0-5C3B-488F-B680-6F462FA5D3C9}" type="sibTrans" cxnId="{19087E62-0052-4BFD-9B9B-126C1D0E6820}">
      <dgm:prSet/>
      <dgm:spPr/>
      <dgm:t>
        <a:bodyPr/>
        <a:lstStyle/>
        <a:p>
          <a:endParaRPr lang="en-US"/>
        </a:p>
      </dgm:t>
    </dgm:pt>
    <dgm:pt modelId="{8CCDA121-F621-4066-932E-54A0E2BB9E7E}">
      <dgm:prSet/>
      <dgm:spPr/>
      <dgm:t>
        <a:bodyPr/>
        <a:lstStyle/>
        <a:p>
          <a:r>
            <a:rPr lang="en-US"/>
            <a:t>Employees play an essential role in the growth and success of the hotel industry.  </a:t>
          </a:r>
        </a:p>
      </dgm:t>
    </dgm:pt>
    <dgm:pt modelId="{FB61125A-9BF0-49CF-8AB8-299D53D6E2DE}" type="parTrans" cxnId="{5FB0631F-8793-48A0-9B63-DDEE8D9EB73E}">
      <dgm:prSet/>
      <dgm:spPr/>
      <dgm:t>
        <a:bodyPr/>
        <a:lstStyle/>
        <a:p>
          <a:endParaRPr lang="en-US"/>
        </a:p>
      </dgm:t>
    </dgm:pt>
    <dgm:pt modelId="{471ACB17-E50D-4B58-9A77-3264719DF417}" type="sibTrans" cxnId="{5FB0631F-8793-48A0-9B63-DDEE8D9EB73E}">
      <dgm:prSet/>
      <dgm:spPr/>
      <dgm:t>
        <a:bodyPr/>
        <a:lstStyle/>
        <a:p>
          <a:endParaRPr lang="en-US"/>
        </a:p>
      </dgm:t>
    </dgm:pt>
    <dgm:pt modelId="{22E3C081-5283-4F3D-9C92-7E98EF0749C4}" type="pres">
      <dgm:prSet presAssocID="{27F5919A-CF7F-42F4-A330-11AE328FCF71}" presName="diagram" presStyleCnt="0">
        <dgm:presLayoutVars>
          <dgm:dir/>
          <dgm:resizeHandles val="exact"/>
        </dgm:presLayoutVars>
      </dgm:prSet>
      <dgm:spPr/>
    </dgm:pt>
    <dgm:pt modelId="{72EDEADD-462A-4378-AB83-B37A61D1A33E}" type="pres">
      <dgm:prSet presAssocID="{3C95BE01-87DD-4CB7-B533-FF0E9458F472}" presName="node" presStyleLbl="node1" presStyleIdx="0" presStyleCnt="5">
        <dgm:presLayoutVars>
          <dgm:bulletEnabled val="1"/>
        </dgm:presLayoutVars>
      </dgm:prSet>
      <dgm:spPr/>
    </dgm:pt>
    <dgm:pt modelId="{F61DFB75-BA5B-491C-9B7C-02A44D9B214E}" type="pres">
      <dgm:prSet presAssocID="{8E85D8A8-15F9-4F6C-9E75-5391C75B716E}" presName="sibTrans" presStyleLbl="sibTrans2D1" presStyleIdx="0" presStyleCnt="4"/>
      <dgm:spPr/>
    </dgm:pt>
    <dgm:pt modelId="{23A1D656-A2B8-43F3-939D-2BCF2F7A3E55}" type="pres">
      <dgm:prSet presAssocID="{8E85D8A8-15F9-4F6C-9E75-5391C75B716E}" presName="connectorText" presStyleLbl="sibTrans2D1" presStyleIdx="0" presStyleCnt="4"/>
      <dgm:spPr/>
    </dgm:pt>
    <dgm:pt modelId="{7B9DA740-D658-4472-871A-1EE5CF738893}" type="pres">
      <dgm:prSet presAssocID="{A615DA58-240D-43F7-B058-06FBEB9E1CD6}" presName="node" presStyleLbl="node1" presStyleIdx="1" presStyleCnt="5">
        <dgm:presLayoutVars>
          <dgm:bulletEnabled val="1"/>
        </dgm:presLayoutVars>
      </dgm:prSet>
      <dgm:spPr/>
    </dgm:pt>
    <dgm:pt modelId="{F10FDC8E-9E9A-43D9-92AB-002D04E77972}" type="pres">
      <dgm:prSet presAssocID="{0C9B5868-3766-4FD9-BC96-11B19E2BB3CB}" presName="sibTrans" presStyleLbl="sibTrans2D1" presStyleIdx="1" presStyleCnt="4"/>
      <dgm:spPr/>
    </dgm:pt>
    <dgm:pt modelId="{214E1FD4-2528-4641-ADA6-F62E0A04DE2B}" type="pres">
      <dgm:prSet presAssocID="{0C9B5868-3766-4FD9-BC96-11B19E2BB3CB}" presName="connectorText" presStyleLbl="sibTrans2D1" presStyleIdx="1" presStyleCnt="4"/>
      <dgm:spPr/>
    </dgm:pt>
    <dgm:pt modelId="{ADFF6441-478F-4113-80E5-6F0034D816DE}" type="pres">
      <dgm:prSet presAssocID="{188EDDC4-B1AB-4E00-8F53-A79DBF393A52}" presName="node" presStyleLbl="node1" presStyleIdx="2" presStyleCnt="5">
        <dgm:presLayoutVars>
          <dgm:bulletEnabled val="1"/>
        </dgm:presLayoutVars>
      </dgm:prSet>
      <dgm:spPr/>
    </dgm:pt>
    <dgm:pt modelId="{0BB1EF1D-95CD-4F99-9BDA-7B02D32756B9}" type="pres">
      <dgm:prSet presAssocID="{5FAA01D2-0FA5-4B01-84F5-62459CDD94F5}" presName="sibTrans" presStyleLbl="sibTrans2D1" presStyleIdx="2" presStyleCnt="4"/>
      <dgm:spPr/>
    </dgm:pt>
    <dgm:pt modelId="{51E2ECC9-282C-472F-9FA6-FBF8226DC47E}" type="pres">
      <dgm:prSet presAssocID="{5FAA01D2-0FA5-4B01-84F5-62459CDD94F5}" presName="connectorText" presStyleLbl="sibTrans2D1" presStyleIdx="2" presStyleCnt="4"/>
      <dgm:spPr/>
    </dgm:pt>
    <dgm:pt modelId="{136BBD5B-980E-40D7-B8DA-F71C618BD573}" type="pres">
      <dgm:prSet presAssocID="{32D73C78-C2FA-4396-87CD-1C4FB159BCD7}" presName="node" presStyleLbl="node1" presStyleIdx="3" presStyleCnt="5">
        <dgm:presLayoutVars>
          <dgm:bulletEnabled val="1"/>
        </dgm:presLayoutVars>
      </dgm:prSet>
      <dgm:spPr/>
    </dgm:pt>
    <dgm:pt modelId="{9F8F24E8-FB01-484E-9C55-FC529E554F75}" type="pres">
      <dgm:prSet presAssocID="{610AC0B0-5C3B-488F-B680-6F462FA5D3C9}" presName="sibTrans" presStyleLbl="sibTrans2D1" presStyleIdx="3" presStyleCnt="4"/>
      <dgm:spPr/>
    </dgm:pt>
    <dgm:pt modelId="{F2DB7B28-325A-4ACD-B272-AEAF9B4D7468}" type="pres">
      <dgm:prSet presAssocID="{610AC0B0-5C3B-488F-B680-6F462FA5D3C9}" presName="connectorText" presStyleLbl="sibTrans2D1" presStyleIdx="3" presStyleCnt="4"/>
      <dgm:spPr/>
    </dgm:pt>
    <dgm:pt modelId="{8D1C7898-2998-44BF-9F6D-3FFAEA56A46B}" type="pres">
      <dgm:prSet presAssocID="{8CCDA121-F621-4066-932E-54A0E2BB9E7E}" presName="node" presStyleLbl="node1" presStyleIdx="4" presStyleCnt="5">
        <dgm:presLayoutVars>
          <dgm:bulletEnabled val="1"/>
        </dgm:presLayoutVars>
      </dgm:prSet>
      <dgm:spPr/>
    </dgm:pt>
  </dgm:ptLst>
  <dgm:cxnLst>
    <dgm:cxn modelId="{429F000B-8705-45FD-8516-3502449675ED}" type="presOf" srcId="{610AC0B0-5C3B-488F-B680-6F462FA5D3C9}" destId="{9F8F24E8-FB01-484E-9C55-FC529E554F75}" srcOrd="0" destOrd="0" presId="urn:microsoft.com/office/officeart/2005/8/layout/process5"/>
    <dgm:cxn modelId="{C243E61B-AD71-4F7E-AF91-5F27BEE97D2C}" type="presOf" srcId="{A615DA58-240D-43F7-B058-06FBEB9E1CD6}" destId="{7B9DA740-D658-4472-871A-1EE5CF738893}" srcOrd="0" destOrd="0" presId="urn:microsoft.com/office/officeart/2005/8/layout/process5"/>
    <dgm:cxn modelId="{5FB0631F-8793-48A0-9B63-DDEE8D9EB73E}" srcId="{27F5919A-CF7F-42F4-A330-11AE328FCF71}" destId="{8CCDA121-F621-4066-932E-54A0E2BB9E7E}" srcOrd="4" destOrd="0" parTransId="{FB61125A-9BF0-49CF-8AB8-299D53D6E2DE}" sibTransId="{471ACB17-E50D-4B58-9A77-3264719DF417}"/>
    <dgm:cxn modelId="{FD0A3A23-294C-498C-AB7F-3A5158ED6456}" type="presOf" srcId="{5FAA01D2-0FA5-4B01-84F5-62459CDD94F5}" destId="{0BB1EF1D-95CD-4F99-9BDA-7B02D32756B9}" srcOrd="0" destOrd="0" presId="urn:microsoft.com/office/officeart/2005/8/layout/process5"/>
    <dgm:cxn modelId="{4B0EFD5C-4D6D-4BA6-A016-DC04F1F8152B}" srcId="{27F5919A-CF7F-42F4-A330-11AE328FCF71}" destId="{3C95BE01-87DD-4CB7-B533-FF0E9458F472}" srcOrd="0" destOrd="0" parTransId="{39A2249A-4D78-4F5F-A296-17E838204AE6}" sibTransId="{8E85D8A8-15F9-4F6C-9E75-5391C75B716E}"/>
    <dgm:cxn modelId="{977BA95E-6A5C-470B-8061-43A771D5BB80}" type="presOf" srcId="{8CCDA121-F621-4066-932E-54A0E2BB9E7E}" destId="{8D1C7898-2998-44BF-9F6D-3FFAEA56A46B}" srcOrd="0" destOrd="0" presId="urn:microsoft.com/office/officeart/2005/8/layout/process5"/>
    <dgm:cxn modelId="{19087E62-0052-4BFD-9B9B-126C1D0E6820}" srcId="{27F5919A-CF7F-42F4-A330-11AE328FCF71}" destId="{32D73C78-C2FA-4396-87CD-1C4FB159BCD7}" srcOrd="3" destOrd="0" parTransId="{6203FCD5-D171-4E5E-B2AA-D4196B63D71E}" sibTransId="{610AC0B0-5C3B-488F-B680-6F462FA5D3C9}"/>
    <dgm:cxn modelId="{30AA6047-55FC-4E23-8BB0-324DDDD67658}" type="presOf" srcId="{0C9B5868-3766-4FD9-BC96-11B19E2BB3CB}" destId="{F10FDC8E-9E9A-43D9-92AB-002D04E77972}" srcOrd="0" destOrd="0" presId="urn:microsoft.com/office/officeart/2005/8/layout/process5"/>
    <dgm:cxn modelId="{F2C1624B-B2EE-4BDB-BF51-53C7D66DB10B}" type="presOf" srcId="{610AC0B0-5C3B-488F-B680-6F462FA5D3C9}" destId="{F2DB7B28-325A-4ACD-B272-AEAF9B4D7468}" srcOrd="1" destOrd="0" presId="urn:microsoft.com/office/officeart/2005/8/layout/process5"/>
    <dgm:cxn modelId="{FF66F170-F87D-4D1D-BDCC-D1A7A2295D36}" type="presOf" srcId="{3C95BE01-87DD-4CB7-B533-FF0E9458F472}" destId="{72EDEADD-462A-4378-AB83-B37A61D1A33E}" srcOrd="0" destOrd="0" presId="urn:microsoft.com/office/officeart/2005/8/layout/process5"/>
    <dgm:cxn modelId="{0EA38972-E746-4607-BD15-2617EEB32375}" type="presOf" srcId="{27F5919A-CF7F-42F4-A330-11AE328FCF71}" destId="{22E3C081-5283-4F3D-9C92-7E98EF0749C4}" srcOrd="0" destOrd="0" presId="urn:microsoft.com/office/officeart/2005/8/layout/process5"/>
    <dgm:cxn modelId="{E319D752-C338-4D0B-AAE7-663E2EEB0AFA}" type="presOf" srcId="{188EDDC4-B1AB-4E00-8F53-A79DBF393A52}" destId="{ADFF6441-478F-4113-80E5-6F0034D816DE}" srcOrd="0" destOrd="0" presId="urn:microsoft.com/office/officeart/2005/8/layout/process5"/>
    <dgm:cxn modelId="{ADF7E655-B50D-4F2B-99DF-34E2D67A1799}" srcId="{27F5919A-CF7F-42F4-A330-11AE328FCF71}" destId="{A615DA58-240D-43F7-B058-06FBEB9E1CD6}" srcOrd="1" destOrd="0" parTransId="{FADE383A-F07F-4775-A7F9-97C29E4B2671}" sibTransId="{0C9B5868-3766-4FD9-BC96-11B19E2BB3CB}"/>
    <dgm:cxn modelId="{B33C43B3-825A-4A66-BD97-5F347B4DB05F}" type="presOf" srcId="{32D73C78-C2FA-4396-87CD-1C4FB159BCD7}" destId="{136BBD5B-980E-40D7-B8DA-F71C618BD573}" srcOrd="0" destOrd="0" presId="urn:microsoft.com/office/officeart/2005/8/layout/process5"/>
    <dgm:cxn modelId="{355339CF-C135-43CB-8000-F74BF5572325}" type="presOf" srcId="{0C9B5868-3766-4FD9-BC96-11B19E2BB3CB}" destId="{214E1FD4-2528-4641-ADA6-F62E0A04DE2B}" srcOrd="1" destOrd="0" presId="urn:microsoft.com/office/officeart/2005/8/layout/process5"/>
    <dgm:cxn modelId="{102B11D0-C0F9-4A34-913D-F1646DCF320A}" type="presOf" srcId="{8E85D8A8-15F9-4F6C-9E75-5391C75B716E}" destId="{F61DFB75-BA5B-491C-9B7C-02A44D9B214E}" srcOrd="0" destOrd="0" presId="urn:microsoft.com/office/officeart/2005/8/layout/process5"/>
    <dgm:cxn modelId="{FC7C90D3-E3F2-4945-BBEC-BA33B74A3924}" type="presOf" srcId="{8E85D8A8-15F9-4F6C-9E75-5391C75B716E}" destId="{23A1D656-A2B8-43F3-939D-2BCF2F7A3E55}" srcOrd="1" destOrd="0" presId="urn:microsoft.com/office/officeart/2005/8/layout/process5"/>
    <dgm:cxn modelId="{4BCBACD4-4257-4608-A560-F02F62410ADA}" srcId="{27F5919A-CF7F-42F4-A330-11AE328FCF71}" destId="{188EDDC4-B1AB-4E00-8F53-A79DBF393A52}" srcOrd="2" destOrd="0" parTransId="{51AAD9D7-F7FB-45E6-BD71-9206A235A451}" sibTransId="{5FAA01D2-0FA5-4B01-84F5-62459CDD94F5}"/>
    <dgm:cxn modelId="{D14715F4-CC11-436A-9E95-D9BB9FC56B16}" type="presOf" srcId="{5FAA01D2-0FA5-4B01-84F5-62459CDD94F5}" destId="{51E2ECC9-282C-472F-9FA6-FBF8226DC47E}" srcOrd="1" destOrd="0" presId="urn:microsoft.com/office/officeart/2005/8/layout/process5"/>
    <dgm:cxn modelId="{A10C96A4-BECF-4E26-B6F9-222A9B620694}" type="presParOf" srcId="{22E3C081-5283-4F3D-9C92-7E98EF0749C4}" destId="{72EDEADD-462A-4378-AB83-B37A61D1A33E}" srcOrd="0" destOrd="0" presId="urn:microsoft.com/office/officeart/2005/8/layout/process5"/>
    <dgm:cxn modelId="{9E51A97B-88B4-4D77-9338-C8CFE8894499}" type="presParOf" srcId="{22E3C081-5283-4F3D-9C92-7E98EF0749C4}" destId="{F61DFB75-BA5B-491C-9B7C-02A44D9B214E}" srcOrd="1" destOrd="0" presId="urn:microsoft.com/office/officeart/2005/8/layout/process5"/>
    <dgm:cxn modelId="{1B51F7C7-929E-4E21-99D7-B8F43EE74EED}" type="presParOf" srcId="{F61DFB75-BA5B-491C-9B7C-02A44D9B214E}" destId="{23A1D656-A2B8-43F3-939D-2BCF2F7A3E55}" srcOrd="0" destOrd="0" presId="urn:microsoft.com/office/officeart/2005/8/layout/process5"/>
    <dgm:cxn modelId="{7553DF8D-4834-489C-8ACC-C57554E00B84}" type="presParOf" srcId="{22E3C081-5283-4F3D-9C92-7E98EF0749C4}" destId="{7B9DA740-D658-4472-871A-1EE5CF738893}" srcOrd="2" destOrd="0" presId="urn:microsoft.com/office/officeart/2005/8/layout/process5"/>
    <dgm:cxn modelId="{4A354C1A-5DC9-4E29-967D-44041D7FE4DA}" type="presParOf" srcId="{22E3C081-5283-4F3D-9C92-7E98EF0749C4}" destId="{F10FDC8E-9E9A-43D9-92AB-002D04E77972}" srcOrd="3" destOrd="0" presId="urn:microsoft.com/office/officeart/2005/8/layout/process5"/>
    <dgm:cxn modelId="{B6D58945-B21C-4B00-98E1-E7AA5D1DCA50}" type="presParOf" srcId="{F10FDC8E-9E9A-43D9-92AB-002D04E77972}" destId="{214E1FD4-2528-4641-ADA6-F62E0A04DE2B}" srcOrd="0" destOrd="0" presId="urn:microsoft.com/office/officeart/2005/8/layout/process5"/>
    <dgm:cxn modelId="{52F96440-CD1D-44FF-8EE9-F05DC676F884}" type="presParOf" srcId="{22E3C081-5283-4F3D-9C92-7E98EF0749C4}" destId="{ADFF6441-478F-4113-80E5-6F0034D816DE}" srcOrd="4" destOrd="0" presId="urn:microsoft.com/office/officeart/2005/8/layout/process5"/>
    <dgm:cxn modelId="{9C9B6DEC-2B43-4446-9EB8-C1B349C68C94}" type="presParOf" srcId="{22E3C081-5283-4F3D-9C92-7E98EF0749C4}" destId="{0BB1EF1D-95CD-4F99-9BDA-7B02D32756B9}" srcOrd="5" destOrd="0" presId="urn:microsoft.com/office/officeart/2005/8/layout/process5"/>
    <dgm:cxn modelId="{ADF44B69-E4E3-4440-8707-81F85B1D7D41}" type="presParOf" srcId="{0BB1EF1D-95CD-4F99-9BDA-7B02D32756B9}" destId="{51E2ECC9-282C-472F-9FA6-FBF8226DC47E}" srcOrd="0" destOrd="0" presId="urn:microsoft.com/office/officeart/2005/8/layout/process5"/>
    <dgm:cxn modelId="{A494CD38-84A6-442E-A0B6-E7C091AAD47C}" type="presParOf" srcId="{22E3C081-5283-4F3D-9C92-7E98EF0749C4}" destId="{136BBD5B-980E-40D7-B8DA-F71C618BD573}" srcOrd="6" destOrd="0" presId="urn:microsoft.com/office/officeart/2005/8/layout/process5"/>
    <dgm:cxn modelId="{277FF73F-3135-49D5-A6C8-7F5C9F977C1E}" type="presParOf" srcId="{22E3C081-5283-4F3D-9C92-7E98EF0749C4}" destId="{9F8F24E8-FB01-484E-9C55-FC529E554F75}" srcOrd="7" destOrd="0" presId="urn:microsoft.com/office/officeart/2005/8/layout/process5"/>
    <dgm:cxn modelId="{3337053E-0BD1-49F1-A312-2EFC8040E355}" type="presParOf" srcId="{9F8F24E8-FB01-484E-9C55-FC529E554F75}" destId="{F2DB7B28-325A-4ACD-B272-AEAF9B4D7468}" srcOrd="0" destOrd="0" presId="urn:microsoft.com/office/officeart/2005/8/layout/process5"/>
    <dgm:cxn modelId="{165F530A-94A9-4336-9ACC-9A92C8996482}" type="presParOf" srcId="{22E3C081-5283-4F3D-9C92-7E98EF0749C4}" destId="{8D1C7898-2998-44BF-9F6D-3FFAEA56A46B}" srcOrd="8" destOrd="0" presId="urn:microsoft.com/office/officeart/2005/8/layout/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740E2E6-6014-488E-B133-A0699DA2D61F}" type="doc">
      <dgm:prSet loTypeId="urn:microsoft.com/office/officeart/2005/8/layout/vProcess5" loCatId="process" qsTypeId="urn:microsoft.com/office/officeart/2005/8/quickstyle/simple4" qsCatId="simple" csTypeId="urn:microsoft.com/office/officeart/2005/8/colors/colorful2" csCatId="colorful"/>
      <dgm:spPr/>
      <dgm:t>
        <a:bodyPr/>
        <a:lstStyle/>
        <a:p>
          <a:endParaRPr lang="en-US"/>
        </a:p>
      </dgm:t>
    </dgm:pt>
    <dgm:pt modelId="{91D1EBED-2944-4D50-82AA-195C95730634}">
      <dgm:prSet/>
      <dgm:spPr/>
      <dgm:t>
        <a:bodyPr/>
        <a:lstStyle/>
        <a:p>
          <a:r>
            <a:rPr lang="en-US"/>
            <a:t>Employee engagement is very important for the success of the hotel industry and plays a vital role in the growth of the business and expand its business.</a:t>
          </a:r>
        </a:p>
      </dgm:t>
    </dgm:pt>
    <dgm:pt modelId="{5116958F-FFA1-4837-ADFF-6C5136537389}" type="parTrans" cxnId="{0369E83B-52ED-4145-88DC-4EB5127D58E1}">
      <dgm:prSet/>
      <dgm:spPr/>
      <dgm:t>
        <a:bodyPr/>
        <a:lstStyle/>
        <a:p>
          <a:endParaRPr lang="en-US"/>
        </a:p>
      </dgm:t>
    </dgm:pt>
    <dgm:pt modelId="{89F395A6-3B5C-49C0-8EAD-0C7EA45D8B10}" type="sibTrans" cxnId="{0369E83B-52ED-4145-88DC-4EB5127D58E1}">
      <dgm:prSet/>
      <dgm:spPr/>
      <dgm:t>
        <a:bodyPr/>
        <a:lstStyle/>
        <a:p>
          <a:endParaRPr lang="en-US"/>
        </a:p>
      </dgm:t>
    </dgm:pt>
    <dgm:pt modelId="{AF7E799E-7CD2-4BCE-ABDB-68E9A0761658}">
      <dgm:prSet/>
      <dgm:spPr/>
      <dgm:t>
        <a:bodyPr/>
        <a:lstStyle/>
        <a:p>
          <a:r>
            <a:rPr lang="en-US"/>
            <a:t>Employee engagement helps the hotel industry to improve the culture of the company, rate of retention, output, bottom lines, and customers relation. </a:t>
          </a:r>
        </a:p>
      </dgm:t>
    </dgm:pt>
    <dgm:pt modelId="{F6C0C5DF-0DE2-459E-8CC9-E6740B9A9AB4}" type="parTrans" cxnId="{20CA41DB-AC69-41F7-86E0-42136B21AFEA}">
      <dgm:prSet/>
      <dgm:spPr/>
      <dgm:t>
        <a:bodyPr/>
        <a:lstStyle/>
        <a:p>
          <a:endParaRPr lang="en-US"/>
        </a:p>
      </dgm:t>
    </dgm:pt>
    <dgm:pt modelId="{BBBBCB52-ED35-448B-BCF4-5BF10046CAC1}" type="sibTrans" cxnId="{20CA41DB-AC69-41F7-86E0-42136B21AFEA}">
      <dgm:prSet/>
      <dgm:spPr/>
      <dgm:t>
        <a:bodyPr/>
        <a:lstStyle/>
        <a:p>
          <a:endParaRPr lang="en-US"/>
        </a:p>
      </dgm:t>
    </dgm:pt>
    <dgm:pt modelId="{65761FC4-2EFE-44DB-9B62-41CC0D86E17C}">
      <dgm:prSet/>
      <dgm:spPr/>
      <dgm:t>
        <a:bodyPr/>
        <a:lstStyle/>
        <a:p>
          <a:r>
            <a:rPr lang="en-US"/>
            <a:t>It is very necessary to meet the needs of the customer and fulfill all the demands of the customers (Jung and Yoon, 2016). </a:t>
          </a:r>
        </a:p>
      </dgm:t>
    </dgm:pt>
    <dgm:pt modelId="{03AE3BF0-3A4E-4A1F-B920-58BF71B7EC00}" type="parTrans" cxnId="{409862E1-4ED8-4539-9024-6DB671A572D1}">
      <dgm:prSet/>
      <dgm:spPr/>
      <dgm:t>
        <a:bodyPr/>
        <a:lstStyle/>
        <a:p>
          <a:endParaRPr lang="en-US"/>
        </a:p>
      </dgm:t>
    </dgm:pt>
    <dgm:pt modelId="{779237FF-BC5D-45E4-A0C9-BDE9959F294C}" type="sibTrans" cxnId="{409862E1-4ED8-4539-9024-6DB671A572D1}">
      <dgm:prSet/>
      <dgm:spPr/>
      <dgm:t>
        <a:bodyPr/>
        <a:lstStyle/>
        <a:p>
          <a:endParaRPr lang="en-US"/>
        </a:p>
      </dgm:t>
    </dgm:pt>
    <dgm:pt modelId="{A85F3851-2380-4C47-B499-EA1E57FC4A50}">
      <dgm:prSet/>
      <dgm:spPr/>
      <dgm:t>
        <a:bodyPr/>
        <a:lstStyle/>
        <a:p>
          <a:r>
            <a:rPr lang="en-US"/>
            <a:t>Employee engagement is important for the hotel industry to attract customers towards itself (Karatepe and Olugbade, 2016). </a:t>
          </a:r>
        </a:p>
      </dgm:t>
    </dgm:pt>
    <dgm:pt modelId="{5519E809-1236-4FED-AE02-02458A0A8EE8}" type="parTrans" cxnId="{46C2FB05-2A1F-42B3-8D8D-F2AEBC80D32D}">
      <dgm:prSet/>
      <dgm:spPr/>
      <dgm:t>
        <a:bodyPr/>
        <a:lstStyle/>
        <a:p>
          <a:endParaRPr lang="en-US"/>
        </a:p>
      </dgm:t>
    </dgm:pt>
    <dgm:pt modelId="{365A4A81-03CA-4EE3-ACFA-E21B42CAFCD2}" type="sibTrans" cxnId="{46C2FB05-2A1F-42B3-8D8D-F2AEBC80D32D}">
      <dgm:prSet/>
      <dgm:spPr/>
      <dgm:t>
        <a:bodyPr/>
        <a:lstStyle/>
        <a:p>
          <a:endParaRPr lang="en-US"/>
        </a:p>
      </dgm:t>
    </dgm:pt>
    <dgm:pt modelId="{C55C0551-AC91-4387-A12B-2476D8CA3F9D}" type="pres">
      <dgm:prSet presAssocID="{7740E2E6-6014-488E-B133-A0699DA2D61F}" presName="outerComposite" presStyleCnt="0">
        <dgm:presLayoutVars>
          <dgm:chMax val="5"/>
          <dgm:dir/>
          <dgm:resizeHandles val="exact"/>
        </dgm:presLayoutVars>
      </dgm:prSet>
      <dgm:spPr/>
    </dgm:pt>
    <dgm:pt modelId="{780E916A-4C0B-4EFA-ACD9-5CBFB0EDE90E}" type="pres">
      <dgm:prSet presAssocID="{7740E2E6-6014-488E-B133-A0699DA2D61F}" presName="dummyMaxCanvas" presStyleCnt="0">
        <dgm:presLayoutVars/>
      </dgm:prSet>
      <dgm:spPr/>
    </dgm:pt>
    <dgm:pt modelId="{1DF483C9-CF2A-4E8F-91AA-BAE96A10D9AD}" type="pres">
      <dgm:prSet presAssocID="{7740E2E6-6014-488E-B133-A0699DA2D61F}" presName="FourNodes_1" presStyleLbl="node1" presStyleIdx="0" presStyleCnt="4">
        <dgm:presLayoutVars>
          <dgm:bulletEnabled val="1"/>
        </dgm:presLayoutVars>
      </dgm:prSet>
      <dgm:spPr/>
    </dgm:pt>
    <dgm:pt modelId="{25C07784-9468-45E9-8749-342C377A08D3}" type="pres">
      <dgm:prSet presAssocID="{7740E2E6-6014-488E-B133-A0699DA2D61F}" presName="FourNodes_2" presStyleLbl="node1" presStyleIdx="1" presStyleCnt="4">
        <dgm:presLayoutVars>
          <dgm:bulletEnabled val="1"/>
        </dgm:presLayoutVars>
      </dgm:prSet>
      <dgm:spPr/>
    </dgm:pt>
    <dgm:pt modelId="{C5E0615F-329E-4F3E-B4DB-D241515BFCAE}" type="pres">
      <dgm:prSet presAssocID="{7740E2E6-6014-488E-B133-A0699DA2D61F}" presName="FourNodes_3" presStyleLbl="node1" presStyleIdx="2" presStyleCnt="4">
        <dgm:presLayoutVars>
          <dgm:bulletEnabled val="1"/>
        </dgm:presLayoutVars>
      </dgm:prSet>
      <dgm:spPr/>
    </dgm:pt>
    <dgm:pt modelId="{0509F531-084F-49EF-BF7E-098C685A2F3D}" type="pres">
      <dgm:prSet presAssocID="{7740E2E6-6014-488E-B133-A0699DA2D61F}" presName="FourNodes_4" presStyleLbl="node1" presStyleIdx="3" presStyleCnt="4">
        <dgm:presLayoutVars>
          <dgm:bulletEnabled val="1"/>
        </dgm:presLayoutVars>
      </dgm:prSet>
      <dgm:spPr/>
    </dgm:pt>
    <dgm:pt modelId="{AEA1C9E3-E4CA-4A4D-93E5-FAD8FB968F71}" type="pres">
      <dgm:prSet presAssocID="{7740E2E6-6014-488E-B133-A0699DA2D61F}" presName="FourConn_1-2" presStyleLbl="fgAccFollowNode1" presStyleIdx="0" presStyleCnt="3">
        <dgm:presLayoutVars>
          <dgm:bulletEnabled val="1"/>
        </dgm:presLayoutVars>
      </dgm:prSet>
      <dgm:spPr/>
    </dgm:pt>
    <dgm:pt modelId="{29F710C3-9CF1-48E0-8CE1-76916F478086}" type="pres">
      <dgm:prSet presAssocID="{7740E2E6-6014-488E-B133-A0699DA2D61F}" presName="FourConn_2-3" presStyleLbl="fgAccFollowNode1" presStyleIdx="1" presStyleCnt="3">
        <dgm:presLayoutVars>
          <dgm:bulletEnabled val="1"/>
        </dgm:presLayoutVars>
      </dgm:prSet>
      <dgm:spPr/>
    </dgm:pt>
    <dgm:pt modelId="{46AFA2A1-0371-4D4F-84A7-A49117F0B7AA}" type="pres">
      <dgm:prSet presAssocID="{7740E2E6-6014-488E-B133-A0699DA2D61F}" presName="FourConn_3-4" presStyleLbl="fgAccFollowNode1" presStyleIdx="2" presStyleCnt="3">
        <dgm:presLayoutVars>
          <dgm:bulletEnabled val="1"/>
        </dgm:presLayoutVars>
      </dgm:prSet>
      <dgm:spPr/>
    </dgm:pt>
    <dgm:pt modelId="{82957A61-2231-4F72-A8ED-C28B7928E1E0}" type="pres">
      <dgm:prSet presAssocID="{7740E2E6-6014-488E-B133-A0699DA2D61F}" presName="FourNodes_1_text" presStyleLbl="node1" presStyleIdx="3" presStyleCnt="4">
        <dgm:presLayoutVars>
          <dgm:bulletEnabled val="1"/>
        </dgm:presLayoutVars>
      </dgm:prSet>
      <dgm:spPr/>
    </dgm:pt>
    <dgm:pt modelId="{7F3F4416-383C-42D0-8E87-F2F188320403}" type="pres">
      <dgm:prSet presAssocID="{7740E2E6-6014-488E-B133-A0699DA2D61F}" presName="FourNodes_2_text" presStyleLbl="node1" presStyleIdx="3" presStyleCnt="4">
        <dgm:presLayoutVars>
          <dgm:bulletEnabled val="1"/>
        </dgm:presLayoutVars>
      </dgm:prSet>
      <dgm:spPr/>
    </dgm:pt>
    <dgm:pt modelId="{84A8B718-E5C7-4B35-A83D-7272F764C107}" type="pres">
      <dgm:prSet presAssocID="{7740E2E6-6014-488E-B133-A0699DA2D61F}" presName="FourNodes_3_text" presStyleLbl="node1" presStyleIdx="3" presStyleCnt="4">
        <dgm:presLayoutVars>
          <dgm:bulletEnabled val="1"/>
        </dgm:presLayoutVars>
      </dgm:prSet>
      <dgm:spPr/>
    </dgm:pt>
    <dgm:pt modelId="{CFEB8674-CF92-4A14-AD97-B7A34619E6A7}" type="pres">
      <dgm:prSet presAssocID="{7740E2E6-6014-488E-B133-A0699DA2D61F}" presName="FourNodes_4_text" presStyleLbl="node1" presStyleIdx="3" presStyleCnt="4">
        <dgm:presLayoutVars>
          <dgm:bulletEnabled val="1"/>
        </dgm:presLayoutVars>
      </dgm:prSet>
      <dgm:spPr/>
    </dgm:pt>
  </dgm:ptLst>
  <dgm:cxnLst>
    <dgm:cxn modelId="{46C2FB05-2A1F-42B3-8D8D-F2AEBC80D32D}" srcId="{7740E2E6-6014-488E-B133-A0699DA2D61F}" destId="{A85F3851-2380-4C47-B499-EA1E57FC4A50}" srcOrd="3" destOrd="0" parTransId="{5519E809-1236-4FED-AE02-02458A0A8EE8}" sibTransId="{365A4A81-03CA-4EE3-ACFA-E21B42CAFCD2}"/>
    <dgm:cxn modelId="{A6B2B117-5B46-40DB-BC43-9105FFD349CC}" type="presOf" srcId="{AF7E799E-7CD2-4BCE-ABDB-68E9A0761658}" destId="{25C07784-9468-45E9-8749-342C377A08D3}" srcOrd="0" destOrd="0" presId="urn:microsoft.com/office/officeart/2005/8/layout/vProcess5"/>
    <dgm:cxn modelId="{68146B26-CA08-42EA-A21C-EFB6E2B74CD8}" type="presOf" srcId="{BBBBCB52-ED35-448B-BCF4-5BF10046CAC1}" destId="{29F710C3-9CF1-48E0-8CE1-76916F478086}" srcOrd="0" destOrd="0" presId="urn:microsoft.com/office/officeart/2005/8/layout/vProcess5"/>
    <dgm:cxn modelId="{E535C12F-2A09-4A72-A437-90ABE748E3AF}" type="presOf" srcId="{89F395A6-3B5C-49C0-8EAD-0C7EA45D8B10}" destId="{AEA1C9E3-E4CA-4A4D-93E5-FAD8FB968F71}" srcOrd="0" destOrd="0" presId="urn:microsoft.com/office/officeart/2005/8/layout/vProcess5"/>
    <dgm:cxn modelId="{0369E83B-52ED-4145-88DC-4EB5127D58E1}" srcId="{7740E2E6-6014-488E-B133-A0699DA2D61F}" destId="{91D1EBED-2944-4D50-82AA-195C95730634}" srcOrd="0" destOrd="0" parTransId="{5116958F-FFA1-4837-ADFF-6C5136537389}" sibTransId="{89F395A6-3B5C-49C0-8EAD-0C7EA45D8B10}"/>
    <dgm:cxn modelId="{E943EF44-F10A-4423-86D7-F97A79381213}" type="presOf" srcId="{7740E2E6-6014-488E-B133-A0699DA2D61F}" destId="{C55C0551-AC91-4387-A12B-2476D8CA3F9D}" srcOrd="0" destOrd="0" presId="urn:microsoft.com/office/officeart/2005/8/layout/vProcess5"/>
    <dgm:cxn modelId="{7185FF4F-54CF-445E-B5BA-6B07F7C6BB14}" type="presOf" srcId="{AF7E799E-7CD2-4BCE-ABDB-68E9A0761658}" destId="{7F3F4416-383C-42D0-8E87-F2F188320403}" srcOrd="1" destOrd="0" presId="urn:microsoft.com/office/officeart/2005/8/layout/vProcess5"/>
    <dgm:cxn modelId="{4F2D7951-735C-4AC9-989F-95F23D377E01}" type="presOf" srcId="{65761FC4-2EFE-44DB-9B62-41CC0D86E17C}" destId="{C5E0615F-329E-4F3E-B4DB-D241515BFCAE}" srcOrd="0" destOrd="0" presId="urn:microsoft.com/office/officeart/2005/8/layout/vProcess5"/>
    <dgm:cxn modelId="{D4D30683-B531-4158-B11C-923A4B16949E}" type="presOf" srcId="{91D1EBED-2944-4D50-82AA-195C95730634}" destId="{82957A61-2231-4F72-A8ED-C28B7928E1E0}" srcOrd="1" destOrd="0" presId="urn:microsoft.com/office/officeart/2005/8/layout/vProcess5"/>
    <dgm:cxn modelId="{C8AFF793-DEFA-460D-8384-E8A6998999BC}" type="presOf" srcId="{A85F3851-2380-4C47-B499-EA1E57FC4A50}" destId="{CFEB8674-CF92-4A14-AD97-B7A34619E6A7}" srcOrd="1" destOrd="0" presId="urn:microsoft.com/office/officeart/2005/8/layout/vProcess5"/>
    <dgm:cxn modelId="{A90C06B4-3968-4201-810A-6C2890A1F3F2}" type="presOf" srcId="{779237FF-BC5D-45E4-A0C9-BDE9959F294C}" destId="{46AFA2A1-0371-4D4F-84A7-A49117F0B7AA}" srcOrd="0" destOrd="0" presId="urn:microsoft.com/office/officeart/2005/8/layout/vProcess5"/>
    <dgm:cxn modelId="{A209A9BF-4742-4910-AD79-D430F90B4440}" type="presOf" srcId="{65761FC4-2EFE-44DB-9B62-41CC0D86E17C}" destId="{84A8B718-E5C7-4B35-A83D-7272F764C107}" srcOrd="1" destOrd="0" presId="urn:microsoft.com/office/officeart/2005/8/layout/vProcess5"/>
    <dgm:cxn modelId="{20CA41DB-AC69-41F7-86E0-42136B21AFEA}" srcId="{7740E2E6-6014-488E-B133-A0699DA2D61F}" destId="{AF7E799E-7CD2-4BCE-ABDB-68E9A0761658}" srcOrd="1" destOrd="0" parTransId="{F6C0C5DF-0DE2-459E-8CC9-E6740B9A9AB4}" sibTransId="{BBBBCB52-ED35-448B-BCF4-5BF10046CAC1}"/>
    <dgm:cxn modelId="{409862E1-4ED8-4539-9024-6DB671A572D1}" srcId="{7740E2E6-6014-488E-B133-A0699DA2D61F}" destId="{65761FC4-2EFE-44DB-9B62-41CC0D86E17C}" srcOrd="2" destOrd="0" parTransId="{03AE3BF0-3A4E-4A1F-B920-58BF71B7EC00}" sibTransId="{779237FF-BC5D-45E4-A0C9-BDE9959F294C}"/>
    <dgm:cxn modelId="{B33341E2-6217-4409-8EDD-F69EE62494DC}" type="presOf" srcId="{A85F3851-2380-4C47-B499-EA1E57FC4A50}" destId="{0509F531-084F-49EF-BF7E-098C685A2F3D}" srcOrd="0" destOrd="0" presId="urn:microsoft.com/office/officeart/2005/8/layout/vProcess5"/>
    <dgm:cxn modelId="{305DFBFB-9B9E-4199-99E8-110C50E9BA9C}" type="presOf" srcId="{91D1EBED-2944-4D50-82AA-195C95730634}" destId="{1DF483C9-CF2A-4E8F-91AA-BAE96A10D9AD}" srcOrd="0" destOrd="0" presId="urn:microsoft.com/office/officeart/2005/8/layout/vProcess5"/>
    <dgm:cxn modelId="{8A946F3E-A084-48AB-9798-569BB8F493F1}" type="presParOf" srcId="{C55C0551-AC91-4387-A12B-2476D8CA3F9D}" destId="{780E916A-4C0B-4EFA-ACD9-5CBFB0EDE90E}" srcOrd="0" destOrd="0" presId="urn:microsoft.com/office/officeart/2005/8/layout/vProcess5"/>
    <dgm:cxn modelId="{A3181969-31D2-4BE2-A42C-FAA08CE3C5A8}" type="presParOf" srcId="{C55C0551-AC91-4387-A12B-2476D8CA3F9D}" destId="{1DF483C9-CF2A-4E8F-91AA-BAE96A10D9AD}" srcOrd="1" destOrd="0" presId="urn:microsoft.com/office/officeart/2005/8/layout/vProcess5"/>
    <dgm:cxn modelId="{134B8E4F-3E00-4051-92AF-75D89FC1B39F}" type="presParOf" srcId="{C55C0551-AC91-4387-A12B-2476D8CA3F9D}" destId="{25C07784-9468-45E9-8749-342C377A08D3}" srcOrd="2" destOrd="0" presId="urn:microsoft.com/office/officeart/2005/8/layout/vProcess5"/>
    <dgm:cxn modelId="{2BD6D8D1-C8BD-4739-AB5A-2C358BF8CFAE}" type="presParOf" srcId="{C55C0551-AC91-4387-A12B-2476D8CA3F9D}" destId="{C5E0615F-329E-4F3E-B4DB-D241515BFCAE}" srcOrd="3" destOrd="0" presId="urn:microsoft.com/office/officeart/2005/8/layout/vProcess5"/>
    <dgm:cxn modelId="{37FE7619-B281-4F94-8D4C-70A616FC62AD}" type="presParOf" srcId="{C55C0551-AC91-4387-A12B-2476D8CA3F9D}" destId="{0509F531-084F-49EF-BF7E-098C685A2F3D}" srcOrd="4" destOrd="0" presId="urn:microsoft.com/office/officeart/2005/8/layout/vProcess5"/>
    <dgm:cxn modelId="{955D0AC7-A426-4CC7-B838-64F4433AB215}" type="presParOf" srcId="{C55C0551-AC91-4387-A12B-2476D8CA3F9D}" destId="{AEA1C9E3-E4CA-4A4D-93E5-FAD8FB968F71}" srcOrd="5" destOrd="0" presId="urn:microsoft.com/office/officeart/2005/8/layout/vProcess5"/>
    <dgm:cxn modelId="{10A9FF09-98A3-415A-BC52-6CB0B8191688}" type="presParOf" srcId="{C55C0551-AC91-4387-A12B-2476D8CA3F9D}" destId="{29F710C3-9CF1-48E0-8CE1-76916F478086}" srcOrd="6" destOrd="0" presId="urn:microsoft.com/office/officeart/2005/8/layout/vProcess5"/>
    <dgm:cxn modelId="{34E673AF-FB99-41A6-9096-82443F730971}" type="presParOf" srcId="{C55C0551-AC91-4387-A12B-2476D8CA3F9D}" destId="{46AFA2A1-0371-4D4F-84A7-A49117F0B7AA}" srcOrd="7" destOrd="0" presId="urn:microsoft.com/office/officeart/2005/8/layout/vProcess5"/>
    <dgm:cxn modelId="{39BB68EC-0BC2-4D00-B146-6DF56CEF2019}" type="presParOf" srcId="{C55C0551-AC91-4387-A12B-2476D8CA3F9D}" destId="{82957A61-2231-4F72-A8ED-C28B7928E1E0}" srcOrd="8" destOrd="0" presId="urn:microsoft.com/office/officeart/2005/8/layout/vProcess5"/>
    <dgm:cxn modelId="{8DA3BC0E-5823-4DD8-8ED7-1EBDB22E3A1C}" type="presParOf" srcId="{C55C0551-AC91-4387-A12B-2476D8CA3F9D}" destId="{7F3F4416-383C-42D0-8E87-F2F188320403}" srcOrd="9" destOrd="0" presId="urn:microsoft.com/office/officeart/2005/8/layout/vProcess5"/>
    <dgm:cxn modelId="{70A9E883-90C3-4DC7-94BA-669EC3556D21}" type="presParOf" srcId="{C55C0551-AC91-4387-A12B-2476D8CA3F9D}" destId="{84A8B718-E5C7-4B35-A83D-7272F764C107}" srcOrd="10" destOrd="0" presId="urn:microsoft.com/office/officeart/2005/8/layout/vProcess5"/>
    <dgm:cxn modelId="{89B95737-3ABB-4019-8237-482F0B347FE3}" type="presParOf" srcId="{C55C0551-AC91-4387-A12B-2476D8CA3F9D}" destId="{CFEB8674-CF92-4A14-AD97-B7A34619E6A7}"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A228A06-E48D-42DD-9B2F-D050573CD06F}" type="doc">
      <dgm:prSet loTypeId="urn:microsoft.com/office/officeart/2008/layout/LinedList" loCatId="list" qsTypeId="urn:microsoft.com/office/officeart/2005/8/quickstyle/simple4" qsCatId="simple" csTypeId="urn:microsoft.com/office/officeart/2005/8/colors/colorful2" csCatId="colorful"/>
      <dgm:spPr/>
      <dgm:t>
        <a:bodyPr/>
        <a:lstStyle/>
        <a:p>
          <a:endParaRPr lang="en-US"/>
        </a:p>
      </dgm:t>
    </dgm:pt>
    <dgm:pt modelId="{46045E73-86C2-4663-A318-E675076FEAA6}">
      <dgm:prSet/>
      <dgm:spPr/>
      <dgm:t>
        <a:bodyPr/>
        <a:lstStyle/>
        <a:p>
          <a:r>
            <a:rPr lang="en-US"/>
            <a:t>Engagement refers to employees' emotional commitment toward their workplace and company (Brown et al., 2018). </a:t>
          </a:r>
        </a:p>
      </dgm:t>
    </dgm:pt>
    <dgm:pt modelId="{C0141BD0-30B5-4683-868E-5797D9666BDC}" type="parTrans" cxnId="{000321EE-5D02-40A9-BAC2-9D9DDF331344}">
      <dgm:prSet/>
      <dgm:spPr/>
      <dgm:t>
        <a:bodyPr/>
        <a:lstStyle/>
        <a:p>
          <a:endParaRPr lang="en-US"/>
        </a:p>
      </dgm:t>
    </dgm:pt>
    <dgm:pt modelId="{3D9EFA0A-7BA7-4F70-AF00-11DE0FE5AE54}" type="sibTrans" cxnId="{000321EE-5D02-40A9-BAC2-9D9DDF331344}">
      <dgm:prSet/>
      <dgm:spPr/>
      <dgm:t>
        <a:bodyPr/>
        <a:lstStyle/>
        <a:p>
          <a:endParaRPr lang="en-US"/>
        </a:p>
      </dgm:t>
    </dgm:pt>
    <dgm:pt modelId="{C1E64C95-31A3-4312-A2DC-8978A8C51DE2}">
      <dgm:prSet/>
      <dgm:spPr/>
      <dgm:t>
        <a:bodyPr/>
        <a:lstStyle/>
        <a:p>
          <a:r>
            <a:rPr lang="en-US"/>
            <a:t>Engagement helps the hotel industry to increase the productivity of hotels by providing good food and service, maintaining the quality of the services, and others.  </a:t>
          </a:r>
        </a:p>
      </dgm:t>
    </dgm:pt>
    <dgm:pt modelId="{8478D875-445F-45E5-B605-869796804FE7}" type="parTrans" cxnId="{390C5664-621B-4904-A695-C91479347BC5}">
      <dgm:prSet/>
      <dgm:spPr/>
      <dgm:t>
        <a:bodyPr/>
        <a:lstStyle/>
        <a:p>
          <a:endParaRPr lang="en-US"/>
        </a:p>
      </dgm:t>
    </dgm:pt>
    <dgm:pt modelId="{76E5E1E0-792E-4EE4-B666-B810FF33229A}" type="sibTrans" cxnId="{390C5664-621B-4904-A695-C91479347BC5}">
      <dgm:prSet/>
      <dgm:spPr/>
      <dgm:t>
        <a:bodyPr/>
        <a:lstStyle/>
        <a:p>
          <a:endParaRPr lang="en-US"/>
        </a:p>
      </dgm:t>
    </dgm:pt>
    <dgm:pt modelId="{67AE0861-349F-4D41-B3C5-A950DF8EEA80}" type="pres">
      <dgm:prSet presAssocID="{7A228A06-E48D-42DD-9B2F-D050573CD06F}" presName="vert0" presStyleCnt="0">
        <dgm:presLayoutVars>
          <dgm:dir/>
          <dgm:animOne val="branch"/>
          <dgm:animLvl val="lvl"/>
        </dgm:presLayoutVars>
      </dgm:prSet>
      <dgm:spPr/>
    </dgm:pt>
    <dgm:pt modelId="{0B7F86D9-93E8-4C77-AE81-A66B63E0163C}" type="pres">
      <dgm:prSet presAssocID="{46045E73-86C2-4663-A318-E675076FEAA6}" presName="thickLine" presStyleLbl="alignNode1" presStyleIdx="0" presStyleCnt="2"/>
      <dgm:spPr/>
    </dgm:pt>
    <dgm:pt modelId="{293059A6-3131-4869-956D-66331E7F4475}" type="pres">
      <dgm:prSet presAssocID="{46045E73-86C2-4663-A318-E675076FEAA6}" presName="horz1" presStyleCnt="0"/>
      <dgm:spPr/>
    </dgm:pt>
    <dgm:pt modelId="{973D006E-FF3F-45C3-846E-F148C4743928}" type="pres">
      <dgm:prSet presAssocID="{46045E73-86C2-4663-A318-E675076FEAA6}" presName="tx1" presStyleLbl="revTx" presStyleIdx="0" presStyleCnt="2"/>
      <dgm:spPr/>
    </dgm:pt>
    <dgm:pt modelId="{620E2677-8D63-407E-8225-7F7B3A695459}" type="pres">
      <dgm:prSet presAssocID="{46045E73-86C2-4663-A318-E675076FEAA6}" presName="vert1" presStyleCnt="0"/>
      <dgm:spPr/>
    </dgm:pt>
    <dgm:pt modelId="{38109170-2975-4241-8BAE-0076F58B34A2}" type="pres">
      <dgm:prSet presAssocID="{C1E64C95-31A3-4312-A2DC-8978A8C51DE2}" presName="thickLine" presStyleLbl="alignNode1" presStyleIdx="1" presStyleCnt="2"/>
      <dgm:spPr/>
    </dgm:pt>
    <dgm:pt modelId="{A068CDC3-1669-4215-9848-41AF73652D6A}" type="pres">
      <dgm:prSet presAssocID="{C1E64C95-31A3-4312-A2DC-8978A8C51DE2}" presName="horz1" presStyleCnt="0"/>
      <dgm:spPr/>
    </dgm:pt>
    <dgm:pt modelId="{FF27A6B4-A924-4F57-A03C-1591C11B55A8}" type="pres">
      <dgm:prSet presAssocID="{C1E64C95-31A3-4312-A2DC-8978A8C51DE2}" presName="tx1" presStyleLbl="revTx" presStyleIdx="1" presStyleCnt="2"/>
      <dgm:spPr/>
    </dgm:pt>
    <dgm:pt modelId="{357F6CBF-B9D6-4D5E-9C0A-24E479BCF1F4}" type="pres">
      <dgm:prSet presAssocID="{C1E64C95-31A3-4312-A2DC-8978A8C51DE2}" presName="vert1" presStyleCnt="0"/>
      <dgm:spPr/>
    </dgm:pt>
  </dgm:ptLst>
  <dgm:cxnLst>
    <dgm:cxn modelId="{C531E804-82D9-4A46-9ED8-9BF168302A46}" type="presOf" srcId="{7A228A06-E48D-42DD-9B2F-D050573CD06F}" destId="{67AE0861-349F-4D41-B3C5-A950DF8EEA80}" srcOrd="0" destOrd="0" presId="urn:microsoft.com/office/officeart/2008/layout/LinedList"/>
    <dgm:cxn modelId="{92EB852E-D537-4191-A21E-7D660C93DCB5}" type="presOf" srcId="{C1E64C95-31A3-4312-A2DC-8978A8C51DE2}" destId="{FF27A6B4-A924-4F57-A03C-1591C11B55A8}" srcOrd="0" destOrd="0" presId="urn:microsoft.com/office/officeart/2008/layout/LinedList"/>
    <dgm:cxn modelId="{390C5664-621B-4904-A695-C91479347BC5}" srcId="{7A228A06-E48D-42DD-9B2F-D050573CD06F}" destId="{C1E64C95-31A3-4312-A2DC-8978A8C51DE2}" srcOrd="1" destOrd="0" parTransId="{8478D875-445F-45E5-B605-869796804FE7}" sibTransId="{76E5E1E0-792E-4EE4-B666-B810FF33229A}"/>
    <dgm:cxn modelId="{6314B988-68F9-4B8D-AC6E-17537092E181}" type="presOf" srcId="{46045E73-86C2-4663-A318-E675076FEAA6}" destId="{973D006E-FF3F-45C3-846E-F148C4743928}" srcOrd="0" destOrd="0" presId="urn:microsoft.com/office/officeart/2008/layout/LinedList"/>
    <dgm:cxn modelId="{000321EE-5D02-40A9-BAC2-9D9DDF331344}" srcId="{7A228A06-E48D-42DD-9B2F-D050573CD06F}" destId="{46045E73-86C2-4663-A318-E675076FEAA6}" srcOrd="0" destOrd="0" parTransId="{C0141BD0-30B5-4683-868E-5797D9666BDC}" sibTransId="{3D9EFA0A-7BA7-4F70-AF00-11DE0FE5AE54}"/>
    <dgm:cxn modelId="{802ADD94-3D1B-4859-B2A1-64EFA1AB106A}" type="presParOf" srcId="{67AE0861-349F-4D41-B3C5-A950DF8EEA80}" destId="{0B7F86D9-93E8-4C77-AE81-A66B63E0163C}" srcOrd="0" destOrd="0" presId="urn:microsoft.com/office/officeart/2008/layout/LinedList"/>
    <dgm:cxn modelId="{879A96EC-CD2C-4F90-9433-721CA4A6C731}" type="presParOf" srcId="{67AE0861-349F-4D41-B3C5-A950DF8EEA80}" destId="{293059A6-3131-4869-956D-66331E7F4475}" srcOrd="1" destOrd="0" presId="urn:microsoft.com/office/officeart/2008/layout/LinedList"/>
    <dgm:cxn modelId="{46E18B44-7FCD-460B-9839-8AA1CBA7A037}" type="presParOf" srcId="{293059A6-3131-4869-956D-66331E7F4475}" destId="{973D006E-FF3F-45C3-846E-F148C4743928}" srcOrd="0" destOrd="0" presId="urn:microsoft.com/office/officeart/2008/layout/LinedList"/>
    <dgm:cxn modelId="{40E82334-EF93-4F71-B4AA-585973341B3B}" type="presParOf" srcId="{293059A6-3131-4869-956D-66331E7F4475}" destId="{620E2677-8D63-407E-8225-7F7B3A695459}" srcOrd="1" destOrd="0" presId="urn:microsoft.com/office/officeart/2008/layout/LinedList"/>
    <dgm:cxn modelId="{2256E5C1-56C4-4958-8772-680D5F8E095A}" type="presParOf" srcId="{67AE0861-349F-4D41-B3C5-A950DF8EEA80}" destId="{38109170-2975-4241-8BAE-0076F58B34A2}" srcOrd="2" destOrd="0" presId="urn:microsoft.com/office/officeart/2008/layout/LinedList"/>
    <dgm:cxn modelId="{90A82537-6EE5-458A-AFD0-9B6548297E29}" type="presParOf" srcId="{67AE0861-349F-4D41-B3C5-A950DF8EEA80}" destId="{A068CDC3-1669-4215-9848-41AF73652D6A}" srcOrd="3" destOrd="0" presId="urn:microsoft.com/office/officeart/2008/layout/LinedList"/>
    <dgm:cxn modelId="{886462CB-9743-42AE-AB42-0EE686EA0FF3}" type="presParOf" srcId="{A068CDC3-1669-4215-9848-41AF73652D6A}" destId="{FF27A6B4-A924-4F57-A03C-1591C11B55A8}" srcOrd="0" destOrd="0" presId="urn:microsoft.com/office/officeart/2008/layout/LinedList"/>
    <dgm:cxn modelId="{27088996-2E3C-4894-8547-859A9E410D0D}" type="presParOf" srcId="{A068CDC3-1669-4215-9848-41AF73652D6A}" destId="{357F6CBF-B9D6-4D5E-9C0A-24E479BCF1F4}"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BBC32F-6C2F-4389-A642-79FC93DDB880}">
      <dsp:nvSpPr>
        <dsp:cNvPr id="0" name=""/>
        <dsp:cNvSpPr/>
      </dsp:nvSpPr>
      <dsp:spPr>
        <a:xfrm>
          <a:off x="0" y="411912"/>
          <a:ext cx="2887252" cy="1833405"/>
        </a:xfrm>
        <a:prstGeom prst="roundRect">
          <a:avLst>
            <a:gd name="adj" fmla="val 10000"/>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20AE1A06-F2F2-47A4-A3AE-F5F7BBCE837E}">
      <dsp:nvSpPr>
        <dsp:cNvPr id="0" name=""/>
        <dsp:cNvSpPr/>
      </dsp:nvSpPr>
      <dsp:spPr>
        <a:xfrm>
          <a:off x="320805" y="716678"/>
          <a:ext cx="2887252" cy="1833405"/>
        </a:xfrm>
        <a:prstGeom prst="roundRect">
          <a:avLst>
            <a:gd name="adj" fmla="val 10000"/>
          </a:avLst>
        </a:prstGeom>
        <a:solidFill>
          <a:schemeClr val="lt2">
            <a:alpha val="90000"/>
            <a:hueOff val="0"/>
            <a:satOff val="0"/>
            <a:lumOff val="0"/>
            <a:alphaOff val="0"/>
          </a:schemeClr>
        </a:solidFill>
        <a:ln w="9525" cap="rnd"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For hotel industry, employee engagement is necessary to provide good quality service and products to their customers to achieve growth and success in business.</a:t>
          </a:r>
        </a:p>
      </dsp:txBody>
      <dsp:txXfrm>
        <a:off x="374504" y="770377"/>
        <a:ext cx="2779854" cy="1726007"/>
      </dsp:txXfrm>
    </dsp:sp>
    <dsp:sp modelId="{21E491DF-4A5E-4724-8ECB-8AE8298A77C8}">
      <dsp:nvSpPr>
        <dsp:cNvPr id="0" name=""/>
        <dsp:cNvSpPr/>
      </dsp:nvSpPr>
      <dsp:spPr>
        <a:xfrm>
          <a:off x="3528863" y="411912"/>
          <a:ext cx="2887252" cy="1833405"/>
        </a:xfrm>
        <a:prstGeom prst="roundRect">
          <a:avLst>
            <a:gd name="adj" fmla="val 10000"/>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5F5B53AE-7367-4B3F-B528-A60477F43181}">
      <dsp:nvSpPr>
        <dsp:cNvPr id="0" name=""/>
        <dsp:cNvSpPr/>
      </dsp:nvSpPr>
      <dsp:spPr>
        <a:xfrm>
          <a:off x="3849669" y="716678"/>
          <a:ext cx="2887252" cy="1833405"/>
        </a:xfrm>
        <a:prstGeom prst="roundRect">
          <a:avLst>
            <a:gd name="adj" fmla="val 10000"/>
          </a:avLst>
        </a:prstGeom>
        <a:solidFill>
          <a:schemeClr val="lt2">
            <a:alpha val="90000"/>
            <a:hueOff val="0"/>
            <a:satOff val="0"/>
            <a:lumOff val="0"/>
            <a:alphaOff val="0"/>
          </a:schemeClr>
        </a:solidFill>
        <a:ln w="9525" cap="rnd"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This presentation presents the importance of employee engagement in the hotel industry.</a:t>
          </a:r>
        </a:p>
      </dsp:txBody>
      <dsp:txXfrm>
        <a:off x="3903368" y="770377"/>
        <a:ext cx="2779854" cy="1726007"/>
      </dsp:txXfrm>
    </dsp:sp>
    <dsp:sp modelId="{CE841B29-8309-459F-9A40-89A7972E27CD}">
      <dsp:nvSpPr>
        <dsp:cNvPr id="0" name=""/>
        <dsp:cNvSpPr/>
      </dsp:nvSpPr>
      <dsp:spPr>
        <a:xfrm>
          <a:off x="7057727" y="411912"/>
          <a:ext cx="2887252" cy="1833405"/>
        </a:xfrm>
        <a:prstGeom prst="roundRect">
          <a:avLst>
            <a:gd name="adj" fmla="val 10000"/>
          </a:avLst>
        </a:prstGeom>
        <a:gradFill rotWithShape="0">
          <a:gsLst>
            <a:gs pos="0">
              <a:schemeClr val="dk2">
                <a:hueOff val="0"/>
                <a:satOff val="0"/>
                <a:lumOff val="0"/>
                <a:alphaOff val="0"/>
                <a:tint val="96000"/>
                <a:lumMod val="104000"/>
              </a:schemeClr>
            </a:gs>
            <a:gs pos="100000">
              <a:schemeClr val="dk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sp>
    <dsp:sp modelId="{ABCC44C4-2C11-4F77-9510-C0A4488A6B92}">
      <dsp:nvSpPr>
        <dsp:cNvPr id="0" name=""/>
        <dsp:cNvSpPr/>
      </dsp:nvSpPr>
      <dsp:spPr>
        <a:xfrm>
          <a:off x="7378533" y="716678"/>
          <a:ext cx="2887252" cy="1833405"/>
        </a:xfrm>
        <a:prstGeom prst="roundRect">
          <a:avLst>
            <a:gd name="adj" fmla="val 10000"/>
          </a:avLst>
        </a:prstGeom>
        <a:solidFill>
          <a:schemeClr val="lt2">
            <a:alpha val="90000"/>
            <a:hueOff val="0"/>
            <a:satOff val="0"/>
            <a:lumOff val="0"/>
            <a:alphaOff val="0"/>
          </a:schemeClr>
        </a:solidFill>
        <a:ln w="9525" cap="rnd" cmpd="sng" algn="ctr">
          <a:solidFill>
            <a:schemeClr val="dk2">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a:t>This presentation will also involve Maslow's model and examples of good practices for the employees engaged in the hotel industry. </a:t>
          </a:r>
        </a:p>
      </dsp:txBody>
      <dsp:txXfrm>
        <a:off x="7432232" y="770377"/>
        <a:ext cx="2779854" cy="172600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EDEADD-462A-4378-AB83-B37A61D1A33E}">
      <dsp:nvSpPr>
        <dsp:cNvPr id="0" name=""/>
        <dsp:cNvSpPr/>
      </dsp:nvSpPr>
      <dsp:spPr>
        <a:xfrm>
          <a:off x="157981" y="1404"/>
          <a:ext cx="2281958" cy="1369174"/>
        </a:xfrm>
        <a:prstGeom prst="roundRect">
          <a:avLst>
            <a:gd name="adj" fmla="val 10000"/>
          </a:avLst>
        </a:prstGeom>
        <a:solidFill>
          <a:schemeClr val="accent2">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Employees are those peoples and individuals that have the ability to efficiently promote the establishment of the organization and company.</a:t>
          </a:r>
        </a:p>
      </dsp:txBody>
      <dsp:txXfrm>
        <a:off x="198083" y="41506"/>
        <a:ext cx="2201754" cy="1288970"/>
      </dsp:txXfrm>
    </dsp:sp>
    <dsp:sp modelId="{F61DFB75-BA5B-491C-9B7C-02A44D9B214E}">
      <dsp:nvSpPr>
        <dsp:cNvPr id="0" name=""/>
        <dsp:cNvSpPr/>
      </dsp:nvSpPr>
      <dsp:spPr>
        <a:xfrm>
          <a:off x="2640752" y="403028"/>
          <a:ext cx="483775" cy="56592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2640752" y="516213"/>
        <a:ext cx="338643" cy="339555"/>
      </dsp:txXfrm>
    </dsp:sp>
    <dsp:sp modelId="{7B9DA740-D658-4472-871A-1EE5CF738893}">
      <dsp:nvSpPr>
        <dsp:cNvPr id="0" name=""/>
        <dsp:cNvSpPr/>
      </dsp:nvSpPr>
      <dsp:spPr>
        <a:xfrm>
          <a:off x="3352722" y="1404"/>
          <a:ext cx="2281958" cy="1369174"/>
        </a:xfrm>
        <a:prstGeom prst="roundRect">
          <a:avLst>
            <a:gd name="adj" fmla="val 10000"/>
          </a:avLst>
        </a:prstGeom>
        <a:solidFill>
          <a:schemeClr val="accent3">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Experience employees can easily satisfy the customer with their serving style.</a:t>
          </a:r>
        </a:p>
      </dsp:txBody>
      <dsp:txXfrm>
        <a:off x="3392824" y="41506"/>
        <a:ext cx="2201754" cy="1288970"/>
      </dsp:txXfrm>
    </dsp:sp>
    <dsp:sp modelId="{F10FDC8E-9E9A-43D9-92AB-002D04E77972}">
      <dsp:nvSpPr>
        <dsp:cNvPr id="0" name=""/>
        <dsp:cNvSpPr/>
      </dsp:nvSpPr>
      <dsp:spPr>
        <a:xfrm>
          <a:off x="5835493" y="403028"/>
          <a:ext cx="483775" cy="565925"/>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a:off x="5835493" y="516213"/>
        <a:ext cx="338643" cy="339555"/>
      </dsp:txXfrm>
    </dsp:sp>
    <dsp:sp modelId="{ADFF6441-478F-4113-80E5-6F0034D816DE}">
      <dsp:nvSpPr>
        <dsp:cNvPr id="0" name=""/>
        <dsp:cNvSpPr/>
      </dsp:nvSpPr>
      <dsp:spPr>
        <a:xfrm>
          <a:off x="6547464" y="1404"/>
          <a:ext cx="2281958" cy="1369174"/>
        </a:xfrm>
        <a:prstGeom prst="roundRect">
          <a:avLst>
            <a:gd name="adj" fmla="val 10000"/>
          </a:avLst>
        </a:prstGeom>
        <a:solidFill>
          <a:schemeClr val="accent4">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Experienced employees are very necessary to run a successful hotel.</a:t>
          </a:r>
        </a:p>
      </dsp:txBody>
      <dsp:txXfrm>
        <a:off x="6587566" y="41506"/>
        <a:ext cx="2201754" cy="1288970"/>
      </dsp:txXfrm>
    </dsp:sp>
    <dsp:sp modelId="{0BB1EF1D-95CD-4F99-9BDA-7B02D32756B9}">
      <dsp:nvSpPr>
        <dsp:cNvPr id="0" name=""/>
        <dsp:cNvSpPr/>
      </dsp:nvSpPr>
      <dsp:spPr>
        <a:xfrm rot="5400000">
          <a:off x="7446555" y="1530315"/>
          <a:ext cx="483775" cy="565925"/>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5400000">
        <a:off x="7518665" y="1571390"/>
        <a:ext cx="339555" cy="338643"/>
      </dsp:txXfrm>
    </dsp:sp>
    <dsp:sp modelId="{136BBD5B-980E-40D7-B8DA-F71C618BD573}">
      <dsp:nvSpPr>
        <dsp:cNvPr id="0" name=""/>
        <dsp:cNvSpPr/>
      </dsp:nvSpPr>
      <dsp:spPr>
        <a:xfrm>
          <a:off x="6547464" y="2283362"/>
          <a:ext cx="2281958" cy="1369174"/>
        </a:xfrm>
        <a:prstGeom prst="roundRect">
          <a:avLst>
            <a:gd name="adj" fmla="val 10000"/>
          </a:avLst>
        </a:prstGeom>
        <a:solidFill>
          <a:schemeClr val="accent5">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Experience employees are important to give positive experience and practice to the customers.</a:t>
          </a:r>
        </a:p>
      </dsp:txBody>
      <dsp:txXfrm>
        <a:off x="6587566" y="2323464"/>
        <a:ext cx="2201754" cy="1288970"/>
      </dsp:txXfrm>
    </dsp:sp>
    <dsp:sp modelId="{9F8F24E8-FB01-484E-9C55-FC529E554F75}">
      <dsp:nvSpPr>
        <dsp:cNvPr id="0" name=""/>
        <dsp:cNvSpPr/>
      </dsp:nvSpPr>
      <dsp:spPr>
        <a:xfrm rot="10800000">
          <a:off x="5862876" y="2684986"/>
          <a:ext cx="483775" cy="565925"/>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44500">
            <a:lnSpc>
              <a:spcPct val="90000"/>
            </a:lnSpc>
            <a:spcBef>
              <a:spcPct val="0"/>
            </a:spcBef>
            <a:spcAft>
              <a:spcPct val="35000"/>
            </a:spcAft>
            <a:buNone/>
          </a:pPr>
          <a:endParaRPr lang="en-US" sz="1000" kern="1200"/>
        </a:p>
      </dsp:txBody>
      <dsp:txXfrm rot="10800000">
        <a:off x="6008008" y="2798171"/>
        <a:ext cx="338643" cy="339555"/>
      </dsp:txXfrm>
    </dsp:sp>
    <dsp:sp modelId="{8D1C7898-2998-44BF-9F6D-3FFAEA56A46B}">
      <dsp:nvSpPr>
        <dsp:cNvPr id="0" name=""/>
        <dsp:cNvSpPr/>
      </dsp:nvSpPr>
      <dsp:spPr>
        <a:xfrm>
          <a:off x="3352722" y="2283362"/>
          <a:ext cx="2281958" cy="1369174"/>
        </a:xfrm>
        <a:prstGeom prst="roundRect">
          <a:avLst>
            <a:gd name="adj" fmla="val 10000"/>
          </a:avLst>
        </a:prstGeom>
        <a:solidFill>
          <a:schemeClr val="accent6">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a:t>Employees play an essential role in the growth and success of the hotel industry.  </a:t>
          </a:r>
        </a:p>
      </dsp:txBody>
      <dsp:txXfrm>
        <a:off x="3392824" y="2323464"/>
        <a:ext cx="2201754" cy="12889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DF483C9-CF2A-4E8F-91AA-BAE96A10D9AD}">
      <dsp:nvSpPr>
        <dsp:cNvPr id="0" name=""/>
        <dsp:cNvSpPr/>
      </dsp:nvSpPr>
      <dsp:spPr>
        <a:xfrm>
          <a:off x="0" y="0"/>
          <a:ext cx="5465769" cy="1158251"/>
        </a:xfrm>
        <a:prstGeom prst="roundRect">
          <a:avLst>
            <a:gd name="adj" fmla="val 10000"/>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Employee engagement is very important for the success of the hotel industry and plays a vital role in the growth of the business and expand its business.</a:t>
          </a:r>
        </a:p>
      </dsp:txBody>
      <dsp:txXfrm>
        <a:off x="33924" y="33924"/>
        <a:ext cx="4118053" cy="1090403"/>
      </dsp:txXfrm>
    </dsp:sp>
    <dsp:sp modelId="{25C07784-9468-45E9-8749-342C377A08D3}">
      <dsp:nvSpPr>
        <dsp:cNvPr id="0" name=""/>
        <dsp:cNvSpPr/>
      </dsp:nvSpPr>
      <dsp:spPr>
        <a:xfrm>
          <a:off x="457758" y="1368842"/>
          <a:ext cx="5465769" cy="1158251"/>
        </a:xfrm>
        <a:prstGeom prst="roundRect">
          <a:avLst>
            <a:gd name="adj" fmla="val 10000"/>
          </a:avLst>
        </a:prstGeom>
        <a:gradFill rotWithShape="0">
          <a:gsLst>
            <a:gs pos="0">
              <a:schemeClr val="accent2">
                <a:hueOff val="151055"/>
                <a:satOff val="-15998"/>
                <a:lumOff val="-392"/>
                <a:alphaOff val="0"/>
                <a:tint val="96000"/>
                <a:lumMod val="104000"/>
              </a:schemeClr>
            </a:gs>
            <a:gs pos="100000">
              <a:schemeClr val="accent2">
                <a:hueOff val="151055"/>
                <a:satOff val="-15998"/>
                <a:lumOff val="-392"/>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Employee engagement helps the hotel industry to improve the culture of the company, rate of retention, output, bottom lines, and customers relation. </a:t>
          </a:r>
        </a:p>
      </dsp:txBody>
      <dsp:txXfrm>
        <a:off x="491682" y="1402766"/>
        <a:ext cx="4187299" cy="1090403"/>
      </dsp:txXfrm>
    </dsp:sp>
    <dsp:sp modelId="{C5E0615F-329E-4F3E-B4DB-D241515BFCAE}">
      <dsp:nvSpPr>
        <dsp:cNvPr id="0" name=""/>
        <dsp:cNvSpPr/>
      </dsp:nvSpPr>
      <dsp:spPr>
        <a:xfrm>
          <a:off x="908684" y="2737685"/>
          <a:ext cx="5465769" cy="1158251"/>
        </a:xfrm>
        <a:prstGeom prst="roundRect">
          <a:avLst>
            <a:gd name="adj" fmla="val 10000"/>
          </a:avLst>
        </a:prstGeom>
        <a:gradFill rotWithShape="0">
          <a:gsLst>
            <a:gs pos="0">
              <a:schemeClr val="accent2">
                <a:hueOff val="302110"/>
                <a:satOff val="-31995"/>
                <a:lumOff val="-784"/>
                <a:alphaOff val="0"/>
                <a:tint val="96000"/>
                <a:lumMod val="104000"/>
              </a:schemeClr>
            </a:gs>
            <a:gs pos="100000">
              <a:schemeClr val="accent2">
                <a:hueOff val="302110"/>
                <a:satOff val="-31995"/>
                <a:lumOff val="-784"/>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It is very necessary to meet the needs of the customer and fulfill all the demands of the customers (Jung and Yoon, 2016). </a:t>
          </a:r>
        </a:p>
      </dsp:txBody>
      <dsp:txXfrm>
        <a:off x="942608" y="2771609"/>
        <a:ext cx="4194132" cy="1090403"/>
      </dsp:txXfrm>
    </dsp:sp>
    <dsp:sp modelId="{0509F531-084F-49EF-BF7E-098C685A2F3D}">
      <dsp:nvSpPr>
        <dsp:cNvPr id="0" name=""/>
        <dsp:cNvSpPr/>
      </dsp:nvSpPr>
      <dsp:spPr>
        <a:xfrm>
          <a:off x="1366442" y="4106527"/>
          <a:ext cx="5465769" cy="1158251"/>
        </a:xfrm>
        <a:prstGeom prst="roundRect">
          <a:avLst>
            <a:gd name="adj" fmla="val 10000"/>
          </a:avLst>
        </a:prstGeom>
        <a:gradFill rotWithShape="0">
          <a:gsLst>
            <a:gs pos="0">
              <a:schemeClr val="accent2">
                <a:hueOff val="453165"/>
                <a:satOff val="-47993"/>
                <a:lumOff val="-1176"/>
                <a:alphaOff val="0"/>
                <a:tint val="96000"/>
                <a:lumMod val="104000"/>
              </a:schemeClr>
            </a:gs>
            <a:gs pos="100000">
              <a:schemeClr val="accent2">
                <a:hueOff val="453165"/>
                <a:satOff val="-47993"/>
                <a:lumOff val="-1176"/>
                <a:alphaOff val="0"/>
                <a:shade val="98000"/>
                <a:lumMod val="94000"/>
              </a:schemeClr>
            </a:gs>
          </a:gsLst>
          <a:lin ang="5400000" scaled="0"/>
        </a:gradFill>
        <a:ln>
          <a:noFill/>
        </a:ln>
        <a:effectLst>
          <a:outerShdw blurRad="38100" dist="25400" dir="5400000" rotWithShape="0">
            <a:srgbClr val="000000">
              <a:alpha val="2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US" sz="1500" kern="1200"/>
            <a:t>Employee engagement is important for the hotel industry to attract customers towards itself (Karatepe and Olugbade, 2016). </a:t>
          </a:r>
        </a:p>
      </dsp:txBody>
      <dsp:txXfrm>
        <a:off x="1400366" y="4140451"/>
        <a:ext cx="4187299" cy="1090403"/>
      </dsp:txXfrm>
    </dsp:sp>
    <dsp:sp modelId="{AEA1C9E3-E4CA-4A4D-93E5-FAD8FB968F71}">
      <dsp:nvSpPr>
        <dsp:cNvPr id="0" name=""/>
        <dsp:cNvSpPr/>
      </dsp:nvSpPr>
      <dsp:spPr>
        <a:xfrm>
          <a:off x="4712906" y="887115"/>
          <a:ext cx="752863" cy="752863"/>
        </a:xfrm>
        <a:prstGeom prst="downArrow">
          <a:avLst>
            <a:gd name="adj1" fmla="val 55000"/>
            <a:gd name="adj2" fmla="val 45000"/>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4882300" y="887115"/>
        <a:ext cx="414075" cy="566529"/>
      </dsp:txXfrm>
    </dsp:sp>
    <dsp:sp modelId="{29F710C3-9CF1-48E0-8CE1-76916F478086}">
      <dsp:nvSpPr>
        <dsp:cNvPr id="0" name=""/>
        <dsp:cNvSpPr/>
      </dsp:nvSpPr>
      <dsp:spPr>
        <a:xfrm>
          <a:off x="5170664" y="2255957"/>
          <a:ext cx="752863" cy="752863"/>
        </a:xfrm>
        <a:prstGeom prst="downArrow">
          <a:avLst>
            <a:gd name="adj1" fmla="val 55000"/>
            <a:gd name="adj2" fmla="val 45000"/>
          </a:avLst>
        </a:prstGeom>
        <a:solidFill>
          <a:schemeClr val="accent2">
            <a:tint val="40000"/>
            <a:alpha val="90000"/>
            <a:hueOff val="464328"/>
            <a:satOff val="-20928"/>
            <a:lumOff val="-1477"/>
            <a:alphaOff val="0"/>
          </a:schemeClr>
        </a:solidFill>
        <a:ln w="9525" cap="rnd" cmpd="sng" algn="ctr">
          <a:solidFill>
            <a:schemeClr val="accent2">
              <a:tint val="40000"/>
              <a:alpha val="90000"/>
              <a:hueOff val="464328"/>
              <a:satOff val="-20928"/>
              <a:lumOff val="-1477"/>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5340058" y="2255957"/>
        <a:ext cx="414075" cy="566529"/>
      </dsp:txXfrm>
    </dsp:sp>
    <dsp:sp modelId="{46AFA2A1-0371-4D4F-84A7-A49117F0B7AA}">
      <dsp:nvSpPr>
        <dsp:cNvPr id="0" name=""/>
        <dsp:cNvSpPr/>
      </dsp:nvSpPr>
      <dsp:spPr>
        <a:xfrm>
          <a:off x="5621590" y="3624800"/>
          <a:ext cx="752863" cy="752863"/>
        </a:xfrm>
        <a:prstGeom prst="downArrow">
          <a:avLst>
            <a:gd name="adj1" fmla="val 55000"/>
            <a:gd name="adj2" fmla="val 45000"/>
          </a:avLst>
        </a:prstGeom>
        <a:solidFill>
          <a:schemeClr val="accent2">
            <a:tint val="40000"/>
            <a:alpha val="90000"/>
            <a:hueOff val="928656"/>
            <a:satOff val="-41856"/>
            <a:lumOff val="-2954"/>
            <a:alphaOff val="0"/>
          </a:schemeClr>
        </a:solidFill>
        <a:ln w="9525" cap="rnd" cmpd="sng" algn="ctr">
          <a:solidFill>
            <a:schemeClr val="accent2">
              <a:tint val="40000"/>
              <a:alpha val="90000"/>
              <a:hueOff val="928656"/>
              <a:satOff val="-41856"/>
              <a:lumOff val="-295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43180" tIns="43180" rIns="43180" bIns="43180" numCol="1" spcCol="1270" anchor="ctr" anchorCtr="0">
          <a:noAutofit/>
        </a:bodyPr>
        <a:lstStyle/>
        <a:p>
          <a:pPr marL="0" lvl="0" indent="0" algn="ctr" defTabSz="1511300">
            <a:lnSpc>
              <a:spcPct val="90000"/>
            </a:lnSpc>
            <a:spcBef>
              <a:spcPct val="0"/>
            </a:spcBef>
            <a:spcAft>
              <a:spcPct val="35000"/>
            </a:spcAft>
            <a:buNone/>
          </a:pPr>
          <a:endParaRPr lang="en-US" sz="3400" kern="1200"/>
        </a:p>
      </dsp:txBody>
      <dsp:txXfrm>
        <a:off x="5790984" y="3624800"/>
        <a:ext cx="414075" cy="56652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7F86D9-93E8-4C77-AE81-A66B63E0163C}">
      <dsp:nvSpPr>
        <dsp:cNvPr id="0" name=""/>
        <dsp:cNvSpPr/>
      </dsp:nvSpPr>
      <dsp:spPr>
        <a:xfrm>
          <a:off x="0" y="0"/>
          <a:ext cx="6832212" cy="0"/>
        </a:xfrm>
        <a:prstGeom prst="line">
          <a:avLst/>
        </a:prstGeom>
        <a:gradFill rotWithShape="0">
          <a:gsLst>
            <a:gs pos="0">
              <a:schemeClr val="accent2">
                <a:hueOff val="0"/>
                <a:satOff val="0"/>
                <a:lumOff val="0"/>
                <a:alphaOff val="0"/>
                <a:tint val="96000"/>
                <a:lumMod val="104000"/>
              </a:schemeClr>
            </a:gs>
            <a:gs pos="100000">
              <a:schemeClr val="accent2">
                <a:hueOff val="0"/>
                <a:satOff val="0"/>
                <a:lumOff val="0"/>
                <a:alphaOff val="0"/>
                <a:shade val="98000"/>
                <a:lumMod val="94000"/>
              </a:schemeClr>
            </a:gs>
          </a:gsLst>
          <a:lin ang="5400000" scaled="0"/>
        </a:gradFill>
        <a:ln w="9525" cap="rnd" cmpd="sng" algn="ctr">
          <a:solidFill>
            <a:schemeClr val="accent2">
              <a:hueOff val="0"/>
              <a:satOff val="0"/>
              <a:lumOff val="0"/>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973D006E-FF3F-45C3-846E-F148C4743928}">
      <dsp:nvSpPr>
        <dsp:cNvPr id="0" name=""/>
        <dsp:cNvSpPr/>
      </dsp:nvSpPr>
      <dsp:spPr>
        <a:xfrm>
          <a:off x="0" y="0"/>
          <a:ext cx="6832212" cy="2632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Engagement refers to employees' emotional commitment toward their workplace and company (Brown et al., 2018). </a:t>
          </a:r>
        </a:p>
      </dsp:txBody>
      <dsp:txXfrm>
        <a:off x="0" y="0"/>
        <a:ext cx="6832212" cy="2632389"/>
      </dsp:txXfrm>
    </dsp:sp>
    <dsp:sp modelId="{38109170-2975-4241-8BAE-0076F58B34A2}">
      <dsp:nvSpPr>
        <dsp:cNvPr id="0" name=""/>
        <dsp:cNvSpPr/>
      </dsp:nvSpPr>
      <dsp:spPr>
        <a:xfrm>
          <a:off x="0" y="2632389"/>
          <a:ext cx="6832212" cy="0"/>
        </a:xfrm>
        <a:prstGeom prst="line">
          <a:avLst/>
        </a:prstGeom>
        <a:gradFill rotWithShape="0">
          <a:gsLst>
            <a:gs pos="0">
              <a:schemeClr val="accent2">
                <a:hueOff val="453165"/>
                <a:satOff val="-47993"/>
                <a:lumOff val="-1176"/>
                <a:alphaOff val="0"/>
                <a:tint val="96000"/>
                <a:lumMod val="104000"/>
              </a:schemeClr>
            </a:gs>
            <a:gs pos="100000">
              <a:schemeClr val="accent2">
                <a:hueOff val="453165"/>
                <a:satOff val="-47993"/>
                <a:lumOff val="-1176"/>
                <a:alphaOff val="0"/>
                <a:shade val="98000"/>
                <a:lumMod val="94000"/>
              </a:schemeClr>
            </a:gs>
          </a:gsLst>
          <a:lin ang="5400000" scaled="0"/>
        </a:gradFill>
        <a:ln w="9525" cap="rnd" cmpd="sng" algn="ctr">
          <a:solidFill>
            <a:schemeClr val="accent2">
              <a:hueOff val="453165"/>
              <a:satOff val="-47993"/>
              <a:lumOff val="-1176"/>
              <a:alphaOff val="0"/>
            </a:schemeClr>
          </a:solidFill>
          <a:prstDash val="solid"/>
        </a:ln>
        <a:effectLst>
          <a:outerShdw blurRad="38100" dist="25400" dir="5400000" rotWithShape="0">
            <a:srgbClr val="000000">
              <a:alpha val="25000"/>
            </a:srgbClr>
          </a:outerShdw>
        </a:effectLst>
      </dsp:spPr>
      <dsp:style>
        <a:lnRef idx="1">
          <a:scrgbClr r="0" g="0" b="0"/>
        </a:lnRef>
        <a:fillRef idx="3">
          <a:scrgbClr r="0" g="0" b="0"/>
        </a:fillRef>
        <a:effectRef idx="2">
          <a:scrgbClr r="0" g="0" b="0"/>
        </a:effectRef>
        <a:fontRef idx="minor">
          <a:schemeClr val="lt1"/>
        </a:fontRef>
      </dsp:style>
    </dsp:sp>
    <dsp:sp modelId="{FF27A6B4-A924-4F57-A03C-1591C11B55A8}">
      <dsp:nvSpPr>
        <dsp:cNvPr id="0" name=""/>
        <dsp:cNvSpPr/>
      </dsp:nvSpPr>
      <dsp:spPr>
        <a:xfrm>
          <a:off x="0" y="2632389"/>
          <a:ext cx="6832212" cy="26323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4300" tIns="114300" rIns="114300" bIns="114300" numCol="1" spcCol="1270" anchor="t" anchorCtr="0">
          <a:noAutofit/>
        </a:bodyPr>
        <a:lstStyle/>
        <a:p>
          <a:pPr marL="0" lvl="0" indent="0" algn="l" defTabSz="1333500">
            <a:lnSpc>
              <a:spcPct val="90000"/>
            </a:lnSpc>
            <a:spcBef>
              <a:spcPct val="0"/>
            </a:spcBef>
            <a:spcAft>
              <a:spcPct val="35000"/>
            </a:spcAft>
            <a:buNone/>
          </a:pPr>
          <a:r>
            <a:rPr lang="en-US" sz="3000" kern="1200"/>
            <a:t>Engagement helps the hotel industry to increase the productivity of hotels by providing good food and service, maintaining the quality of the services, and others.  </a:t>
          </a:r>
        </a:p>
      </dsp:txBody>
      <dsp:txXfrm>
        <a:off x="0" y="2632389"/>
        <a:ext cx="6832212" cy="263238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9C0DB56-E229-4392-9B6A-A648AFC51099}" type="datetimeFigureOut">
              <a:rPr lang="en-US" smtClean="0"/>
              <a:t>12/5/2022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40B54E6-C69C-40C3-BA76-4FE6B57258B1}" type="slidenum">
              <a:rPr lang="en-US" smtClean="0"/>
              <a:t>‹#›</a:t>
            </a:fld>
            <a:endParaRPr lang="en-US"/>
          </a:p>
        </p:txBody>
      </p:sp>
    </p:spTree>
    <p:extLst>
      <p:ext uri="{BB962C8B-B14F-4D97-AF65-F5344CB8AC3E}">
        <p14:creationId xmlns:p14="http://schemas.microsoft.com/office/powerpoint/2010/main" val="15127747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latin typeface="Arial" panose="020B0604020202020204" pitchFamily="34" charset="0"/>
                <a:cs typeface="Arial" panose="020B0604020202020204" pitchFamily="34" charset="0"/>
              </a:rPr>
              <a:t>For hotel industry, employee engagement is necessary to provide good quality service and products to their customers to achieve growth and success in business</a:t>
            </a:r>
            <a:r>
              <a:rPr lang="en-US" sz="1200" kern="1200" dirty="0">
                <a:solidFill>
                  <a:schemeClr val="tx1"/>
                </a:solidFill>
                <a:effectLst/>
                <a:latin typeface="+mn-lt"/>
                <a:ea typeface="+mn-ea"/>
                <a:cs typeface="+mn-cs"/>
              </a:rPr>
              <a:t>. There are 17500000 hotel rooms available in the world. The whole worth of the hospitality industry was estimated at approximately $3.952 trillion in 2021. The worth of hotel industries situated in the United Kingdom is $16.4 billion (</a:t>
            </a:r>
            <a:r>
              <a:rPr lang="en-US" sz="1200" kern="1200" dirty="0" err="1">
                <a:solidFill>
                  <a:schemeClr val="tx1"/>
                </a:solidFill>
                <a:effectLst/>
                <a:latin typeface="+mn-lt"/>
                <a:ea typeface="+mn-ea"/>
                <a:cs typeface="+mn-cs"/>
              </a:rPr>
              <a:t>Neupane</a:t>
            </a:r>
            <a:r>
              <a:rPr lang="en-US" sz="1200" kern="1200" dirty="0">
                <a:solidFill>
                  <a:schemeClr val="tx1"/>
                </a:solidFill>
                <a:effectLst/>
                <a:latin typeface="+mn-lt"/>
                <a:ea typeface="+mn-ea"/>
                <a:cs typeface="+mn-cs"/>
              </a:rPr>
              <a:t> 2015). The growth ratio of the united kingdom's hotels is 0.3% (2021 to 2022). This presentation will involve the significance of employee engagement in the hotel industry with an overview of engagement. This presentation will also involve Maslow's model and Examples of good practices for the employees engaged in the hotel industry. These practices contain freebies, rewards and recognition, opportunities for development, and compensatory time.      </a:t>
            </a:r>
          </a:p>
          <a:p>
            <a:endParaRPr lang="en-US" dirty="0"/>
          </a:p>
        </p:txBody>
      </p:sp>
      <p:sp>
        <p:nvSpPr>
          <p:cNvPr id="4" name="Slide Number Placeholder 3"/>
          <p:cNvSpPr>
            <a:spLocks noGrp="1"/>
          </p:cNvSpPr>
          <p:nvPr>
            <p:ph type="sldNum" sz="quarter" idx="10"/>
          </p:nvPr>
        </p:nvSpPr>
        <p:spPr/>
        <p:txBody>
          <a:bodyPr/>
          <a:lstStyle/>
          <a:p>
            <a:fld id="{940B54E6-C69C-40C3-BA76-4FE6B57258B1}" type="slidenum">
              <a:rPr lang="en-US" smtClean="0"/>
              <a:t>2</a:t>
            </a:fld>
            <a:endParaRPr lang="en-US"/>
          </a:p>
        </p:txBody>
      </p:sp>
    </p:spTree>
    <p:extLst>
      <p:ext uri="{BB962C8B-B14F-4D97-AF65-F5344CB8AC3E}">
        <p14:creationId xmlns:p14="http://schemas.microsoft.com/office/powerpoint/2010/main" val="269159960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Employment engagement is important not only for the hotel industry but it is important in all sectors of business and organization. Employees are those peoples and individuals that have the ability to efficiently promote the establishment of the organization and company. Employees play an essential role in the growth and success of the hotel industry. In the hotel industry, one mistake such as misbehave with the customer, don't satisfy the customer, and another mistake is being unhappy with the customers. Experience employees can easily satisfy the customer with their serving style. Good, experienced employees are very necessary to run a successful hotel. Experience employees are important to give positive experience and practice to the customers (Rahimi and </a:t>
            </a:r>
            <a:r>
              <a:rPr lang="en-US" sz="1200" kern="1200" dirty="0" err="1">
                <a:solidFill>
                  <a:schemeClr val="tx1"/>
                </a:solidFill>
                <a:effectLst/>
                <a:latin typeface="+mn-lt"/>
                <a:ea typeface="+mn-ea"/>
                <a:cs typeface="+mn-cs"/>
              </a:rPr>
              <a:t>Gunlu</a:t>
            </a:r>
            <a:r>
              <a:rPr lang="en-US" sz="1200" kern="1200" dirty="0">
                <a:solidFill>
                  <a:schemeClr val="tx1"/>
                </a:solidFill>
                <a:effectLst/>
                <a:latin typeface="+mn-lt"/>
                <a:ea typeface="+mn-ea"/>
                <a:cs typeface="+mn-cs"/>
              </a:rPr>
              <a:t>, 2016).</a:t>
            </a:r>
          </a:p>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One of the main responsibilities of the hotel industry is to retain and develop good and top talent. New hiring of employees requires good training to reach and achieve the goals. This training increases the productivity of the employees and helps to improve those skills that are needed to become a good employer. An effective front desk department is very necessary to the hotel industry. They greet the customer and also provide a complete description of the hotel that is required to satisfy the customers. The hotel industry needs to add new items to the menu because customers are mostly attracted to new items. The significance of employee engagement in the hotel industry agrees that the customer relationship, staff turnover rate, bottom line, and productivity may all take advantage of employee engagement. Amazon owner Jeff Bezos stated in his interviews that the company and organization struggle to put the clients and customers first; though, the modern research of Amazon accessible a new vision of how it can be reached and achieved: systematic employee engagement and employee satisfaction at their workplace. According to the information, an increase of a 1.3-point score of customer satisfaction is equal to an increase of one star on Glassdoor (Putra et al., 2017).</a:t>
            </a:r>
          </a:p>
          <a:p>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0B54E6-C69C-40C3-BA76-4FE6B57258B1}" type="slidenum">
              <a:rPr lang="en-US" smtClean="0"/>
              <a:t>3</a:t>
            </a:fld>
            <a:endParaRPr lang="en-US"/>
          </a:p>
        </p:txBody>
      </p:sp>
    </p:spTree>
    <p:extLst>
      <p:ext uri="{BB962C8B-B14F-4D97-AF65-F5344CB8AC3E}">
        <p14:creationId xmlns:p14="http://schemas.microsoft.com/office/powerpoint/2010/main" val="41582725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Employee engagement is very important for the success of the hotel industry and plays a vital role in the growth of the business and expand its business. Employee engagement helps the hotel industry to improve the culture of the company, rate of retention, output, bottom lines, and customers relation. More and greater enjoyment of employees helps the hotel industry to become an effective business. It is very necessary to meet the needs of the customer and fulfill all the demands of the customers (Jung and Yoon, 2016). Those employees that have the ability to perform better work have much more demands in the hotel industry. Researchers noticed that those companies that are assessing the higher level of employee engagement are also assessing higher and good customer satisfaction and productivity. It is a fact that the hotel industry is mainly dependent on visitors and customers that are belongs from different countries and different cities. It is necessary to provide good quality services and also provide good employees that serve better in order to reach and achieve customer satisfaction. Employee engagement is important for the hotel industry to attract customers towards itself (</a:t>
            </a:r>
            <a:r>
              <a:rPr lang="en-US" sz="1200" kern="1200" dirty="0" err="1">
                <a:solidFill>
                  <a:schemeClr val="tx1"/>
                </a:solidFill>
                <a:effectLst/>
                <a:latin typeface="+mn-lt"/>
                <a:ea typeface="+mn-ea"/>
                <a:cs typeface="+mn-cs"/>
              </a:rPr>
              <a:t>Karatepe</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Olugbade</a:t>
            </a:r>
            <a:r>
              <a:rPr lang="en-US" sz="1200" kern="1200" dirty="0">
                <a:solidFill>
                  <a:schemeClr val="tx1"/>
                </a:solidFill>
                <a:effectLst/>
                <a:latin typeface="+mn-lt"/>
                <a:ea typeface="+mn-ea"/>
                <a:cs typeface="+mn-cs"/>
              </a:rPr>
              <a:t>, 2016). </a:t>
            </a:r>
          </a:p>
          <a:p>
            <a:endParaRPr lang="en-US" dirty="0"/>
          </a:p>
        </p:txBody>
      </p:sp>
      <p:sp>
        <p:nvSpPr>
          <p:cNvPr id="4" name="Slide Number Placeholder 3"/>
          <p:cNvSpPr>
            <a:spLocks noGrp="1"/>
          </p:cNvSpPr>
          <p:nvPr>
            <p:ph type="sldNum" sz="quarter" idx="10"/>
          </p:nvPr>
        </p:nvSpPr>
        <p:spPr/>
        <p:txBody>
          <a:bodyPr/>
          <a:lstStyle/>
          <a:p>
            <a:fld id="{940B54E6-C69C-40C3-BA76-4FE6B57258B1}" type="slidenum">
              <a:rPr lang="en-US" smtClean="0"/>
              <a:t>4</a:t>
            </a:fld>
            <a:endParaRPr lang="en-US"/>
          </a:p>
        </p:txBody>
      </p:sp>
    </p:spTree>
    <p:extLst>
      <p:ext uri="{BB962C8B-B14F-4D97-AF65-F5344CB8AC3E}">
        <p14:creationId xmlns:p14="http://schemas.microsoft.com/office/powerpoint/2010/main" val="388676187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Engagement refers to employees' emotional commitment toward their workplace and company (Brown et al., 2018). Engagement helps the hotel industry to increase the productivity of hotels by providing good food and service, maintaining the quality of the services, and others.  </a:t>
            </a:r>
          </a:p>
          <a:p>
            <a:endParaRPr lang="en-US" dirty="0"/>
          </a:p>
        </p:txBody>
      </p:sp>
      <p:sp>
        <p:nvSpPr>
          <p:cNvPr id="4" name="Slide Number Placeholder 3"/>
          <p:cNvSpPr>
            <a:spLocks noGrp="1"/>
          </p:cNvSpPr>
          <p:nvPr>
            <p:ph type="sldNum" sz="quarter" idx="10"/>
          </p:nvPr>
        </p:nvSpPr>
        <p:spPr/>
        <p:txBody>
          <a:bodyPr/>
          <a:lstStyle/>
          <a:p>
            <a:fld id="{940B54E6-C69C-40C3-BA76-4FE6B57258B1}" type="slidenum">
              <a:rPr lang="en-US" smtClean="0"/>
              <a:t>5</a:t>
            </a:fld>
            <a:endParaRPr lang="en-US"/>
          </a:p>
        </p:txBody>
      </p:sp>
    </p:spTree>
    <p:extLst>
      <p:ext uri="{BB962C8B-B14F-4D97-AF65-F5344CB8AC3E}">
        <p14:creationId xmlns:p14="http://schemas.microsoft.com/office/powerpoint/2010/main" val="194271614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is a motivational theory that was published in 1943. This theory provides knowledge related to the potential problems of employee engagement. This model analyzes that more output, less absenteeism, happier customer, and higher employee retention can be reached and achieved by increasing employee engagement. This model is useful in many fields because of its sensitivity, adaptability, and clarity (D'Souza and </a:t>
            </a:r>
            <a:r>
              <a:rPr lang="en-US" sz="1200" kern="1200" dirty="0" err="1">
                <a:solidFill>
                  <a:schemeClr val="tx1"/>
                </a:solidFill>
                <a:effectLst/>
                <a:latin typeface="+mn-lt"/>
                <a:ea typeface="+mn-ea"/>
                <a:cs typeface="+mn-cs"/>
              </a:rPr>
              <a:t>Gurin</a:t>
            </a:r>
            <a:r>
              <a:rPr lang="en-US" sz="1200" kern="1200" dirty="0">
                <a:solidFill>
                  <a:schemeClr val="tx1"/>
                </a:solidFill>
                <a:effectLst/>
                <a:latin typeface="+mn-lt"/>
                <a:ea typeface="+mn-ea"/>
                <a:cs typeface="+mn-cs"/>
              </a:rPr>
              <a:t>, 2017). According to this model, the individual wants to take action to fulfill one of the five basic needs and requirements: safety, physical, esteem, self-actualization, and social. Suppose one of these requirements and needs are fulfilled, so the individual work for this company and organization. This model helps to know the interest of the employees related to the work. It also helps to analyze that person's satisfaction and interest related to the organization. If the basic needs of the employees are fulfilled so, they feel safe at their workplace in the organization. By use of this model, employees are motivated and put effort into giving their best (D'Souza and </a:t>
            </a:r>
            <a:r>
              <a:rPr lang="en-US" sz="1200" kern="1200" dirty="0" err="1">
                <a:solidFill>
                  <a:schemeClr val="tx1"/>
                </a:solidFill>
                <a:effectLst/>
                <a:latin typeface="+mn-lt"/>
                <a:ea typeface="+mn-ea"/>
                <a:cs typeface="+mn-cs"/>
              </a:rPr>
              <a:t>Gurin</a:t>
            </a:r>
            <a:r>
              <a:rPr lang="en-US" sz="1200" kern="1200" dirty="0">
                <a:solidFill>
                  <a:schemeClr val="tx1"/>
                </a:solidFill>
                <a:effectLst/>
                <a:latin typeface="+mn-lt"/>
                <a:ea typeface="+mn-ea"/>
                <a:cs typeface="+mn-cs"/>
              </a:rPr>
              <a:t>, 2017).           </a:t>
            </a:r>
          </a:p>
          <a:p>
            <a:endParaRPr lang="en-US" dirty="0"/>
          </a:p>
        </p:txBody>
      </p:sp>
      <p:sp>
        <p:nvSpPr>
          <p:cNvPr id="4" name="Slide Number Placeholder 3"/>
          <p:cNvSpPr>
            <a:spLocks noGrp="1"/>
          </p:cNvSpPr>
          <p:nvPr>
            <p:ph type="sldNum" sz="quarter" idx="10"/>
          </p:nvPr>
        </p:nvSpPr>
        <p:spPr/>
        <p:txBody>
          <a:bodyPr/>
          <a:lstStyle/>
          <a:p>
            <a:fld id="{940B54E6-C69C-40C3-BA76-4FE6B57258B1}" type="slidenum">
              <a:rPr lang="en-US" smtClean="0"/>
              <a:t>6</a:t>
            </a:fld>
            <a:endParaRPr lang="en-US"/>
          </a:p>
        </p:txBody>
      </p:sp>
    </p:spTree>
    <p:extLst>
      <p:ext uri="{BB962C8B-B14F-4D97-AF65-F5344CB8AC3E}">
        <p14:creationId xmlns:p14="http://schemas.microsoft.com/office/powerpoint/2010/main" val="16837261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Rewarding the employees is very important to maintain their performance and progress. It is shown that recognition is very important in the hotel industry. It is very necessary for the hotel industry to give financial rewards to their employees in order to the growth of the business. It is one of the best ways to engage employees in the hotel industry. Employees want rewards from the hotel to solve their financial issues and problems. It is important for the hotel industry to fulfill all the rights of the employees (Chan and Tung, 2019). </a:t>
            </a:r>
          </a:p>
          <a:p>
            <a:endParaRPr lang="en-US" dirty="0"/>
          </a:p>
        </p:txBody>
      </p:sp>
      <p:sp>
        <p:nvSpPr>
          <p:cNvPr id="4" name="Slide Number Placeholder 3"/>
          <p:cNvSpPr>
            <a:spLocks noGrp="1"/>
          </p:cNvSpPr>
          <p:nvPr>
            <p:ph type="sldNum" sz="quarter" idx="10"/>
          </p:nvPr>
        </p:nvSpPr>
        <p:spPr/>
        <p:txBody>
          <a:bodyPr/>
          <a:lstStyle/>
          <a:p>
            <a:fld id="{940B54E6-C69C-40C3-BA76-4FE6B57258B1}" type="slidenum">
              <a:rPr lang="en-US" smtClean="0"/>
              <a:t>7</a:t>
            </a:fld>
            <a:endParaRPr lang="en-US"/>
          </a:p>
        </p:txBody>
      </p:sp>
    </p:spTree>
    <p:extLst>
      <p:ext uri="{BB962C8B-B14F-4D97-AF65-F5344CB8AC3E}">
        <p14:creationId xmlns:p14="http://schemas.microsoft.com/office/powerpoint/2010/main" val="257706920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A very large and diverse workforce is included in the hotel and hospitality industry. The requirement of the employee hosts and waiters are dissimilar from those of distributors, managers, and secretaries (Chan and Tung, 2019). The hotel's staff and employees reflect the quality of the hotel. The hotel industry should provide good training to their employees and provide education to their employees. </a:t>
            </a:r>
          </a:p>
          <a:p>
            <a:endParaRPr lang="en-US" dirty="0"/>
          </a:p>
        </p:txBody>
      </p:sp>
      <p:sp>
        <p:nvSpPr>
          <p:cNvPr id="4" name="Slide Number Placeholder 3"/>
          <p:cNvSpPr>
            <a:spLocks noGrp="1"/>
          </p:cNvSpPr>
          <p:nvPr>
            <p:ph type="sldNum" sz="quarter" idx="10"/>
          </p:nvPr>
        </p:nvSpPr>
        <p:spPr/>
        <p:txBody>
          <a:bodyPr/>
          <a:lstStyle/>
          <a:p>
            <a:fld id="{940B54E6-C69C-40C3-BA76-4FE6B57258B1}" type="slidenum">
              <a:rPr lang="en-US" smtClean="0"/>
              <a:t>8</a:t>
            </a:fld>
            <a:endParaRPr lang="en-US"/>
          </a:p>
        </p:txBody>
      </p:sp>
    </p:spTree>
    <p:extLst>
      <p:ext uri="{BB962C8B-B14F-4D97-AF65-F5344CB8AC3E}">
        <p14:creationId xmlns:p14="http://schemas.microsoft.com/office/powerpoint/2010/main" val="230813256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It refers that giving short breaks to the employees to engage them employees in the hotel industry. It is also one of the good ways to engage the employees in the hotel and hospitality industry. There is no hotel that has no guests and has full free time (Chan and Tung, 2019).  </a:t>
            </a:r>
          </a:p>
          <a:p>
            <a:endParaRPr lang="en-US" dirty="0"/>
          </a:p>
        </p:txBody>
      </p:sp>
      <p:sp>
        <p:nvSpPr>
          <p:cNvPr id="4" name="Slide Number Placeholder 3"/>
          <p:cNvSpPr>
            <a:spLocks noGrp="1"/>
          </p:cNvSpPr>
          <p:nvPr>
            <p:ph type="sldNum" sz="quarter" idx="10"/>
          </p:nvPr>
        </p:nvSpPr>
        <p:spPr/>
        <p:txBody>
          <a:bodyPr/>
          <a:lstStyle/>
          <a:p>
            <a:fld id="{940B54E6-C69C-40C3-BA76-4FE6B57258B1}" type="slidenum">
              <a:rPr lang="en-US" smtClean="0"/>
              <a:t>9</a:t>
            </a:fld>
            <a:endParaRPr lang="en-US"/>
          </a:p>
        </p:txBody>
      </p:sp>
    </p:spTree>
    <p:extLst>
      <p:ext uri="{BB962C8B-B14F-4D97-AF65-F5344CB8AC3E}">
        <p14:creationId xmlns:p14="http://schemas.microsoft.com/office/powerpoint/2010/main" val="2300346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worth United Kingdom’s hotel is $16.4 billion. The ratio of the united kingdom's hotel growth is 0.3% (2021 to 2022). Employees play a vital role in the success of the hotel industry. In the hotel industry, one mistake such as don't satisfy the customer or misbehaving with customers, and another mistake is the existence of unhappy customers. The importance of employee engagement in the hotel industry decides that the customer relationship, bottom line, and productivity can all take benefit from employee engagement. Employee engagement helps the hotel industry to improve the culture of the company, rate of retention, output, bottom lines, and customers relation. The Law of Circulation says that to give, receive, or keep, somethings, someone has to first practice on himself. Engagement means the employee's emotional commitment toward their workplace. Maslow’s model helps the knowledge related to the potential and problems of employee engagement. Examples of good practices for the employees engaged in the hotel industry included freebies, compensatory time, opportunities for development, and rewards and recognition.</a:t>
            </a:r>
          </a:p>
          <a:p>
            <a:endParaRPr lang="en-US" dirty="0"/>
          </a:p>
        </p:txBody>
      </p:sp>
      <p:sp>
        <p:nvSpPr>
          <p:cNvPr id="4" name="Slide Number Placeholder 3"/>
          <p:cNvSpPr>
            <a:spLocks noGrp="1"/>
          </p:cNvSpPr>
          <p:nvPr>
            <p:ph type="sldNum" sz="quarter" idx="10"/>
          </p:nvPr>
        </p:nvSpPr>
        <p:spPr/>
        <p:txBody>
          <a:bodyPr/>
          <a:lstStyle/>
          <a:p>
            <a:fld id="{940B54E6-C69C-40C3-BA76-4FE6B57258B1}" type="slidenum">
              <a:rPr lang="en-US" smtClean="0"/>
              <a:t>10</a:t>
            </a:fld>
            <a:endParaRPr lang="en-US"/>
          </a:p>
        </p:txBody>
      </p:sp>
    </p:spTree>
    <p:extLst>
      <p:ext uri="{BB962C8B-B14F-4D97-AF65-F5344CB8AC3E}">
        <p14:creationId xmlns:p14="http://schemas.microsoft.com/office/powerpoint/2010/main" val="2681495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Chan, A.P.H. and Tung, V.W.S., 2019. Examining the effects of robotic service on brand experience: the moderating role of hotel segment. </a:t>
            </a:r>
            <a:r>
              <a:rPr lang="en-US" sz="1200" i="1" kern="1200" dirty="0">
                <a:solidFill>
                  <a:schemeClr val="tx1"/>
                </a:solidFill>
                <a:effectLst/>
                <a:latin typeface="+mn-lt"/>
                <a:ea typeface="+mn-ea"/>
                <a:cs typeface="+mn-cs"/>
              </a:rPr>
              <a:t>Journal of Travel &amp; Tourism Marketing</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36</a:t>
            </a:r>
            <a:r>
              <a:rPr lang="en-US" sz="1200" kern="1200" dirty="0">
                <a:solidFill>
                  <a:schemeClr val="tx1"/>
                </a:solidFill>
                <a:effectLst/>
                <a:latin typeface="+mn-lt"/>
                <a:ea typeface="+mn-ea"/>
                <a:cs typeface="+mn-cs"/>
              </a:rPr>
              <a:t>(4), pp.458-468.</a:t>
            </a:r>
          </a:p>
          <a:p>
            <a:r>
              <a:rPr lang="en-US" sz="1200" kern="1200" dirty="0">
                <a:solidFill>
                  <a:schemeClr val="tx1"/>
                </a:solidFill>
                <a:effectLst/>
                <a:latin typeface="+mn-lt"/>
                <a:ea typeface="+mn-ea"/>
                <a:cs typeface="+mn-cs"/>
              </a:rPr>
              <a:t>Lo, A., Wu, C. and Tsai, H., 2015. The impact of service quality on positive consumption emotions in resort and hotel spa experiences. </a:t>
            </a:r>
            <a:r>
              <a:rPr lang="en-US" sz="1200" i="1" kern="1200" dirty="0">
                <a:solidFill>
                  <a:schemeClr val="tx1"/>
                </a:solidFill>
                <a:effectLst/>
                <a:latin typeface="+mn-lt"/>
                <a:ea typeface="+mn-ea"/>
                <a:cs typeface="+mn-cs"/>
              </a:rPr>
              <a:t>Journal of Hospitality Marketing &amp;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24</a:t>
            </a:r>
            <a:r>
              <a:rPr lang="en-US" sz="1200" kern="1200" dirty="0">
                <a:solidFill>
                  <a:schemeClr val="tx1"/>
                </a:solidFill>
                <a:effectLst/>
                <a:latin typeface="+mn-lt"/>
                <a:ea typeface="+mn-ea"/>
                <a:cs typeface="+mn-cs"/>
              </a:rPr>
              <a:t>(2), pp.155-179.</a:t>
            </a:r>
          </a:p>
          <a:p>
            <a:r>
              <a:rPr lang="en-US" sz="1200" kern="1200" dirty="0">
                <a:solidFill>
                  <a:schemeClr val="tx1"/>
                </a:solidFill>
                <a:effectLst/>
                <a:latin typeface="+mn-lt"/>
                <a:ea typeface="+mn-ea"/>
                <a:cs typeface="+mn-cs"/>
              </a:rPr>
              <a:t>D'Souza, J. and </a:t>
            </a:r>
            <a:r>
              <a:rPr lang="en-US" sz="1200" kern="1200" dirty="0" err="1">
                <a:solidFill>
                  <a:schemeClr val="tx1"/>
                </a:solidFill>
                <a:effectLst/>
                <a:latin typeface="+mn-lt"/>
                <a:ea typeface="+mn-ea"/>
                <a:cs typeface="+mn-cs"/>
              </a:rPr>
              <a:t>Gurin</a:t>
            </a:r>
            <a:r>
              <a:rPr lang="en-US" sz="1200" kern="1200" dirty="0">
                <a:solidFill>
                  <a:schemeClr val="tx1"/>
                </a:solidFill>
                <a:effectLst/>
                <a:latin typeface="+mn-lt"/>
                <a:ea typeface="+mn-ea"/>
                <a:cs typeface="+mn-cs"/>
              </a:rPr>
              <a:t>, M., 2017. Archetypes based on Maslow's need hierarchy. </a:t>
            </a:r>
            <a:r>
              <a:rPr lang="en-US" sz="1200" i="1" kern="1200" dirty="0">
                <a:solidFill>
                  <a:schemeClr val="tx1"/>
                </a:solidFill>
                <a:effectLst/>
                <a:latin typeface="+mn-lt"/>
                <a:ea typeface="+mn-ea"/>
                <a:cs typeface="+mn-cs"/>
              </a:rPr>
              <a:t>Journal of the Indian Academy of Applied Psychology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43</a:t>
            </a:r>
            <a:r>
              <a:rPr lang="en-US" sz="1200" kern="1200" dirty="0">
                <a:solidFill>
                  <a:schemeClr val="tx1"/>
                </a:solidFill>
                <a:effectLst/>
                <a:latin typeface="+mn-lt"/>
                <a:ea typeface="+mn-ea"/>
                <a:cs typeface="+mn-cs"/>
              </a:rPr>
              <a:t>(2), pp.183-188. Johnston, K.A., 2018. Engagement. </a:t>
            </a:r>
            <a:r>
              <a:rPr lang="en-US" sz="1200" i="1" kern="1200" dirty="0">
                <a:solidFill>
                  <a:schemeClr val="tx1"/>
                </a:solidFill>
                <a:effectLst/>
                <a:latin typeface="+mn-lt"/>
                <a:ea typeface="+mn-ea"/>
                <a:cs typeface="+mn-cs"/>
              </a:rPr>
              <a:t>The international encyclopedia of strategic communication</a:t>
            </a:r>
            <a:r>
              <a:rPr lang="en-US" sz="1200" kern="1200" dirty="0">
                <a:solidFill>
                  <a:schemeClr val="tx1"/>
                </a:solidFill>
                <a:effectLst/>
                <a:latin typeface="+mn-lt"/>
                <a:ea typeface="+mn-ea"/>
                <a:cs typeface="+mn-cs"/>
              </a:rPr>
              <a:t>, pp.1-9.</a:t>
            </a:r>
          </a:p>
          <a:p>
            <a:r>
              <a:rPr lang="en-US" sz="1200" kern="1200" dirty="0">
                <a:solidFill>
                  <a:schemeClr val="tx1"/>
                </a:solidFill>
                <a:effectLst/>
                <a:latin typeface="+mn-lt"/>
                <a:ea typeface="+mn-ea"/>
                <a:cs typeface="+mn-cs"/>
              </a:rPr>
              <a:t>Brown, N.A., </a:t>
            </a:r>
            <a:r>
              <a:rPr lang="en-US" sz="1200" kern="1200" dirty="0" err="1">
                <a:solidFill>
                  <a:schemeClr val="tx1"/>
                </a:solidFill>
                <a:effectLst/>
                <a:latin typeface="+mn-lt"/>
                <a:ea typeface="+mn-ea"/>
                <a:cs typeface="+mn-cs"/>
              </a:rPr>
              <a:t>Orchiston</a:t>
            </a:r>
            <a:r>
              <a:rPr lang="en-US" sz="1200" kern="1200" dirty="0">
                <a:solidFill>
                  <a:schemeClr val="tx1"/>
                </a:solidFill>
                <a:effectLst/>
                <a:latin typeface="+mn-lt"/>
                <a:ea typeface="+mn-ea"/>
                <a:cs typeface="+mn-cs"/>
              </a:rPr>
              <a:t>, C., </a:t>
            </a:r>
            <a:r>
              <a:rPr lang="en-US" sz="1200" kern="1200" dirty="0" err="1">
                <a:solidFill>
                  <a:schemeClr val="tx1"/>
                </a:solidFill>
                <a:effectLst/>
                <a:latin typeface="+mn-lt"/>
                <a:ea typeface="+mn-ea"/>
                <a:cs typeface="+mn-cs"/>
              </a:rPr>
              <a:t>Rovins</a:t>
            </a:r>
            <a:r>
              <a:rPr lang="en-US" sz="1200" kern="1200" dirty="0">
                <a:solidFill>
                  <a:schemeClr val="tx1"/>
                </a:solidFill>
                <a:effectLst/>
                <a:latin typeface="+mn-lt"/>
                <a:ea typeface="+mn-ea"/>
                <a:cs typeface="+mn-cs"/>
              </a:rPr>
              <a:t>, J.E., </a:t>
            </a:r>
            <a:r>
              <a:rPr lang="en-US" sz="1200" kern="1200" dirty="0" err="1">
                <a:solidFill>
                  <a:schemeClr val="tx1"/>
                </a:solidFill>
                <a:effectLst/>
                <a:latin typeface="+mn-lt"/>
                <a:ea typeface="+mn-ea"/>
                <a:cs typeface="+mn-cs"/>
              </a:rPr>
              <a:t>Feldmann</a:t>
            </a:r>
            <a:r>
              <a:rPr lang="en-US" sz="1200" kern="1200" dirty="0">
                <a:solidFill>
                  <a:schemeClr val="tx1"/>
                </a:solidFill>
                <a:effectLst/>
                <a:latin typeface="+mn-lt"/>
                <a:ea typeface="+mn-ea"/>
                <a:cs typeface="+mn-cs"/>
              </a:rPr>
              <a:t>-Jensen, S. and Johnston, D., 2018. An integrative framework for investigating disaster resilience within the hotel sector. </a:t>
            </a:r>
            <a:r>
              <a:rPr lang="en-US" sz="1200" i="1" kern="1200" dirty="0">
                <a:solidFill>
                  <a:schemeClr val="tx1"/>
                </a:solidFill>
                <a:effectLst/>
                <a:latin typeface="+mn-lt"/>
                <a:ea typeface="+mn-ea"/>
                <a:cs typeface="+mn-cs"/>
              </a:rPr>
              <a:t>Journal of Hospitality and Tourism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36</a:t>
            </a:r>
            <a:r>
              <a:rPr lang="en-US" sz="1200" kern="1200" dirty="0">
                <a:solidFill>
                  <a:schemeClr val="tx1"/>
                </a:solidFill>
                <a:effectLst/>
                <a:latin typeface="+mn-lt"/>
                <a:ea typeface="+mn-ea"/>
                <a:cs typeface="+mn-cs"/>
              </a:rPr>
              <a:t>, pp.67-75.</a:t>
            </a:r>
          </a:p>
          <a:p>
            <a:r>
              <a:rPr lang="en-US" sz="1200" kern="1200" dirty="0" err="1">
                <a:solidFill>
                  <a:schemeClr val="tx1"/>
                </a:solidFill>
                <a:effectLst/>
                <a:latin typeface="+mn-lt"/>
                <a:ea typeface="+mn-ea"/>
                <a:cs typeface="+mn-cs"/>
              </a:rPr>
              <a:t>Sahin</a:t>
            </a:r>
            <a:r>
              <a:rPr lang="en-US" sz="1200" kern="1200" dirty="0">
                <a:solidFill>
                  <a:schemeClr val="tx1"/>
                </a:solidFill>
                <a:effectLst/>
                <a:latin typeface="+mn-lt"/>
                <a:ea typeface="+mn-ea"/>
                <a:cs typeface="+mn-cs"/>
              </a:rPr>
              <a:t>, I., </a:t>
            </a:r>
            <a:r>
              <a:rPr lang="en-US" sz="1200" kern="1200" dirty="0" err="1">
                <a:solidFill>
                  <a:schemeClr val="tx1"/>
                </a:solidFill>
                <a:effectLst/>
                <a:latin typeface="+mn-lt"/>
                <a:ea typeface="+mn-ea"/>
                <a:cs typeface="+mn-cs"/>
              </a:rPr>
              <a:t>Gulmez</a:t>
            </a:r>
            <a:r>
              <a:rPr lang="en-US" sz="1200" kern="1200" dirty="0">
                <a:solidFill>
                  <a:schemeClr val="tx1"/>
                </a:solidFill>
                <a:effectLst/>
                <a:latin typeface="+mn-lt"/>
                <a:ea typeface="+mn-ea"/>
                <a:cs typeface="+mn-cs"/>
              </a:rPr>
              <a:t>, M. and </a:t>
            </a:r>
            <a:r>
              <a:rPr lang="en-US" sz="1200" kern="1200" dirty="0" err="1">
                <a:solidFill>
                  <a:schemeClr val="tx1"/>
                </a:solidFill>
                <a:effectLst/>
                <a:latin typeface="+mn-lt"/>
                <a:ea typeface="+mn-ea"/>
                <a:cs typeface="+mn-cs"/>
              </a:rPr>
              <a:t>Kitapci</a:t>
            </a:r>
            <a:r>
              <a:rPr lang="en-US" sz="1200" kern="1200" dirty="0">
                <a:solidFill>
                  <a:schemeClr val="tx1"/>
                </a:solidFill>
                <a:effectLst/>
                <a:latin typeface="+mn-lt"/>
                <a:ea typeface="+mn-ea"/>
                <a:cs typeface="+mn-cs"/>
              </a:rPr>
              <a:t>, O., 2017. E-complaint tracking and online problem-solving strategies in hospitality management: Plumbing the depths of reviews and responses on TripAdvisor. </a:t>
            </a:r>
            <a:r>
              <a:rPr lang="en-US" sz="1200" i="1" kern="1200" dirty="0">
                <a:solidFill>
                  <a:schemeClr val="tx1"/>
                </a:solidFill>
                <a:effectLst/>
                <a:latin typeface="+mn-lt"/>
                <a:ea typeface="+mn-ea"/>
                <a:cs typeface="+mn-cs"/>
              </a:rPr>
              <a:t>Journal of Hospitality and Tourism Technology</a:t>
            </a:r>
            <a:r>
              <a:rPr lang="en-US" sz="1200" kern="1200" dirty="0">
                <a:solidFill>
                  <a:schemeClr val="tx1"/>
                </a:solidFill>
                <a:effectLst/>
                <a:latin typeface="+mn-lt"/>
                <a:ea typeface="+mn-ea"/>
                <a:cs typeface="+mn-cs"/>
              </a:rPr>
              <a:t>.</a:t>
            </a:r>
          </a:p>
          <a:p>
            <a:r>
              <a:rPr lang="en-US" sz="1200" kern="1200" dirty="0" err="1">
                <a:solidFill>
                  <a:schemeClr val="tx1"/>
                </a:solidFill>
                <a:effectLst/>
                <a:latin typeface="+mn-lt"/>
                <a:ea typeface="+mn-ea"/>
                <a:cs typeface="+mn-cs"/>
              </a:rPr>
              <a:t>Karatepe</a:t>
            </a:r>
            <a:r>
              <a:rPr lang="en-US" sz="1200" kern="1200" dirty="0">
                <a:solidFill>
                  <a:schemeClr val="tx1"/>
                </a:solidFill>
                <a:effectLst/>
                <a:latin typeface="+mn-lt"/>
                <a:ea typeface="+mn-ea"/>
                <a:cs typeface="+mn-cs"/>
              </a:rPr>
              <a:t>, O.M. and </a:t>
            </a:r>
            <a:r>
              <a:rPr lang="en-US" sz="1200" kern="1200" dirty="0" err="1">
                <a:solidFill>
                  <a:schemeClr val="tx1"/>
                </a:solidFill>
                <a:effectLst/>
                <a:latin typeface="+mn-lt"/>
                <a:ea typeface="+mn-ea"/>
                <a:cs typeface="+mn-cs"/>
              </a:rPr>
              <a:t>Olugbade</a:t>
            </a:r>
            <a:r>
              <a:rPr lang="en-US" sz="1200" kern="1200" dirty="0">
                <a:solidFill>
                  <a:schemeClr val="tx1"/>
                </a:solidFill>
                <a:effectLst/>
                <a:latin typeface="+mn-lt"/>
                <a:ea typeface="+mn-ea"/>
                <a:cs typeface="+mn-cs"/>
              </a:rPr>
              <a:t>, O.A., 2016. The mediating role of work engagement in the relationship between high-performance work practices and job outcomes of employees in Nigeria. </a:t>
            </a:r>
            <a:r>
              <a:rPr lang="en-US" sz="1200" i="1" kern="1200" dirty="0">
                <a:solidFill>
                  <a:schemeClr val="tx1"/>
                </a:solidFill>
                <a:effectLst/>
                <a:latin typeface="+mn-lt"/>
                <a:ea typeface="+mn-ea"/>
                <a:cs typeface="+mn-cs"/>
              </a:rPr>
              <a:t>International Journal of Contemporary Hospitality Management</a:t>
            </a:r>
            <a:r>
              <a:rPr lang="en-US" sz="1200" kern="1200" dirty="0">
                <a:solidFill>
                  <a:schemeClr val="tx1"/>
                </a:solidFill>
                <a:effectLst/>
                <a:latin typeface="+mn-lt"/>
                <a:ea typeface="+mn-ea"/>
                <a:cs typeface="+mn-cs"/>
              </a:rPr>
              <a:t>.</a:t>
            </a:r>
          </a:p>
          <a:p>
            <a:r>
              <a:rPr lang="en-US" sz="1200" kern="1200" dirty="0">
                <a:solidFill>
                  <a:schemeClr val="tx1"/>
                </a:solidFill>
                <a:effectLst/>
                <a:latin typeface="+mn-lt"/>
                <a:ea typeface="+mn-ea"/>
                <a:cs typeface="+mn-cs"/>
              </a:rPr>
              <a:t>Jung, H.S. and Yoon, H.H., 2016. What does work mean to hospitality employees? The effects of meaningful work on employees' organizational commitment: The mediating role of job engagement. </a:t>
            </a:r>
            <a:r>
              <a:rPr lang="en-US" sz="1200" i="1" kern="1200" dirty="0">
                <a:solidFill>
                  <a:schemeClr val="tx1"/>
                </a:solidFill>
                <a:effectLst/>
                <a:latin typeface="+mn-lt"/>
                <a:ea typeface="+mn-ea"/>
                <a:cs typeface="+mn-cs"/>
              </a:rPr>
              <a:t>International Journal of Hospitality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53</a:t>
            </a:r>
            <a:r>
              <a:rPr lang="en-US" sz="1200" kern="1200" dirty="0">
                <a:solidFill>
                  <a:schemeClr val="tx1"/>
                </a:solidFill>
                <a:effectLst/>
                <a:latin typeface="+mn-lt"/>
                <a:ea typeface="+mn-ea"/>
                <a:cs typeface="+mn-cs"/>
              </a:rPr>
              <a:t>, pp.59-68.</a:t>
            </a:r>
          </a:p>
          <a:p>
            <a:r>
              <a:rPr lang="en-US" sz="1200" kern="1200" dirty="0">
                <a:solidFill>
                  <a:schemeClr val="tx1"/>
                </a:solidFill>
                <a:effectLst/>
                <a:latin typeface="+mn-lt"/>
                <a:ea typeface="+mn-ea"/>
                <a:cs typeface="+mn-cs"/>
              </a:rPr>
              <a:t>Putra, E.D., Cho, S. and Liu, J., 2017. Extrinsic and intrinsic motivation on work engagement in the hospitality industry: Test of motivation crowding theory. </a:t>
            </a:r>
            <a:r>
              <a:rPr lang="en-US" sz="1200" i="1" kern="1200" dirty="0">
                <a:solidFill>
                  <a:schemeClr val="tx1"/>
                </a:solidFill>
                <a:effectLst/>
                <a:latin typeface="+mn-lt"/>
                <a:ea typeface="+mn-ea"/>
                <a:cs typeface="+mn-cs"/>
              </a:rPr>
              <a:t>Tourism and Hospitality Research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17</a:t>
            </a:r>
            <a:r>
              <a:rPr lang="en-US" sz="1200" kern="1200" dirty="0">
                <a:solidFill>
                  <a:schemeClr val="tx1"/>
                </a:solidFill>
                <a:effectLst/>
                <a:latin typeface="+mn-lt"/>
                <a:ea typeface="+mn-ea"/>
                <a:cs typeface="+mn-cs"/>
              </a:rPr>
              <a:t>(2), pp.228-241.</a:t>
            </a:r>
          </a:p>
          <a:p>
            <a:r>
              <a:rPr lang="en-US" sz="1200" kern="1200" dirty="0" err="1">
                <a:solidFill>
                  <a:schemeClr val="tx1"/>
                </a:solidFill>
                <a:effectLst/>
                <a:latin typeface="+mn-lt"/>
                <a:ea typeface="+mn-ea"/>
                <a:cs typeface="+mn-cs"/>
              </a:rPr>
              <a:t>Rahimi</a:t>
            </a:r>
            <a:r>
              <a:rPr lang="en-US" sz="1200" kern="1200" dirty="0">
                <a:solidFill>
                  <a:schemeClr val="tx1"/>
                </a:solidFill>
                <a:effectLst/>
                <a:latin typeface="+mn-lt"/>
                <a:ea typeface="+mn-ea"/>
                <a:cs typeface="+mn-cs"/>
              </a:rPr>
              <a:t>, R. and </a:t>
            </a:r>
            <a:r>
              <a:rPr lang="en-US" sz="1200" kern="1200" dirty="0" err="1">
                <a:solidFill>
                  <a:schemeClr val="tx1"/>
                </a:solidFill>
                <a:effectLst/>
                <a:latin typeface="+mn-lt"/>
                <a:ea typeface="+mn-ea"/>
                <a:cs typeface="+mn-cs"/>
              </a:rPr>
              <a:t>Gunlu</a:t>
            </a:r>
            <a:r>
              <a:rPr lang="en-US" sz="1200" kern="1200" dirty="0">
                <a:solidFill>
                  <a:schemeClr val="tx1"/>
                </a:solidFill>
                <a:effectLst/>
                <a:latin typeface="+mn-lt"/>
                <a:ea typeface="+mn-ea"/>
                <a:cs typeface="+mn-cs"/>
              </a:rPr>
              <a:t>, E., 2016. Implementing customer relationship management (CRM) in the hotel industry from an organizational culture perspective: the case of a chain hotel in the UK. </a:t>
            </a:r>
            <a:r>
              <a:rPr lang="en-US" sz="1200" i="1" kern="1200" dirty="0">
                <a:solidFill>
                  <a:schemeClr val="tx1"/>
                </a:solidFill>
                <a:effectLst/>
                <a:latin typeface="+mn-lt"/>
                <a:ea typeface="+mn-ea"/>
                <a:cs typeface="+mn-cs"/>
              </a:rPr>
              <a:t>International Journal of Contemporary Hospitality Management</a:t>
            </a:r>
            <a:r>
              <a:rPr lang="en-US" sz="1200" kern="1200" dirty="0">
                <a:solidFill>
                  <a:schemeClr val="tx1"/>
                </a:solidFill>
                <a:effectLst/>
                <a:latin typeface="+mn-lt"/>
                <a:ea typeface="+mn-ea"/>
                <a:cs typeface="+mn-cs"/>
              </a:rPr>
              <a:t>.</a:t>
            </a:r>
          </a:p>
          <a:p>
            <a:r>
              <a:rPr lang="en-US" sz="1200" kern="1200" dirty="0" err="1">
                <a:solidFill>
                  <a:schemeClr val="tx1"/>
                </a:solidFill>
                <a:effectLst/>
                <a:latin typeface="+mn-lt"/>
                <a:ea typeface="+mn-ea"/>
                <a:cs typeface="+mn-cs"/>
              </a:rPr>
              <a:t>Neupane</a:t>
            </a:r>
            <a:r>
              <a:rPr lang="en-US" sz="1200" kern="1200" dirty="0">
                <a:solidFill>
                  <a:schemeClr val="tx1"/>
                </a:solidFill>
                <a:effectLst/>
                <a:latin typeface="+mn-lt"/>
                <a:ea typeface="+mn-ea"/>
                <a:cs typeface="+mn-cs"/>
              </a:rPr>
              <a:t>, R., 2015. Effects of coaching and mentoring on employee performance in the UK hotel industry. </a:t>
            </a:r>
            <a:r>
              <a:rPr lang="en-US" sz="1200" i="1" kern="1200" dirty="0">
                <a:solidFill>
                  <a:schemeClr val="tx1"/>
                </a:solidFill>
                <a:effectLst/>
                <a:latin typeface="+mn-lt"/>
                <a:ea typeface="+mn-ea"/>
                <a:cs typeface="+mn-cs"/>
              </a:rPr>
              <a:t>International Journal of Social Sciences and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a:t>
            </a:r>
            <a:r>
              <a:rPr lang="en-US" sz="1200" kern="1200" dirty="0">
                <a:solidFill>
                  <a:schemeClr val="tx1"/>
                </a:solidFill>
                <a:effectLst/>
                <a:latin typeface="+mn-lt"/>
                <a:ea typeface="+mn-ea"/>
                <a:cs typeface="+mn-cs"/>
              </a:rPr>
              <a:t>(2), pp.123-138.</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 </a:t>
            </a:r>
          </a:p>
          <a:p>
            <a:br>
              <a:rPr lang="en-US" sz="1200" b="1" kern="1200" dirty="0">
                <a:solidFill>
                  <a:schemeClr val="tx1"/>
                </a:solidFill>
                <a:effectLst/>
                <a:latin typeface="+mn-lt"/>
                <a:ea typeface="+mn-ea"/>
                <a:cs typeface="+mn-cs"/>
              </a:rPr>
            </a:br>
            <a:r>
              <a:rPr lang="en-US" sz="1200" b="1"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940B54E6-C69C-40C3-BA76-4FE6B57258B1}" type="slidenum">
              <a:rPr lang="en-US" smtClean="0"/>
              <a:t>11</a:t>
            </a:fld>
            <a:endParaRPr lang="en-US"/>
          </a:p>
        </p:txBody>
      </p:sp>
    </p:spTree>
    <p:extLst>
      <p:ext uri="{BB962C8B-B14F-4D97-AF65-F5344CB8AC3E}">
        <p14:creationId xmlns:p14="http://schemas.microsoft.com/office/powerpoint/2010/main" val="292422696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12/5/2022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12/5/2022</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763516C8-F227-4B77-9AA7-61B9A0B782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592925" y="3979877"/>
            <a:ext cx="8911687" cy="778589"/>
          </a:xfrm>
        </p:spPr>
        <p:txBody>
          <a:bodyPr anchor="b">
            <a:normAutofit/>
          </a:bodyPr>
          <a:lstStyle/>
          <a:p>
            <a:r>
              <a:rPr lang="en-US" sz="2800" b="1">
                <a:latin typeface="Arial" panose="020B0604020202020204" pitchFamily="34" charset="0"/>
                <a:cs typeface="Arial" panose="020B0604020202020204" pitchFamily="34" charset="0"/>
              </a:rPr>
              <a:t>Employee Engagement</a:t>
            </a:r>
          </a:p>
        </p:txBody>
      </p:sp>
      <p:sp>
        <p:nvSpPr>
          <p:cNvPr id="13" name="Rectangle 12">
            <a:extLst>
              <a:ext uri="{FF2B5EF4-FFF2-40B4-BE49-F238E27FC236}">
                <a16:creationId xmlns:a16="http://schemas.microsoft.com/office/drawing/2014/main" id="{D91B420C-C4C8-44DF-96B2-FBD1014646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rgbClr val="95695E"/>
          </a:solidFill>
          <a:ln>
            <a:noFill/>
          </a:ln>
          <a:effectLst/>
        </p:spPr>
        <p:style>
          <a:lnRef idx="1">
            <a:schemeClr val="accent1"/>
          </a:lnRef>
          <a:fillRef idx="3">
            <a:schemeClr val="accent1"/>
          </a:fillRef>
          <a:effectRef idx="2">
            <a:schemeClr val="accent1"/>
          </a:effectRef>
          <a:fontRef idx="minor">
            <a:schemeClr val="lt1"/>
          </a:fontRef>
        </p:style>
      </p:sp>
      <p:pic>
        <p:nvPicPr>
          <p:cNvPr id="4" name="Content Placeholder 3" descr="4 Things Top Managers Do To Improve Employee Engagement - People Equation"/>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80799" y="615880"/>
            <a:ext cx="4838094" cy="3217333"/>
          </a:xfrm>
          <a:prstGeom prst="rect">
            <a:avLst/>
          </a:prstGeom>
        </p:spPr>
      </p:pic>
      <p:sp>
        <p:nvSpPr>
          <p:cNvPr id="15" name="Freeform 33">
            <a:extLst>
              <a:ext uri="{FF2B5EF4-FFF2-40B4-BE49-F238E27FC236}">
                <a16:creationId xmlns:a16="http://schemas.microsoft.com/office/drawing/2014/main" id="{070928B1-3E69-44AC-A1EE-B4E4270A7A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4369172"/>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8" name="Content Placeholder 7">
            <a:extLst>
              <a:ext uri="{FF2B5EF4-FFF2-40B4-BE49-F238E27FC236}">
                <a16:creationId xmlns:a16="http://schemas.microsoft.com/office/drawing/2014/main" id="{0A8E22FF-DCD2-3EF4-05D2-7649112B4317}"/>
              </a:ext>
            </a:extLst>
          </p:cNvPr>
          <p:cNvSpPr>
            <a:spLocks noGrp="1"/>
          </p:cNvSpPr>
          <p:nvPr>
            <p:ph idx="1"/>
          </p:nvPr>
        </p:nvSpPr>
        <p:spPr>
          <a:xfrm>
            <a:off x="2589212" y="4845585"/>
            <a:ext cx="8915400" cy="1280890"/>
          </a:xfrm>
        </p:spPr>
        <p:txBody>
          <a:bodyPr>
            <a:normAutofit/>
          </a:bodyPr>
          <a:lstStyle/>
          <a:p>
            <a:r>
              <a:rPr lang="en-US" dirty="0"/>
              <a:t>Presented By:</a:t>
            </a:r>
            <a:r>
              <a:rPr lang="ro-RO" dirty="0"/>
              <a:t> Alexandra Buzatu </a:t>
            </a:r>
          </a:p>
          <a:p>
            <a:r>
              <a:rPr lang="ro-RO" dirty="0"/>
              <a:t>Student ID </a:t>
            </a:r>
            <a:r>
              <a:rPr lang="en-US"/>
              <a:t>: 2111922</a:t>
            </a:r>
            <a:endParaRPr lang="en-US" dirty="0"/>
          </a:p>
        </p:txBody>
      </p:sp>
    </p:spTree>
    <p:extLst>
      <p:ext uri="{BB962C8B-B14F-4D97-AF65-F5344CB8AC3E}">
        <p14:creationId xmlns:p14="http://schemas.microsoft.com/office/powerpoint/2010/main" val="276080843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F7E8610-2DF7-4AF0-B876-0F3B7882A6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1C8C023-62A6-4DA0-8DF4-3F4EA9409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06695"/>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843391" y="624110"/>
            <a:ext cx="9383408" cy="1280890"/>
          </a:xfrm>
        </p:spPr>
        <p:txBody>
          <a:bodyPr>
            <a:normAutofit/>
          </a:bodyPr>
          <a:lstStyle/>
          <a:p>
            <a:r>
              <a:rPr lang="en-US" b="1">
                <a:solidFill>
                  <a:schemeClr val="bg1"/>
                </a:solidFill>
                <a:latin typeface="Arial" panose="020B0604020202020204" pitchFamily="34" charset="0"/>
                <a:cs typeface="Arial" panose="020B0604020202020204" pitchFamily="34" charset="0"/>
              </a:rPr>
              <a:t>Introduction</a:t>
            </a:r>
            <a:endParaRPr lang="en-US">
              <a:solidFill>
                <a:schemeClr val="bg1"/>
              </a:solidFill>
              <a:latin typeface="Arial" panose="020B0604020202020204" pitchFamily="34" charset="0"/>
              <a:cs typeface="Arial" panose="020B0604020202020204" pitchFamily="34" charset="0"/>
            </a:endParaRPr>
          </a:p>
        </p:txBody>
      </p:sp>
      <p:sp>
        <p:nvSpPr>
          <p:cNvPr id="13" name="Freeform 11">
            <a:extLst>
              <a:ext uri="{FF2B5EF4-FFF2-40B4-BE49-F238E27FC236}">
                <a16:creationId xmlns:a16="http://schemas.microsoft.com/office/drawing/2014/main" id="{26B9FE07-322E-43FB-8707-C9826BD903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BE46A709-773E-48E5-777F-99FD28072940}"/>
              </a:ext>
            </a:extLst>
          </p:cNvPr>
          <p:cNvGraphicFramePr>
            <a:graphicFrameLocks noGrp="1"/>
          </p:cNvGraphicFramePr>
          <p:nvPr>
            <p:ph idx="1"/>
            <p:extLst>
              <p:ext uri="{D42A27DB-BD31-4B8C-83A1-F6EECF244321}">
                <p14:modId xmlns:p14="http://schemas.microsoft.com/office/powerpoint/2010/main" val="1392679622"/>
              </p:ext>
            </p:extLst>
          </p:nvPr>
        </p:nvGraphicFramePr>
        <p:xfrm>
          <a:off x="961012" y="2930805"/>
          <a:ext cx="10265786" cy="296199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895123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75CD74B-9CE8-4F20-A3E4-A22A7F036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1794897" y="624110"/>
            <a:ext cx="9712998" cy="1280890"/>
          </a:xfrm>
        </p:spPr>
        <p:txBody>
          <a:bodyPr>
            <a:normAutofit/>
          </a:bodyPr>
          <a:lstStyle/>
          <a:p>
            <a:r>
              <a:rPr lang="en-US" b="1" dirty="0">
                <a:latin typeface="Arial" panose="020B0604020202020204" pitchFamily="34" charset="0"/>
                <a:cs typeface="Arial" panose="020B0604020202020204" pitchFamily="34" charset="0"/>
              </a:rPr>
              <a:t>Importance Of Employee Engagement In The Hotel Industry</a:t>
            </a:r>
            <a:r>
              <a:rPr lang="en-US" b="1" dirty="0"/>
              <a:t>:</a:t>
            </a:r>
            <a:endParaRPr lang="en-US" dirty="0"/>
          </a:p>
        </p:txBody>
      </p:sp>
      <p:sp>
        <p:nvSpPr>
          <p:cNvPr id="11" name="Rectangle 10">
            <a:extLst>
              <a:ext uri="{FF2B5EF4-FFF2-40B4-BE49-F238E27FC236}">
                <a16:creationId xmlns:a16="http://schemas.microsoft.com/office/drawing/2014/main" id="{99C44665-BECF-4482-A00C-E4BE2A87D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1">
            <a:extLst>
              <a:ext uri="{FF2B5EF4-FFF2-40B4-BE49-F238E27FC236}">
                <a16:creationId xmlns:a16="http://schemas.microsoft.com/office/drawing/2014/main" id="{20398C1D-D011-4BA8-AC81-E829677B8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graphicFrame>
        <p:nvGraphicFramePr>
          <p:cNvPr id="5" name="Content Placeholder 2">
            <a:extLst>
              <a:ext uri="{FF2B5EF4-FFF2-40B4-BE49-F238E27FC236}">
                <a16:creationId xmlns:a16="http://schemas.microsoft.com/office/drawing/2014/main" id="{B77AD0C6-FFD3-822F-CCD2-AD2D0FBF7996}"/>
              </a:ext>
            </a:extLst>
          </p:cNvPr>
          <p:cNvGraphicFramePr>
            <a:graphicFrameLocks noGrp="1"/>
          </p:cNvGraphicFramePr>
          <p:nvPr>
            <p:ph idx="1"/>
            <p:extLst>
              <p:ext uri="{D42A27DB-BD31-4B8C-83A1-F6EECF244321}">
                <p14:modId xmlns:p14="http://schemas.microsoft.com/office/powerpoint/2010/main" val="3479483292"/>
              </p:ext>
            </p:extLst>
          </p:nvPr>
        </p:nvGraphicFramePr>
        <p:xfrm>
          <a:off x="1794897" y="2222983"/>
          <a:ext cx="8987404" cy="36539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683950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59893" y="3101093"/>
            <a:ext cx="2454052" cy="3029344"/>
          </a:xfrm>
        </p:spPr>
        <p:txBody>
          <a:bodyPr>
            <a:normAutofit/>
          </a:bodyPr>
          <a:lstStyle/>
          <a:p>
            <a:r>
              <a:rPr lang="en-US" sz="3200" b="1">
                <a:solidFill>
                  <a:schemeClr val="bg1"/>
                </a:solidFill>
                <a:latin typeface="Arial" panose="020B0604020202020204" pitchFamily="34" charset="0"/>
                <a:cs typeface="Arial" panose="020B0604020202020204" pitchFamily="34" charset="0"/>
              </a:rPr>
              <a:t>Why It Is Important?</a:t>
            </a:r>
            <a:endParaRPr lang="en-US" sz="3200">
              <a:solidFill>
                <a:schemeClr val="bg1"/>
              </a:solidFill>
              <a:latin typeface="Arial" panose="020B0604020202020204" pitchFamily="34" charset="0"/>
              <a:cs typeface="Arial" panose="020B0604020202020204" pitchFamily="34" charset="0"/>
            </a:endParaRPr>
          </a:p>
        </p:txBody>
      </p:sp>
      <p:sp>
        <p:nvSpPr>
          <p:cNvPr id="11"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3" name="Rectangle 12">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81CDEAC-7601-E2DF-35D8-8F5C0E9B4408}"/>
              </a:ext>
            </a:extLst>
          </p:cNvPr>
          <p:cNvGraphicFramePr>
            <a:graphicFrameLocks noGrp="1"/>
          </p:cNvGraphicFramePr>
          <p:nvPr>
            <p:ph idx="1"/>
            <p:extLst>
              <p:ext uri="{D42A27DB-BD31-4B8C-83A1-F6EECF244321}">
                <p14:modId xmlns:p14="http://schemas.microsoft.com/office/powerpoint/2010/main" val="1572940083"/>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75525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3D9AEEE-1CCD-43C0-BA3E-16D60A6E23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59893" y="3101093"/>
            <a:ext cx="2454052" cy="3029344"/>
          </a:xfrm>
        </p:spPr>
        <p:txBody>
          <a:bodyPr>
            <a:normAutofit/>
          </a:bodyPr>
          <a:lstStyle/>
          <a:p>
            <a:r>
              <a:rPr lang="en-US" sz="2700" b="1">
                <a:solidFill>
                  <a:schemeClr val="bg1"/>
                </a:solidFill>
                <a:latin typeface="Arial" panose="020B0604020202020204" pitchFamily="34" charset="0"/>
                <a:cs typeface="Arial" panose="020B0604020202020204" pitchFamily="34" charset="0"/>
              </a:rPr>
              <a:t>Engagement</a:t>
            </a:r>
            <a:endParaRPr lang="en-US" sz="2700">
              <a:solidFill>
                <a:schemeClr val="bg1"/>
              </a:solidFill>
              <a:latin typeface="Arial" panose="020B0604020202020204" pitchFamily="34" charset="0"/>
              <a:cs typeface="Arial" panose="020B0604020202020204" pitchFamily="34" charset="0"/>
            </a:endParaRPr>
          </a:p>
        </p:txBody>
      </p:sp>
      <p:sp>
        <p:nvSpPr>
          <p:cNvPr id="11" name="Freeform 11">
            <a:extLst>
              <a:ext uri="{FF2B5EF4-FFF2-40B4-BE49-F238E27FC236}">
                <a16:creationId xmlns:a16="http://schemas.microsoft.com/office/drawing/2014/main" id="{60F880A6-33D3-4EEC-A780-B73559B9F2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3" name="Rectangle 12">
            <a:extLst>
              <a:ext uri="{FF2B5EF4-FFF2-40B4-BE49-F238E27FC236}">
                <a16:creationId xmlns:a16="http://schemas.microsoft.com/office/drawing/2014/main" id="{2C6246ED-0535-4496-A8F6-1E80CC4E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523974CF-FB31-AB63-AC34-663F430AF5D8}"/>
              </a:ext>
            </a:extLst>
          </p:cNvPr>
          <p:cNvGraphicFramePr>
            <a:graphicFrameLocks noGrp="1"/>
          </p:cNvGraphicFramePr>
          <p:nvPr>
            <p:ph idx="1"/>
            <p:extLst>
              <p:ext uri="{D42A27DB-BD31-4B8C-83A1-F6EECF244321}">
                <p14:modId xmlns:p14="http://schemas.microsoft.com/office/powerpoint/2010/main" val="1626675706"/>
              </p:ext>
            </p:extLst>
          </p:nvPr>
        </p:nvGraphicFramePr>
        <p:xfrm>
          <a:off x="4713144" y="641551"/>
          <a:ext cx="6832212" cy="526477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692752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2" name="Title 1"/>
          <p:cNvSpPr>
            <a:spLocks noGrp="1"/>
          </p:cNvSpPr>
          <p:nvPr>
            <p:ph type="title"/>
          </p:nvPr>
        </p:nvSpPr>
        <p:spPr>
          <a:xfrm>
            <a:off x="6483096" y="624110"/>
            <a:ext cx="5021516" cy="1280890"/>
          </a:xfrm>
        </p:spPr>
        <p:txBody>
          <a:bodyPr>
            <a:normAutofit/>
          </a:bodyPr>
          <a:lstStyle/>
          <a:p>
            <a:r>
              <a:rPr lang="en-US" sz="3300" b="1">
                <a:latin typeface="Arial" panose="020B0604020202020204" pitchFamily="34" charset="0"/>
                <a:cs typeface="Arial" panose="020B0604020202020204" pitchFamily="34" charset="0"/>
              </a:rPr>
              <a:t>A Theoretical Model Of Employee Engagement</a:t>
            </a:r>
            <a:endParaRPr lang="en-US" sz="3300">
              <a:latin typeface="Arial" panose="020B0604020202020204" pitchFamily="34" charset="0"/>
              <a:cs typeface="Arial" panose="020B0604020202020204" pitchFamily="34" charset="0"/>
            </a:endParaRPr>
          </a:p>
        </p:txBody>
      </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pic>
        <p:nvPicPr>
          <p:cNvPr id="5" name="Picture 4" descr="White puzzle with one red piece">
            <a:extLst>
              <a:ext uri="{FF2B5EF4-FFF2-40B4-BE49-F238E27FC236}">
                <a16:creationId xmlns:a16="http://schemas.microsoft.com/office/drawing/2014/main" id="{2DF69B26-3A98-531E-8458-6756498A6D45}"/>
              </a:ext>
            </a:extLst>
          </p:cNvPr>
          <p:cNvPicPr>
            <a:picLocks noChangeAspect="1"/>
          </p:cNvPicPr>
          <p:nvPr/>
        </p:nvPicPr>
        <p:blipFill rotWithShape="1">
          <a:blip r:embed="rId3"/>
          <a:srcRect l="31646" r="30042"/>
          <a:stretch/>
        </p:blipFill>
        <p:spPr>
          <a:xfrm>
            <a:off x="-1555" y="1731"/>
            <a:ext cx="4671091" cy="6858000"/>
          </a:xfrm>
          <a:prstGeom prst="rect">
            <a:avLst/>
          </a:prstGeom>
        </p:spPr>
      </p:pic>
      <p:sp>
        <p:nvSpPr>
          <p:cNvPr id="3" name="Content Placeholder 2"/>
          <p:cNvSpPr>
            <a:spLocks noGrp="1"/>
          </p:cNvSpPr>
          <p:nvPr>
            <p:ph idx="1"/>
          </p:nvPr>
        </p:nvSpPr>
        <p:spPr>
          <a:xfrm>
            <a:off x="6438191" y="2133600"/>
            <a:ext cx="5066419" cy="3777622"/>
          </a:xfrm>
        </p:spPr>
        <p:txBody>
          <a:bodyPr>
            <a:normAutofit/>
          </a:bodyPr>
          <a:lstStyle/>
          <a:p>
            <a:pPr marL="0" indent="0">
              <a:lnSpc>
                <a:spcPct val="90000"/>
              </a:lnSpc>
              <a:buNone/>
            </a:pPr>
            <a:r>
              <a:rPr lang="en-US" b="1">
                <a:latin typeface="Arial" panose="020B0604020202020204" pitchFamily="34" charset="0"/>
                <a:cs typeface="Arial" panose="020B0604020202020204" pitchFamily="34" charset="0"/>
              </a:rPr>
              <a:t>Maslow’s Model</a:t>
            </a:r>
          </a:p>
          <a:p>
            <a:pPr>
              <a:lnSpc>
                <a:spcPct val="90000"/>
              </a:lnSpc>
              <a:buFont typeface="Wingdings" panose="05000000000000000000" pitchFamily="2" charset="2"/>
              <a:buChar char="q"/>
            </a:pPr>
            <a:r>
              <a:rPr lang="en-US" dirty="0">
                <a:latin typeface="Arial" panose="020B0604020202020204" pitchFamily="34" charset="0"/>
                <a:cs typeface="Arial" panose="020B0604020202020204" pitchFamily="34" charset="0"/>
              </a:rPr>
              <a:t>This theory provides knowledge related to the potential problems of employee engagement. </a:t>
            </a:r>
            <a:endParaRPr lang="en-US">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q"/>
            </a:pPr>
            <a:r>
              <a:rPr lang="en-US" dirty="0">
                <a:latin typeface="Arial" panose="020B0604020202020204" pitchFamily="34" charset="0"/>
                <a:cs typeface="Arial" panose="020B0604020202020204" pitchFamily="34" charset="0"/>
              </a:rPr>
              <a:t>This model analyzes that more output, less absenteeism, happier customer, and higher employee retention can be reached and achieved by increasing employee engagement (D'Souza and </a:t>
            </a:r>
            <a:r>
              <a:rPr lang="en-US" dirty="0" err="1">
                <a:latin typeface="Arial" panose="020B0604020202020204" pitchFamily="34" charset="0"/>
                <a:cs typeface="Arial" panose="020B0604020202020204" pitchFamily="34" charset="0"/>
              </a:rPr>
              <a:t>Gurin</a:t>
            </a:r>
            <a:r>
              <a:rPr lang="en-US" dirty="0">
                <a:latin typeface="Arial" panose="020B0604020202020204" pitchFamily="34" charset="0"/>
                <a:cs typeface="Arial" panose="020B0604020202020204" pitchFamily="34" charset="0"/>
              </a:rPr>
              <a:t>, 2017). </a:t>
            </a:r>
            <a:endParaRPr lang="en-US">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q"/>
            </a:pPr>
            <a:r>
              <a:rPr lang="en-US" dirty="0">
                <a:latin typeface="Arial" panose="020B0604020202020204" pitchFamily="34" charset="0"/>
                <a:cs typeface="Arial" panose="020B0604020202020204" pitchFamily="34" charset="0"/>
              </a:rPr>
              <a:t>According to this model, the individual wants to take action to fulfill one of the five basic needs and requirements: safety, physical, esteem, and self-actualization.</a:t>
            </a:r>
            <a:endParaRPr lang="en-US">
              <a:latin typeface="Arial" panose="020B0604020202020204" pitchFamily="34" charset="0"/>
              <a:cs typeface="Arial" panose="020B0604020202020204" pitchFamily="34" charset="0"/>
            </a:endParaRPr>
          </a:p>
          <a:p>
            <a:pPr>
              <a:lnSpc>
                <a:spcPct val="90000"/>
              </a:lnSpc>
              <a:buFont typeface="Wingdings" panose="05000000000000000000" pitchFamily="2" charset="2"/>
              <a:buChar char="q"/>
            </a:pPr>
            <a:endParaRPr lang="en-US"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835942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61" name="Rectangle 45">
            <a:extLst>
              <a:ext uri="{FF2B5EF4-FFF2-40B4-BE49-F238E27FC236}">
                <a16:creationId xmlns:a16="http://schemas.microsoft.com/office/drawing/2014/main" id="{008ED74B-06F2-4BD5-838F-1AAD0033EF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Puzzle pieces">
            <a:extLst>
              <a:ext uri="{FF2B5EF4-FFF2-40B4-BE49-F238E27FC236}">
                <a16:creationId xmlns:a16="http://schemas.microsoft.com/office/drawing/2014/main" id="{8C2C72A7-53AC-DDC9-BC1F-077E230D43B8}"/>
              </a:ext>
            </a:extLst>
          </p:cNvPr>
          <p:cNvPicPr>
            <a:picLocks noChangeAspect="1"/>
          </p:cNvPicPr>
          <p:nvPr/>
        </p:nvPicPr>
        <p:blipFill rotWithShape="1">
          <a:blip r:embed="rId3">
            <a:duotone>
              <a:schemeClr val="bg2">
                <a:shade val="45000"/>
                <a:satMod val="135000"/>
              </a:schemeClr>
              <a:prstClr val="white"/>
            </a:duotone>
            <a:alphaModFix amt="40000"/>
          </a:blip>
          <a:srcRect t="7707" b="7707"/>
          <a:stretch/>
        </p:blipFill>
        <p:spPr>
          <a:xfrm>
            <a:off x="20" y="10"/>
            <a:ext cx="12191980" cy="6857990"/>
          </a:xfrm>
          <a:prstGeom prst="rect">
            <a:avLst/>
          </a:prstGeom>
        </p:spPr>
      </p:pic>
      <p:grpSp>
        <p:nvGrpSpPr>
          <p:cNvPr id="75" name="Group 47">
            <a:extLst>
              <a:ext uri="{FF2B5EF4-FFF2-40B4-BE49-F238E27FC236}">
                <a16:creationId xmlns:a16="http://schemas.microsoft.com/office/drawing/2014/main" id="{E9F586E1-75B5-49B8-9A21-DD14CA0F69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p:grpSpPr>
        <p:sp>
          <p:nvSpPr>
            <p:cNvPr id="49" name="Freeform 11">
              <a:extLst>
                <a:ext uri="{FF2B5EF4-FFF2-40B4-BE49-F238E27FC236}">
                  <a16:creationId xmlns:a16="http://schemas.microsoft.com/office/drawing/2014/main" id="{8ECF1231-6B06-42A7-9653-F6A738AACE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77" name="Freeform 12">
              <a:extLst>
                <a:ext uri="{FF2B5EF4-FFF2-40B4-BE49-F238E27FC236}">
                  <a16:creationId xmlns:a16="http://schemas.microsoft.com/office/drawing/2014/main" id="{DD0D424C-4930-4745-B075-4AF5691E38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51" name="Freeform 13">
              <a:extLst>
                <a:ext uri="{FF2B5EF4-FFF2-40B4-BE49-F238E27FC236}">
                  <a16:creationId xmlns:a16="http://schemas.microsoft.com/office/drawing/2014/main" id="{8CD110D4-7970-4333-ACA2-F5A0DFCE94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52" name="Freeform 14">
              <a:extLst>
                <a:ext uri="{FF2B5EF4-FFF2-40B4-BE49-F238E27FC236}">
                  <a16:creationId xmlns:a16="http://schemas.microsoft.com/office/drawing/2014/main" id="{94C2DE85-6DF9-48B6-AC63-963A522421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53" name="Freeform 15">
              <a:extLst>
                <a:ext uri="{FF2B5EF4-FFF2-40B4-BE49-F238E27FC236}">
                  <a16:creationId xmlns:a16="http://schemas.microsoft.com/office/drawing/2014/main" id="{2B527314-243D-423D-9285-A30290D18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54" name="Freeform 16">
              <a:extLst>
                <a:ext uri="{FF2B5EF4-FFF2-40B4-BE49-F238E27FC236}">
                  <a16:creationId xmlns:a16="http://schemas.microsoft.com/office/drawing/2014/main" id="{857798C9-0A62-400E-B105-429ABFC4D7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55" name="Freeform 17">
              <a:extLst>
                <a:ext uri="{FF2B5EF4-FFF2-40B4-BE49-F238E27FC236}">
                  <a16:creationId xmlns:a16="http://schemas.microsoft.com/office/drawing/2014/main" id="{40E214F1-D642-41FF-8FBB-F1484108E9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56" name="Freeform 18">
              <a:extLst>
                <a:ext uri="{FF2B5EF4-FFF2-40B4-BE49-F238E27FC236}">
                  <a16:creationId xmlns:a16="http://schemas.microsoft.com/office/drawing/2014/main" id="{24EBEFE9-8F4F-41C2-9022-FF9730C4E0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57" name="Freeform 19">
              <a:extLst>
                <a:ext uri="{FF2B5EF4-FFF2-40B4-BE49-F238E27FC236}">
                  <a16:creationId xmlns:a16="http://schemas.microsoft.com/office/drawing/2014/main" id="{389BEA2F-6457-431A-941E-840A670CA1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58" name="Freeform 20">
              <a:extLst>
                <a:ext uri="{FF2B5EF4-FFF2-40B4-BE49-F238E27FC236}">
                  <a16:creationId xmlns:a16="http://schemas.microsoft.com/office/drawing/2014/main" id="{D32D9258-EB54-414B-A2D5-458339569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59" name="Freeform 21">
              <a:extLst>
                <a:ext uri="{FF2B5EF4-FFF2-40B4-BE49-F238E27FC236}">
                  <a16:creationId xmlns:a16="http://schemas.microsoft.com/office/drawing/2014/main" id="{495967EF-C4BF-4A5F-90E5-A603A66542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60" name="Freeform 22">
              <a:extLst>
                <a:ext uri="{FF2B5EF4-FFF2-40B4-BE49-F238E27FC236}">
                  <a16:creationId xmlns:a16="http://schemas.microsoft.com/office/drawing/2014/main" id="{253675EB-03CE-4B59-BEBD-4D0D98710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sp>
        <p:nvSpPr>
          <p:cNvPr id="2" name="Title 1"/>
          <p:cNvSpPr>
            <a:spLocks noGrp="1"/>
          </p:cNvSpPr>
          <p:nvPr>
            <p:ph type="title"/>
          </p:nvPr>
        </p:nvSpPr>
        <p:spPr>
          <a:xfrm>
            <a:off x="2592925" y="624110"/>
            <a:ext cx="8911687" cy="1280890"/>
          </a:xfrm>
        </p:spPr>
        <p:txBody>
          <a:bodyPr>
            <a:normAutofit/>
          </a:bodyPr>
          <a:lstStyle/>
          <a:p>
            <a:r>
              <a:rPr lang="en-US" b="1">
                <a:latin typeface="Arial" panose="020B0604020202020204" pitchFamily="34" charset="0"/>
                <a:cs typeface="Arial" panose="020B0604020202020204" pitchFamily="34" charset="0"/>
              </a:rPr>
              <a:t>Examples Of Good Practices For Employees Engaged In The Hotel</a:t>
            </a:r>
          </a:p>
        </p:txBody>
      </p:sp>
      <p:grpSp>
        <p:nvGrpSpPr>
          <p:cNvPr id="62" name="Group 61">
            <a:extLst>
              <a:ext uri="{FF2B5EF4-FFF2-40B4-BE49-F238E27FC236}">
                <a16:creationId xmlns:a16="http://schemas.microsoft.com/office/drawing/2014/main" id="{F9CAF6A1-77C7-4ABC-9E4A-E74A8DB16DC1}"/>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p:grpSpPr>
        <p:sp>
          <p:nvSpPr>
            <p:cNvPr id="63" name="Freeform 27">
              <a:extLst>
                <a:ext uri="{FF2B5EF4-FFF2-40B4-BE49-F238E27FC236}">
                  <a16:creationId xmlns:a16="http://schemas.microsoft.com/office/drawing/2014/main" id="{6B3F65AF-943F-4D0E-B890-AA058F48B3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64" name="Freeform 28">
              <a:extLst>
                <a:ext uri="{FF2B5EF4-FFF2-40B4-BE49-F238E27FC236}">
                  <a16:creationId xmlns:a16="http://schemas.microsoft.com/office/drawing/2014/main" id="{660B5807-5995-44AD-9E16-10337DC83A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65" name="Freeform 29">
              <a:extLst>
                <a:ext uri="{FF2B5EF4-FFF2-40B4-BE49-F238E27FC236}">
                  <a16:creationId xmlns:a16="http://schemas.microsoft.com/office/drawing/2014/main" id="{E80AC2A9-A86D-45A4-B218-B52F22B3E3F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66" name="Freeform 30">
              <a:extLst>
                <a:ext uri="{FF2B5EF4-FFF2-40B4-BE49-F238E27FC236}">
                  <a16:creationId xmlns:a16="http://schemas.microsoft.com/office/drawing/2014/main" id="{2DB7D344-D8A0-46BE-8BD4-70DEC451E5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67" name="Freeform 31">
              <a:extLst>
                <a:ext uri="{FF2B5EF4-FFF2-40B4-BE49-F238E27FC236}">
                  <a16:creationId xmlns:a16="http://schemas.microsoft.com/office/drawing/2014/main" id="{90B7E18B-6B64-4711-94DE-715DE0CB7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68" name="Freeform 32">
              <a:extLst>
                <a:ext uri="{FF2B5EF4-FFF2-40B4-BE49-F238E27FC236}">
                  <a16:creationId xmlns:a16="http://schemas.microsoft.com/office/drawing/2014/main" id="{7CCF1B9C-A47F-4AC1-8164-F13CD428876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69" name="Freeform 33">
              <a:extLst>
                <a:ext uri="{FF2B5EF4-FFF2-40B4-BE49-F238E27FC236}">
                  <a16:creationId xmlns:a16="http://schemas.microsoft.com/office/drawing/2014/main" id="{A7694E0F-733F-4E78-A250-B7840DA0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70" name="Freeform 34">
              <a:extLst>
                <a:ext uri="{FF2B5EF4-FFF2-40B4-BE49-F238E27FC236}">
                  <a16:creationId xmlns:a16="http://schemas.microsoft.com/office/drawing/2014/main" id="{7DE4B38A-BCE4-48FC-9109-41F73413B1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71" name="Freeform 35">
              <a:extLst>
                <a:ext uri="{FF2B5EF4-FFF2-40B4-BE49-F238E27FC236}">
                  <a16:creationId xmlns:a16="http://schemas.microsoft.com/office/drawing/2014/main" id="{36605C57-20A9-46A2-A6DB-2EA83ADC94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72" name="Freeform 36">
              <a:extLst>
                <a:ext uri="{FF2B5EF4-FFF2-40B4-BE49-F238E27FC236}">
                  <a16:creationId xmlns:a16="http://schemas.microsoft.com/office/drawing/2014/main" id="{23EFA4B2-9313-4409-9BAE-FC04D2AF1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73" name="Freeform 37">
              <a:extLst>
                <a:ext uri="{FF2B5EF4-FFF2-40B4-BE49-F238E27FC236}">
                  <a16:creationId xmlns:a16="http://schemas.microsoft.com/office/drawing/2014/main" id="{C8A794CC-8846-4A65-8227-1001468DB8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74" name="Freeform 38">
              <a:extLst>
                <a:ext uri="{FF2B5EF4-FFF2-40B4-BE49-F238E27FC236}">
                  <a16:creationId xmlns:a16="http://schemas.microsoft.com/office/drawing/2014/main" id="{87046215-2C6C-4EFD-9689-6EBF98CA98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6" name="Rectangle 75">
            <a:extLst>
              <a:ext uri="{FF2B5EF4-FFF2-40B4-BE49-F238E27FC236}">
                <a16:creationId xmlns:a16="http://schemas.microsoft.com/office/drawing/2014/main" id="{CC9387DA-2D8E-4E5D-BD65-274370B65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78" name="Freeform 11">
            <a:extLst>
              <a:ext uri="{FF2B5EF4-FFF2-40B4-BE49-F238E27FC236}">
                <a16:creationId xmlns:a16="http://schemas.microsoft.com/office/drawing/2014/main" id="{18BFC65B-9706-4EE1-8B75-FEEC1C530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3" name="Content Placeholder 2"/>
          <p:cNvSpPr>
            <a:spLocks noGrp="1"/>
          </p:cNvSpPr>
          <p:nvPr>
            <p:ph idx="1"/>
          </p:nvPr>
        </p:nvSpPr>
        <p:spPr>
          <a:xfrm>
            <a:off x="2589212" y="2133600"/>
            <a:ext cx="8915400" cy="3777622"/>
          </a:xfrm>
        </p:spPr>
        <p:txBody>
          <a:bodyPr>
            <a:normAutofit/>
          </a:bodyPr>
          <a:lstStyle/>
          <a:p>
            <a:pPr marL="0" indent="0">
              <a:buNone/>
            </a:pPr>
            <a:r>
              <a:rPr lang="en-US" b="1">
                <a:latin typeface="Arial" panose="020B0604020202020204" pitchFamily="34" charset="0"/>
                <a:cs typeface="Arial" panose="020B0604020202020204" pitchFamily="34" charset="0"/>
              </a:rPr>
              <a:t>Recognition And Rewards</a:t>
            </a:r>
          </a:p>
          <a:p>
            <a:pPr>
              <a:buFont typeface="Wingdings" panose="05000000000000000000" pitchFamily="2" charset="2"/>
              <a:buChar char="q"/>
            </a:pPr>
            <a:r>
              <a:rPr lang="en-US">
                <a:latin typeface="Arial" panose="020B0604020202020204" pitchFamily="34" charset="0"/>
                <a:cs typeface="Arial" panose="020B0604020202020204" pitchFamily="34" charset="0"/>
              </a:rPr>
              <a:t>Rewarding the employees is very important to maintain their performance and progress. </a:t>
            </a:r>
          </a:p>
          <a:p>
            <a:pPr>
              <a:buFont typeface="Wingdings" panose="05000000000000000000" pitchFamily="2" charset="2"/>
              <a:buChar char="q"/>
            </a:pPr>
            <a:r>
              <a:rPr lang="en-US">
                <a:latin typeface="Arial" panose="020B0604020202020204" pitchFamily="34" charset="0"/>
                <a:cs typeface="Arial" panose="020B0604020202020204" pitchFamily="34" charset="0"/>
              </a:rPr>
              <a:t>It is very necessary for the hotel industry to give financial rewards to their employees in order to the growth of the business.</a:t>
            </a:r>
          </a:p>
          <a:p>
            <a:pPr>
              <a:buFont typeface="Wingdings" panose="05000000000000000000" pitchFamily="2" charset="2"/>
              <a:buChar char="q"/>
            </a:pPr>
            <a:r>
              <a:rPr lang="en-US">
                <a:latin typeface="Arial" panose="020B0604020202020204" pitchFamily="34" charset="0"/>
                <a:cs typeface="Arial" panose="020B0604020202020204" pitchFamily="34" charset="0"/>
              </a:rPr>
              <a:t>Employees want rewards from the hotel to solve their financial issues and problems.</a:t>
            </a:r>
          </a:p>
          <a:p>
            <a:pPr>
              <a:buFont typeface="Wingdings" panose="05000000000000000000" pitchFamily="2" charset="2"/>
              <a:buChar char="q"/>
            </a:pPr>
            <a:r>
              <a:rPr lang="en-US">
                <a:latin typeface="Arial" panose="020B0604020202020204" pitchFamily="34" charset="0"/>
                <a:cs typeface="Arial" panose="020B0604020202020204" pitchFamily="34" charset="0"/>
              </a:rPr>
              <a:t>It is important for the hotel industry to fulfill all the rights of the employees (Chan and Tung, 2019). </a:t>
            </a: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3153837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373062" y="624110"/>
            <a:ext cx="8131550" cy="1280890"/>
          </a:xfrm>
        </p:spPr>
        <p:txBody>
          <a:bodyPr>
            <a:normAutofit/>
          </a:bodyPr>
          <a:lstStyle/>
          <a:p>
            <a:r>
              <a:rPr lang="en-US" b="1" dirty="0">
                <a:latin typeface="Arial" panose="020B0604020202020204" pitchFamily="34" charset="0"/>
                <a:cs typeface="Arial" panose="020B0604020202020204" pitchFamily="34" charset="0"/>
              </a:rPr>
              <a:t>Continue..</a:t>
            </a:r>
            <a:endParaRPr lang="en-US" dirty="0"/>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6" name="Group 25">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7"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8"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9"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0"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1"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2"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3"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4"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5"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6"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7"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8"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0"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p:cNvSpPr>
            <a:spLocks noGrp="1"/>
          </p:cNvSpPr>
          <p:nvPr>
            <p:ph idx="1"/>
          </p:nvPr>
        </p:nvSpPr>
        <p:spPr>
          <a:xfrm>
            <a:off x="3373062" y="2133600"/>
            <a:ext cx="8131550" cy="3777622"/>
          </a:xfrm>
        </p:spPr>
        <p:txBody>
          <a:bodyPr>
            <a:normAutofit/>
          </a:bodyPr>
          <a:lstStyle/>
          <a:p>
            <a:pPr marL="0" indent="0">
              <a:buNone/>
            </a:pPr>
            <a:r>
              <a:rPr lang="en-US" b="1">
                <a:latin typeface="Arial" panose="020B0604020202020204" pitchFamily="34" charset="0"/>
                <a:cs typeface="Arial" panose="020B0604020202020204" pitchFamily="34" charset="0"/>
              </a:rPr>
              <a:t>Opportunities Development</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A very large and diverse workforce is included in the hotel and hospitality industry.</a:t>
            </a:r>
            <a:endParaRPr lang="en-US">
              <a:latin typeface="Arial" panose="020B0604020202020204" pitchFamily="34" charset="0"/>
              <a:cs typeface="Arial" panose="020B0604020202020204" pitchFamily="34" charset="0"/>
            </a:endParaRPr>
          </a:p>
          <a:p>
            <a:pPr>
              <a:buFont typeface="Wingdings" panose="05000000000000000000" pitchFamily="2" charset="2"/>
              <a:buChar char="q"/>
            </a:pPr>
            <a:r>
              <a:rPr lang="en-US" dirty="0">
                <a:latin typeface="Arial" panose="020B0604020202020204" pitchFamily="34" charset="0"/>
                <a:cs typeface="Arial" panose="020B0604020202020204" pitchFamily="34" charset="0"/>
              </a:rPr>
              <a:t>The requirement of the employee hosts and waiters are dissimilar from those of distributors, managers, and secretaries (Chan and Tung, 2019).</a:t>
            </a:r>
            <a:endParaRPr lang="en-US">
              <a:latin typeface="Arial" panose="020B0604020202020204" pitchFamily="34" charset="0"/>
              <a:cs typeface="Arial" panose="020B0604020202020204" pitchFamily="34" charset="0"/>
            </a:endParaRPr>
          </a:p>
          <a:p>
            <a:pPr>
              <a:buFont typeface="Wingdings" panose="05000000000000000000" pitchFamily="2" charset="2"/>
              <a:buChar char="q"/>
            </a:pPr>
            <a:r>
              <a:rPr lang="en-US" dirty="0">
                <a:latin typeface="Arial" panose="020B0604020202020204" pitchFamily="34" charset="0"/>
                <a:cs typeface="Arial" panose="020B0604020202020204" pitchFamily="34" charset="0"/>
              </a:rPr>
              <a:t>The hotel's staff and employees reflect the quality of the hotel. </a:t>
            </a:r>
            <a:endParaRPr lang="en-US">
              <a:latin typeface="Arial" panose="020B0604020202020204" pitchFamily="34" charset="0"/>
              <a:cs typeface="Arial" panose="020B0604020202020204" pitchFamily="34" charset="0"/>
            </a:endParaRPr>
          </a:p>
          <a:p>
            <a:pPr>
              <a:buFont typeface="Wingdings" panose="05000000000000000000" pitchFamily="2" charset="2"/>
              <a:buChar char="q"/>
            </a:pPr>
            <a:r>
              <a:rPr lang="en-US" dirty="0">
                <a:latin typeface="Arial" panose="020B0604020202020204" pitchFamily="34" charset="0"/>
                <a:cs typeface="Arial" panose="020B0604020202020204" pitchFamily="34" charset="0"/>
              </a:rPr>
              <a:t>The hotel industry should provide good training to their employees and provide education to their employees. </a:t>
            </a:r>
            <a:endParaRPr lang="en-US">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87340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A46F010-D160-4609-8979-FFD8C1EA6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998"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3373062" y="624110"/>
            <a:ext cx="8131550" cy="1280890"/>
          </a:xfrm>
        </p:spPr>
        <p:txBody>
          <a:bodyPr>
            <a:normAutofit/>
          </a:bodyPr>
          <a:lstStyle/>
          <a:p>
            <a:r>
              <a:rPr lang="en-US" b="1" dirty="0">
                <a:latin typeface="Arial" panose="020B0604020202020204" pitchFamily="34" charset="0"/>
                <a:cs typeface="Arial" panose="020B0604020202020204" pitchFamily="34" charset="0"/>
              </a:rPr>
              <a:t>Continue..</a:t>
            </a:r>
            <a:endParaRPr lang="en-US" dirty="0"/>
          </a:p>
        </p:txBody>
      </p:sp>
      <p:sp>
        <p:nvSpPr>
          <p:cNvPr id="10" name="Rectangle 9">
            <a:extLst>
              <a:ext uri="{FF2B5EF4-FFF2-40B4-BE49-F238E27FC236}">
                <a16:creationId xmlns:a16="http://schemas.microsoft.com/office/drawing/2014/main" id="{81B8C4F6-C3AC-4C94-8EC7-E4F7B7E9CD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2851515"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0B789310-9859-4942-98C8-3D2F12AAAE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 y="228600"/>
            <a:ext cx="2851523" cy="6638625"/>
            <a:chOff x="2487613" y="285750"/>
            <a:chExt cx="2428875" cy="5654676"/>
          </a:xfrm>
          <a:solidFill>
            <a:schemeClr val="tx2">
              <a:lumMod val="60000"/>
              <a:lumOff val="40000"/>
              <a:alpha val="40000"/>
            </a:schemeClr>
          </a:solidFill>
        </p:grpSpPr>
        <p:sp>
          <p:nvSpPr>
            <p:cNvPr id="13" name="Freeform 11">
              <a:extLst>
                <a:ext uri="{FF2B5EF4-FFF2-40B4-BE49-F238E27FC236}">
                  <a16:creationId xmlns:a16="http://schemas.microsoft.com/office/drawing/2014/main" id="{FE9E5460-2AA9-4786-B69C-23DBEF356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grpFill/>
            <a:ln>
              <a:noFill/>
            </a:ln>
          </p:spPr>
        </p:sp>
        <p:sp>
          <p:nvSpPr>
            <p:cNvPr id="14" name="Freeform 12">
              <a:extLst>
                <a:ext uri="{FF2B5EF4-FFF2-40B4-BE49-F238E27FC236}">
                  <a16:creationId xmlns:a16="http://schemas.microsoft.com/office/drawing/2014/main" id="{E344A2AF-3860-4427-B13E-98021C17AB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grpFill/>
            <a:ln>
              <a:noFill/>
            </a:ln>
          </p:spPr>
        </p:sp>
        <p:sp>
          <p:nvSpPr>
            <p:cNvPr id="15" name="Freeform 13">
              <a:extLst>
                <a:ext uri="{FF2B5EF4-FFF2-40B4-BE49-F238E27FC236}">
                  <a16:creationId xmlns:a16="http://schemas.microsoft.com/office/drawing/2014/main" id="{DDBDD44E-1DC0-48AB-8FEC-E098D91974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grpFill/>
            <a:ln>
              <a:noFill/>
            </a:ln>
          </p:spPr>
        </p:sp>
        <p:sp>
          <p:nvSpPr>
            <p:cNvPr id="16" name="Freeform 14">
              <a:extLst>
                <a:ext uri="{FF2B5EF4-FFF2-40B4-BE49-F238E27FC236}">
                  <a16:creationId xmlns:a16="http://schemas.microsoft.com/office/drawing/2014/main" id="{3151FF3E-5E3F-4D82-A684-0003BACEA8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grpFill/>
            <a:ln>
              <a:noFill/>
            </a:ln>
          </p:spPr>
        </p:sp>
        <p:sp>
          <p:nvSpPr>
            <p:cNvPr id="17" name="Freeform 15">
              <a:extLst>
                <a:ext uri="{FF2B5EF4-FFF2-40B4-BE49-F238E27FC236}">
                  <a16:creationId xmlns:a16="http://schemas.microsoft.com/office/drawing/2014/main" id="{C6CBF27E-7F0C-4489-95A7-82DE1C0460A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grpFill/>
            <a:ln>
              <a:noFill/>
            </a:ln>
          </p:spPr>
        </p:sp>
        <p:sp>
          <p:nvSpPr>
            <p:cNvPr id="18" name="Freeform 16">
              <a:extLst>
                <a:ext uri="{FF2B5EF4-FFF2-40B4-BE49-F238E27FC236}">
                  <a16:creationId xmlns:a16="http://schemas.microsoft.com/office/drawing/2014/main" id="{233BE304-221E-425E-A484-4B2E5F405B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grpFill/>
            <a:ln>
              <a:noFill/>
            </a:ln>
          </p:spPr>
        </p:sp>
        <p:sp>
          <p:nvSpPr>
            <p:cNvPr id="19" name="Freeform 17">
              <a:extLst>
                <a:ext uri="{FF2B5EF4-FFF2-40B4-BE49-F238E27FC236}">
                  <a16:creationId xmlns:a16="http://schemas.microsoft.com/office/drawing/2014/main" id="{10D5734E-EAEA-4A08-86A9-39BD5563EC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grpFill/>
            <a:ln>
              <a:noFill/>
            </a:ln>
          </p:spPr>
        </p:sp>
        <p:sp>
          <p:nvSpPr>
            <p:cNvPr id="20" name="Freeform 18">
              <a:extLst>
                <a:ext uri="{FF2B5EF4-FFF2-40B4-BE49-F238E27FC236}">
                  <a16:creationId xmlns:a16="http://schemas.microsoft.com/office/drawing/2014/main" id="{4D47FE86-98D1-4E35-86E4-16E9A19A64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grpFill/>
            <a:ln>
              <a:noFill/>
            </a:ln>
          </p:spPr>
        </p:sp>
        <p:sp>
          <p:nvSpPr>
            <p:cNvPr id="21" name="Freeform 19">
              <a:extLst>
                <a:ext uri="{FF2B5EF4-FFF2-40B4-BE49-F238E27FC236}">
                  <a16:creationId xmlns:a16="http://schemas.microsoft.com/office/drawing/2014/main" id="{F00661F9-B224-4DB1-8EFB-ABF9402BDE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grpFill/>
            <a:ln>
              <a:noFill/>
            </a:ln>
          </p:spPr>
        </p:sp>
        <p:sp>
          <p:nvSpPr>
            <p:cNvPr id="22" name="Freeform 20">
              <a:extLst>
                <a:ext uri="{FF2B5EF4-FFF2-40B4-BE49-F238E27FC236}">
                  <a16:creationId xmlns:a16="http://schemas.microsoft.com/office/drawing/2014/main" id="{679DCB4E-8D36-4B7A-AF0C-8399F113AE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grpFill/>
            <a:ln>
              <a:noFill/>
            </a:ln>
          </p:spPr>
        </p:sp>
        <p:sp>
          <p:nvSpPr>
            <p:cNvPr id="23" name="Freeform 21">
              <a:extLst>
                <a:ext uri="{FF2B5EF4-FFF2-40B4-BE49-F238E27FC236}">
                  <a16:creationId xmlns:a16="http://schemas.microsoft.com/office/drawing/2014/main" id="{4FAD51F6-D24C-4FD6-BEAE-41F0E5A825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grpFill/>
            <a:ln>
              <a:noFill/>
            </a:ln>
          </p:spPr>
        </p:sp>
        <p:sp>
          <p:nvSpPr>
            <p:cNvPr id="24" name="Freeform 22">
              <a:extLst>
                <a:ext uri="{FF2B5EF4-FFF2-40B4-BE49-F238E27FC236}">
                  <a16:creationId xmlns:a16="http://schemas.microsoft.com/office/drawing/2014/main" id="{87AC773F-6D31-458A-9DD7-76566C8A9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grpFill/>
            <a:ln>
              <a:noFill/>
            </a:ln>
          </p:spPr>
        </p:sp>
      </p:grpSp>
      <p:grpSp>
        <p:nvGrpSpPr>
          <p:cNvPr id="26" name="Group 25">
            <a:extLst>
              <a:ext uri="{FF2B5EF4-FFF2-40B4-BE49-F238E27FC236}">
                <a16:creationId xmlns:a16="http://schemas.microsoft.com/office/drawing/2014/main" id="{6F1CEC7A-E419-4950-AA57-B00546C29CA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7224" y="-786"/>
            <a:ext cx="2356675" cy="6854040"/>
            <a:chOff x="6627813" y="194833"/>
            <a:chExt cx="1952625" cy="5678918"/>
          </a:xfrm>
          <a:solidFill>
            <a:schemeClr val="tx2">
              <a:lumMod val="75000"/>
              <a:alpha val="70000"/>
            </a:schemeClr>
          </a:solidFill>
        </p:grpSpPr>
        <p:sp>
          <p:nvSpPr>
            <p:cNvPr id="27" name="Freeform 27">
              <a:extLst>
                <a:ext uri="{FF2B5EF4-FFF2-40B4-BE49-F238E27FC236}">
                  <a16:creationId xmlns:a16="http://schemas.microsoft.com/office/drawing/2014/main" id="{7AE7DCD1-5235-45E8-B229-15A3E3962E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grpFill/>
            <a:ln>
              <a:noFill/>
            </a:ln>
          </p:spPr>
        </p:sp>
        <p:sp>
          <p:nvSpPr>
            <p:cNvPr id="28" name="Freeform 28">
              <a:extLst>
                <a:ext uri="{FF2B5EF4-FFF2-40B4-BE49-F238E27FC236}">
                  <a16:creationId xmlns:a16="http://schemas.microsoft.com/office/drawing/2014/main" id="{C82E58C3-65A5-4079-BF94-E675AA410C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grpFill/>
            <a:ln>
              <a:noFill/>
            </a:ln>
          </p:spPr>
        </p:sp>
        <p:sp>
          <p:nvSpPr>
            <p:cNvPr id="29" name="Freeform 29">
              <a:extLst>
                <a:ext uri="{FF2B5EF4-FFF2-40B4-BE49-F238E27FC236}">
                  <a16:creationId xmlns:a16="http://schemas.microsoft.com/office/drawing/2014/main" id="{7AABE1FA-6DC8-4A47-AC5C-F05B9C111C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grpFill/>
            <a:ln>
              <a:noFill/>
            </a:ln>
          </p:spPr>
        </p:sp>
        <p:sp>
          <p:nvSpPr>
            <p:cNvPr id="30" name="Freeform 30">
              <a:extLst>
                <a:ext uri="{FF2B5EF4-FFF2-40B4-BE49-F238E27FC236}">
                  <a16:creationId xmlns:a16="http://schemas.microsoft.com/office/drawing/2014/main" id="{17BB7298-8900-4C67-B800-BD241F019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grpFill/>
            <a:ln>
              <a:noFill/>
            </a:ln>
          </p:spPr>
        </p:sp>
        <p:sp>
          <p:nvSpPr>
            <p:cNvPr id="31" name="Freeform 31">
              <a:extLst>
                <a:ext uri="{FF2B5EF4-FFF2-40B4-BE49-F238E27FC236}">
                  <a16:creationId xmlns:a16="http://schemas.microsoft.com/office/drawing/2014/main" id="{EE3442F8-53C2-490C-94EF-E423ECB957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grpFill/>
            <a:ln>
              <a:noFill/>
            </a:ln>
          </p:spPr>
        </p:sp>
        <p:sp>
          <p:nvSpPr>
            <p:cNvPr id="32" name="Freeform 32">
              <a:extLst>
                <a:ext uri="{FF2B5EF4-FFF2-40B4-BE49-F238E27FC236}">
                  <a16:creationId xmlns:a16="http://schemas.microsoft.com/office/drawing/2014/main" id="{3DBEA916-8B10-493A-8CBF-9B5FA2A4A0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grpFill/>
            <a:ln>
              <a:noFill/>
            </a:ln>
          </p:spPr>
        </p:sp>
        <p:sp>
          <p:nvSpPr>
            <p:cNvPr id="33" name="Freeform 33">
              <a:extLst>
                <a:ext uri="{FF2B5EF4-FFF2-40B4-BE49-F238E27FC236}">
                  <a16:creationId xmlns:a16="http://schemas.microsoft.com/office/drawing/2014/main" id="{248DB27B-F9EA-4F81-A746-7D57B768E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grpFill/>
            <a:ln>
              <a:noFill/>
            </a:ln>
          </p:spPr>
        </p:sp>
        <p:sp>
          <p:nvSpPr>
            <p:cNvPr id="34" name="Freeform 34">
              <a:extLst>
                <a:ext uri="{FF2B5EF4-FFF2-40B4-BE49-F238E27FC236}">
                  <a16:creationId xmlns:a16="http://schemas.microsoft.com/office/drawing/2014/main" id="{998E5C90-2A81-4013-AE09-2023B4407C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grpFill/>
            <a:ln>
              <a:noFill/>
            </a:ln>
          </p:spPr>
        </p:sp>
        <p:sp>
          <p:nvSpPr>
            <p:cNvPr id="35" name="Freeform 35">
              <a:extLst>
                <a:ext uri="{FF2B5EF4-FFF2-40B4-BE49-F238E27FC236}">
                  <a16:creationId xmlns:a16="http://schemas.microsoft.com/office/drawing/2014/main" id="{86A8318B-7607-4519-8EEB-C7DD509653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grpFill/>
            <a:ln>
              <a:noFill/>
            </a:ln>
          </p:spPr>
        </p:sp>
        <p:sp>
          <p:nvSpPr>
            <p:cNvPr id="36" name="Freeform 36">
              <a:extLst>
                <a:ext uri="{FF2B5EF4-FFF2-40B4-BE49-F238E27FC236}">
                  <a16:creationId xmlns:a16="http://schemas.microsoft.com/office/drawing/2014/main" id="{5009FB1B-4865-45DB-8727-F012E3ACA5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grpFill/>
            <a:ln>
              <a:noFill/>
            </a:ln>
          </p:spPr>
        </p:sp>
        <p:sp>
          <p:nvSpPr>
            <p:cNvPr id="37" name="Freeform 37">
              <a:extLst>
                <a:ext uri="{FF2B5EF4-FFF2-40B4-BE49-F238E27FC236}">
                  <a16:creationId xmlns:a16="http://schemas.microsoft.com/office/drawing/2014/main" id="{5B209B64-3A98-4B1A-857A-2368AFED67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grpFill/>
            <a:ln>
              <a:noFill/>
            </a:ln>
          </p:spPr>
        </p:sp>
        <p:sp>
          <p:nvSpPr>
            <p:cNvPr id="38" name="Freeform 38">
              <a:extLst>
                <a:ext uri="{FF2B5EF4-FFF2-40B4-BE49-F238E27FC236}">
                  <a16:creationId xmlns:a16="http://schemas.microsoft.com/office/drawing/2014/main" id="{EB3B5D03-7AE3-411C-A820-6844E7D0C6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grpFill/>
            <a:ln>
              <a:noFill/>
            </a:ln>
          </p:spPr>
        </p:sp>
      </p:grpSp>
      <p:sp>
        <p:nvSpPr>
          <p:cNvPr id="40" name="Freeform 11">
            <a:extLst>
              <a:ext uri="{FF2B5EF4-FFF2-40B4-BE49-F238E27FC236}">
                <a16:creationId xmlns:a16="http://schemas.microsoft.com/office/drawing/2014/main" id="{91328346-8BAD-4616-B50B-5CFDA5648D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411452"/>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p:nvSpPr>
          <p:cNvPr id="3" name="Content Placeholder 2"/>
          <p:cNvSpPr>
            <a:spLocks noGrp="1"/>
          </p:cNvSpPr>
          <p:nvPr>
            <p:ph idx="1"/>
          </p:nvPr>
        </p:nvSpPr>
        <p:spPr>
          <a:xfrm>
            <a:off x="3373062" y="2133600"/>
            <a:ext cx="8131550" cy="3777622"/>
          </a:xfrm>
        </p:spPr>
        <p:txBody>
          <a:bodyPr>
            <a:normAutofit/>
          </a:bodyPr>
          <a:lstStyle/>
          <a:p>
            <a:pPr marL="0" indent="0">
              <a:buNone/>
            </a:pPr>
            <a:r>
              <a:rPr lang="en-US" b="1">
                <a:latin typeface="Arial" panose="020B0604020202020204" pitchFamily="34" charset="0"/>
                <a:cs typeface="Arial" panose="020B0604020202020204" pitchFamily="34" charset="0"/>
              </a:rPr>
              <a:t>Compensatory Time</a:t>
            </a:r>
          </a:p>
          <a:p>
            <a:pPr>
              <a:buFont typeface="Wingdings" panose="05000000000000000000" pitchFamily="2" charset="2"/>
              <a:buChar char="q"/>
            </a:pPr>
            <a:r>
              <a:rPr lang="en-US" dirty="0">
                <a:latin typeface="Arial" panose="020B0604020202020204" pitchFamily="34" charset="0"/>
                <a:cs typeface="Arial" panose="020B0604020202020204" pitchFamily="34" charset="0"/>
              </a:rPr>
              <a:t>It refers that giving short breaks to the employees to engage them employees in the hotel industry. </a:t>
            </a:r>
            <a:endParaRPr lang="en-US">
              <a:latin typeface="Arial" panose="020B0604020202020204" pitchFamily="34" charset="0"/>
              <a:cs typeface="Arial" panose="020B0604020202020204" pitchFamily="34" charset="0"/>
            </a:endParaRPr>
          </a:p>
          <a:p>
            <a:pPr>
              <a:buFont typeface="Wingdings" panose="05000000000000000000" pitchFamily="2" charset="2"/>
              <a:buChar char="q"/>
            </a:pPr>
            <a:r>
              <a:rPr lang="en-US" dirty="0">
                <a:latin typeface="Arial" panose="020B0604020202020204" pitchFamily="34" charset="0"/>
                <a:cs typeface="Arial" panose="020B0604020202020204" pitchFamily="34" charset="0"/>
              </a:rPr>
              <a:t>It is also one of the good ways to engage the employees in the hotel and hospitality industry. </a:t>
            </a:r>
            <a:endParaRPr lang="en-US">
              <a:latin typeface="Arial" panose="020B0604020202020204" pitchFamily="34" charset="0"/>
              <a:cs typeface="Arial" panose="020B0604020202020204" pitchFamily="34" charset="0"/>
            </a:endParaRPr>
          </a:p>
          <a:p>
            <a:pPr>
              <a:buFont typeface="Wingdings" panose="05000000000000000000" pitchFamily="2" charset="2"/>
              <a:buChar char="q"/>
            </a:pPr>
            <a:r>
              <a:rPr lang="en-US" dirty="0">
                <a:latin typeface="Arial" panose="020B0604020202020204" pitchFamily="34" charset="0"/>
                <a:cs typeface="Arial" panose="020B0604020202020204" pitchFamily="34" charset="0"/>
              </a:rPr>
              <a:t>There is no hotel that has no guests and has full free time (Chan and Tung, 2019).  </a:t>
            </a:r>
            <a:endParaRPr lang="en-US">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242535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59893" y="3101093"/>
            <a:ext cx="2454052" cy="3029344"/>
          </a:xfrm>
        </p:spPr>
        <p:txBody>
          <a:bodyPr>
            <a:normAutofit/>
          </a:bodyPr>
          <a:lstStyle/>
          <a:p>
            <a:r>
              <a:rPr lang="en-US" sz="3200" b="1">
                <a:solidFill>
                  <a:schemeClr val="bg1"/>
                </a:solidFill>
                <a:latin typeface="Arial" panose="020B0604020202020204" pitchFamily="34" charset="0"/>
                <a:cs typeface="Arial" panose="020B0604020202020204" pitchFamily="34" charset="0"/>
              </a:rPr>
              <a:t>Conclusion</a:t>
            </a:r>
            <a:endParaRPr lang="en-US" sz="3200">
              <a:solidFill>
                <a:schemeClr val="bg1"/>
              </a:solidFill>
              <a:latin typeface="Arial" panose="020B0604020202020204" pitchFamily="34" charset="0"/>
              <a:cs typeface="Arial" panose="020B0604020202020204" pitchFamily="34" charset="0"/>
            </a:endParaRPr>
          </a:p>
        </p:txBody>
      </p:sp>
      <p:sp>
        <p:nvSpPr>
          <p:cNvPr id="1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2" name="Rectangle 1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706578" y="589722"/>
            <a:ext cx="6798033" cy="5321500"/>
          </a:xfrm>
        </p:spPr>
        <p:txBody>
          <a:bodyPr anchor="ctr">
            <a:normAutofit/>
          </a:bodyPr>
          <a:lstStyle/>
          <a:p>
            <a:pPr>
              <a:buFont typeface="Wingdings" panose="05000000000000000000" pitchFamily="2" charset="2"/>
              <a:buChar char="q"/>
            </a:pPr>
            <a:r>
              <a:rPr lang="en-US" dirty="0">
                <a:latin typeface="Arial" panose="020B0604020202020204" pitchFamily="34" charset="0"/>
                <a:cs typeface="Arial" panose="020B0604020202020204" pitchFamily="34" charset="0"/>
              </a:rPr>
              <a:t>Employees play a vital role in the success of the hotel industry.</a:t>
            </a:r>
            <a:endParaRPr lang="en-US">
              <a:latin typeface="Arial" panose="020B0604020202020204" pitchFamily="34" charset="0"/>
              <a:cs typeface="Arial" panose="020B0604020202020204" pitchFamily="34" charset="0"/>
            </a:endParaRPr>
          </a:p>
          <a:p>
            <a:pPr>
              <a:buFont typeface="Wingdings" panose="05000000000000000000" pitchFamily="2" charset="2"/>
              <a:buChar char="q"/>
            </a:pPr>
            <a:r>
              <a:rPr lang="en-US" dirty="0">
                <a:latin typeface="Arial" panose="020B0604020202020204" pitchFamily="34" charset="0"/>
                <a:cs typeface="Arial" panose="020B0604020202020204" pitchFamily="34" charset="0"/>
              </a:rPr>
              <a:t>Employee engagement helps the hotel industry to improve the culture of the company, rate of retention, output, bottom lines, and customers relation. </a:t>
            </a:r>
            <a:endParaRPr lang="en-US">
              <a:latin typeface="Arial" panose="020B0604020202020204" pitchFamily="34" charset="0"/>
              <a:cs typeface="Arial" panose="020B0604020202020204" pitchFamily="34" charset="0"/>
            </a:endParaRPr>
          </a:p>
          <a:p>
            <a:pPr>
              <a:buFont typeface="Wingdings" panose="05000000000000000000" pitchFamily="2" charset="2"/>
              <a:buChar char="q"/>
            </a:pPr>
            <a:r>
              <a:rPr lang="en-US" dirty="0">
                <a:latin typeface="Arial" panose="020B0604020202020204" pitchFamily="34" charset="0"/>
                <a:cs typeface="Arial" panose="020B0604020202020204" pitchFamily="34" charset="0"/>
              </a:rPr>
              <a:t>Examples of good practices for the employees engaged in the hotel industry included freebies, compensatory time, opportunities for development, and rewards and recognition.</a:t>
            </a:r>
            <a:endParaRPr lang="en-US">
              <a:latin typeface="Arial" panose="020B0604020202020204" pitchFamily="34" charset="0"/>
              <a:cs typeface="Arial" panose="020B0604020202020204" pitchFamily="34" charset="0"/>
            </a:endParaRPr>
          </a:p>
          <a:p>
            <a:pPr>
              <a:buFont typeface="Wingdings" panose="05000000000000000000" pitchFamily="2" charset="2"/>
              <a:buChar char="q"/>
            </a:pPr>
            <a:endParaRPr lang="en-US" dirty="0"/>
          </a:p>
        </p:txBody>
      </p:sp>
    </p:spTree>
    <p:extLst>
      <p:ext uri="{BB962C8B-B14F-4D97-AF65-F5344CB8AC3E}">
        <p14:creationId xmlns:p14="http://schemas.microsoft.com/office/powerpoint/2010/main" val="497448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9FE08D8-CEA0-461E-870A-02CD15D9B9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59079"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59893" y="3101093"/>
            <a:ext cx="2454052" cy="3029344"/>
          </a:xfrm>
        </p:spPr>
        <p:txBody>
          <a:bodyPr>
            <a:normAutofit/>
          </a:bodyPr>
          <a:lstStyle/>
          <a:p>
            <a:r>
              <a:rPr lang="en-US" sz="3200" b="1">
                <a:solidFill>
                  <a:schemeClr val="bg1"/>
                </a:solidFill>
                <a:latin typeface="Arial" panose="020B0604020202020204" pitchFamily="34" charset="0"/>
                <a:cs typeface="Arial" panose="020B0604020202020204" pitchFamily="34" charset="0"/>
              </a:rPr>
              <a:t>References</a:t>
            </a:r>
            <a:endParaRPr lang="en-US" sz="3200">
              <a:solidFill>
                <a:schemeClr val="bg1"/>
              </a:solidFill>
              <a:latin typeface="Arial" panose="020B0604020202020204" pitchFamily="34" charset="0"/>
              <a:cs typeface="Arial" panose="020B0604020202020204" pitchFamily="34" charset="0"/>
            </a:endParaRPr>
          </a:p>
        </p:txBody>
      </p:sp>
      <p:sp>
        <p:nvSpPr>
          <p:cNvPr id="10" name="Freeform 11">
            <a:extLst>
              <a:ext uri="{FF2B5EF4-FFF2-40B4-BE49-F238E27FC236}">
                <a16:creationId xmlns:a16="http://schemas.microsoft.com/office/drawing/2014/main" id="{2B982904-A46E-41DF-BA98-61E2300C7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159" y="3179901"/>
            <a:ext cx="1098194" cy="514066"/>
          </a:xfrm>
          <a:custGeom>
            <a:avLst/>
            <a:gdLst>
              <a:gd name="connsiteX0" fmla="*/ 10000 w 10044"/>
              <a:gd name="connsiteY0" fmla="*/ 4701 h 9966"/>
              <a:gd name="connsiteX1" fmla="*/ 8559 w 10044"/>
              <a:gd name="connsiteY1" fmla="*/ 188 h 9966"/>
              <a:gd name="connsiteX2" fmla="*/ 8527 w 10044"/>
              <a:gd name="connsiteY2" fmla="*/ 94 h 9966"/>
              <a:gd name="connsiteX3" fmla="*/ 8438 w 10044"/>
              <a:gd name="connsiteY3" fmla="*/ 0 h 9966"/>
              <a:gd name="connsiteX4" fmla="*/ 7867 w 10044"/>
              <a:gd name="connsiteY4" fmla="*/ 0 h 9966"/>
              <a:gd name="connsiteX5" fmla="*/ 0 w 10044"/>
              <a:gd name="connsiteY5" fmla="*/ 70 h 9966"/>
              <a:gd name="connsiteX6" fmla="*/ 3132 w 10044"/>
              <a:gd name="connsiteY6" fmla="*/ 9763 h 9966"/>
              <a:gd name="connsiteX7" fmla="*/ 7867 w 10044"/>
              <a:gd name="connsiteY7" fmla="*/ 9966 h 9966"/>
              <a:gd name="connsiteX8" fmla="*/ 8438 w 10044"/>
              <a:gd name="connsiteY8" fmla="*/ 9966 h 9966"/>
              <a:gd name="connsiteX9" fmla="*/ 8527 w 10044"/>
              <a:gd name="connsiteY9" fmla="*/ 9872 h 9966"/>
              <a:gd name="connsiteX10" fmla="*/ 8559 w 10044"/>
              <a:gd name="connsiteY10" fmla="*/ 9778 h 9966"/>
              <a:gd name="connsiteX11" fmla="*/ 10000 w 10044"/>
              <a:gd name="connsiteY11" fmla="*/ 5265 h 9966"/>
              <a:gd name="connsiteX12" fmla="*/ 10000 w 10044"/>
              <a:gd name="connsiteY12" fmla="*/ 4701 h 9966"/>
              <a:gd name="connsiteX0" fmla="*/ 6839 w 6883"/>
              <a:gd name="connsiteY0" fmla="*/ 4885 h 10168"/>
              <a:gd name="connsiteX1" fmla="*/ 5405 w 6883"/>
              <a:gd name="connsiteY1" fmla="*/ 357 h 10168"/>
              <a:gd name="connsiteX2" fmla="*/ 5373 w 6883"/>
              <a:gd name="connsiteY2" fmla="*/ 262 h 10168"/>
              <a:gd name="connsiteX3" fmla="*/ 5284 w 6883"/>
              <a:gd name="connsiteY3" fmla="*/ 168 h 10168"/>
              <a:gd name="connsiteX4" fmla="*/ 4716 w 6883"/>
              <a:gd name="connsiteY4" fmla="*/ 168 h 10168"/>
              <a:gd name="connsiteX5" fmla="*/ 50 w 6883"/>
              <a:gd name="connsiteY5" fmla="*/ 0 h 10168"/>
              <a:gd name="connsiteX6" fmla="*/ 1 w 6883"/>
              <a:gd name="connsiteY6" fmla="*/ 9964 h 10168"/>
              <a:gd name="connsiteX7" fmla="*/ 4716 w 6883"/>
              <a:gd name="connsiteY7" fmla="*/ 10168 h 10168"/>
              <a:gd name="connsiteX8" fmla="*/ 5284 w 6883"/>
              <a:gd name="connsiteY8" fmla="*/ 10168 h 10168"/>
              <a:gd name="connsiteX9" fmla="*/ 5373 w 6883"/>
              <a:gd name="connsiteY9" fmla="*/ 10074 h 10168"/>
              <a:gd name="connsiteX10" fmla="*/ 5405 w 6883"/>
              <a:gd name="connsiteY10" fmla="*/ 9979 h 10168"/>
              <a:gd name="connsiteX11" fmla="*/ 6839 w 6883"/>
              <a:gd name="connsiteY11" fmla="*/ 5451 h 10168"/>
              <a:gd name="connsiteX12" fmla="*/ 6839 w 6883"/>
              <a:gd name="connsiteY12" fmla="*/ 4885 h 10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883" h="10168">
                <a:moveTo>
                  <a:pt x="6839" y="4885"/>
                </a:moveTo>
                <a:lnTo>
                  <a:pt x="5405" y="357"/>
                </a:lnTo>
                <a:cubicBezTo>
                  <a:pt x="5395" y="325"/>
                  <a:pt x="5383" y="294"/>
                  <a:pt x="5373" y="262"/>
                </a:cubicBezTo>
                <a:cubicBezTo>
                  <a:pt x="5344" y="168"/>
                  <a:pt x="5314" y="168"/>
                  <a:pt x="5284" y="168"/>
                </a:cubicBezTo>
                <a:lnTo>
                  <a:pt x="4716" y="168"/>
                </a:lnTo>
                <a:lnTo>
                  <a:pt x="50" y="0"/>
                </a:lnTo>
                <a:cubicBezTo>
                  <a:pt x="59" y="3322"/>
                  <a:pt x="-8" y="6643"/>
                  <a:pt x="1" y="9964"/>
                </a:cubicBezTo>
                <a:lnTo>
                  <a:pt x="4716" y="10168"/>
                </a:lnTo>
                <a:lnTo>
                  <a:pt x="5284" y="10168"/>
                </a:lnTo>
                <a:cubicBezTo>
                  <a:pt x="5314" y="10168"/>
                  <a:pt x="5344" y="10074"/>
                  <a:pt x="5373" y="10074"/>
                </a:cubicBezTo>
                <a:cubicBezTo>
                  <a:pt x="5373" y="9979"/>
                  <a:pt x="5405" y="9979"/>
                  <a:pt x="5405" y="9979"/>
                </a:cubicBezTo>
                <a:lnTo>
                  <a:pt x="6839" y="5451"/>
                </a:lnTo>
                <a:cubicBezTo>
                  <a:pt x="6898" y="5262"/>
                  <a:pt x="6898" y="5074"/>
                  <a:pt x="6839" y="4885"/>
                </a:cubicBezTo>
                <a:close/>
              </a:path>
            </a:pathLst>
          </a:custGeom>
          <a:solidFill>
            <a:schemeClr val="accent1"/>
          </a:solidFill>
          <a:ln>
            <a:noFill/>
          </a:ln>
        </p:spPr>
      </p:sp>
      <p:sp useBgFill="1">
        <p:nvSpPr>
          <p:cNvPr id="12" name="Rectangle 11">
            <a:extLst>
              <a:ext uri="{FF2B5EF4-FFF2-40B4-BE49-F238E27FC236}">
                <a16:creationId xmlns:a16="http://schemas.microsoft.com/office/drawing/2014/main" id="{27018161-547E-48F7-A0D9-272C9EA5B3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95736" y="0"/>
            <a:ext cx="739626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p:cNvSpPr>
            <a:spLocks noGrp="1"/>
          </p:cNvSpPr>
          <p:nvPr>
            <p:ph idx="1"/>
          </p:nvPr>
        </p:nvSpPr>
        <p:spPr>
          <a:xfrm>
            <a:off x="4706578" y="589722"/>
            <a:ext cx="6798033" cy="5321500"/>
          </a:xfrm>
        </p:spPr>
        <p:txBody>
          <a:bodyPr anchor="ctr">
            <a:normAutofit/>
          </a:bodyPr>
          <a:lstStyle/>
          <a:p>
            <a:pPr>
              <a:lnSpc>
                <a:spcPct val="90000"/>
              </a:lnSpc>
            </a:pPr>
            <a:r>
              <a:rPr lang="en-US" sz="1000" kern="1200" dirty="0">
                <a:effectLst/>
                <a:latin typeface="+mn-lt"/>
                <a:ea typeface="+mn-ea"/>
                <a:cs typeface="+mn-cs"/>
              </a:rPr>
              <a:t>Chan, A.P.H. and Tung, V.W.S., 2019. Examining the effects of robotic service on brand experience: the moderating role of hotel segment. </a:t>
            </a:r>
            <a:r>
              <a:rPr lang="en-US" sz="1000" i="1" kern="1200" dirty="0">
                <a:effectLst/>
                <a:latin typeface="+mn-lt"/>
                <a:ea typeface="+mn-ea"/>
                <a:cs typeface="+mn-cs"/>
              </a:rPr>
              <a:t>Journal of Travel &amp; Tourism Marketing</a:t>
            </a:r>
            <a:r>
              <a:rPr lang="en-US" sz="1000" kern="1200" dirty="0">
                <a:effectLst/>
                <a:latin typeface="+mn-lt"/>
                <a:ea typeface="+mn-ea"/>
                <a:cs typeface="+mn-cs"/>
              </a:rPr>
              <a:t>, </a:t>
            </a:r>
            <a:r>
              <a:rPr lang="en-US" sz="1000" i="1" kern="1200" dirty="0">
                <a:effectLst/>
                <a:latin typeface="+mn-lt"/>
                <a:ea typeface="+mn-ea"/>
                <a:cs typeface="+mn-cs"/>
              </a:rPr>
              <a:t>36</a:t>
            </a:r>
            <a:r>
              <a:rPr lang="en-US" sz="1000" kern="1200" dirty="0">
                <a:effectLst/>
                <a:latin typeface="+mn-lt"/>
                <a:ea typeface="+mn-ea"/>
                <a:cs typeface="+mn-cs"/>
              </a:rPr>
              <a:t>(4), pp.458-468.</a:t>
            </a:r>
          </a:p>
          <a:p>
            <a:pPr>
              <a:lnSpc>
                <a:spcPct val="90000"/>
              </a:lnSpc>
            </a:pPr>
            <a:r>
              <a:rPr lang="en-US" sz="1000" kern="1200" dirty="0">
                <a:effectLst/>
                <a:latin typeface="+mn-lt"/>
                <a:ea typeface="+mn-ea"/>
                <a:cs typeface="+mn-cs"/>
              </a:rPr>
              <a:t>Lo, A., Wu, C. and Tsai, H., 2015. The impact of service quality on positive consumption emotions in resort and hotel spa experiences. </a:t>
            </a:r>
            <a:r>
              <a:rPr lang="en-US" sz="1000" i="1" kern="1200" dirty="0">
                <a:effectLst/>
                <a:latin typeface="+mn-lt"/>
                <a:ea typeface="+mn-ea"/>
                <a:cs typeface="+mn-cs"/>
              </a:rPr>
              <a:t>Journal of Hospitality Marketing &amp; Management</a:t>
            </a:r>
            <a:r>
              <a:rPr lang="en-US" sz="1000" kern="1200" dirty="0">
                <a:effectLst/>
                <a:latin typeface="+mn-lt"/>
                <a:ea typeface="+mn-ea"/>
                <a:cs typeface="+mn-cs"/>
              </a:rPr>
              <a:t>, </a:t>
            </a:r>
            <a:r>
              <a:rPr lang="en-US" sz="1000" i="1" kern="1200" dirty="0">
                <a:effectLst/>
                <a:latin typeface="+mn-lt"/>
                <a:ea typeface="+mn-ea"/>
                <a:cs typeface="+mn-cs"/>
              </a:rPr>
              <a:t>24</a:t>
            </a:r>
            <a:r>
              <a:rPr lang="en-US" sz="1000" kern="1200" dirty="0">
                <a:effectLst/>
                <a:latin typeface="+mn-lt"/>
                <a:ea typeface="+mn-ea"/>
                <a:cs typeface="+mn-cs"/>
              </a:rPr>
              <a:t>(2), pp.155-179.</a:t>
            </a:r>
          </a:p>
          <a:p>
            <a:pPr>
              <a:lnSpc>
                <a:spcPct val="90000"/>
              </a:lnSpc>
            </a:pPr>
            <a:r>
              <a:rPr lang="en-US" sz="1000" kern="1200" dirty="0">
                <a:effectLst/>
                <a:latin typeface="+mn-lt"/>
                <a:ea typeface="+mn-ea"/>
                <a:cs typeface="+mn-cs"/>
              </a:rPr>
              <a:t>D'Souza, J. and </a:t>
            </a:r>
            <a:r>
              <a:rPr lang="en-US" sz="1000" kern="1200" dirty="0" err="1">
                <a:effectLst/>
                <a:latin typeface="+mn-lt"/>
                <a:ea typeface="+mn-ea"/>
                <a:cs typeface="+mn-cs"/>
              </a:rPr>
              <a:t>Gurin</a:t>
            </a:r>
            <a:r>
              <a:rPr lang="en-US" sz="1000" kern="1200" dirty="0">
                <a:effectLst/>
                <a:latin typeface="+mn-lt"/>
                <a:ea typeface="+mn-ea"/>
                <a:cs typeface="+mn-cs"/>
              </a:rPr>
              <a:t>, M., 2017. Archetypes based on Maslow's need hierarchy. </a:t>
            </a:r>
            <a:r>
              <a:rPr lang="en-US" sz="1000" i="1" kern="1200" dirty="0">
                <a:effectLst/>
                <a:latin typeface="+mn-lt"/>
                <a:ea typeface="+mn-ea"/>
                <a:cs typeface="+mn-cs"/>
              </a:rPr>
              <a:t>Journal of the Indian Academy of Applied Psychology</a:t>
            </a:r>
            <a:r>
              <a:rPr lang="en-US" sz="1000" kern="1200" dirty="0">
                <a:effectLst/>
                <a:latin typeface="+mn-lt"/>
                <a:ea typeface="+mn-ea"/>
                <a:cs typeface="+mn-cs"/>
              </a:rPr>
              <a:t>, </a:t>
            </a:r>
            <a:r>
              <a:rPr lang="en-US" sz="1000" i="1" kern="1200" dirty="0">
                <a:effectLst/>
                <a:latin typeface="+mn-lt"/>
                <a:ea typeface="+mn-ea"/>
                <a:cs typeface="+mn-cs"/>
              </a:rPr>
              <a:t>43</a:t>
            </a:r>
            <a:r>
              <a:rPr lang="en-US" sz="1000" kern="1200" dirty="0">
                <a:effectLst/>
                <a:latin typeface="+mn-lt"/>
                <a:ea typeface="+mn-ea"/>
                <a:cs typeface="+mn-cs"/>
              </a:rPr>
              <a:t>(2), pp.183-188. Johnston, K.A., 2018. Engagement. </a:t>
            </a:r>
            <a:r>
              <a:rPr lang="en-US" sz="1000" i="1" kern="1200" dirty="0">
                <a:effectLst/>
                <a:latin typeface="+mn-lt"/>
                <a:ea typeface="+mn-ea"/>
                <a:cs typeface="+mn-cs"/>
              </a:rPr>
              <a:t>The international encyclopedia of strategic communication</a:t>
            </a:r>
            <a:r>
              <a:rPr lang="en-US" sz="1000" kern="1200" dirty="0">
                <a:effectLst/>
                <a:latin typeface="+mn-lt"/>
                <a:ea typeface="+mn-ea"/>
                <a:cs typeface="+mn-cs"/>
              </a:rPr>
              <a:t>, pp.1-9.</a:t>
            </a:r>
          </a:p>
          <a:p>
            <a:pPr>
              <a:lnSpc>
                <a:spcPct val="90000"/>
              </a:lnSpc>
            </a:pPr>
            <a:r>
              <a:rPr lang="en-US" sz="1000" kern="1200" dirty="0">
                <a:effectLst/>
                <a:latin typeface="+mn-lt"/>
                <a:ea typeface="+mn-ea"/>
                <a:cs typeface="+mn-cs"/>
              </a:rPr>
              <a:t>Brown, N.A., </a:t>
            </a:r>
            <a:r>
              <a:rPr lang="en-US" sz="1000" kern="1200" dirty="0" err="1">
                <a:effectLst/>
                <a:latin typeface="+mn-lt"/>
                <a:ea typeface="+mn-ea"/>
                <a:cs typeface="+mn-cs"/>
              </a:rPr>
              <a:t>Orchiston</a:t>
            </a:r>
            <a:r>
              <a:rPr lang="en-US" sz="1000" kern="1200" dirty="0">
                <a:effectLst/>
                <a:latin typeface="+mn-lt"/>
                <a:ea typeface="+mn-ea"/>
                <a:cs typeface="+mn-cs"/>
              </a:rPr>
              <a:t>, C., </a:t>
            </a:r>
            <a:r>
              <a:rPr lang="en-US" sz="1000" kern="1200" dirty="0" err="1">
                <a:effectLst/>
                <a:latin typeface="+mn-lt"/>
                <a:ea typeface="+mn-ea"/>
                <a:cs typeface="+mn-cs"/>
              </a:rPr>
              <a:t>Rovins</a:t>
            </a:r>
            <a:r>
              <a:rPr lang="en-US" sz="1000" kern="1200" dirty="0">
                <a:effectLst/>
                <a:latin typeface="+mn-lt"/>
                <a:ea typeface="+mn-ea"/>
                <a:cs typeface="+mn-cs"/>
              </a:rPr>
              <a:t>, J.E., Feldmann-Jensen, S. and Johnston, D., 2018. An integrative framework for investigating disaster resilience within the hotel sector. </a:t>
            </a:r>
            <a:r>
              <a:rPr lang="en-US" sz="1000" i="1" kern="1200" dirty="0">
                <a:effectLst/>
                <a:latin typeface="+mn-lt"/>
                <a:ea typeface="+mn-ea"/>
                <a:cs typeface="+mn-cs"/>
              </a:rPr>
              <a:t>Journal of Hospitality and Tourism Management</a:t>
            </a:r>
            <a:r>
              <a:rPr lang="en-US" sz="1000" kern="1200" dirty="0">
                <a:effectLst/>
                <a:latin typeface="+mn-lt"/>
                <a:ea typeface="+mn-ea"/>
                <a:cs typeface="+mn-cs"/>
              </a:rPr>
              <a:t>, </a:t>
            </a:r>
            <a:r>
              <a:rPr lang="en-US" sz="1000" i="1" kern="1200" dirty="0">
                <a:effectLst/>
                <a:latin typeface="+mn-lt"/>
                <a:ea typeface="+mn-ea"/>
                <a:cs typeface="+mn-cs"/>
              </a:rPr>
              <a:t>36</a:t>
            </a:r>
            <a:r>
              <a:rPr lang="en-US" sz="1000" kern="1200" dirty="0">
                <a:effectLst/>
                <a:latin typeface="+mn-lt"/>
                <a:ea typeface="+mn-ea"/>
                <a:cs typeface="+mn-cs"/>
              </a:rPr>
              <a:t>, pp.67-75.</a:t>
            </a:r>
          </a:p>
          <a:p>
            <a:pPr>
              <a:lnSpc>
                <a:spcPct val="90000"/>
              </a:lnSpc>
            </a:pPr>
            <a:r>
              <a:rPr lang="en-US" sz="1000" kern="1200" dirty="0" err="1">
                <a:effectLst/>
                <a:latin typeface="+mn-lt"/>
                <a:ea typeface="+mn-ea"/>
                <a:cs typeface="+mn-cs"/>
              </a:rPr>
              <a:t>Sahin</a:t>
            </a:r>
            <a:r>
              <a:rPr lang="en-US" sz="1000" kern="1200" dirty="0">
                <a:effectLst/>
                <a:latin typeface="+mn-lt"/>
                <a:ea typeface="+mn-ea"/>
                <a:cs typeface="+mn-cs"/>
              </a:rPr>
              <a:t>, I., </a:t>
            </a:r>
            <a:r>
              <a:rPr lang="en-US" sz="1000" kern="1200" dirty="0" err="1">
                <a:effectLst/>
                <a:latin typeface="+mn-lt"/>
                <a:ea typeface="+mn-ea"/>
                <a:cs typeface="+mn-cs"/>
              </a:rPr>
              <a:t>Gulmez</a:t>
            </a:r>
            <a:r>
              <a:rPr lang="en-US" sz="1000" kern="1200" dirty="0">
                <a:effectLst/>
                <a:latin typeface="+mn-lt"/>
                <a:ea typeface="+mn-ea"/>
                <a:cs typeface="+mn-cs"/>
              </a:rPr>
              <a:t>, M. and </a:t>
            </a:r>
            <a:r>
              <a:rPr lang="en-US" sz="1000" kern="1200" dirty="0" err="1">
                <a:effectLst/>
                <a:latin typeface="+mn-lt"/>
                <a:ea typeface="+mn-ea"/>
                <a:cs typeface="+mn-cs"/>
              </a:rPr>
              <a:t>Kitapci</a:t>
            </a:r>
            <a:r>
              <a:rPr lang="en-US" sz="1000" kern="1200" dirty="0">
                <a:effectLst/>
                <a:latin typeface="+mn-lt"/>
                <a:ea typeface="+mn-ea"/>
                <a:cs typeface="+mn-cs"/>
              </a:rPr>
              <a:t>, O., 2017. E-complaint tracking and online problem-solving strategies in hospitality management: Plumbing the depths of reviews and responses on TripAdvisor. </a:t>
            </a:r>
            <a:r>
              <a:rPr lang="en-US" sz="1000" i="1" kern="1200" dirty="0">
                <a:effectLst/>
                <a:latin typeface="+mn-lt"/>
                <a:ea typeface="+mn-ea"/>
                <a:cs typeface="+mn-cs"/>
              </a:rPr>
              <a:t>Journal of Hospitality and Tourism Technology</a:t>
            </a:r>
            <a:r>
              <a:rPr lang="en-US" sz="1000" kern="1200" dirty="0">
                <a:effectLst/>
                <a:latin typeface="+mn-lt"/>
                <a:ea typeface="+mn-ea"/>
                <a:cs typeface="+mn-cs"/>
              </a:rPr>
              <a:t>.</a:t>
            </a:r>
          </a:p>
          <a:p>
            <a:pPr>
              <a:lnSpc>
                <a:spcPct val="90000"/>
              </a:lnSpc>
            </a:pPr>
            <a:r>
              <a:rPr lang="en-US" sz="1000" kern="1200" dirty="0" err="1">
                <a:effectLst/>
                <a:latin typeface="+mn-lt"/>
                <a:ea typeface="+mn-ea"/>
                <a:cs typeface="+mn-cs"/>
              </a:rPr>
              <a:t>Karatepe</a:t>
            </a:r>
            <a:r>
              <a:rPr lang="en-US" sz="1000" kern="1200" dirty="0">
                <a:effectLst/>
                <a:latin typeface="+mn-lt"/>
                <a:ea typeface="+mn-ea"/>
                <a:cs typeface="+mn-cs"/>
              </a:rPr>
              <a:t>, O.M. and </a:t>
            </a:r>
            <a:r>
              <a:rPr lang="en-US" sz="1000" kern="1200" dirty="0" err="1">
                <a:effectLst/>
                <a:latin typeface="+mn-lt"/>
                <a:ea typeface="+mn-ea"/>
                <a:cs typeface="+mn-cs"/>
              </a:rPr>
              <a:t>Olugbade</a:t>
            </a:r>
            <a:r>
              <a:rPr lang="en-US" sz="1000" kern="1200" dirty="0">
                <a:effectLst/>
                <a:latin typeface="+mn-lt"/>
                <a:ea typeface="+mn-ea"/>
                <a:cs typeface="+mn-cs"/>
              </a:rPr>
              <a:t>, O.A., 2016. The mediating role of work engagement in the relationship between high-performance work practices and job outcomes of employees in Nigeria. </a:t>
            </a:r>
            <a:r>
              <a:rPr lang="en-US" sz="1000" i="1" kern="1200" dirty="0">
                <a:effectLst/>
                <a:latin typeface="+mn-lt"/>
                <a:ea typeface="+mn-ea"/>
                <a:cs typeface="+mn-cs"/>
              </a:rPr>
              <a:t>International Journal of Contemporary Hospitality Management</a:t>
            </a:r>
            <a:r>
              <a:rPr lang="en-US" sz="1000" kern="1200" dirty="0">
                <a:effectLst/>
                <a:latin typeface="+mn-lt"/>
                <a:ea typeface="+mn-ea"/>
                <a:cs typeface="+mn-cs"/>
              </a:rPr>
              <a:t>.</a:t>
            </a:r>
          </a:p>
          <a:p>
            <a:pPr>
              <a:lnSpc>
                <a:spcPct val="90000"/>
              </a:lnSpc>
            </a:pPr>
            <a:r>
              <a:rPr lang="en-US" sz="1000" kern="1200" dirty="0">
                <a:effectLst/>
                <a:latin typeface="+mn-lt"/>
                <a:ea typeface="+mn-ea"/>
                <a:cs typeface="+mn-cs"/>
              </a:rPr>
              <a:t>Jung, H.S. and Yoon, H.H., 2016. What does work mean to hospitality employees? The effects of meaningful work on employees' organizational commitment: The mediating role of job engagement. </a:t>
            </a:r>
            <a:r>
              <a:rPr lang="en-US" sz="1000" i="1" kern="1200" dirty="0">
                <a:effectLst/>
                <a:latin typeface="+mn-lt"/>
                <a:ea typeface="+mn-ea"/>
                <a:cs typeface="+mn-cs"/>
              </a:rPr>
              <a:t>International Journal of Hospitality Management</a:t>
            </a:r>
            <a:r>
              <a:rPr lang="en-US" sz="1000" kern="1200" dirty="0">
                <a:effectLst/>
                <a:latin typeface="+mn-lt"/>
                <a:ea typeface="+mn-ea"/>
                <a:cs typeface="+mn-cs"/>
              </a:rPr>
              <a:t>, </a:t>
            </a:r>
            <a:r>
              <a:rPr lang="en-US" sz="1000" i="1" kern="1200" dirty="0">
                <a:effectLst/>
                <a:latin typeface="+mn-lt"/>
                <a:ea typeface="+mn-ea"/>
                <a:cs typeface="+mn-cs"/>
              </a:rPr>
              <a:t>53</a:t>
            </a:r>
            <a:r>
              <a:rPr lang="en-US" sz="1000" kern="1200" dirty="0">
                <a:effectLst/>
                <a:latin typeface="+mn-lt"/>
                <a:ea typeface="+mn-ea"/>
                <a:cs typeface="+mn-cs"/>
              </a:rPr>
              <a:t>, pp.59-68.</a:t>
            </a:r>
          </a:p>
          <a:p>
            <a:pPr>
              <a:lnSpc>
                <a:spcPct val="90000"/>
              </a:lnSpc>
            </a:pPr>
            <a:r>
              <a:rPr lang="en-US" sz="1000" kern="1200" dirty="0">
                <a:effectLst/>
                <a:latin typeface="+mn-lt"/>
                <a:ea typeface="+mn-ea"/>
                <a:cs typeface="+mn-cs"/>
              </a:rPr>
              <a:t>Putra, E.D., Cho, S. and Liu, J., 2017. Extrinsic and intrinsic motivation on work engagement in the hospitality industry: Test of motivation crowding theory. </a:t>
            </a:r>
            <a:r>
              <a:rPr lang="en-US" sz="1000" i="1" kern="1200" dirty="0">
                <a:effectLst/>
                <a:latin typeface="+mn-lt"/>
                <a:ea typeface="+mn-ea"/>
                <a:cs typeface="+mn-cs"/>
              </a:rPr>
              <a:t>Tourism and Hospitality Research</a:t>
            </a:r>
            <a:r>
              <a:rPr lang="en-US" sz="1000" kern="1200" dirty="0">
                <a:effectLst/>
                <a:latin typeface="+mn-lt"/>
                <a:ea typeface="+mn-ea"/>
                <a:cs typeface="+mn-cs"/>
              </a:rPr>
              <a:t>, </a:t>
            </a:r>
            <a:r>
              <a:rPr lang="en-US" sz="1000" i="1" kern="1200" dirty="0">
                <a:effectLst/>
                <a:latin typeface="+mn-lt"/>
                <a:ea typeface="+mn-ea"/>
                <a:cs typeface="+mn-cs"/>
              </a:rPr>
              <a:t>17</a:t>
            </a:r>
            <a:r>
              <a:rPr lang="en-US" sz="1000" kern="1200" dirty="0">
                <a:effectLst/>
                <a:latin typeface="+mn-lt"/>
                <a:ea typeface="+mn-ea"/>
                <a:cs typeface="+mn-cs"/>
              </a:rPr>
              <a:t>(2), pp.228-241.</a:t>
            </a:r>
          </a:p>
          <a:p>
            <a:pPr>
              <a:lnSpc>
                <a:spcPct val="90000"/>
              </a:lnSpc>
            </a:pPr>
            <a:r>
              <a:rPr lang="en-US" sz="1000" kern="1200" dirty="0">
                <a:effectLst/>
                <a:latin typeface="+mn-lt"/>
                <a:ea typeface="+mn-ea"/>
                <a:cs typeface="+mn-cs"/>
              </a:rPr>
              <a:t>Rahimi, R. and </a:t>
            </a:r>
            <a:r>
              <a:rPr lang="en-US" sz="1000" kern="1200" dirty="0" err="1">
                <a:effectLst/>
                <a:latin typeface="+mn-lt"/>
                <a:ea typeface="+mn-ea"/>
                <a:cs typeface="+mn-cs"/>
              </a:rPr>
              <a:t>Gunlu</a:t>
            </a:r>
            <a:r>
              <a:rPr lang="en-US" sz="1000" kern="1200" dirty="0">
                <a:effectLst/>
                <a:latin typeface="+mn-lt"/>
                <a:ea typeface="+mn-ea"/>
                <a:cs typeface="+mn-cs"/>
              </a:rPr>
              <a:t>, E., 2016. Implementing customer relationship management (CRM) in the hotel industry from an organizational culture perspective: the case of a chain hotel in the UK. </a:t>
            </a:r>
            <a:r>
              <a:rPr lang="en-US" sz="1000" i="1" kern="1200" dirty="0">
                <a:effectLst/>
                <a:latin typeface="+mn-lt"/>
                <a:ea typeface="+mn-ea"/>
                <a:cs typeface="+mn-cs"/>
              </a:rPr>
              <a:t>International Journal of Contemporary Hospitality Management</a:t>
            </a:r>
            <a:r>
              <a:rPr lang="en-US" sz="1000" kern="1200" dirty="0">
                <a:effectLst/>
                <a:latin typeface="+mn-lt"/>
                <a:ea typeface="+mn-ea"/>
                <a:cs typeface="+mn-cs"/>
              </a:rPr>
              <a:t>.</a:t>
            </a:r>
          </a:p>
          <a:p>
            <a:pPr>
              <a:lnSpc>
                <a:spcPct val="90000"/>
              </a:lnSpc>
            </a:pPr>
            <a:r>
              <a:rPr lang="en-US" sz="1000" kern="1200" dirty="0">
                <a:effectLst/>
                <a:latin typeface="+mn-lt"/>
                <a:ea typeface="+mn-ea"/>
                <a:cs typeface="+mn-cs"/>
              </a:rPr>
              <a:t>Neupane, R., 2015. Effects of coaching and mentoring on employee performance in the UK hotel industry. </a:t>
            </a:r>
            <a:r>
              <a:rPr lang="en-US" sz="1000" i="1" kern="1200" dirty="0">
                <a:effectLst/>
                <a:latin typeface="+mn-lt"/>
                <a:ea typeface="+mn-ea"/>
                <a:cs typeface="+mn-cs"/>
              </a:rPr>
              <a:t>International Journal of Social Sciences and Management</a:t>
            </a:r>
            <a:r>
              <a:rPr lang="en-US" sz="1000" kern="1200" dirty="0">
                <a:effectLst/>
                <a:latin typeface="+mn-lt"/>
                <a:ea typeface="+mn-ea"/>
                <a:cs typeface="+mn-cs"/>
              </a:rPr>
              <a:t>, </a:t>
            </a:r>
            <a:r>
              <a:rPr lang="en-US" sz="1000" i="1" kern="1200" dirty="0">
                <a:effectLst/>
                <a:latin typeface="+mn-lt"/>
                <a:ea typeface="+mn-ea"/>
                <a:cs typeface="+mn-cs"/>
              </a:rPr>
              <a:t>2</a:t>
            </a:r>
            <a:r>
              <a:rPr lang="en-US" sz="1000" kern="1200" dirty="0">
                <a:effectLst/>
                <a:latin typeface="+mn-lt"/>
                <a:ea typeface="+mn-ea"/>
                <a:cs typeface="+mn-cs"/>
              </a:rPr>
              <a:t>(2), pp.123-138.</a:t>
            </a:r>
          </a:p>
          <a:p>
            <a:pPr>
              <a:lnSpc>
                <a:spcPct val="90000"/>
              </a:lnSpc>
            </a:pPr>
            <a:r>
              <a:rPr lang="en-US" sz="1000" kern="1200" dirty="0">
                <a:effectLst/>
                <a:latin typeface="+mn-lt"/>
                <a:ea typeface="+mn-ea"/>
                <a:cs typeface="+mn-cs"/>
              </a:rPr>
              <a:t> </a:t>
            </a:r>
          </a:p>
        </p:txBody>
      </p:sp>
    </p:spTree>
    <p:extLst>
      <p:ext uri="{BB962C8B-B14F-4D97-AF65-F5344CB8AC3E}">
        <p14:creationId xmlns:p14="http://schemas.microsoft.com/office/powerpoint/2010/main" val="1650403822"/>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54</TotalTime>
  <Words>3009</Words>
  <Application>Microsoft Office PowerPoint</Application>
  <PresentationFormat>Widescreen</PresentationFormat>
  <Paragraphs>93</Paragraphs>
  <Slides>11</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Century Gothic</vt:lpstr>
      <vt:lpstr>Wingdings</vt:lpstr>
      <vt:lpstr>Wingdings 3</vt:lpstr>
      <vt:lpstr>Wisp</vt:lpstr>
      <vt:lpstr>Employee Engagement</vt:lpstr>
      <vt:lpstr>Introduction</vt:lpstr>
      <vt:lpstr>Importance Of Employee Engagement In The Hotel Industry:</vt:lpstr>
      <vt:lpstr>Why It Is Important?</vt:lpstr>
      <vt:lpstr>Engagement</vt:lpstr>
      <vt:lpstr>A Theoretical Model Of Employee Engagement</vt:lpstr>
      <vt:lpstr>Examples Of Good Practices For Employees Engaged In The Hotel</vt:lpstr>
      <vt:lpstr>Continue..</vt:lpstr>
      <vt:lpstr>Continue..</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ALEXANDRA BUZATU</dc:creator>
  <cp:lastModifiedBy>Alexandra Buzatu (2111922)</cp:lastModifiedBy>
  <cp:revision>8</cp:revision>
  <dcterms:created xsi:type="dcterms:W3CDTF">2022-12-02T02:27:52Z</dcterms:created>
  <dcterms:modified xsi:type="dcterms:W3CDTF">2022-12-05T01:04:51Z</dcterms:modified>
</cp:coreProperties>
</file>