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notesMasterIdLst>
    <p:notesMasterId r:id="rId12"/>
  </p:notesMasterIdLst>
  <p:handoutMasterIdLst>
    <p:handoutMasterId r:id="rId13"/>
  </p:handoutMasterIdLst>
  <p:sldIdLst>
    <p:sldId id="256" r:id="rId2"/>
    <p:sldId id="257" r:id="rId3"/>
    <p:sldId id="258" r:id="rId4"/>
    <p:sldId id="259" r:id="rId5"/>
    <p:sldId id="260" r:id="rId6"/>
    <p:sldId id="261" r:id="rId7"/>
    <p:sldId id="262" r:id="rId8"/>
    <p:sldId id="263" r:id="rId9"/>
    <p:sldId id="264" r:id="rId10"/>
    <p:sldId id="266" r:id="rId11"/>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8D6FCD-07A1-4666-8A93-13956C7BF197}" v="115" dt="2022-12-05T12:00:47.041"/>
    <p1510:client id="{7B205BEA-8B9C-AA4D-F985-6DFE209318D7}" v="2035" dt="2022-12-06T08:18:06.439"/>
    <p1510:client id="{8B70B507-EF3A-1435-9F67-D628EE327856}" v="471" dt="2022-12-11T22:32:49.089"/>
    <p1510:client id="{C03EDFB5-0C70-8BB5-E457-8BD70D077AC1}" v="97" dt="2022-12-05T22:02:33.4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EF6789-4D93-43D8-B60D-0C5DEF3B64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2D7B4A1-1589-4B83-9C22-DE251D95D0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975488-675E-48BA-A9A2-BA0F5A60D82B}" type="datetime1">
              <a:rPr lang="en-GB" smtClean="0"/>
              <a:t>11/12/2022</a:t>
            </a:fld>
            <a:endParaRPr lang="en-GB" dirty="0"/>
          </a:p>
        </p:txBody>
      </p:sp>
      <p:sp>
        <p:nvSpPr>
          <p:cNvPr id="4" name="Footer Placeholder 3">
            <a:extLst>
              <a:ext uri="{FF2B5EF4-FFF2-40B4-BE49-F238E27FC236}">
                <a16:creationId xmlns:a16="http://schemas.microsoft.com/office/drawing/2014/main" id="{024E724B-3C88-4DC9-855B-56F49D64A63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8A42BBB-95F1-40A0-9691-67EFE9D0B76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3C577BD-BE37-474B-8112-471F6F640A97}" type="slidenum">
              <a:rPr lang="en-GB" smtClean="0"/>
              <a:t>‹#›</a:t>
            </a:fld>
            <a:endParaRPr lang="en-GB"/>
          </a:p>
        </p:txBody>
      </p:sp>
    </p:spTree>
    <p:extLst>
      <p:ext uri="{BB962C8B-B14F-4D97-AF65-F5344CB8AC3E}">
        <p14:creationId xmlns:p14="http://schemas.microsoft.com/office/powerpoint/2010/main" val="29325086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C9F49-C6C7-4BCF-B5B6-94EE3C9CB663}" type="datetime1">
              <a:rPr lang="en-GB" smtClean="0"/>
              <a:pPr/>
              <a:t>11/12/2022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4EB474-4500-4CA8-A4FE-2423436EBB0B}" type="slidenum">
              <a:rPr lang="en-GB" noProof="0" smtClean="0"/>
              <a:t>‹#›</a:t>
            </a:fld>
            <a:endParaRPr lang="en-GB" noProof="0"/>
          </a:p>
        </p:txBody>
      </p:sp>
    </p:spTree>
    <p:extLst>
      <p:ext uri="{BB962C8B-B14F-4D97-AF65-F5344CB8AC3E}">
        <p14:creationId xmlns:p14="http://schemas.microsoft.com/office/powerpoint/2010/main" val="7965424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a:t>
            </a:fld>
            <a:endParaRPr lang="en-GB"/>
          </a:p>
        </p:txBody>
      </p:sp>
    </p:spTree>
    <p:extLst>
      <p:ext uri="{BB962C8B-B14F-4D97-AF65-F5344CB8AC3E}">
        <p14:creationId xmlns:p14="http://schemas.microsoft.com/office/powerpoint/2010/main" val="39530837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12/11/2022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2830616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653155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89615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07840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61451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0851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12/11/2022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45975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814946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11880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80491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97888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054025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929397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690950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488924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928270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03221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12/11/2022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173258"/>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nc-sa/2.0/?ref=openverse" TargetMode="External"/><Relationship Id="rId3" Type="http://schemas.openxmlformats.org/officeDocument/2006/relationships/image" Target="../media/image4.jpeg"/><Relationship Id="rId7" Type="http://schemas.openxmlformats.org/officeDocument/2006/relationships/hyperlink" Target="https://www.flickr.com/photos/69716881@N02"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flickr.com/photos/69716881@N02/19775891946" TargetMode="Externa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2.5/?ref=openverse" TargetMode="External"/><Relationship Id="rId4" Type="http://schemas.openxmlformats.org/officeDocument/2006/relationships/hyperlink" Target="https://commons.wikimedia.org/w/index.php?curid=2596179"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collections.mfa.org/objects/153849/twohandled-jar-pelike-depicting-phineus-with-the-sons-of;jsessionid=EB1A7A23AB7A6C290376502ECC4973AC" TargetMode="External"/><Relationship Id="rId5" Type="http://schemas.openxmlformats.org/officeDocument/2006/relationships/hyperlink" Target="https://www-loebclassics-com.ezproxy.uwtsd.ac.uk/view/apollonius_rhodes-argonautica/2009/pb_LCL001.21.xml?result=1&amp;rskey=D3UMzj#note_LCL001_21_34" TargetMode="External"/><Relationship Id="rId4" Type="http://schemas.openxmlformats.org/officeDocument/2006/relationships/hyperlink" Target="https://www-loebclassics-com.ezproxy.uwtsd.ac.uk/view/apollonius_rhodes-argonautica/2009/pb_LCL001.21.xml?result=1&amp;rskey=D3UMzj#note_LCL001_21_33"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publicdomain/zero/1.0/?ref=openverse" TargetMode="External"/><Relationship Id="rId4" Type="http://schemas.openxmlformats.org/officeDocument/2006/relationships/hyperlink" Target="https://www.metmuseum.org/art/collection/search/412682"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loebclassics-com.ezproxy.uwtsd.ac.uk/view/anaximander-doctrine/2016/pb_LCL525.281.xml" TargetMode="External"/><Relationship Id="rId2" Type="http://schemas.openxmlformats.org/officeDocument/2006/relationships/hyperlink" Target="https://www-loebclassics-com.ezproxy.uwtsd.ac.uk/view/apollonius_rhodes-argonautica/2009/pb_LCL001.3.x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4" name="Picture 5" descr="A picture containing text, kylix, cup, tableware&#10;&#10;Description automatically generated">
            <a:extLst>
              <a:ext uri="{FF2B5EF4-FFF2-40B4-BE49-F238E27FC236}">
                <a16:creationId xmlns:a16="http://schemas.microsoft.com/office/drawing/2014/main" id="{4522066F-F8FB-E536-B9CF-67AC14BDB56C}"/>
              </a:ext>
            </a:extLst>
          </p:cNvPr>
          <p:cNvPicPr>
            <a:picLocks noChangeAspect="1"/>
          </p:cNvPicPr>
          <p:nvPr/>
        </p:nvPicPr>
        <p:blipFill rotWithShape="1">
          <a:blip r:embed="rId4"/>
          <a:srcRect l="6685" r="1808" b="-2"/>
          <a:stretch/>
        </p:blipFill>
        <p:spPr>
          <a:xfrm>
            <a:off x="2787391" y="975"/>
            <a:ext cx="9401433" cy="6858000"/>
          </a:xfrm>
          <a:prstGeom prst="rect">
            <a:avLst/>
          </a:prstGeom>
        </p:spPr>
      </p:pic>
      <p:pic>
        <p:nvPicPr>
          <p:cNvPr id="22" name="Picture 21">
            <a:extLst>
              <a:ext uri="{FF2B5EF4-FFF2-40B4-BE49-F238E27FC236}">
                <a16:creationId xmlns:a16="http://schemas.microsoft.com/office/drawing/2014/main" id="{1E4E0F5F-E70B-60CD-4F24-FF8B95B26122}"/>
              </a:ext>
            </a:extLst>
          </p:cNvPr>
          <p:cNvPicPr>
            <a:picLocks noChangeAspect="1"/>
          </p:cNvPicPr>
          <p:nvPr/>
        </p:nvPicPr>
        <p:blipFill rotWithShape="1">
          <a:blip r:embed="rId5"/>
          <a:srcRect/>
          <a:stretch/>
        </p:blipFill>
        <p:spPr>
          <a:xfrm>
            <a:off x="20" y="10"/>
            <a:ext cx="12191980" cy="6857990"/>
          </a:xfrm>
          <a:custGeom>
            <a:avLst/>
            <a:gdLst/>
            <a:ahLst/>
            <a:cxnLst/>
            <a:rect l="l" t="t" r="r" b="b"/>
            <a:pathLst>
              <a:path w="12192000" h="6858000">
                <a:moveTo>
                  <a:pt x="10767920" y="0"/>
                </a:moveTo>
                <a:lnTo>
                  <a:pt x="12192000" y="0"/>
                </a:lnTo>
                <a:lnTo>
                  <a:pt x="12192000" y="927417"/>
                </a:lnTo>
                <a:lnTo>
                  <a:pt x="12082763" y="823269"/>
                </a:lnTo>
                <a:cubicBezTo>
                  <a:pt x="11719580" y="493176"/>
                  <a:pt x="11300738" y="223239"/>
                  <a:pt x="10841978" y="29200"/>
                </a:cubicBezTo>
                <a:close/>
                <a:moveTo>
                  <a:pt x="6012882" y="0"/>
                </a:moveTo>
                <a:lnTo>
                  <a:pt x="7504417" y="0"/>
                </a:lnTo>
                <a:lnTo>
                  <a:pt x="7430359" y="29200"/>
                </a:lnTo>
                <a:cubicBezTo>
                  <a:pt x="5857467" y="694478"/>
                  <a:pt x="4753816" y="2251936"/>
                  <a:pt x="4753816" y="4067166"/>
                </a:cubicBezTo>
                <a:cubicBezTo>
                  <a:pt x="4753816" y="5126051"/>
                  <a:pt x="5129364" y="6097221"/>
                  <a:pt x="5754532" y="6854750"/>
                </a:cubicBezTo>
                <a:lnTo>
                  <a:pt x="5757486" y="6858000"/>
                </a:lnTo>
                <a:lnTo>
                  <a:pt x="4830677" y="6858000"/>
                </a:lnTo>
                <a:lnTo>
                  <a:pt x="4745134" y="6724465"/>
                </a:lnTo>
                <a:cubicBezTo>
                  <a:pt x="4274836" y="5949876"/>
                  <a:pt x="4004010" y="5040579"/>
                  <a:pt x="4004010" y="4067979"/>
                </a:cubicBezTo>
                <a:cubicBezTo>
                  <a:pt x="4004010" y="2476453"/>
                  <a:pt x="4729195" y="1054430"/>
                  <a:pt x="5866922" y="114788"/>
                </a:cubicBezTo>
                <a:close/>
                <a:moveTo>
                  <a:pt x="0" y="0"/>
                </a:moveTo>
                <a:lnTo>
                  <a:pt x="4336230" y="0"/>
                </a:lnTo>
                <a:lnTo>
                  <a:pt x="4279837" y="65151"/>
                </a:lnTo>
                <a:cubicBezTo>
                  <a:pt x="3384436" y="1150943"/>
                  <a:pt x="2846555" y="2542953"/>
                  <a:pt x="2846555" y="4060687"/>
                </a:cubicBezTo>
                <a:cubicBezTo>
                  <a:pt x="2846555" y="5036374"/>
                  <a:pt x="3068843" y="5960103"/>
                  <a:pt x="3465501" y="6783922"/>
                </a:cubicBezTo>
                <a:lnTo>
                  <a:pt x="3503413" y="6858000"/>
                </a:lnTo>
                <a:lnTo>
                  <a:pt x="0" y="6858000"/>
                </a:lnTo>
                <a:close/>
              </a:path>
            </a:pathLst>
          </a:custGeom>
        </p:spPr>
      </p:pic>
      <p:sp>
        <p:nvSpPr>
          <p:cNvPr id="2" name="Title 1"/>
          <p:cNvSpPr>
            <a:spLocks noGrp="1"/>
          </p:cNvSpPr>
          <p:nvPr>
            <p:ph type="ctrTitle"/>
          </p:nvPr>
        </p:nvSpPr>
        <p:spPr>
          <a:xfrm>
            <a:off x="5726046" y="2027603"/>
            <a:ext cx="6149185" cy="2822356"/>
          </a:xfrm>
        </p:spPr>
        <p:txBody>
          <a:bodyPr rtlCol="0">
            <a:normAutofit/>
          </a:bodyPr>
          <a:lstStyle/>
          <a:p>
            <a:r>
              <a:rPr lang="en-GB" dirty="0">
                <a:cs typeface="Calibri Light"/>
              </a:rPr>
              <a:t>Myth, Maps And creative expression</a:t>
            </a:r>
            <a:endParaRPr lang="en-GB" dirty="0"/>
          </a:p>
        </p:txBody>
      </p:sp>
      <p:sp>
        <p:nvSpPr>
          <p:cNvPr id="3" name="Subtitle 2"/>
          <p:cNvSpPr>
            <a:spLocks noGrp="1"/>
          </p:cNvSpPr>
          <p:nvPr>
            <p:ph type="subTitle" idx="1"/>
          </p:nvPr>
        </p:nvSpPr>
        <p:spPr>
          <a:xfrm>
            <a:off x="6652169" y="4849959"/>
            <a:ext cx="4507956" cy="915841"/>
          </a:xfrm>
        </p:spPr>
        <p:txBody>
          <a:bodyPr rtlCol="0">
            <a:normAutofit/>
          </a:bodyPr>
          <a:lstStyle/>
          <a:p>
            <a:pPr>
              <a:lnSpc>
                <a:spcPct val="90000"/>
              </a:lnSpc>
            </a:pPr>
            <a:r>
              <a:rPr lang="en-GB" sz="1500">
                <a:cs typeface="Calibri"/>
              </a:rPr>
              <a:t>Using topographical Evidence to Geographically trace the journey of Jason and the Argonauts</a:t>
            </a:r>
            <a:endParaRPr lang="en-GB" sz="1500"/>
          </a:p>
          <a:p>
            <a:pPr>
              <a:lnSpc>
                <a:spcPct val="90000"/>
              </a:lnSpc>
            </a:pPr>
            <a:endParaRPr lang="en-GB" sz="1500"/>
          </a:p>
        </p:txBody>
      </p:sp>
      <p:sp>
        <p:nvSpPr>
          <p:cNvPr id="5" name="TextBox 4">
            <a:extLst>
              <a:ext uri="{FF2B5EF4-FFF2-40B4-BE49-F238E27FC236}">
                <a16:creationId xmlns:a16="http://schemas.microsoft.com/office/drawing/2014/main" id="{C0E95523-9159-819D-2C43-25ED804058C4}"/>
              </a:ext>
            </a:extLst>
          </p:cNvPr>
          <p:cNvSpPr txBox="1"/>
          <p:nvPr/>
        </p:nvSpPr>
        <p:spPr>
          <a:xfrm>
            <a:off x="5723792" y="6415454"/>
            <a:ext cx="4205653"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chemeClr val="bg1"/>
                </a:solidFill>
                <a:ea typeface="+mn-lt"/>
                <a:cs typeface="+mn-lt"/>
              </a:rPr>
              <a:t>"</a:t>
            </a:r>
            <a:r>
              <a:rPr lang="en-GB" sz="1000" dirty="0">
                <a:solidFill>
                  <a:schemeClr val="bg1"/>
                </a:solidFill>
                <a:ea typeface="+mn-lt"/>
                <a:cs typeface="+mn-lt"/>
                <a:hlinkClick r:id="rId6">
                  <a:extLst>
                    <a:ext uri="{A12FA001-AC4F-418D-AE19-62706E023703}">
                      <ahyp:hlinkClr xmlns:ahyp="http://schemas.microsoft.com/office/drawing/2018/hyperlinkcolor" val="tx"/>
                    </a:ext>
                  </a:extLst>
                </a:hlinkClick>
              </a:rPr>
              <a:t>A Douris’ Kylix [I]: Jason and the Dragon</a:t>
            </a:r>
            <a:r>
              <a:rPr lang="en-GB" sz="1000" dirty="0">
                <a:solidFill>
                  <a:schemeClr val="bg1"/>
                </a:solidFill>
                <a:ea typeface="+mn-lt"/>
                <a:cs typeface="+mn-lt"/>
              </a:rPr>
              <a:t>" by </a:t>
            </a:r>
            <a:r>
              <a:rPr lang="en-GB" sz="1000" dirty="0">
                <a:solidFill>
                  <a:schemeClr val="bg1"/>
                </a:solidFill>
                <a:ea typeface="+mn-lt"/>
                <a:cs typeface="+mn-lt"/>
                <a:hlinkClick r:id="rId7">
                  <a:extLst>
                    <a:ext uri="{A12FA001-AC4F-418D-AE19-62706E023703}">
                      <ahyp:hlinkClr xmlns:ahyp="http://schemas.microsoft.com/office/drawing/2018/hyperlinkcolor" val="tx"/>
                    </a:ext>
                  </a:extLst>
                </a:hlinkClick>
              </a:rPr>
              <a:t>Egisto Sani</a:t>
            </a:r>
            <a:r>
              <a:rPr lang="en-GB" sz="1000" dirty="0">
                <a:solidFill>
                  <a:schemeClr val="bg1"/>
                </a:solidFill>
                <a:ea typeface="+mn-lt"/>
                <a:cs typeface="+mn-lt"/>
              </a:rPr>
              <a:t> is licensed under </a:t>
            </a:r>
            <a:r>
              <a:rPr lang="en-GB" sz="1000" dirty="0">
                <a:solidFill>
                  <a:schemeClr val="bg1"/>
                </a:solidFill>
                <a:ea typeface="+mn-lt"/>
                <a:cs typeface="+mn-lt"/>
                <a:hlinkClick r:id="rId8">
                  <a:extLst>
                    <a:ext uri="{A12FA001-AC4F-418D-AE19-62706E023703}">
                      <ahyp:hlinkClr xmlns:ahyp="http://schemas.microsoft.com/office/drawing/2018/hyperlinkcolor" val="tx"/>
                    </a:ext>
                  </a:extLst>
                </a:hlinkClick>
              </a:rPr>
              <a:t>CC BY-NC-SA 2.0</a:t>
            </a:r>
            <a:r>
              <a:rPr lang="en-GB" sz="1000" dirty="0">
                <a:solidFill>
                  <a:schemeClr val="bg1"/>
                </a:solidFill>
                <a:ea typeface="+mn-lt"/>
                <a:cs typeface="+mn-lt"/>
              </a:rPr>
              <a:t>. </a:t>
            </a:r>
            <a:endParaRPr lang="en-US" sz="1000">
              <a:solidFill>
                <a:schemeClr val="bg1"/>
              </a:solidFill>
              <a:cs typeface="Calibri"/>
            </a:endParaRPr>
          </a:p>
          <a:p>
            <a:r>
              <a:rPr lang="en-GB" dirty="0">
                <a:solidFill>
                  <a:schemeClr val="bg1"/>
                </a:solidFill>
                <a:ea typeface="+mn-lt"/>
                <a:cs typeface="+mn-lt"/>
              </a:rPr>
              <a:t>  </a:t>
            </a:r>
            <a:endParaRPr lang="en-GB">
              <a:solidFill>
                <a:schemeClr val="bg1"/>
              </a:solidFill>
            </a:endParaRPr>
          </a:p>
        </p:txBody>
      </p:sp>
    </p:spTree>
    <p:extLst>
      <p:ext uri="{BB962C8B-B14F-4D97-AF65-F5344CB8AC3E}">
        <p14:creationId xmlns:p14="http://schemas.microsoft.com/office/powerpoint/2010/main" val="2526593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8A2D2F-E1F1-4E78-9C06-4F6E77582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4" descr="Person pointing on a map">
            <a:extLst>
              <a:ext uri="{FF2B5EF4-FFF2-40B4-BE49-F238E27FC236}">
                <a16:creationId xmlns:a16="http://schemas.microsoft.com/office/drawing/2014/main" id="{0D4E2DAC-5F71-7B51-5739-10D257B9C6F5}"/>
              </a:ext>
            </a:extLst>
          </p:cNvPr>
          <p:cNvPicPr>
            <a:picLocks noChangeAspect="1"/>
          </p:cNvPicPr>
          <p:nvPr/>
        </p:nvPicPr>
        <p:blipFill rotWithShape="1">
          <a:blip r:embed="rId3">
            <a:alphaModFix amt="20000"/>
          </a:blip>
          <a:srcRect t="4639" r="9085" b="18633"/>
          <a:stretch/>
        </p:blipFill>
        <p:spPr>
          <a:xfrm>
            <a:off x="20" y="10"/>
            <a:ext cx="12191980" cy="6857990"/>
          </a:xfrm>
          <a:prstGeom prst="rect">
            <a:avLst/>
          </a:prstGeom>
        </p:spPr>
      </p:pic>
      <p:pic>
        <p:nvPicPr>
          <p:cNvPr id="11" name="Picture 10">
            <a:extLst>
              <a:ext uri="{FF2B5EF4-FFF2-40B4-BE49-F238E27FC236}">
                <a16:creationId xmlns:a16="http://schemas.microsoft.com/office/drawing/2014/main" id="{B5CDF84C-3B2B-4B7B-B13B-B77B2599CF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FB062A1E-33DD-03B8-B53D-347C8699D2AC}"/>
              </a:ext>
            </a:extLst>
          </p:cNvPr>
          <p:cNvSpPr>
            <a:spLocks noGrp="1"/>
          </p:cNvSpPr>
          <p:nvPr>
            <p:ph type="title"/>
          </p:nvPr>
        </p:nvSpPr>
        <p:spPr>
          <a:xfrm>
            <a:off x="685801" y="609600"/>
            <a:ext cx="10131425" cy="1456267"/>
          </a:xfrm>
        </p:spPr>
        <p:txBody>
          <a:bodyPr>
            <a:normAutofit/>
          </a:bodyPr>
          <a:lstStyle/>
          <a:p>
            <a:r>
              <a:rPr lang="en-GB" dirty="0">
                <a:cs typeface="Calibri Light"/>
              </a:rPr>
              <a:t>What is the point of plotting a myth on a map?</a:t>
            </a:r>
            <a:endParaRPr lang="en-GB" dirty="0"/>
          </a:p>
        </p:txBody>
      </p:sp>
      <p:sp>
        <p:nvSpPr>
          <p:cNvPr id="3" name="Content Placeholder 2">
            <a:extLst>
              <a:ext uri="{FF2B5EF4-FFF2-40B4-BE49-F238E27FC236}">
                <a16:creationId xmlns:a16="http://schemas.microsoft.com/office/drawing/2014/main" id="{1BDB2916-4E89-C394-E589-63C951189E61}"/>
              </a:ext>
            </a:extLst>
          </p:cNvPr>
          <p:cNvSpPr>
            <a:spLocks noGrp="1"/>
          </p:cNvSpPr>
          <p:nvPr>
            <p:ph idx="1"/>
          </p:nvPr>
        </p:nvSpPr>
        <p:spPr>
          <a:xfrm>
            <a:off x="685801" y="2142067"/>
            <a:ext cx="10131425" cy="3649133"/>
          </a:xfrm>
        </p:spPr>
        <p:txBody>
          <a:bodyPr>
            <a:normAutofit/>
          </a:bodyPr>
          <a:lstStyle/>
          <a:p>
            <a:pPr marL="0" indent="0">
              <a:buNone/>
            </a:pPr>
            <a:r>
              <a:rPr lang="en-GB" dirty="0">
                <a:cs typeface="Calibri"/>
              </a:rPr>
              <a:t>My aim is to show the fluid nature</a:t>
            </a:r>
            <a:r>
              <a:rPr lang="en-GB">
                <a:cs typeface="Calibri"/>
              </a:rPr>
              <a:t> of myth. By plotting the Argonautica's journey on a map I should be able to establish how quickly and widely it spreads. </a:t>
            </a:r>
            <a:endParaRPr lang="en-GB" dirty="0">
              <a:cs typeface="Calibri"/>
            </a:endParaRPr>
          </a:p>
        </p:txBody>
      </p:sp>
    </p:spTree>
    <p:extLst>
      <p:ext uri="{BB962C8B-B14F-4D97-AF65-F5344CB8AC3E}">
        <p14:creationId xmlns:p14="http://schemas.microsoft.com/office/powerpoint/2010/main" val="413360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69A08-3CE7-3CC8-0AC8-640828E2D0BC}"/>
              </a:ext>
            </a:extLst>
          </p:cNvPr>
          <p:cNvSpPr>
            <a:spLocks noGrp="1"/>
          </p:cNvSpPr>
          <p:nvPr>
            <p:ph type="title"/>
          </p:nvPr>
        </p:nvSpPr>
        <p:spPr>
          <a:xfrm>
            <a:off x="685801" y="655515"/>
            <a:ext cx="3771899" cy="971062"/>
          </a:xfrm>
        </p:spPr>
        <p:txBody>
          <a:bodyPr anchor="b">
            <a:normAutofit/>
          </a:bodyPr>
          <a:lstStyle/>
          <a:p>
            <a:r>
              <a:rPr lang="en-GB" sz="2400" b="1" dirty="0">
                <a:cs typeface="Calibri Light"/>
              </a:rPr>
              <a:t>Townley collection British museum</a:t>
            </a:r>
            <a:endParaRPr lang="en-GB" sz="2400" b="1" dirty="0"/>
          </a:p>
        </p:txBody>
      </p:sp>
      <p:sp>
        <p:nvSpPr>
          <p:cNvPr id="15" name="Content Placeholder 7">
            <a:extLst>
              <a:ext uri="{FF2B5EF4-FFF2-40B4-BE49-F238E27FC236}">
                <a16:creationId xmlns:a16="http://schemas.microsoft.com/office/drawing/2014/main" id="{82E03FEF-20BD-3489-09E3-D6489AE66DA3}"/>
              </a:ext>
            </a:extLst>
          </p:cNvPr>
          <p:cNvSpPr>
            <a:spLocks noGrp="1"/>
          </p:cNvSpPr>
          <p:nvPr>
            <p:ph idx="1"/>
          </p:nvPr>
        </p:nvSpPr>
        <p:spPr>
          <a:xfrm>
            <a:off x="732693" y="1720362"/>
            <a:ext cx="3725007" cy="4070838"/>
          </a:xfrm>
        </p:spPr>
        <p:txBody>
          <a:bodyPr anchor="t">
            <a:normAutofit/>
          </a:bodyPr>
          <a:lstStyle/>
          <a:p>
            <a:r>
              <a:rPr lang="en-US" sz="1600" dirty="0">
                <a:cs typeface="Calibri"/>
              </a:rPr>
              <a:t>Left to right:</a:t>
            </a:r>
          </a:p>
          <a:p>
            <a:pPr>
              <a:buClr>
                <a:srgbClr val="FFFFFF"/>
              </a:buClr>
            </a:pPr>
            <a:r>
              <a:rPr lang="en-US" sz="1600" dirty="0">
                <a:cs typeface="Calibri"/>
              </a:rPr>
              <a:t>Athena – Patron Goddess of Heros</a:t>
            </a:r>
          </a:p>
          <a:p>
            <a:pPr>
              <a:buClr>
                <a:srgbClr val="FFFFFF"/>
              </a:buClr>
            </a:pPr>
            <a:r>
              <a:rPr lang="en-US" sz="1600" dirty="0" err="1">
                <a:cs typeface="Calibri"/>
              </a:rPr>
              <a:t>Tiphys</a:t>
            </a:r>
            <a:r>
              <a:rPr lang="en-US" sz="1600" dirty="0">
                <a:cs typeface="Calibri"/>
              </a:rPr>
              <a:t> – Crew member</a:t>
            </a:r>
          </a:p>
          <a:p>
            <a:pPr>
              <a:buClr>
                <a:srgbClr val="FFFFFF"/>
              </a:buClr>
            </a:pPr>
            <a:r>
              <a:rPr lang="en-US" sz="1600" dirty="0">
                <a:cs typeface="Calibri"/>
              </a:rPr>
              <a:t>Argos – The ships engineer and builder</a:t>
            </a:r>
          </a:p>
          <a:p>
            <a:pPr marL="0" indent="0">
              <a:buClr>
                <a:srgbClr val="FFFFFF"/>
              </a:buClr>
              <a:buNone/>
            </a:pPr>
            <a:r>
              <a:rPr lang="en-US" sz="1600" dirty="0">
                <a:cs typeface="Calibri"/>
              </a:rPr>
              <a:t>Roman Terracotta relief </a:t>
            </a:r>
          </a:p>
          <a:p>
            <a:pPr marL="0" indent="0">
              <a:buNone/>
            </a:pPr>
            <a:r>
              <a:rPr lang="en-US" sz="1600" dirty="0">
                <a:cs typeface="Calibri"/>
              </a:rPr>
              <a:t>Probably 1st century AD</a:t>
            </a:r>
          </a:p>
        </p:txBody>
      </p:sp>
      <p:pic>
        <p:nvPicPr>
          <p:cNvPr id="4" name="Picture 4" descr="A picture containing building, outdoor, building material, stone&#10;&#10;Description automatically generated">
            <a:extLst>
              <a:ext uri="{FF2B5EF4-FFF2-40B4-BE49-F238E27FC236}">
                <a16:creationId xmlns:a16="http://schemas.microsoft.com/office/drawing/2014/main" id="{A1700FAE-C960-39BC-96B4-52BA2831929A}"/>
              </a:ext>
            </a:extLst>
          </p:cNvPr>
          <p:cNvPicPr>
            <a:picLocks noChangeAspect="1"/>
          </p:cNvPicPr>
          <p:nvPr/>
        </p:nvPicPr>
        <p:blipFill>
          <a:blip r:embed="rId3"/>
          <a:stretch>
            <a:fillRect/>
          </a:stretch>
        </p:blipFill>
        <p:spPr>
          <a:xfrm>
            <a:off x="4838700" y="1140130"/>
            <a:ext cx="5978527" cy="419991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TextBox 2">
            <a:extLst>
              <a:ext uri="{FF2B5EF4-FFF2-40B4-BE49-F238E27FC236}">
                <a16:creationId xmlns:a16="http://schemas.microsoft.com/office/drawing/2014/main" id="{B7C8886D-C1B2-D2A8-F458-54B12BFB902A}"/>
              </a:ext>
            </a:extLst>
          </p:cNvPr>
          <p:cNvSpPr txBox="1"/>
          <p:nvPr/>
        </p:nvSpPr>
        <p:spPr>
          <a:xfrm>
            <a:off x="6447692" y="5471746"/>
            <a:ext cx="523142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ea typeface="+mn-lt"/>
                <a:cs typeface="+mn-lt"/>
                <a:hlinkClick r:id="rId4"/>
              </a:rPr>
              <a:t>File:Building Argo BM TerrD603.jpg</a:t>
            </a:r>
            <a:r>
              <a:rPr lang="en-GB" sz="1000" dirty="0">
                <a:ea typeface="+mn-lt"/>
                <a:cs typeface="+mn-lt"/>
              </a:rPr>
              <a:t>" by Unknown artist is licensed under </a:t>
            </a:r>
            <a:r>
              <a:rPr lang="en-GB" sz="1000" dirty="0">
                <a:ea typeface="+mn-lt"/>
                <a:cs typeface="+mn-lt"/>
                <a:hlinkClick r:id="rId5"/>
              </a:rPr>
              <a:t>CC BY 2.5</a:t>
            </a:r>
            <a:r>
              <a:rPr lang="en-GB" sz="1000" dirty="0">
                <a:ea typeface="+mn-lt"/>
                <a:cs typeface="+mn-lt"/>
              </a:rPr>
              <a:t>. </a:t>
            </a:r>
            <a:endParaRPr lang="en-US" sz="1100">
              <a:cs typeface="Calibri" panose="020F0502020204030204"/>
            </a:endParaRPr>
          </a:p>
        </p:txBody>
      </p:sp>
    </p:spTree>
    <p:extLst>
      <p:ext uri="{BB962C8B-B14F-4D97-AF65-F5344CB8AC3E}">
        <p14:creationId xmlns:p14="http://schemas.microsoft.com/office/powerpoint/2010/main" val="2666287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D3376-FAD4-C888-75E8-B3545A5022B7}"/>
              </a:ext>
            </a:extLst>
          </p:cNvPr>
          <p:cNvSpPr>
            <a:spLocks noGrp="1"/>
          </p:cNvSpPr>
          <p:nvPr>
            <p:ph type="title"/>
          </p:nvPr>
        </p:nvSpPr>
        <p:spPr>
          <a:xfrm>
            <a:off x="4955458" y="639097"/>
            <a:ext cx="6593075" cy="1612490"/>
          </a:xfrm>
        </p:spPr>
        <p:txBody>
          <a:bodyPr>
            <a:normAutofit/>
          </a:bodyPr>
          <a:lstStyle/>
          <a:p>
            <a:r>
              <a:rPr lang="en-GB" dirty="0">
                <a:cs typeface="Calibri Light"/>
              </a:rPr>
              <a:t>Zetes calaÏs</a:t>
            </a:r>
            <a:endParaRPr lang="en-GB" dirty="0"/>
          </a:p>
        </p:txBody>
      </p:sp>
      <p:pic>
        <p:nvPicPr>
          <p:cNvPr id="4" name="Picture 4" descr="A picture containing table, vessel, wall, indoor&#10;&#10;Description automatically generated">
            <a:extLst>
              <a:ext uri="{FF2B5EF4-FFF2-40B4-BE49-F238E27FC236}">
                <a16:creationId xmlns:a16="http://schemas.microsoft.com/office/drawing/2014/main" id="{EFE421EC-4B41-336F-B9BC-378EA84F208C}"/>
              </a:ext>
            </a:extLst>
          </p:cNvPr>
          <p:cNvPicPr>
            <a:picLocks noChangeAspect="1"/>
          </p:cNvPicPr>
          <p:nvPr/>
        </p:nvPicPr>
        <p:blipFill rotWithShape="1">
          <a:blip r:embed="rId3"/>
          <a:srcRect l="6319" r="8382"/>
          <a:stretch/>
        </p:blipFill>
        <p:spPr>
          <a:xfrm>
            <a:off x="20" y="975"/>
            <a:ext cx="4635988" cy="6858000"/>
          </a:xfrm>
          <a:prstGeom prst="rect">
            <a:avLst/>
          </a:prstGeom>
        </p:spPr>
      </p:pic>
      <p:sp>
        <p:nvSpPr>
          <p:cNvPr id="8" name="Content Placeholder 7">
            <a:extLst>
              <a:ext uri="{FF2B5EF4-FFF2-40B4-BE49-F238E27FC236}">
                <a16:creationId xmlns:a16="http://schemas.microsoft.com/office/drawing/2014/main" id="{E2802CAC-A146-6AF2-074B-8826B5E19CF4}"/>
              </a:ext>
            </a:extLst>
          </p:cNvPr>
          <p:cNvSpPr>
            <a:spLocks noGrp="1"/>
          </p:cNvSpPr>
          <p:nvPr>
            <p:ph idx="1"/>
          </p:nvPr>
        </p:nvSpPr>
        <p:spPr>
          <a:xfrm>
            <a:off x="4955458" y="2251587"/>
            <a:ext cx="6593075" cy="3972232"/>
          </a:xfrm>
        </p:spPr>
        <p:txBody>
          <a:bodyPr>
            <a:normAutofit/>
          </a:bodyPr>
          <a:lstStyle/>
          <a:p>
            <a:r>
              <a:rPr lang="en-US" dirty="0">
                <a:ea typeface="+mn-lt"/>
                <a:cs typeface="+mn-lt"/>
              </a:rPr>
              <a:t>'</a:t>
            </a:r>
            <a:r>
              <a:rPr lang="en-US" dirty="0" err="1">
                <a:ea typeface="+mn-lt"/>
                <a:cs typeface="+mn-lt"/>
              </a:rPr>
              <a:t>Oreithyia</a:t>
            </a:r>
            <a:r>
              <a:rPr lang="en-US" dirty="0">
                <a:ea typeface="+mn-lt"/>
                <a:cs typeface="+mn-lt"/>
              </a:rPr>
              <a:t>, </a:t>
            </a:r>
            <a:r>
              <a:rPr lang="en-US" dirty="0" err="1">
                <a:ea typeface="+mn-lt"/>
                <a:cs typeface="+mn-lt"/>
              </a:rPr>
              <a:t>Erechtheus</a:t>
            </a:r>
            <a:r>
              <a:rPr lang="en-US" dirty="0">
                <a:ea typeface="+mn-lt"/>
                <a:cs typeface="+mn-lt"/>
              </a:rPr>
              <a:t>’ daughter, once bore to Boreas in the furthest reaches of wintry Thrace, to which place Thracian Boreas snatched her away from Cecropia,</a:t>
            </a:r>
            <a:r>
              <a:rPr lang="en-US" baseline="30000" dirty="0">
                <a:ea typeface="+mn-lt"/>
                <a:cs typeface="+mn-lt"/>
                <a:hlinkClick r:id="rId4"/>
              </a:rPr>
              <a:t>33</a:t>
            </a:r>
            <a:r>
              <a:rPr lang="en-US" dirty="0">
                <a:ea typeface="+mn-lt"/>
                <a:cs typeface="+mn-lt"/>
              </a:rPr>
              <a:t> as she was whirling in the dance near the </a:t>
            </a:r>
            <a:r>
              <a:rPr lang="en-US" dirty="0" err="1">
                <a:ea typeface="+mn-lt"/>
                <a:cs typeface="+mn-lt"/>
              </a:rPr>
              <a:t>Ilissus</a:t>
            </a:r>
            <a:r>
              <a:rPr lang="en-US" dirty="0">
                <a:ea typeface="+mn-lt"/>
                <a:cs typeface="+mn-lt"/>
              </a:rPr>
              <a:t>. And carrying her far off to a place they call Sarpedon’s rock beside the stream of the </a:t>
            </a:r>
            <a:r>
              <a:rPr lang="en-US" dirty="0" err="1">
                <a:ea typeface="+mn-lt"/>
                <a:cs typeface="+mn-lt"/>
              </a:rPr>
              <a:t>Erginus</a:t>
            </a:r>
            <a:r>
              <a:rPr lang="en-US" dirty="0">
                <a:ea typeface="+mn-lt"/>
                <a:cs typeface="+mn-lt"/>
              </a:rPr>
              <a:t> river, he shrouded her in gloomy clouds and subdued her. The two sons were flapping the dark wings on their temples and on both sides of their feet</a:t>
            </a:r>
            <a:r>
              <a:rPr lang="en-US" baseline="30000" dirty="0">
                <a:ea typeface="+mn-lt"/>
                <a:cs typeface="+mn-lt"/>
                <a:hlinkClick r:id="rId5"/>
              </a:rPr>
              <a:t>34</a:t>
            </a:r>
            <a:r>
              <a:rPr lang="en-US" dirty="0">
                <a:ea typeface="+mn-lt"/>
                <a:cs typeface="+mn-lt"/>
              </a:rPr>
              <a:t> as they soared up—a great wonder to behold—wings gleaming with golden scales' (Apollonius of Rhodes Argonautica 1. 212-221).</a:t>
            </a:r>
            <a:endParaRPr lang="en-US" dirty="0"/>
          </a:p>
        </p:txBody>
      </p:sp>
      <p:sp>
        <p:nvSpPr>
          <p:cNvPr id="3" name="TextBox 2">
            <a:extLst>
              <a:ext uri="{FF2B5EF4-FFF2-40B4-BE49-F238E27FC236}">
                <a16:creationId xmlns:a16="http://schemas.microsoft.com/office/drawing/2014/main" id="{57D5CEEB-E10A-7110-4719-A75A0350EEC2}"/>
              </a:ext>
            </a:extLst>
          </p:cNvPr>
          <p:cNvSpPr txBox="1"/>
          <p:nvPr/>
        </p:nvSpPr>
        <p:spPr>
          <a:xfrm>
            <a:off x="-48882" y="6406551"/>
            <a:ext cx="4971690"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solidFill>
                  <a:schemeClr val="bg1"/>
                </a:solidFill>
              </a:rPr>
              <a:t>Two-handled jar (</a:t>
            </a:r>
            <a:r>
              <a:rPr lang="en-US" sz="900" dirty="0" err="1">
                <a:solidFill>
                  <a:schemeClr val="bg1"/>
                </a:solidFill>
              </a:rPr>
              <a:t>pelike</a:t>
            </a:r>
            <a:r>
              <a:rPr lang="en-US" sz="900" dirty="0">
                <a:solidFill>
                  <a:schemeClr val="bg1"/>
                </a:solidFill>
              </a:rPr>
              <a:t>) depicting Phineus with the sons of Boreas [WWW Document], n.d. URL </a:t>
            </a:r>
            <a:r>
              <a:rPr lang="en-US" sz="900" dirty="0">
                <a:solidFill>
                  <a:schemeClr val="bg1"/>
                </a:solidFill>
                <a:hlinkClick r:id="rId6">
                  <a:extLst>
                    <a:ext uri="{A12FA001-AC4F-418D-AE19-62706E023703}">
                      <ahyp:hlinkClr xmlns:ahyp="http://schemas.microsoft.com/office/drawing/2018/hyperlinkcolor" val="tx"/>
                    </a:ext>
                  </a:extLst>
                </a:hlinkClick>
              </a:rPr>
              <a:t>https://collections.mfa.org/objects/153849/twohandled-jar-pelike-depicting-phineus-with-the-sons-of;jsessionid=EB1A7A23AB7A6C290376502ECC4973AC</a:t>
            </a:r>
            <a:r>
              <a:rPr lang="en-US" sz="900" dirty="0">
                <a:solidFill>
                  <a:schemeClr val="bg1"/>
                </a:solidFill>
              </a:rPr>
              <a:t> (accessed 12.2.22).</a:t>
            </a:r>
          </a:p>
        </p:txBody>
      </p:sp>
    </p:spTree>
    <p:extLst>
      <p:ext uri="{BB962C8B-B14F-4D97-AF65-F5344CB8AC3E}">
        <p14:creationId xmlns:p14="http://schemas.microsoft.com/office/powerpoint/2010/main" val="3954101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92" name="Content Placeholder 7">
            <a:extLst>
              <a:ext uri="{FF2B5EF4-FFF2-40B4-BE49-F238E27FC236}">
                <a16:creationId xmlns:a16="http://schemas.microsoft.com/office/drawing/2014/main" id="{D8782BD0-D611-2F35-8A34-5F33FB9BA887}"/>
              </a:ext>
            </a:extLst>
          </p:cNvPr>
          <p:cNvSpPr>
            <a:spLocks noGrp="1"/>
          </p:cNvSpPr>
          <p:nvPr>
            <p:ph idx="1"/>
          </p:nvPr>
        </p:nvSpPr>
        <p:spPr>
          <a:xfrm>
            <a:off x="732693" y="629791"/>
            <a:ext cx="6577177" cy="5841347"/>
          </a:xfrm>
        </p:spPr>
        <p:txBody>
          <a:bodyPr>
            <a:normAutofit/>
          </a:bodyPr>
          <a:lstStyle/>
          <a:p>
            <a:pPr marL="0" indent="0">
              <a:buNone/>
            </a:pPr>
            <a:r>
              <a:rPr lang="en-US" sz="2000" b="1" dirty="0">
                <a:cs typeface="Calibri"/>
              </a:rPr>
              <a:t>Possible locations for Zetes and </a:t>
            </a:r>
            <a:r>
              <a:rPr lang="en-US" sz="2000" b="1" dirty="0" err="1">
                <a:cs typeface="Calibri"/>
              </a:rPr>
              <a:t>Calaïs</a:t>
            </a:r>
            <a:r>
              <a:rPr lang="en-US" sz="2000" b="1" dirty="0">
                <a:cs typeface="Calibri"/>
              </a:rPr>
              <a:t> mythological origins.</a:t>
            </a:r>
          </a:p>
          <a:p>
            <a:pPr marL="0" indent="0">
              <a:buNone/>
            </a:pPr>
            <a:r>
              <a:rPr lang="en-US" dirty="0">
                <a:cs typeface="Calibri"/>
              </a:rPr>
              <a:t>Thrace is now </a:t>
            </a:r>
            <a:r>
              <a:rPr lang="en-US" dirty="0" err="1">
                <a:cs typeface="Calibri"/>
              </a:rPr>
              <a:t>Plodvid</a:t>
            </a:r>
            <a:r>
              <a:rPr lang="en-US" dirty="0">
                <a:cs typeface="Calibri"/>
              </a:rPr>
              <a:t> in Bulgaria as this is where the river </a:t>
            </a:r>
            <a:r>
              <a:rPr lang="en-US" dirty="0" err="1">
                <a:cs typeface="Calibri"/>
              </a:rPr>
              <a:t>Erginus</a:t>
            </a:r>
            <a:r>
              <a:rPr lang="en-US" dirty="0">
                <a:cs typeface="Calibri"/>
              </a:rPr>
              <a:t> is located. I had more trouble locating the stream and Sarpedon's rock.</a:t>
            </a:r>
          </a:p>
          <a:p>
            <a:pPr marL="0" indent="0">
              <a:buNone/>
            </a:pPr>
            <a:r>
              <a:rPr lang="en-US" dirty="0">
                <a:cs typeface="Calibri"/>
              </a:rPr>
              <a:t>The </a:t>
            </a:r>
            <a:r>
              <a:rPr lang="en-US" dirty="0" err="1">
                <a:cs typeface="Calibri"/>
              </a:rPr>
              <a:t>Ilisus</a:t>
            </a:r>
            <a:r>
              <a:rPr lang="en-US" dirty="0">
                <a:cs typeface="Calibri"/>
              </a:rPr>
              <a:t> river is possibly located at Early</a:t>
            </a:r>
            <a:r>
              <a:rPr lang="en-US" dirty="0">
                <a:ea typeface="+mn-lt"/>
                <a:cs typeface="+mn-lt"/>
              </a:rPr>
              <a:t> Christian Basilica of </a:t>
            </a:r>
            <a:r>
              <a:rPr lang="en-US" dirty="0" err="1">
                <a:ea typeface="+mn-lt"/>
                <a:cs typeface="+mn-lt"/>
              </a:rPr>
              <a:t>Ilissos</a:t>
            </a:r>
            <a:r>
              <a:rPr lang="en-US" dirty="0">
                <a:ea typeface="+mn-lt"/>
                <a:cs typeface="+mn-lt"/>
              </a:rPr>
              <a:t>. </a:t>
            </a:r>
          </a:p>
        </p:txBody>
      </p:sp>
      <p:pic>
        <p:nvPicPr>
          <p:cNvPr id="4" name="Picture 5" descr="Map&#10;&#10;Description automatically generated">
            <a:extLst>
              <a:ext uri="{FF2B5EF4-FFF2-40B4-BE49-F238E27FC236}">
                <a16:creationId xmlns:a16="http://schemas.microsoft.com/office/drawing/2014/main" id="{E005FD72-16C2-A342-27DB-9B158039A645}"/>
              </a:ext>
            </a:extLst>
          </p:cNvPr>
          <p:cNvPicPr>
            <a:picLocks noChangeAspect="1"/>
          </p:cNvPicPr>
          <p:nvPr/>
        </p:nvPicPr>
        <p:blipFill rotWithShape="1">
          <a:blip r:embed="rId3"/>
          <a:srcRect l="23617" r="8010" b="1"/>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174" name="Group 10">
            <a:extLst>
              <a:ext uri="{FF2B5EF4-FFF2-40B4-BE49-F238E27FC236}">
                <a16:creationId xmlns:a16="http://schemas.microsoft.com/office/drawing/2014/main" id="{CFEF753B-CA1B-4178-80F5-095B7FEA21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2" name="Freeform 98">
              <a:extLst>
                <a:ext uri="{FF2B5EF4-FFF2-40B4-BE49-F238E27FC236}">
                  <a16:creationId xmlns:a16="http://schemas.microsoft.com/office/drawing/2014/main" id="{86C68ECC-F0A0-411E-A303-6DC0707A36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5" name="Group 12">
              <a:extLst>
                <a:ext uri="{FF2B5EF4-FFF2-40B4-BE49-F238E27FC236}">
                  <a16:creationId xmlns:a16="http://schemas.microsoft.com/office/drawing/2014/main" id="{6A21E140-4ECB-4C42-BDC7-F4351513DA9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4" name="Straight Connector 13">
                <a:extLst>
                  <a:ext uri="{FF2B5EF4-FFF2-40B4-BE49-F238E27FC236}">
                    <a16:creationId xmlns:a16="http://schemas.microsoft.com/office/drawing/2014/main" id="{2940CFC5-AC4C-4746-A3B9-3DD434FF6D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EC95677-9C92-4D0D-91D4-E07380F250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97602B2-71E1-4395-9C47-DE48B712AE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FC50570-F1A9-4DB3-A64D-3A21A58882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8E4F209-3FDA-4C17-A86D-59990132FF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950C402-F8DC-4C99-90A8-CD67BDEC6C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6483FEF-FBDD-456C-AD52-B6D166FB1C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A316CA5-D470-4E6D-A6E8-D35DB7725D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BFA4937-71AA-4400-8DCD-20E5DF0501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68FA0D4-7119-47B3-8329-0978770774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2C433AC-8114-47CC-9467-FCB5FE9807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F9CB489-BA36-4004-A019-75FBA23CCB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4C060E4-E790-4A31-B683-EA834FCF4E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3F00D2A-400F-4678-BB33-16B61650F4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6AABFD4-3727-4DF4-933A-C0A090248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CC40A87-D067-41BF-B368-A197EC0D9D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116F92B-7098-4139-AC77-75B4CE3323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FDF485C-38E7-4C0D-A2A7-3F1DE3B918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F6DBD12-21A0-4F07-953F-D3B3486C1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54F4E42-5B16-41F4-8FF4-2EB134C1FE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F4CC20F-EBF6-4AFE-9A4F-68ACC7513B4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A745DE2-9816-4D5B-BB41-BE1874612F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5B5D721-5554-457C-BE2F-BCA2505CAD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AFF390C-48FB-4FA5-998E-6DDDF9D2B4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4B2E647-1CF4-4AF8-9AF5-8EAB6D6E88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6DA8C50-AA32-47D8-8DCB-DE9624E60E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1ED6412-8EBC-4680-B7D2-65A4F73BBB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2983F033-A214-4959-956E-4B50B7AC66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77F30C3-5A8C-4BEB-95C1-A7B9C0961F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99A432F5-9A86-437C-8108-7945FA72EC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4F8B1465-BA18-4D1C-ADED-D4BAA7638A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5DD7842-E27E-4461-B9C8-63AD2F0C44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C45934F-49A5-4EDB-A9A3-5540D74AB1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EEF9B0E3-0DC0-4D03-A02B-8F62D905F4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B1998C4-BF81-4332-A399-AD43467F67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44CFAF52-7684-46F2-8DFD-70A7F36DB0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93EFB5D1-BDF7-40B6-BBEA-D489CE79F1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5A98777-A259-461F-A9B2-21DFC45C17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0F795195-D966-482A-8D47-6265C00F6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6E881E12-FFE1-441E-B36B-804289472B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61DBEB97-C3B3-4646-9760-227E20B155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BA17FBA-A611-4CA2-9CDC-E073B889C4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1B66F6D2-50DA-4E7A-8583-E9159CD962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D181CC7-8652-404A-B5C7-58004FD15F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5706D69-47CD-47E3-83C9-EDB4EAF58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2ADC21AA-CD21-436C-A9D7-DC4167E500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4702CCCC-772F-4AF1-8201-73C2537110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62AAD2B7-288B-42CF-804B-E33B84D747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51CCD7B-95EB-4EE4-BAED-4308C80BF3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F92C4B5C-D0FB-4C0A-B5FA-2C7DDF7625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4D2931E-A280-496D-99C1-5C2A820CB4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ED33CBE3-55B1-43CF-96B9-2E994EBCEA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6C6D563-A48C-4E6B-AE46-2CCE38A660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AD0ABECB-C92E-4F76-89A6-1334939CDF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8C258514-FFA8-4DE3-9B25-D55705AC3B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2B9E312-EEBF-4783-B25E-D7DD0D6E71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7CB21139-A4D5-4D0F-9AD0-868FFC4240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E72FF9AC-BC86-42FD-8DF7-72429C958C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23D09EAB-27F8-4FAC-91C2-4942ABA7408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10D82CB2-C309-4CCD-9FB1-EF8F4407EC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3625D6FE-BC58-4E33-B4E9-282D5CB75E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2158CF66-DCD3-4627-9675-61B42A3037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4ED85B9-D0C1-4222-B4BC-E81876EC38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1299F075-06C0-46B8-A3F7-1D7E8D6001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AEA87578-2C04-4651-A5BF-81D06050C9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12A8551E-D8EB-40F2-AD25-87484A17D2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AC1E0E32-3B75-404A-9165-5733782508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4A410333-16BA-443A-B24F-418ED77536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271589D1-7914-4EA7-B6B4-C1E7EA5FE6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E62A5ACA-F5D5-41F3-9549-06DB799C4D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A254CA6-3565-4CD0-8BEB-C94A533C0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E62203F9-E5BE-44F8-8D43-31EEF85E92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FC43FC58-4722-4D22-88C1-652EB16585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D4C87F1C-06F8-43CD-8920-F525A5504B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F75BF2BA-0DFF-4812-986E-9F2286A9F4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7B79CBCB-DE00-4F16-A2FC-E54EF816BA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DEA1374B-AC49-4266-965E-1F9CD9E53B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325DE178-9F40-48D5-B0A9-4B0324742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76" name="Group 92">
            <a:extLst>
              <a:ext uri="{FF2B5EF4-FFF2-40B4-BE49-F238E27FC236}">
                <a16:creationId xmlns:a16="http://schemas.microsoft.com/office/drawing/2014/main" id="{29858C9E-401F-4216-8087-A25D1B5881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4" name="Freeform 17">
              <a:extLst>
                <a:ext uri="{FF2B5EF4-FFF2-40B4-BE49-F238E27FC236}">
                  <a16:creationId xmlns:a16="http://schemas.microsoft.com/office/drawing/2014/main" id="{D963FBC5-E6AD-44F8-AF49-6F5B5BF9DB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EF1F68DE-2C0A-4FBF-8033-8DFBB75AE2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6" name="Straight Connector 95">
                <a:extLst>
                  <a:ext uri="{FF2B5EF4-FFF2-40B4-BE49-F238E27FC236}">
                    <a16:creationId xmlns:a16="http://schemas.microsoft.com/office/drawing/2014/main" id="{1C147FEA-3E5D-4830-B91C-78418FE209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C91F075D-8726-4FD6-BE73-EDCD760730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0BDE3685-352D-4E32-9662-2C6C92E20F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10A2922F-AA86-4B02-80C4-409D71A0A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23C72B0-E133-40CF-A094-E239AD994B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63F2DFC9-23E2-4429-911D-AA55B03405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E71590EC-7AA6-47B3-AFF5-6E9A1B8B1C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23C6AC81-5D5E-4224-B222-B731E90F1C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164FB43F-3082-49BF-A7C5-72A42773D4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C9F3EE03-5655-4428-86AC-F579E8F339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EF7335E6-5FFD-4206-9AF0-1791A88C9A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CE837EB7-EE63-4B6B-9334-1B8055AD9F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4EE8D5FB-B44C-43C8-A4F4-D78609073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8847AA0E-6A2D-41F5-A9B5-3A2F3B875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9E4D651B-C768-4CBE-B971-A3CA38D803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913496D3-4182-4D80-9A16-89DBB7408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088D4C91-F0F7-4549-B54A-CC855FD3A7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84885948-783E-4197-B942-2DDCD542E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2837E330-008B-45A6-98A5-CE7D6FBBE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DD807602-B947-4984-8017-D89F3B0ADB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57AA37C4-9C24-41F1-98CA-BBD9BE1595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692CF8CD-056F-4556-939F-1EFF0FECE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A29F3FAC-18B2-4886-9A93-44B7AD01DF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35B536E5-4149-49B5-8119-04FF4A5AC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4A2B8B6A-D5D3-4DAA-AB4B-A1C1086B4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F8E4C672-BE9E-4026-992B-B2FE6C1361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AC36DA4E-F1E7-4B68-ADA1-4F132BDCF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EB5D2532-6A77-4DE1-8BB0-37AA33FD9F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BF234A36-BE57-450D-BDA2-AD70152CF5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D461473E-1290-4BD0-B4DF-3C95DCE0F6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50325318-A62D-4427-B613-AF5E076E3D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3F928DB9-6B46-43EF-A7CF-C4B9830CA5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BA011901-65F6-4D44-BD40-744878B6B2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E838496B-B788-4873-9E1C-9B4442984E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A15262F7-23A5-4A6B-BD2C-44CF82ECD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B5857A42-75EB-4FF2-AF41-2D612A687D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3FC449E1-9573-406B-A201-3E897E668A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71001847-954F-46EC-97E7-E38732517B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F3B040FD-D427-4F90-8CFC-D429522487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975C627A-78ED-4D2B-9F9E-26BE2C0A75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2523831A-B9F1-40EF-B113-873BEFA660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07483313-610C-403C-811D-EE70A78046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E1CE5A29-BB15-441C-B3CD-3D3EE2163D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E476D005-3155-4DEF-88DE-068B497DED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2628975E-6165-407B-8A45-7F23746BC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6A69F000-3171-47D5-8EFE-4F201716C0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60092325-1C07-4FBC-9C9C-42244C9B9D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2A33CB00-75FF-4DFF-9D6A-CEF5EA2E26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139B85FF-580E-435C-8523-23A0352695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C53E7419-AF0F-4B69-88BF-853EDC328C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052C8AEF-9C9D-4737-BA0F-DBB3BF0C04C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6ADDDBC2-F0DB-4038-98D0-B38749D8C0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E5F14C72-98E5-4A6C-BA03-5E105AA4D4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9ACEF013-464E-44D2-9B83-863E69077E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3141F09F-05CE-4CE9-9F5A-861FBC31A8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7ED70A3C-4B21-4941-9F11-00A51A748A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11927814-33EF-4FBA-95F7-4138C1C7CE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F4D2B900-3BAC-4EE3-AB6E-9F3212F4DC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FB00017B-AD65-4759-8A6A-B03C70E07B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22C4A8E2-640F-4D30-99EC-A2D2B0FD6E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9492085E-DF05-4380-B8C2-93832478CF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49750F82-33DB-42EE-B31F-CC5DE7EBA1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60B9848F-8B4C-4440-9BF6-98A4F3F72C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E7AA0900-78F5-4163-807F-3DEE6DCBB1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0F627689-9632-474B-B3A8-EC1A82A36E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71C6CB03-F81D-48A2-BF05-98D4EF2CC2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12FB4D2F-4789-48A1-A4AA-F318ED2BA5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64B8907A-2A80-490C-AACF-678CA6DE19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A175CCF3-4796-4C76-A92E-B495335FB4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8CFC6D15-64F3-449C-8C0B-3FCB2976D2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008AA4A6-DD28-4235-AAE3-CC28DF834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3D393E8B-AAB8-4606-A4FA-815EDABDD1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8BA7B770-7EB6-4AC1-B028-9C45DEE440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D87B822C-3951-4E65-A45D-7160FAC3FD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54B9CDF0-DC54-4868-B60A-6840FDE6A2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3706BEC8-029B-4E0F-A55F-A552E1DE2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25EBA5EB-4807-4E96-BA08-B6B74AE040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5548885E-CABE-42B5-B06A-1E6B9B1981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3" name="Picture 3" descr="Map&#10;&#10;Description automatically generated">
            <a:extLst>
              <a:ext uri="{FF2B5EF4-FFF2-40B4-BE49-F238E27FC236}">
                <a16:creationId xmlns:a16="http://schemas.microsoft.com/office/drawing/2014/main" id="{8CFA78A0-EB9A-0789-D62F-C41170D1289C}"/>
              </a:ext>
            </a:extLst>
          </p:cNvPr>
          <p:cNvPicPr>
            <a:picLocks noChangeAspect="1"/>
          </p:cNvPicPr>
          <p:nvPr/>
        </p:nvPicPr>
        <p:blipFill rotWithShape="1">
          <a:blip r:embed="rId4"/>
          <a:srcRect l="26069" r="6469" b="-2"/>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Tree>
    <p:extLst>
      <p:ext uri="{BB962C8B-B14F-4D97-AF65-F5344CB8AC3E}">
        <p14:creationId xmlns:p14="http://schemas.microsoft.com/office/powerpoint/2010/main" val="2701215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5BF4C-B371-6CF2-611E-10F8AC7FD946}"/>
              </a:ext>
            </a:extLst>
          </p:cNvPr>
          <p:cNvSpPr>
            <a:spLocks noGrp="1"/>
          </p:cNvSpPr>
          <p:nvPr>
            <p:ph type="title"/>
          </p:nvPr>
        </p:nvSpPr>
        <p:spPr>
          <a:xfrm>
            <a:off x="7865806" y="643463"/>
            <a:ext cx="3706762" cy="5429847"/>
          </a:xfrm>
        </p:spPr>
        <p:txBody>
          <a:bodyPr>
            <a:normAutofit/>
          </a:bodyPr>
          <a:lstStyle/>
          <a:p>
            <a:r>
              <a:rPr lang="en-GB" dirty="0">
                <a:cs typeface="Calibri Light"/>
              </a:rPr>
              <a:t>A wedding present for the grand duke in Medici Florence 1608</a:t>
            </a:r>
            <a:endParaRPr lang="en-GB" dirty="0"/>
          </a:p>
        </p:txBody>
      </p:sp>
      <p:pic>
        <p:nvPicPr>
          <p:cNvPr id="4" name="Picture 4">
            <a:extLst>
              <a:ext uri="{FF2B5EF4-FFF2-40B4-BE49-F238E27FC236}">
                <a16:creationId xmlns:a16="http://schemas.microsoft.com/office/drawing/2014/main" id="{523E32B3-11F2-033F-280E-22EE65CA44BA}"/>
              </a:ext>
            </a:extLst>
          </p:cNvPr>
          <p:cNvPicPr>
            <a:picLocks noChangeAspect="1"/>
          </p:cNvPicPr>
          <p:nvPr/>
        </p:nvPicPr>
        <p:blipFill rotWithShape="1">
          <a:blip r:embed="rId3"/>
          <a:srcRect l="10981" r="9725" b="2"/>
          <a:stretch/>
        </p:blipFill>
        <p:spPr>
          <a:xfrm>
            <a:off x="20" y="975"/>
            <a:ext cx="7552924" cy="6858000"/>
          </a:xfrm>
          <a:prstGeom prst="rect">
            <a:avLst/>
          </a:prstGeom>
        </p:spPr>
      </p:pic>
      <p:sp>
        <p:nvSpPr>
          <p:cNvPr id="3" name="TextBox 2">
            <a:extLst>
              <a:ext uri="{FF2B5EF4-FFF2-40B4-BE49-F238E27FC236}">
                <a16:creationId xmlns:a16="http://schemas.microsoft.com/office/drawing/2014/main" id="{F5A12986-2AE7-36A0-0172-363F2F8D698B}"/>
              </a:ext>
            </a:extLst>
          </p:cNvPr>
          <p:cNvSpPr txBox="1"/>
          <p:nvPr/>
        </p:nvSpPr>
        <p:spPr>
          <a:xfrm>
            <a:off x="1831731" y="1919654"/>
            <a:ext cx="3370384" cy="893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22938B89-8680-2D60-5955-76154E5178AD}"/>
              </a:ext>
            </a:extLst>
          </p:cNvPr>
          <p:cNvSpPr txBox="1"/>
          <p:nvPr/>
        </p:nvSpPr>
        <p:spPr>
          <a:xfrm>
            <a:off x="5863" y="6392006"/>
            <a:ext cx="1177875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chemeClr val="bg1"/>
                </a:solidFill>
                <a:ea typeface="+mn-lt"/>
                <a:cs typeface="+mn-lt"/>
                <a:hlinkClick r:id="rId4">
                  <a:extLst>
                    <a:ext uri="{A12FA001-AC4F-418D-AE19-62706E023703}">
                      <ahyp:hlinkClr xmlns:ahyp="http://schemas.microsoft.com/office/drawing/2018/hyperlinkcolor" val="tx"/>
                    </a:ext>
                  </a:extLst>
                </a:hlinkClick>
              </a:rPr>
              <a:t>Plate 11: Idmon and Mopsus guided by Apollo (Idmone ea Mopso Argonoti guidati da Apollo), with an aureole around Apollo's head, from the series 'The magnificent pageant on the river Arno in Florence for the marriage of the Grand Duke' (Le Magnifique carousel fait sur le fleuve de l'Arne a Florence, pour le mariage du Grand Duc), for the wedding celebration of Cosimo de' Medici in Florence, 1608</a:t>
            </a:r>
            <a:r>
              <a:rPr lang="en-GB" sz="1000" dirty="0">
                <a:solidFill>
                  <a:schemeClr val="bg1"/>
                </a:solidFill>
                <a:ea typeface="+mn-lt"/>
                <a:cs typeface="+mn-lt"/>
              </a:rPr>
              <a:t>" by Anonymous is marked with </a:t>
            </a:r>
            <a:r>
              <a:rPr lang="en-GB" sz="1000" dirty="0">
                <a:solidFill>
                  <a:schemeClr val="bg1"/>
                </a:solidFill>
                <a:ea typeface="+mn-lt"/>
                <a:cs typeface="+mn-lt"/>
                <a:hlinkClick r:id="rId5">
                  <a:extLst>
                    <a:ext uri="{A12FA001-AC4F-418D-AE19-62706E023703}">
                      <ahyp:hlinkClr xmlns:ahyp="http://schemas.microsoft.com/office/drawing/2018/hyperlinkcolor" val="tx"/>
                    </a:ext>
                  </a:extLst>
                </a:hlinkClick>
              </a:rPr>
              <a:t>CC0 1.0</a:t>
            </a:r>
            <a:r>
              <a:rPr lang="en-GB" sz="1000" dirty="0">
                <a:solidFill>
                  <a:schemeClr val="bg1"/>
                </a:solidFill>
                <a:ea typeface="+mn-lt"/>
                <a:cs typeface="+mn-lt"/>
              </a:rPr>
              <a:t>. </a:t>
            </a:r>
            <a:endParaRPr lang="en-US" sz="1000" dirty="0">
              <a:solidFill>
                <a:schemeClr val="bg1"/>
              </a:solidFill>
              <a:cs typeface="Calibri" panose="020F0502020204030204"/>
            </a:endParaRPr>
          </a:p>
        </p:txBody>
      </p:sp>
    </p:spTree>
    <p:extLst>
      <p:ext uri="{BB962C8B-B14F-4D97-AF65-F5344CB8AC3E}">
        <p14:creationId xmlns:p14="http://schemas.microsoft.com/office/powerpoint/2010/main" val="3677905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CFCCA-D83E-26B0-2B58-C291149A1EFC}"/>
              </a:ext>
            </a:extLst>
          </p:cNvPr>
          <p:cNvSpPr>
            <a:spLocks noGrp="1"/>
          </p:cNvSpPr>
          <p:nvPr>
            <p:ph type="title"/>
          </p:nvPr>
        </p:nvSpPr>
        <p:spPr>
          <a:xfrm>
            <a:off x="4634617" y="50886"/>
            <a:ext cx="7582337" cy="1612490"/>
          </a:xfrm>
        </p:spPr>
        <p:txBody>
          <a:bodyPr>
            <a:normAutofit/>
          </a:bodyPr>
          <a:lstStyle/>
          <a:p>
            <a:pPr>
              <a:lnSpc>
                <a:spcPct val="90000"/>
              </a:lnSpc>
            </a:pPr>
            <a:r>
              <a:rPr lang="en-GB" dirty="0">
                <a:cs typeface="Calibri Light"/>
              </a:rPr>
              <a:t>Creative Responses reconstructing and representing myth</a:t>
            </a:r>
            <a:endParaRPr lang="en-GB"/>
          </a:p>
        </p:txBody>
      </p:sp>
      <p:pic>
        <p:nvPicPr>
          <p:cNvPr id="4" name="Picture 4" descr="A picture containing linedrawing&#10;&#10;Description automatically generated">
            <a:extLst>
              <a:ext uri="{FF2B5EF4-FFF2-40B4-BE49-F238E27FC236}">
                <a16:creationId xmlns:a16="http://schemas.microsoft.com/office/drawing/2014/main" id="{E6843135-2034-6438-2C73-B07CC13F032E}"/>
              </a:ext>
            </a:extLst>
          </p:cNvPr>
          <p:cNvPicPr>
            <a:picLocks noChangeAspect="1"/>
          </p:cNvPicPr>
          <p:nvPr/>
        </p:nvPicPr>
        <p:blipFill rotWithShape="1">
          <a:blip r:embed="rId3"/>
          <a:srcRect r="9867"/>
          <a:stretch/>
        </p:blipFill>
        <p:spPr>
          <a:xfrm>
            <a:off x="20" y="975"/>
            <a:ext cx="4635988" cy="6858000"/>
          </a:xfrm>
          <a:prstGeom prst="rect">
            <a:avLst/>
          </a:prstGeom>
          <a:ln>
            <a:noFill/>
          </a:ln>
          <a:effectLst>
            <a:outerShdw blurRad="292100" dist="139700" dir="2700000" algn="tl" rotWithShape="0">
              <a:srgbClr val="333333">
                <a:alpha val="65000"/>
              </a:srgbClr>
            </a:outerShdw>
          </a:effectLst>
        </p:spPr>
      </p:pic>
      <p:sp>
        <p:nvSpPr>
          <p:cNvPr id="8" name="Content Placeholder 7">
            <a:extLst>
              <a:ext uri="{FF2B5EF4-FFF2-40B4-BE49-F238E27FC236}">
                <a16:creationId xmlns:a16="http://schemas.microsoft.com/office/drawing/2014/main" id="{5561A5A8-C636-74A5-D79F-D34E9439EA90}"/>
              </a:ext>
            </a:extLst>
          </p:cNvPr>
          <p:cNvSpPr>
            <a:spLocks noGrp="1"/>
          </p:cNvSpPr>
          <p:nvPr>
            <p:ph idx="1"/>
          </p:nvPr>
        </p:nvSpPr>
        <p:spPr>
          <a:xfrm>
            <a:off x="4955458" y="1650009"/>
            <a:ext cx="6526233" cy="4948125"/>
          </a:xfrm>
        </p:spPr>
        <p:txBody>
          <a:bodyPr>
            <a:normAutofit/>
          </a:bodyPr>
          <a:lstStyle/>
          <a:p>
            <a:pPr marL="0" indent="0">
              <a:buNone/>
            </a:pPr>
            <a:r>
              <a:rPr lang="en-US" dirty="0">
                <a:cs typeface="Calibri"/>
              </a:rPr>
              <a:t>Strapped up with leather,</a:t>
            </a:r>
            <a:endParaRPr lang="en-US" dirty="0"/>
          </a:p>
          <a:p>
            <a:pPr marL="0" indent="0">
              <a:buNone/>
            </a:pPr>
            <a:r>
              <a:rPr lang="en-US" dirty="0">
                <a:cs typeface="Calibri"/>
              </a:rPr>
              <a:t>Pinned back with bronze.</a:t>
            </a:r>
          </a:p>
          <a:p>
            <a:pPr marL="0" indent="0">
              <a:buNone/>
            </a:pPr>
            <a:r>
              <a:rPr lang="en-US" dirty="0">
                <a:cs typeface="Calibri"/>
              </a:rPr>
              <a:t>Coarse tufts </a:t>
            </a:r>
          </a:p>
          <a:p>
            <a:pPr marL="0" indent="0">
              <a:buNone/>
            </a:pPr>
            <a:r>
              <a:rPr lang="en-US" dirty="0">
                <a:cs typeface="Calibri"/>
              </a:rPr>
              <a:t>Matted weaves</a:t>
            </a:r>
          </a:p>
          <a:p>
            <a:pPr marL="0" indent="0">
              <a:buNone/>
            </a:pPr>
            <a:r>
              <a:rPr lang="en-US" dirty="0">
                <a:cs typeface="Calibri"/>
              </a:rPr>
              <a:t>Smooth black stone</a:t>
            </a:r>
          </a:p>
          <a:p>
            <a:pPr marL="0" indent="0">
              <a:buNone/>
            </a:pPr>
            <a:r>
              <a:rPr lang="en-US">
                <a:cs typeface="Calibri"/>
              </a:rPr>
              <a:t>Overlay pitted eyesockets</a:t>
            </a:r>
            <a:endParaRPr lang="en-US" dirty="0">
              <a:cs typeface="Calibri"/>
            </a:endParaRPr>
          </a:p>
          <a:p>
            <a:pPr marL="0" indent="0">
              <a:buNone/>
            </a:pPr>
            <a:r>
              <a:rPr lang="en-US">
                <a:cs typeface="Calibri"/>
              </a:rPr>
              <a:t>Dewy moisture doth cling</a:t>
            </a:r>
            <a:endParaRPr lang="en-US" dirty="0">
              <a:cs typeface="Calibri"/>
            </a:endParaRPr>
          </a:p>
          <a:p>
            <a:pPr marL="0" indent="0">
              <a:buNone/>
            </a:pPr>
            <a:r>
              <a:rPr lang="en-US">
                <a:cs typeface="Calibri"/>
              </a:rPr>
              <a:t>Upon a waxen snout</a:t>
            </a:r>
            <a:endParaRPr lang="en-US" dirty="0">
              <a:cs typeface="Calibri"/>
            </a:endParaRPr>
          </a:p>
          <a:p>
            <a:pPr marL="0" indent="0">
              <a:buNone/>
            </a:pPr>
            <a:r>
              <a:rPr lang="en-US">
                <a:cs typeface="Calibri"/>
              </a:rPr>
              <a:t>From which a polished</a:t>
            </a:r>
            <a:endParaRPr lang="en-US" dirty="0">
              <a:cs typeface="Calibri"/>
            </a:endParaRPr>
          </a:p>
          <a:p>
            <a:pPr marL="0" indent="0">
              <a:buNone/>
            </a:pPr>
            <a:r>
              <a:rPr lang="en-US">
                <a:cs typeface="Calibri"/>
              </a:rPr>
              <a:t>Snarl pertudes.</a:t>
            </a:r>
            <a:endParaRPr lang="en-US" dirty="0">
              <a:cs typeface="Calibri"/>
            </a:endParaRPr>
          </a:p>
          <a:p>
            <a:pPr marL="0" indent="0">
              <a:buNone/>
            </a:pPr>
            <a:r>
              <a:rPr lang="en-US">
                <a:cs typeface="Calibri"/>
              </a:rPr>
              <a:t>Confronted are you with the beast </a:t>
            </a:r>
            <a:endParaRPr lang="en-US" dirty="0">
              <a:cs typeface="Calibri"/>
            </a:endParaRPr>
          </a:p>
          <a:p>
            <a:pPr marL="0" indent="0">
              <a:buNone/>
            </a:pPr>
            <a:r>
              <a:rPr lang="en-US">
                <a:cs typeface="Calibri"/>
              </a:rPr>
              <a:t>who adorns his body in that of his fallen foes.</a:t>
            </a:r>
          </a:p>
          <a:p>
            <a:pPr>
              <a:buClr>
                <a:srgbClr val="FFFFFF"/>
              </a:buClr>
            </a:pPr>
            <a:endParaRPr lang="en-US" dirty="0">
              <a:cs typeface="Calibri"/>
            </a:endParaRPr>
          </a:p>
        </p:txBody>
      </p:sp>
    </p:spTree>
    <p:extLst>
      <p:ext uri="{BB962C8B-B14F-4D97-AF65-F5344CB8AC3E}">
        <p14:creationId xmlns:p14="http://schemas.microsoft.com/office/powerpoint/2010/main" val="30831202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7F593-C0A2-3E5C-03CD-2907B18DE6F3}"/>
              </a:ext>
            </a:extLst>
          </p:cNvPr>
          <p:cNvSpPr>
            <a:spLocks noGrp="1"/>
          </p:cNvSpPr>
          <p:nvPr>
            <p:ph type="title"/>
          </p:nvPr>
        </p:nvSpPr>
        <p:spPr/>
        <p:txBody>
          <a:bodyPr/>
          <a:lstStyle/>
          <a:p>
            <a:r>
              <a:rPr lang="en-GB" dirty="0">
                <a:cs typeface="Calibri Light"/>
              </a:rPr>
              <a:t>The king and the one sandaled man</a:t>
            </a:r>
          </a:p>
        </p:txBody>
      </p:sp>
      <p:sp>
        <p:nvSpPr>
          <p:cNvPr id="3" name="Content Placeholder 2">
            <a:extLst>
              <a:ext uri="{FF2B5EF4-FFF2-40B4-BE49-F238E27FC236}">
                <a16:creationId xmlns:a16="http://schemas.microsoft.com/office/drawing/2014/main" id="{45D0FC1C-3422-8BD4-2694-57ED0C56C673}"/>
              </a:ext>
            </a:extLst>
          </p:cNvPr>
          <p:cNvSpPr>
            <a:spLocks noGrp="1"/>
          </p:cNvSpPr>
          <p:nvPr>
            <p:ph idx="1"/>
          </p:nvPr>
        </p:nvSpPr>
        <p:spPr>
          <a:xfrm>
            <a:off x="685801" y="1660804"/>
            <a:ext cx="3580900" cy="4130396"/>
          </a:xfrm>
        </p:spPr>
        <p:txBody>
          <a:bodyPr/>
          <a:lstStyle/>
          <a:p>
            <a:pPr marL="0" indent="0">
              <a:buNone/>
            </a:pPr>
            <a:r>
              <a:rPr lang="en-GB" dirty="0">
                <a:cs typeface="Calibri"/>
              </a:rPr>
              <a:t>The sandaled foot slapped unevenly</a:t>
            </a:r>
            <a:endParaRPr lang="en-US" dirty="0"/>
          </a:p>
          <a:p>
            <a:pPr marL="0" indent="0">
              <a:buNone/>
            </a:pPr>
            <a:r>
              <a:rPr lang="en-GB" dirty="0">
                <a:cs typeface="Calibri"/>
              </a:rPr>
              <a:t>There was just one.</a:t>
            </a:r>
          </a:p>
          <a:p>
            <a:pPr marL="0" indent="0">
              <a:buNone/>
            </a:pPr>
            <a:r>
              <a:rPr lang="en-GB" dirty="0">
                <a:cs typeface="Calibri"/>
              </a:rPr>
              <a:t>Each pad followed by each slap</a:t>
            </a:r>
          </a:p>
          <a:p>
            <a:pPr marL="0" indent="0">
              <a:buNone/>
            </a:pPr>
            <a:r>
              <a:rPr lang="en-GB" dirty="0">
                <a:cs typeface="Calibri"/>
              </a:rPr>
              <a:t>Brought fresh sweat to my brow.</a:t>
            </a:r>
          </a:p>
          <a:p>
            <a:pPr marL="0" indent="0">
              <a:buNone/>
            </a:pPr>
            <a:r>
              <a:rPr lang="en-GB" dirty="0">
                <a:cs typeface="Calibri"/>
              </a:rPr>
              <a:t>Nerves of fire ants</a:t>
            </a:r>
            <a:endParaRPr lang="en-GB" dirty="0"/>
          </a:p>
          <a:p>
            <a:pPr marL="0" indent="0">
              <a:buNone/>
            </a:pPr>
            <a:r>
              <a:rPr lang="en-GB" dirty="0">
                <a:cs typeface="Calibri"/>
              </a:rPr>
              <a:t>Scurried over each inch.</a:t>
            </a:r>
          </a:p>
          <a:p>
            <a:pPr marL="0" indent="0">
              <a:buNone/>
            </a:pPr>
            <a:r>
              <a:rPr lang="en-GB" dirty="0">
                <a:cs typeface="Calibri"/>
              </a:rPr>
              <a:t>A gazillion tiny excruciating bites</a:t>
            </a:r>
          </a:p>
          <a:p>
            <a:pPr marL="0" indent="0">
              <a:buNone/>
            </a:pPr>
            <a:r>
              <a:rPr lang="en-GB" dirty="0">
                <a:cs typeface="Calibri"/>
              </a:rPr>
              <a:t>Burrowing deep under my skin.</a:t>
            </a:r>
          </a:p>
          <a:p>
            <a:pPr marL="0" indent="0">
              <a:buClr>
                <a:prstClr val="white"/>
              </a:buClr>
              <a:buNone/>
            </a:pPr>
            <a:endParaRPr lang="en-GB" dirty="0">
              <a:cs typeface="Calibri"/>
            </a:endParaRPr>
          </a:p>
          <a:p>
            <a:pPr>
              <a:buClr>
                <a:srgbClr val="FFFFFF"/>
              </a:buClr>
            </a:pPr>
            <a:endParaRPr lang="en-GB" dirty="0">
              <a:cs typeface="Calibri"/>
            </a:endParaRPr>
          </a:p>
        </p:txBody>
      </p:sp>
      <p:sp>
        <p:nvSpPr>
          <p:cNvPr id="4" name="TextBox 3">
            <a:extLst>
              <a:ext uri="{FF2B5EF4-FFF2-40B4-BE49-F238E27FC236}">
                <a16:creationId xmlns:a16="http://schemas.microsoft.com/office/drawing/2014/main" id="{F5BFBE2C-B126-F73F-CD65-7A09613DBD7F}"/>
              </a:ext>
            </a:extLst>
          </p:cNvPr>
          <p:cNvSpPr txBox="1"/>
          <p:nvPr/>
        </p:nvSpPr>
        <p:spPr>
          <a:xfrm>
            <a:off x="5013157" y="1888289"/>
            <a:ext cx="519697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Why lord of thunder?</a:t>
            </a:r>
          </a:p>
          <a:p>
            <a:r>
              <a:rPr lang="en-GB" dirty="0">
                <a:cs typeface="Calibri"/>
              </a:rPr>
              <a:t>Why give me a prophecy?</a:t>
            </a:r>
          </a:p>
          <a:p>
            <a:r>
              <a:rPr lang="en-GB" dirty="0">
                <a:cs typeface="Calibri"/>
              </a:rPr>
              <a:t>Only to bind me with your sacred laws.</a:t>
            </a:r>
          </a:p>
          <a:p>
            <a:r>
              <a:rPr lang="en-GB" dirty="0">
                <a:cs typeface="Calibri"/>
              </a:rPr>
              <a:t>The cruel fated hands taunt me</a:t>
            </a:r>
          </a:p>
          <a:p>
            <a:r>
              <a:rPr lang="en-GB" dirty="0">
                <a:cs typeface="Calibri"/>
              </a:rPr>
              <a:t>Frozen I stand bound up by principle.</a:t>
            </a:r>
          </a:p>
          <a:p>
            <a:r>
              <a:rPr lang="en-GB" dirty="0">
                <a:cs typeface="Calibri"/>
              </a:rPr>
              <a:t>Eye to eye with the jovial face </a:t>
            </a:r>
          </a:p>
          <a:p>
            <a:r>
              <a:rPr lang="en-GB" dirty="0">
                <a:cs typeface="Calibri"/>
              </a:rPr>
              <a:t>Of my doom</a:t>
            </a:r>
          </a:p>
          <a:p>
            <a:r>
              <a:rPr lang="en-GB" dirty="0">
                <a:cs typeface="Calibri"/>
              </a:rPr>
              <a:t>His mortal coverings</a:t>
            </a:r>
          </a:p>
          <a:p>
            <a:r>
              <a:rPr lang="en-GB" dirty="0">
                <a:cs typeface="Calibri"/>
              </a:rPr>
              <a:t>Bedraggled</a:t>
            </a:r>
          </a:p>
          <a:p>
            <a:r>
              <a:rPr lang="en-GB" dirty="0">
                <a:cs typeface="Calibri"/>
              </a:rPr>
              <a:t>Youthful</a:t>
            </a:r>
          </a:p>
          <a:p>
            <a:r>
              <a:rPr lang="en-GB" dirty="0">
                <a:cs typeface="Calibri"/>
              </a:rPr>
              <a:t>Wearing only one sandal.</a:t>
            </a:r>
          </a:p>
        </p:txBody>
      </p:sp>
    </p:spTree>
    <p:extLst>
      <p:ext uri="{BB962C8B-B14F-4D97-AF65-F5344CB8AC3E}">
        <p14:creationId xmlns:p14="http://schemas.microsoft.com/office/powerpoint/2010/main" val="3233307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1960E-4A5F-7557-03DB-3C98CE83D91D}"/>
              </a:ext>
            </a:extLst>
          </p:cNvPr>
          <p:cNvSpPr>
            <a:spLocks noGrp="1"/>
          </p:cNvSpPr>
          <p:nvPr>
            <p:ph type="title"/>
          </p:nvPr>
        </p:nvSpPr>
        <p:spPr/>
        <p:txBody>
          <a:bodyPr/>
          <a:lstStyle/>
          <a:p>
            <a:r>
              <a:rPr lang="en-GB" dirty="0">
                <a:cs typeface="Calibri Light"/>
              </a:rPr>
              <a:t>The unmarked grave</a:t>
            </a:r>
            <a:endParaRPr lang="en-GB" dirty="0"/>
          </a:p>
        </p:txBody>
      </p:sp>
      <p:sp>
        <p:nvSpPr>
          <p:cNvPr id="3" name="Content Placeholder 2">
            <a:extLst>
              <a:ext uri="{FF2B5EF4-FFF2-40B4-BE49-F238E27FC236}">
                <a16:creationId xmlns:a16="http://schemas.microsoft.com/office/drawing/2014/main" id="{C275840F-F95A-5392-67AB-766823D33E6C}"/>
              </a:ext>
            </a:extLst>
          </p:cNvPr>
          <p:cNvSpPr>
            <a:spLocks noGrp="1"/>
          </p:cNvSpPr>
          <p:nvPr>
            <p:ph idx="1"/>
          </p:nvPr>
        </p:nvSpPr>
        <p:spPr>
          <a:xfrm>
            <a:off x="391696" y="2462910"/>
            <a:ext cx="3915109" cy="3729344"/>
          </a:xfrm>
        </p:spPr>
        <p:txBody>
          <a:bodyPr>
            <a:normAutofit fontScale="92500" lnSpcReduction="10000"/>
          </a:bodyPr>
          <a:lstStyle/>
          <a:p>
            <a:pPr marL="0" indent="0">
              <a:buNone/>
            </a:pPr>
            <a:r>
              <a:rPr lang="en-GB" dirty="0">
                <a:cs typeface="Calibri"/>
              </a:rPr>
              <a:t>Place me face down</a:t>
            </a:r>
            <a:endParaRPr lang="en-US"/>
          </a:p>
          <a:p>
            <a:pPr marL="0" indent="0">
              <a:buNone/>
            </a:pPr>
            <a:r>
              <a:rPr lang="en-GB" dirty="0">
                <a:cs typeface="Calibri"/>
              </a:rPr>
              <a:t>In the ground</a:t>
            </a:r>
          </a:p>
          <a:p>
            <a:pPr marL="0" indent="0">
              <a:buNone/>
            </a:pPr>
            <a:r>
              <a:rPr lang="en-GB" dirty="0">
                <a:cs typeface="Calibri"/>
              </a:rPr>
              <a:t>Unmarked and unnamed.</a:t>
            </a:r>
          </a:p>
          <a:p>
            <a:pPr marL="0" indent="0">
              <a:buNone/>
            </a:pPr>
            <a:r>
              <a:rPr lang="en-GB" dirty="0">
                <a:cs typeface="Calibri"/>
              </a:rPr>
              <a:t>Let those future people </a:t>
            </a:r>
          </a:p>
          <a:p>
            <a:pPr marL="0" indent="0">
              <a:buNone/>
            </a:pPr>
            <a:r>
              <a:rPr lang="en-GB" dirty="0">
                <a:cs typeface="Calibri"/>
              </a:rPr>
              <a:t>Dig me up</a:t>
            </a:r>
          </a:p>
          <a:p>
            <a:pPr marL="0" indent="0">
              <a:buNone/>
            </a:pPr>
            <a:r>
              <a:rPr lang="en-GB" dirty="0">
                <a:cs typeface="Calibri"/>
              </a:rPr>
              <a:t>And puzzle, over my bones.</a:t>
            </a:r>
          </a:p>
          <a:p>
            <a:pPr marL="0" indent="0">
              <a:buNone/>
            </a:pPr>
            <a:r>
              <a:rPr lang="en-GB" dirty="0">
                <a:cs typeface="Calibri"/>
              </a:rPr>
              <a:t>Let them question the significance</a:t>
            </a:r>
          </a:p>
          <a:p>
            <a:pPr marL="0" indent="0">
              <a:buNone/>
            </a:pPr>
            <a:r>
              <a:rPr lang="en-GB" dirty="0">
                <a:cs typeface="Calibri"/>
              </a:rPr>
              <a:t>Let them stretch out my bones</a:t>
            </a:r>
          </a:p>
          <a:p>
            <a:pPr marL="0" indent="0">
              <a:buNone/>
            </a:pPr>
            <a:r>
              <a:rPr lang="en-GB" dirty="0">
                <a:cs typeface="Calibri"/>
              </a:rPr>
              <a:t>Position my corpse </a:t>
            </a:r>
          </a:p>
          <a:p>
            <a:pPr marL="0" indent="0">
              <a:buNone/>
            </a:pPr>
            <a:r>
              <a:rPr lang="en-GB" dirty="0">
                <a:cs typeface="Calibri"/>
              </a:rPr>
              <a:t>As they see fit</a:t>
            </a:r>
          </a:p>
          <a:p>
            <a:pPr marL="0" indent="0">
              <a:buClr>
                <a:prstClr val="white"/>
              </a:buClr>
              <a:buNone/>
            </a:pPr>
            <a:endParaRPr lang="en-GB" dirty="0">
              <a:cs typeface="Calibri"/>
            </a:endParaRPr>
          </a:p>
          <a:p>
            <a:pPr marL="0" indent="0">
              <a:buClr>
                <a:prstClr val="white"/>
              </a:buClr>
              <a:buNone/>
            </a:pPr>
            <a:endParaRPr lang="en-GB" dirty="0">
              <a:cs typeface="Calibri"/>
            </a:endParaRPr>
          </a:p>
          <a:p>
            <a:pPr marL="0" indent="0">
              <a:buClr>
                <a:srgbClr val="FFFFFF"/>
              </a:buClr>
              <a:buNone/>
            </a:pPr>
            <a:endParaRPr lang="en-GB" dirty="0">
              <a:cs typeface="Calibri"/>
            </a:endParaRPr>
          </a:p>
        </p:txBody>
      </p:sp>
      <p:sp>
        <p:nvSpPr>
          <p:cNvPr id="4" name="TextBox 3">
            <a:extLst>
              <a:ext uri="{FF2B5EF4-FFF2-40B4-BE49-F238E27FC236}">
                <a16:creationId xmlns:a16="http://schemas.microsoft.com/office/drawing/2014/main" id="{CDCEB414-205C-4634-F9BB-0D76883FAEF3}"/>
              </a:ext>
            </a:extLst>
          </p:cNvPr>
          <p:cNvSpPr txBox="1"/>
          <p:nvPr/>
        </p:nvSpPr>
        <p:spPr>
          <a:xfrm>
            <a:off x="3696368" y="2065421"/>
            <a:ext cx="34925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Put my disarticulated bones in </a:t>
            </a:r>
          </a:p>
          <a:p>
            <a:r>
              <a:rPr lang="en-GB" dirty="0">
                <a:cs typeface="Calibri"/>
              </a:rPr>
              <a:t>Tupperware boxes</a:t>
            </a:r>
          </a:p>
          <a:p>
            <a:r>
              <a:rPr lang="en-GB" dirty="0">
                <a:cs typeface="Calibri"/>
              </a:rPr>
              <a:t>Graphs </a:t>
            </a:r>
          </a:p>
          <a:p>
            <a:r>
              <a:rPr lang="en-GB" dirty="0">
                <a:cs typeface="Calibri"/>
              </a:rPr>
              <a:t>And diagrams.</a:t>
            </a:r>
          </a:p>
          <a:p>
            <a:r>
              <a:rPr lang="en-GB" dirty="0">
                <a:cs typeface="Calibri"/>
              </a:rPr>
              <a:t>Perhaps they will ponder</a:t>
            </a:r>
          </a:p>
          <a:p>
            <a:r>
              <a:rPr lang="en-GB" dirty="0">
                <a:cs typeface="Calibri"/>
              </a:rPr>
              <a:t>On why am I face down?</a:t>
            </a:r>
          </a:p>
          <a:p>
            <a:r>
              <a:rPr lang="en-GB" dirty="0">
                <a:cs typeface="Calibri"/>
              </a:rPr>
              <a:t>Was I loved?</a:t>
            </a:r>
          </a:p>
          <a:p>
            <a:r>
              <a:rPr lang="en-GB" dirty="0">
                <a:cs typeface="Calibri"/>
              </a:rPr>
              <a:t>Or thrown away dinner scraps.</a:t>
            </a:r>
          </a:p>
          <a:p>
            <a:r>
              <a:rPr lang="en-GB" dirty="0">
                <a:cs typeface="Calibri"/>
              </a:rPr>
              <a:t>How would they ever know?</a:t>
            </a:r>
          </a:p>
          <a:p>
            <a:endParaRPr lang="en-GB" dirty="0">
              <a:cs typeface="Calibri"/>
            </a:endParaRPr>
          </a:p>
        </p:txBody>
      </p:sp>
      <p:sp>
        <p:nvSpPr>
          <p:cNvPr id="5" name="TextBox 4">
            <a:extLst>
              <a:ext uri="{FF2B5EF4-FFF2-40B4-BE49-F238E27FC236}">
                <a16:creationId xmlns:a16="http://schemas.microsoft.com/office/drawing/2014/main" id="{799066CF-20D8-ECC8-199C-FF74A1F4D0F3}"/>
              </a:ext>
            </a:extLst>
          </p:cNvPr>
          <p:cNvSpPr txBox="1"/>
          <p:nvPr/>
        </p:nvSpPr>
        <p:spPr>
          <a:xfrm>
            <a:off x="7386052" y="2222499"/>
            <a:ext cx="3693026"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Maybe they will </a:t>
            </a:r>
          </a:p>
          <a:p>
            <a:r>
              <a:rPr lang="en-GB" dirty="0">
                <a:cs typeface="Calibri"/>
              </a:rPr>
              <a:t>Reconstruct my face, </a:t>
            </a:r>
          </a:p>
          <a:p>
            <a:r>
              <a:rPr lang="en-GB" dirty="0">
                <a:cs typeface="Calibri"/>
              </a:rPr>
              <a:t>Find my picture, </a:t>
            </a:r>
          </a:p>
          <a:p>
            <a:r>
              <a:rPr lang="en-GB" dirty="0">
                <a:cs typeface="Calibri"/>
              </a:rPr>
              <a:t>In some ancient archive,</a:t>
            </a:r>
          </a:p>
          <a:p>
            <a:r>
              <a:rPr lang="en-GB" dirty="0">
                <a:cs typeface="Calibri"/>
              </a:rPr>
              <a:t>Photos taken on my modern phone.</a:t>
            </a:r>
          </a:p>
          <a:p>
            <a:r>
              <a:rPr lang="en-GB" dirty="0">
                <a:cs typeface="Calibri"/>
              </a:rPr>
              <a:t>Utterly alien will I be </a:t>
            </a:r>
          </a:p>
          <a:p>
            <a:r>
              <a:rPr lang="en-GB" dirty="0">
                <a:cs typeface="Calibri"/>
              </a:rPr>
              <a:t>Voiceless</a:t>
            </a:r>
          </a:p>
          <a:p>
            <a:r>
              <a:rPr lang="en-GB" dirty="0">
                <a:cs typeface="Calibri"/>
              </a:rPr>
              <a:t>Alone</a:t>
            </a:r>
          </a:p>
          <a:p>
            <a:r>
              <a:rPr lang="en-GB" dirty="0">
                <a:cs typeface="Calibri"/>
              </a:rPr>
              <a:t>Totally at the mercy </a:t>
            </a:r>
          </a:p>
          <a:p>
            <a:r>
              <a:rPr lang="en-GB" dirty="0">
                <a:cs typeface="Calibri"/>
              </a:rPr>
              <a:t>Will I be of these</a:t>
            </a:r>
          </a:p>
          <a:p>
            <a:r>
              <a:rPr lang="en-GB" dirty="0">
                <a:cs typeface="Calibri"/>
              </a:rPr>
              <a:t>Future grave robbers.</a:t>
            </a:r>
          </a:p>
        </p:txBody>
      </p:sp>
    </p:spTree>
    <p:extLst>
      <p:ext uri="{BB962C8B-B14F-4D97-AF65-F5344CB8AC3E}">
        <p14:creationId xmlns:p14="http://schemas.microsoft.com/office/powerpoint/2010/main" val="1107104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159BC-7B2A-564F-C62D-47A7DB334B5D}"/>
              </a:ext>
            </a:extLst>
          </p:cNvPr>
          <p:cNvSpPr>
            <a:spLocks noGrp="1"/>
          </p:cNvSpPr>
          <p:nvPr>
            <p:ph type="title"/>
          </p:nvPr>
        </p:nvSpPr>
        <p:spPr/>
        <p:txBody>
          <a:bodyPr/>
          <a:lstStyle/>
          <a:p>
            <a:r>
              <a:rPr lang="en-GB" dirty="0">
                <a:cs typeface="Calibri Light"/>
              </a:rPr>
              <a:t>Bibliography</a:t>
            </a:r>
            <a:endParaRPr lang="en-GB" dirty="0"/>
          </a:p>
        </p:txBody>
      </p:sp>
      <p:sp>
        <p:nvSpPr>
          <p:cNvPr id="3" name="Content Placeholder 2">
            <a:extLst>
              <a:ext uri="{FF2B5EF4-FFF2-40B4-BE49-F238E27FC236}">
                <a16:creationId xmlns:a16="http://schemas.microsoft.com/office/drawing/2014/main" id="{C57EE1CD-F56A-0CFC-70A7-C6FAF9A448BC}"/>
              </a:ext>
            </a:extLst>
          </p:cNvPr>
          <p:cNvSpPr>
            <a:spLocks noGrp="1"/>
          </p:cNvSpPr>
          <p:nvPr>
            <p:ph idx="1"/>
          </p:nvPr>
        </p:nvSpPr>
        <p:spPr>
          <a:xfrm>
            <a:off x="685801" y="2130862"/>
            <a:ext cx="2311524" cy="4265455"/>
          </a:xfrm>
        </p:spPr>
        <p:txBody>
          <a:bodyPr>
            <a:normAutofit lnSpcReduction="10000"/>
          </a:bodyPr>
          <a:lstStyle/>
          <a:p>
            <a:pPr marL="0" indent="0">
              <a:buNone/>
            </a:pPr>
            <a:r>
              <a:rPr lang="en-GB" sz="1400" dirty="0">
                <a:cs typeface="Calibri"/>
              </a:rPr>
              <a:t>Ancient Sources:</a:t>
            </a:r>
          </a:p>
          <a:p>
            <a:pPr marL="0" indent="0">
              <a:buNone/>
            </a:pPr>
            <a:endParaRPr lang="en-GB" sz="1400" dirty="0">
              <a:cs typeface="Calibri"/>
            </a:endParaRPr>
          </a:p>
          <a:p>
            <a:pPr marL="0" indent="0">
              <a:buNone/>
            </a:pPr>
            <a:r>
              <a:rPr lang="en-GB" sz="1400" dirty="0">
                <a:cs typeface="Calibri"/>
              </a:rPr>
              <a:t>Apollonius of Rhodes</a:t>
            </a:r>
          </a:p>
          <a:p>
            <a:pPr marL="0" indent="0">
              <a:buNone/>
            </a:pPr>
            <a:endParaRPr lang="en-GB" sz="1400" dirty="0">
              <a:cs typeface="Calibri"/>
            </a:endParaRPr>
          </a:p>
          <a:p>
            <a:pPr marL="0" indent="0">
              <a:buNone/>
            </a:pPr>
            <a:r>
              <a:rPr lang="en-GB" sz="1400" dirty="0">
                <a:cs typeface="Calibri"/>
              </a:rPr>
              <a:t>Henderson, J. (Tran.)</a:t>
            </a:r>
          </a:p>
          <a:p>
            <a:pPr marL="0" indent="0">
              <a:buNone/>
            </a:pPr>
            <a:endParaRPr lang="en-GB" sz="1400" dirty="0">
              <a:cs typeface="Calibri"/>
            </a:endParaRPr>
          </a:p>
          <a:p>
            <a:pPr marL="0" indent="0">
              <a:buNone/>
            </a:pPr>
            <a:r>
              <a:rPr lang="en-GB" sz="1400" dirty="0">
                <a:cs typeface="Calibri"/>
              </a:rPr>
              <a:t>Modern Scholarship:</a:t>
            </a:r>
          </a:p>
          <a:p>
            <a:pPr marL="0" indent="0">
              <a:buNone/>
            </a:pPr>
            <a:endParaRPr lang="en-GB" sz="1400" dirty="0">
              <a:cs typeface="Calibri"/>
            </a:endParaRPr>
          </a:p>
          <a:p>
            <a:pPr marL="0" indent="0">
              <a:buNone/>
            </a:pPr>
            <a:r>
              <a:rPr lang="en-GB" sz="1400" dirty="0">
                <a:cs typeface="Calibri"/>
              </a:rPr>
              <a:t>Hawes, G</a:t>
            </a:r>
          </a:p>
          <a:p>
            <a:pPr marL="0" indent="0">
              <a:buNone/>
            </a:pPr>
            <a:endParaRPr lang="en-GB" sz="1400" dirty="0">
              <a:cs typeface="Calibri"/>
            </a:endParaRPr>
          </a:p>
          <a:p>
            <a:pPr marL="0" indent="0">
              <a:buNone/>
            </a:pPr>
            <a:r>
              <a:rPr lang="en-GB" sz="1400" dirty="0">
                <a:cs typeface="Calibri"/>
              </a:rPr>
              <a:t>Talbert, R.J.A.</a:t>
            </a:r>
          </a:p>
          <a:p>
            <a:pPr marL="0" indent="0">
              <a:buNone/>
            </a:pPr>
            <a:endParaRPr lang="en-GB" sz="1400" dirty="0">
              <a:cs typeface="Calibri"/>
            </a:endParaRPr>
          </a:p>
          <a:p>
            <a:pPr marL="0" indent="0">
              <a:buNone/>
            </a:pPr>
            <a:r>
              <a:rPr lang="en-GB" sz="1400" dirty="0">
                <a:cs typeface="Calibri"/>
              </a:rPr>
              <a:t>L Irby, G.</a:t>
            </a:r>
            <a:endParaRPr lang="en-GB" dirty="0"/>
          </a:p>
        </p:txBody>
      </p:sp>
      <p:sp>
        <p:nvSpPr>
          <p:cNvPr id="4" name="TextBox 3">
            <a:extLst>
              <a:ext uri="{FF2B5EF4-FFF2-40B4-BE49-F238E27FC236}">
                <a16:creationId xmlns:a16="http://schemas.microsoft.com/office/drawing/2014/main" id="{2A7B90DF-7F3D-78D9-1650-5D2699DAAB6D}"/>
              </a:ext>
            </a:extLst>
          </p:cNvPr>
          <p:cNvSpPr txBox="1"/>
          <p:nvPr/>
        </p:nvSpPr>
        <p:spPr>
          <a:xfrm>
            <a:off x="3126441" y="2129117"/>
            <a:ext cx="8135469"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dirty="0">
              <a:cs typeface="Calibri"/>
            </a:endParaRPr>
          </a:p>
          <a:p>
            <a:endParaRPr lang="en-GB" sz="1400" i="1" dirty="0">
              <a:cs typeface="Calibri"/>
            </a:endParaRPr>
          </a:p>
          <a:p>
            <a:endParaRPr lang="en-GB" sz="1400" i="1" dirty="0">
              <a:cs typeface="Calibri"/>
            </a:endParaRPr>
          </a:p>
          <a:p>
            <a:r>
              <a:rPr lang="en-GB" sz="1400" i="1" dirty="0">
                <a:cs typeface="Calibri"/>
              </a:rPr>
              <a:t>Argonautica</a:t>
            </a:r>
            <a:r>
              <a:rPr lang="en-GB" sz="1400" dirty="0">
                <a:cs typeface="Calibri"/>
              </a:rPr>
              <a:t> Loeb Classical Library </a:t>
            </a:r>
            <a:r>
              <a:rPr lang="en-GB" sz="1400" dirty="0">
                <a:cs typeface="Calibri"/>
                <a:hlinkClick r:id="rId2"/>
              </a:rPr>
              <a:t>https://www-loebclassics-com.ezproxy.uwtsd.ac.uk/view/apollonius_rhodes-argonautica/2009/pb_LCL001.3.xml</a:t>
            </a:r>
            <a:r>
              <a:rPr lang="en-GB" sz="1400" dirty="0">
                <a:cs typeface="Calibri"/>
              </a:rPr>
              <a:t> (accessed 12.11.22).</a:t>
            </a:r>
            <a:endParaRPr lang="en-GB" sz="1400">
              <a:ea typeface="+mn-lt"/>
              <a:cs typeface="+mn-lt"/>
            </a:endParaRPr>
          </a:p>
          <a:p>
            <a:pPr algn="l"/>
            <a:endParaRPr lang="en-GB" sz="1400" dirty="0">
              <a:cs typeface="Calibri"/>
            </a:endParaRPr>
          </a:p>
          <a:p>
            <a:r>
              <a:rPr lang="en-GB" sz="1400" i="1" dirty="0">
                <a:cs typeface="Calibri"/>
              </a:rPr>
              <a:t>ANAXIMANDER: Testimony 3</a:t>
            </a:r>
            <a:r>
              <a:rPr lang="en-GB" sz="1400" dirty="0">
                <a:cs typeface="Calibri"/>
              </a:rPr>
              <a:t>, Loeb Classical Library. </a:t>
            </a:r>
            <a:r>
              <a:rPr lang="en-GB" sz="1400" dirty="0">
                <a:cs typeface="Calibri"/>
                <a:hlinkClick r:id="rId3"/>
              </a:rPr>
              <a:t>https://www-loebclassics-com.ezproxy.uwtsd.ac.uk/view/anaximander-doctrine/2016/pb_LCL525.281.xml</a:t>
            </a:r>
            <a:r>
              <a:rPr lang="en-GB" sz="1400" dirty="0">
                <a:cs typeface="Calibri"/>
              </a:rPr>
              <a:t> (accessed 12.11.22).</a:t>
            </a:r>
            <a:endParaRPr lang="en-GB" sz="1400">
              <a:ea typeface="+mn-lt"/>
              <a:cs typeface="+mn-lt"/>
            </a:endParaRPr>
          </a:p>
          <a:p>
            <a:endParaRPr lang="en-GB" sz="1400" dirty="0">
              <a:cs typeface="Calibri"/>
            </a:endParaRPr>
          </a:p>
          <a:p>
            <a:endParaRPr lang="en-GB" sz="1400" dirty="0">
              <a:cs typeface="Calibri"/>
            </a:endParaRPr>
          </a:p>
          <a:p>
            <a:endParaRPr lang="en-GB" sz="1400" dirty="0">
              <a:cs typeface="Calibri"/>
            </a:endParaRPr>
          </a:p>
          <a:p>
            <a:endParaRPr lang="en-GB" sz="1400" dirty="0">
              <a:cs typeface="Calibri"/>
            </a:endParaRPr>
          </a:p>
          <a:p>
            <a:r>
              <a:rPr lang="en-GB" sz="1400" dirty="0">
                <a:cs typeface="Calibri"/>
              </a:rPr>
              <a:t> (2017)   </a:t>
            </a:r>
            <a:r>
              <a:rPr lang="en-GB" sz="1400" i="1" dirty="0">
                <a:cs typeface="Calibri"/>
              </a:rPr>
              <a:t>Myths on the map : the storied landscapes of ancient Greece</a:t>
            </a:r>
            <a:r>
              <a:rPr lang="en-GB" sz="1400" dirty="0">
                <a:cs typeface="Calibri"/>
              </a:rPr>
              <a:t>. First edition. Greta Hawes (ed.).      Oxford: Oxford University Press.</a:t>
            </a:r>
            <a:endParaRPr lang="en-GB" sz="1400">
              <a:ea typeface="+mn-lt"/>
              <a:cs typeface="+mn-lt"/>
            </a:endParaRPr>
          </a:p>
          <a:p>
            <a:endParaRPr lang="en-GB" sz="1400" dirty="0">
              <a:cs typeface="Calibri"/>
            </a:endParaRPr>
          </a:p>
          <a:p>
            <a:r>
              <a:rPr lang="en-GB" sz="1400" dirty="0">
                <a:cs typeface="Calibri"/>
              </a:rPr>
              <a:t>  (2012)</a:t>
            </a:r>
            <a:r>
              <a:rPr lang="en-GB" sz="1400" i="1" dirty="0">
                <a:cs typeface="Calibri"/>
              </a:rPr>
              <a:t> Ancient Perspectives, Maps and their place in Mesopotamia, Egypt, Greece, and Rome</a:t>
            </a:r>
            <a:r>
              <a:rPr lang="en-GB" sz="1400" dirty="0">
                <a:cs typeface="Calibri"/>
              </a:rPr>
              <a:t>. University of          Chicago Press.</a:t>
            </a:r>
            <a:endParaRPr lang="en-GB" sz="1400" dirty="0">
              <a:ea typeface="+mn-lt"/>
              <a:cs typeface="+mn-lt"/>
            </a:endParaRPr>
          </a:p>
          <a:p>
            <a:endParaRPr lang="en-GB" sz="1400" dirty="0">
              <a:cs typeface="Calibri"/>
            </a:endParaRPr>
          </a:p>
          <a:p>
            <a:r>
              <a:rPr lang="en-GB" sz="1400" dirty="0">
                <a:cs typeface="Calibri"/>
              </a:rPr>
              <a:t>(2012) 'Mapping the world: Greek initiatives from Homer to Eratosthenes' in: Talbert, R.J.A. (Ed.), </a:t>
            </a:r>
            <a:r>
              <a:rPr lang="en-GB" sz="1400" i="1" dirty="0">
                <a:cs typeface="Calibri"/>
              </a:rPr>
              <a:t>Ancient Perspectives,                           Maps and Their Place in Mesopotamia, Egypt, Greece, and Rome.</a:t>
            </a:r>
            <a:r>
              <a:rPr lang="en-GB" sz="1400" dirty="0">
                <a:cs typeface="Calibri"/>
              </a:rPr>
              <a:t> University of Chicago Press.</a:t>
            </a:r>
            <a:endParaRPr lang="en-GB" sz="1400" dirty="0">
              <a:ea typeface="+mn-lt"/>
              <a:cs typeface="+mn-lt"/>
            </a:endParaRPr>
          </a:p>
          <a:p>
            <a:endParaRPr lang="en-GB" sz="1400" dirty="0">
              <a:cs typeface="Calibri"/>
            </a:endParaRPr>
          </a:p>
          <a:p>
            <a:endParaRPr lang="en-GB" dirty="0">
              <a:cs typeface="Calibri"/>
            </a:endParaRPr>
          </a:p>
        </p:txBody>
      </p:sp>
    </p:spTree>
    <p:extLst>
      <p:ext uri="{BB962C8B-B14F-4D97-AF65-F5344CB8AC3E}">
        <p14:creationId xmlns:p14="http://schemas.microsoft.com/office/powerpoint/2010/main" val="40641025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3F296A"/>
      </a:dk2>
      <a:lt2>
        <a:srgbClr val="EBEBEB"/>
      </a:lt2>
      <a:accent1>
        <a:srgbClr val="E84574"/>
      </a:accent1>
      <a:accent2>
        <a:srgbClr val="798FF2"/>
      </a:accent2>
      <a:accent3>
        <a:srgbClr val="95C369"/>
      </a:accent3>
      <a:accent4>
        <a:srgbClr val="EE875A"/>
      </a:accent4>
      <a:accent5>
        <a:srgbClr val="C363E8"/>
      </a:accent5>
      <a:accent6>
        <a:srgbClr val="6AADC8"/>
      </a:accent6>
      <a:hlink>
        <a:srgbClr val="FE80C7"/>
      </a:hlink>
      <a:folHlink>
        <a:srgbClr val="FBA3EC"/>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61DDDE80-2DFA-4F2A-B66F-72059846BD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0</TotalTime>
  <Words>1</Words>
  <Application>Microsoft Office PowerPoint</Application>
  <PresentationFormat>Widescreen</PresentationFormat>
  <Paragraphs>1</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Celestial</vt:lpstr>
      <vt:lpstr>Myth, Maps And creative expression</vt:lpstr>
      <vt:lpstr>What is the point of plotting a myth on a map?</vt:lpstr>
      <vt:lpstr>Townley collection British museum</vt:lpstr>
      <vt:lpstr>Zetes calaÏs</vt:lpstr>
      <vt:lpstr>PowerPoint Presentation</vt:lpstr>
      <vt:lpstr>A wedding present for the grand duke in Medici Florence 1608</vt:lpstr>
      <vt:lpstr>Creative Responses reconstructing and representing myth</vt:lpstr>
      <vt:lpstr>The king and the one sandaled man</vt:lpstr>
      <vt:lpstr>The unmarked grave</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722</cp:revision>
  <dcterms:created xsi:type="dcterms:W3CDTF">2022-12-04T16:15:40Z</dcterms:created>
  <dcterms:modified xsi:type="dcterms:W3CDTF">2022-12-11T23:01:30Z</dcterms:modified>
</cp:coreProperties>
</file>