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6"/>
  </p:notesMasterIdLst>
  <p:handoutMasterIdLst>
    <p:handoutMasterId r:id="rId27"/>
  </p:handoutMasterIdLst>
  <p:sldIdLst>
    <p:sldId id="304" r:id="rId2"/>
    <p:sldId id="297" r:id="rId3"/>
    <p:sldId id="351" r:id="rId4"/>
    <p:sldId id="350" r:id="rId5"/>
    <p:sldId id="306" r:id="rId6"/>
    <p:sldId id="285" r:id="rId7"/>
    <p:sldId id="286" r:id="rId8"/>
    <p:sldId id="287" r:id="rId9"/>
    <p:sldId id="288" r:id="rId10"/>
    <p:sldId id="344" r:id="rId11"/>
    <p:sldId id="346" r:id="rId12"/>
    <p:sldId id="348" r:id="rId13"/>
    <p:sldId id="318" r:id="rId14"/>
    <p:sldId id="330" r:id="rId15"/>
    <p:sldId id="329" r:id="rId16"/>
    <p:sldId id="331" r:id="rId17"/>
    <p:sldId id="332" r:id="rId18"/>
    <p:sldId id="333" r:id="rId19"/>
    <p:sldId id="353" r:id="rId20"/>
    <p:sldId id="334" r:id="rId21"/>
    <p:sldId id="326" r:id="rId22"/>
    <p:sldId id="323" r:id="rId23"/>
    <p:sldId id="324" r:id="rId24"/>
    <p:sldId id="298" r:id="rId25"/>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401" autoAdjust="0"/>
    <p:restoredTop sz="95016" autoAdjust="0"/>
  </p:normalViewPr>
  <p:slideViewPr>
    <p:cSldViewPr>
      <p:cViewPr varScale="1">
        <p:scale>
          <a:sx n="105" d="100"/>
          <a:sy n="105" d="100"/>
        </p:scale>
        <p:origin x="1280"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ila Maazouz" userId="78f83201-ce9e-46c5-9371-8a0736bf557c" providerId="ADAL" clId="{B8CE286A-9847-49E4-8F57-56153CB3A549}"/>
    <pc:docChg chg="custSel modSld">
      <pc:chgData name="Laila Maazouz" userId="78f83201-ce9e-46c5-9371-8a0736bf557c" providerId="ADAL" clId="{B8CE286A-9847-49E4-8F57-56153CB3A549}" dt="2025-10-15T14:10:44.201" v="45" actId="20577"/>
      <pc:docMkLst>
        <pc:docMk/>
      </pc:docMkLst>
      <pc:sldChg chg="modSp mod">
        <pc:chgData name="Laila Maazouz" userId="78f83201-ce9e-46c5-9371-8a0736bf557c" providerId="ADAL" clId="{B8CE286A-9847-49E4-8F57-56153CB3A549}" dt="2025-10-15T14:09:05.485" v="8" actId="20577"/>
        <pc:sldMkLst>
          <pc:docMk/>
          <pc:sldMk cId="3901302150" sldId="326"/>
        </pc:sldMkLst>
        <pc:spChg chg="mod">
          <ac:chgData name="Laila Maazouz" userId="78f83201-ce9e-46c5-9371-8a0736bf557c" providerId="ADAL" clId="{B8CE286A-9847-49E4-8F57-56153CB3A549}" dt="2025-10-15T14:09:05.485" v="8" actId="20577"/>
          <ac:spMkLst>
            <pc:docMk/>
            <pc:sldMk cId="3901302150" sldId="326"/>
            <ac:spMk id="2" creationId="{11ED177F-2317-9842-3DFF-125CC136DFE8}"/>
          </ac:spMkLst>
        </pc:spChg>
      </pc:sldChg>
      <pc:sldChg chg="modSp mod">
        <pc:chgData name="Laila Maazouz" userId="78f83201-ce9e-46c5-9371-8a0736bf557c" providerId="ADAL" clId="{B8CE286A-9847-49E4-8F57-56153CB3A549}" dt="2025-10-15T14:10:13.347" v="36" actId="20577"/>
        <pc:sldMkLst>
          <pc:docMk/>
          <pc:sldMk cId="2565705544" sldId="329"/>
        </pc:sldMkLst>
        <pc:spChg chg="mod">
          <ac:chgData name="Laila Maazouz" userId="78f83201-ce9e-46c5-9371-8a0736bf557c" providerId="ADAL" clId="{B8CE286A-9847-49E4-8F57-56153CB3A549}" dt="2025-10-15T14:10:13.347" v="36" actId="20577"/>
          <ac:spMkLst>
            <pc:docMk/>
            <pc:sldMk cId="2565705544" sldId="329"/>
            <ac:spMk id="3" creationId="{E3C1D840-E8F2-C654-EFBC-4C73ABF38B96}"/>
          </ac:spMkLst>
        </pc:spChg>
      </pc:sldChg>
      <pc:sldChg chg="modSp mod">
        <pc:chgData name="Laila Maazouz" userId="78f83201-ce9e-46c5-9371-8a0736bf557c" providerId="ADAL" clId="{B8CE286A-9847-49E4-8F57-56153CB3A549}" dt="2025-10-15T14:10:30.461" v="43" actId="20577"/>
        <pc:sldMkLst>
          <pc:docMk/>
          <pc:sldMk cId="133003422" sldId="331"/>
        </pc:sldMkLst>
        <pc:spChg chg="mod">
          <ac:chgData name="Laila Maazouz" userId="78f83201-ce9e-46c5-9371-8a0736bf557c" providerId="ADAL" clId="{B8CE286A-9847-49E4-8F57-56153CB3A549}" dt="2025-10-15T14:10:30.461" v="43" actId="20577"/>
          <ac:spMkLst>
            <pc:docMk/>
            <pc:sldMk cId="133003422" sldId="331"/>
            <ac:spMk id="3" creationId="{9541B649-700C-D0F4-C407-744C610D78C1}"/>
          </ac:spMkLst>
        </pc:spChg>
      </pc:sldChg>
      <pc:sldChg chg="modSp mod">
        <pc:chgData name="Laila Maazouz" userId="78f83201-ce9e-46c5-9371-8a0736bf557c" providerId="ADAL" clId="{B8CE286A-9847-49E4-8F57-56153CB3A549}" dt="2025-10-15T14:10:36.224" v="44" actId="20577"/>
        <pc:sldMkLst>
          <pc:docMk/>
          <pc:sldMk cId="1617978185" sldId="332"/>
        </pc:sldMkLst>
        <pc:spChg chg="mod">
          <ac:chgData name="Laila Maazouz" userId="78f83201-ce9e-46c5-9371-8a0736bf557c" providerId="ADAL" clId="{B8CE286A-9847-49E4-8F57-56153CB3A549}" dt="2025-10-15T14:10:36.224" v="44" actId="20577"/>
          <ac:spMkLst>
            <pc:docMk/>
            <pc:sldMk cId="1617978185" sldId="332"/>
            <ac:spMk id="3" creationId="{F3FDF7E3-94FD-170B-4847-37AE34E4A9E2}"/>
          </ac:spMkLst>
        </pc:spChg>
      </pc:sldChg>
      <pc:sldChg chg="modSp mod">
        <pc:chgData name="Laila Maazouz" userId="78f83201-ce9e-46c5-9371-8a0736bf557c" providerId="ADAL" clId="{B8CE286A-9847-49E4-8F57-56153CB3A549}" dt="2025-10-15T14:10:44.201" v="45" actId="20577"/>
        <pc:sldMkLst>
          <pc:docMk/>
          <pc:sldMk cId="4043173427" sldId="333"/>
        </pc:sldMkLst>
        <pc:spChg chg="mod">
          <ac:chgData name="Laila Maazouz" userId="78f83201-ce9e-46c5-9371-8a0736bf557c" providerId="ADAL" clId="{B8CE286A-9847-49E4-8F57-56153CB3A549}" dt="2025-10-15T14:10:44.201" v="45" actId="20577"/>
          <ac:spMkLst>
            <pc:docMk/>
            <pc:sldMk cId="4043173427" sldId="333"/>
            <ac:spMk id="3" creationId="{ED3F39A2-9FE5-C020-8BCF-DB28ECEFF244}"/>
          </ac:spMkLst>
        </pc:spChg>
      </pc:sldChg>
      <pc:sldChg chg="modSp mod">
        <pc:chgData name="Laila Maazouz" userId="78f83201-ce9e-46c5-9371-8a0736bf557c" providerId="ADAL" clId="{B8CE286A-9847-49E4-8F57-56153CB3A549}" dt="2025-10-15T14:09:10.629" v="16" actId="20577"/>
        <pc:sldMkLst>
          <pc:docMk/>
          <pc:sldMk cId="3919024531" sldId="334"/>
        </pc:sldMkLst>
        <pc:spChg chg="mod">
          <ac:chgData name="Laila Maazouz" userId="78f83201-ce9e-46c5-9371-8a0736bf557c" providerId="ADAL" clId="{B8CE286A-9847-49E4-8F57-56153CB3A549}" dt="2025-10-15T14:09:10.629" v="16" actId="20577"/>
          <ac:spMkLst>
            <pc:docMk/>
            <pc:sldMk cId="3919024531" sldId="334"/>
            <ac:spMk id="2" creationId="{D3CA406F-4407-215E-276B-5BB3B0CB9DA9}"/>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000000"/>
                </a:solidFill>
                <a:effectLst/>
              </a:rPr>
              <a:t>Coca-Cola</a:t>
            </a:r>
            <a:r>
              <a:rPr lang="en-GB" b="0" i="0" u="none" strike="noStrike" dirty="0">
                <a:solidFill>
                  <a:srgbClr val="000000"/>
                </a:solidFill>
                <a:effectLst/>
              </a:rPr>
              <a:t> often uses promotional campaigns like </a:t>
            </a:r>
            <a:r>
              <a:rPr lang="en-GB" b="0" i="1" u="none" strike="noStrike" dirty="0">
                <a:solidFill>
                  <a:srgbClr val="000000"/>
                </a:solidFill>
                <a:effectLst/>
              </a:rPr>
              <a:t>“Share a Coke”</a:t>
            </a:r>
            <a:r>
              <a:rPr lang="en-GB" b="0" i="0" u="none" strike="noStrike" dirty="0">
                <a:solidFill>
                  <a:srgbClr val="000000"/>
                </a:solidFill>
                <a:effectLst/>
              </a:rPr>
              <a:t> to increase sales among existing consumers by encouraging repeat purchases and brand engagement.</a:t>
            </a:r>
            <a:br>
              <a:rPr lang="en-GB" b="0" i="0" u="none" strike="noStrike" dirty="0">
                <a:solidFill>
                  <a:srgbClr val="000000"/>
                </a:solidFill>
                <a:effectLst/>
              </a:rPr>
            </a:br>
            <a:r>
              <a:rPr lang="en-GB" b="1" i="0" u="none" strike="noStrike" dirty="0">
                <a:solidFill>
                  <a:srgbClr val="000000"/>
                </a:solidFill>
                <a:effectLst/>
              </a:rPr>
              <a:t>McDonald’s</a:t>
            </a:r>
            <a:r>
              <a:rPr lang="en-GB" b="0" i="0" u="none" strike="noStrike" dirty="0">
                <a:solidFill>
                  <a:srgbClr val="000000"/>
                </a:solidFill>
                <a:effectLst/>
              </a:rPr>
              <a:t> introduces limited-time deals (like “2-for-1 Big Mac”) to increase frequency of visits among current customers.</a:t>
            </a:r>
          </a:p>
          <a:p>
            <a:pPr algn="l"/>
            <a:r>
              <a:rPr lang="en-GB" b="1" i="0" u="none" strike="noStrike" dirty="0">
                <a:solidFill>
                  <a:srgbClr val="000000"/>
                </a:solidFill>
                <a:effectLst/>
              </a:rPr>
              <a:t>Risk level:</a:t>
            </a:r>
            <a:r>
              <a:rPr lang="en-GB" b="0" i="0" u="none" strike="noStrike" dirty="0">
                <a:solidFill>
                  <a:srgbClr val="000000"/>
                </a:solidFill>
                <a:effectLst/>
              </a:rPr>
              <a:t> Low – you already know the market and product well.</a:t>
            </a:r>
          </a:p>
          <a:p>
            <a:pPr algn="l"/>
            <a:endParaRPr lang="en-GB" b="0" i="0" u="none" strike="noStrike" dirty="0">
              <a:solidFill>
                <a:srgbClr val="000000"/>
              </a:solidFill>
              <a:effectLst/>
            </a:endParaRPr>
          </a:p>
          <a:p>
            <a:r>
              <a:rPr lang="en-GB" i="1" dirty="0"/>
              <a:t>(Kotler, Keller, &amp; Chernev, 2022; Hollensen, 2020).</a:t>
            </a:r>
            <a:endParaRPr lang="en-GB" dirty="0"/>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6</a:t>
            </a:fld>
            <a:endParaRPr lang="en-GB" altLang="en-US"/>
          </a:p>
        </p:txBody>
      </p:sp>
    </p:spTree>
    <p:extLst>
      <p:ext uri="{BB962C8B-B14F-4D97-AF65-F5344CB8AC3E}">
        <p14:creationId xmlns:p14="http://schemas.microsoft.com/office/powerpoint/2010/main" val="1660826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GB" sz="1200" b="1" dirty="0"/>
              <a:t>Example: </a:t>
            </a:r>
          </a:p>
          <a:p>
            <a:pPr>
              <a:buFont typeface="Arial" panose="020B0604020202020204" pitchFamily="34" charset="0"/>
              <a:buNone/>
            </a:pPr>
            <a:r>
              <a:rPr lang="en-GB" sz="1200" b="1" dirty="0"/>
              <a:t>Taco Bell </a:t>
            </a:r>
            <a:r>
              <a:rPr lang="en-GB" sz="1200" dirty="0"/>
              <a:t>launches a new plant-based taco or spicy fries targeting Gen Z.</a:t>
            </a:r>
          </a:p>
          <a:p>
            <a:pPr algn="l"/>
            <a:r>
              <a:rPr lang="en-GB" b="1" i="0" u="none" strike="noStrike" dirty="0">
                <a:solidFill>
                  <a:srgbClr val="000000"/>
                </a:solidFill>
                <a:effectLst/>
              </a:rPr>
              <a:t>Starbucks</a:t>
            </a:r>
            <a:r>
              <a:rPr lang="en-GB" b="0" i="0" u="none" strike="noStrike" dirty="0">
                <a:solidFill>
                  <a:srgbClr val="000000"/>
                </a:solidFill>
                <a:effectLst/>
              </a:rPr>
              <a:t> expanded its coffee business from the U.S. to international markets such as China and India.</a:t>
            </a:r>
            <a:br>
              <a:rPr lang="en-GB" b="0" i="0" u="none" strike="noStrike" dirty="0">
                <a:solidFill>
                  <a:srgbClr val="000000"/>
                </a:solidFill>
                <a:effectLst/>
              </a:rPr>
            </a:br>
            <a:r>
              <a:rPr lang="en-GB" b="1" i="0" u="none" strike="noStrike" dirty="0">
                <a:solidFill>
                  <a:srgbClr val="000000"/>
                </a:solidFill>
                <a:effectLst/>
              </a:rPr>
              <a:t>Tesla</a:t>
            </a:r>
            <a:r>
              <a:rPr lang="en-GB" b="0" i="0" u="none" strike="noStrike" dirty="0">
                <a:solidFill>
                  <a:srgbClr val="000000"/>
                </a:solidFill>
                <a:effectLst/>
              </a:rPr>
              <a:t> introduced its cars to new global markets (like the Middle East and Asia) while keeping the same models.</a:t>
            </a:r>
          </a:p>
          <a:p>
            <a:pPr algn="l"/>
            <a:endParaRPr lang="en-GB" b="0" i="0" u="none" strike="noStrike" dirty="0">
              <a:solidFill>
                <a:srgbClr val="000000"/>
              </a:solidFill>
              <a:effectLst/>
            </a:endParaRPr>
          </a:p>
          <a:p>
            <a:pPr algn="l"/>
            <a:r>
              <a:rPr lang="en-GB" b="1" i="0" u="none" strike="noStrike" dirty="0">
                <a:solidFill>
                  <a:srgbClr val="000000"/>
                </a:solidFill>
                <a:effectLst/>
              </a:rPr>
              <a:t>Risk level:</a:t>
            </a:r>
            <a:r>
              <a:rPr lang="en-GB" b="0" i="0" u="none" strike="noStrike" dirty="0">
                <a:solidFill>
                  <a:srgbClr val="000000"/>
                </a:solidFill>
                <a:effectLst/>
              </a:rPr>
              <a:t> Moderate – product is proven, but the new market has uncertainties.</a:t>
            </a:r>
            <a:endParaRPr lang="en-GB" sz="1200" dirty="0"/>
          </a:p>
          <a:p>
            <a:endParaRPr lang="en-GB" i="1" dirty="0"/>
          </a:p>
          <a:p>
            <a:r>
              <a:rPr lang="en-GB" i="1" dirty="0"/>
              <a:t>(Jobber &amp; Ellis-Chadwick, 2020; Hollensen, 2020).</a:t>
            </a:r>
            <a:endParaRPr lang="en-GB" dirty="0"/>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7</a:t>
            </a:fld>
            <a:endParaRPr lang="en-GB" altLang="en-US"/>
          </a:p>
        </p:txBody>
      </p:sp>
    </p:spTree>
    <p:extLst>
      <p:ext uri="{BB962C8B-B14F-4D97-AF65-F5344CB8AC3E}">
        <p14:creationId xmlns:p14="http://schemas.microsoft.com/office/powerpoint/2010/main" val="29216274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b="1" dirty="0"/>
              <a:t>Example</a:t>
            </a:r>
            <a:r>
              <a:rPr lang="en-GB" sz="1200" dirty="0"/>
              <a:t>: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b="1" dirty="0"/>
              <a:t>Toyota</a:t>
            </a:r>
            <a:r>
              <a:rPr lang="en-GB" sz="1200" dirty="0"/>
              <a:t> introduces its hybrid Prius model in a new emerging market like India or expands its SUV range in South America.</a:t>
            </a:r>
          </a:p>
          <a:p>
            <a:pPr algn="l"/>
            <a:r>
              <a:rPr lang="en-GB" b="1" i="0" u="none" strike="noStrike" dirty="0">
                <a:solidFill>
                  <a:srgbClr val="000000"/>
                </a:solidFill>
                <a:effectLst/>
              </a:rPr>
              <a:t>Apple</a:t>
            </a:r>
            <a:r>
              <a:rPr lang="en-GB" b="0" i="0" u="none" strike="noStrike" dirty="0">
                <a:solidFill>
                  <a:srgbClr val="000000"/>
                </a:solidFill>
                <a:effectLst/>
              </a:rPr>
              <a:t> consistently upgrades existing product lines (like iPhones, iPads, and Apple Watches) to keep current customers upgrading within the brand.</a:t>
            </a:r>
            <a:br>
              <a:rPr lang="en-GB" b="0" i="0" u="none" strike="noStrike" dirty="0">
                <a:solidFill>
                  <a:srgbClr val="000000"/>
                </a:solidFill>
                <a:effectLst/>
              </a:rPr>
            </a:br>
            <a:r>
              <a:rPr lang="en-GB" b="1" i="0" u="none" strike="noStrike" dirty="0">
                <a:solidFill>
                  <a:srgbClr val="000000"/>
                </a:solidFill>
                <a:effectLst/>
              </a:rPr>
              <a:t>Netflix</a:t>
            </a:r>
            <a:r>
              <a:rPr lang="en-GB" b="0" i="0" u="none" strike="noStrike" dirty="0">
                <a:solidFill>
                  <a:srgbClr val="000000"/>
                </a:solidFill>
                <a:effectLst/>
              </a:rPr>
              <a:t> introduced gaming and interactive content to its existing subscribers to enhance engagement.</a:t>
            </a:r>
          </a:p>
          <a:p>
            <a:pPr algn="l"/>
            <a:endParaRPr lang="en-GB" b="1" i="0" u="none" strike="noStrike" dirty="0">
              <a:solidFill>
                <a:srgbClr val="000000"/>
              </a:solidFill>
              <a:effectLst/>
            </a:endParaRPr>
          </a:p>
          <a:p>
            <a:pPr algn="l"/>
            <a:r>
              <a:rPr lang="en-GB" b="1" i="0" u="none" strike="noStrike" dirty="0">
                <a:solidFill>
                  <a:srgbClr val="000000"/>
                </a:solidFill>
                <a:effectLst/>
              </a:rPr>
              <a:t>Risk level:</a:t>
            </a:r>
            <a:r>
              <a:rPr lang="en-GB" b="0" i="0" u="none" strike="noStrike" dirty="0">
                <a:solidFill>
                  <a:srgbClr val="000000"/>
                </a:solidFill>
                <a:effectLst/>
              </a:rPr>
              <a:t> Moderate – you know the market, but new product development can fail.</a:t>
            </a:r>
          </a:p>
          <a:p>
            <a:endParaRPr lang="en-GB" i="1" dirty="0"/>
          </a:p>
          <a:p>
            <a:endParaRPr lang="en-GB" i="1" dirty="0"/>
          </a:p>
          <a:p>
            <a:r>
              <a:rPr lang="en-GB" i="1" dirty="0"/>
              <a:t>(Kotler et al., 2022; Armstrong et al., 2021).</a:t>
            </a:r>
            <a:endParaRPr lang="en-GB" dirty="0"/>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8</a:t>
            </a:fld>
            <a:endParaRPr lang="en-GB" altLang="en-US"/>
          </a:p>
        </p:txBody>
      </p:sp>
    </p:spTree>
    <p:extLst>
      <p:ext uri="{BB962C8B-B14F-4D97-AF65-F5344CB8AC3E}">
        <p14:creationId xmlns:p14="http://schemas.microsoft.com/office/powerpoint/2010/main" val="26225083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000000"/>
                </a:solidFill>
                <a:effectLst/>
              </a:rPr>
              <a:t>Types of Diversification:</a:t>
            </a:r>
            <a:endParaRPr lang="en-GB" b="0" i="0" u="none" strike="noStrike" dirty="0">
              <a:solidFill>
                <a:srgbClr val="000000"/>
              </a:solidFill>
              <a:effectLst/>
            </a:endParaRPr>
          </a:p>
          <a:p>
            <a:pPr algn="l">
              <a:buFont typeface="Arial" panose="020B0604020202020204" pitchFamily="34" charset="0"/>
              <a:buChar char="•"/>
            </a:pPr>
            <a:r>
              <a:rPr lang="en-GB" b="1" i="0" u="none" strike="noStrike" dirty="0">
                <a:solidFill>
                  <a:srgbClr val="000000"/>
                </a:solidFill>
                <a:effectLst/>
              </a:rPr>
              <a:t>Related diversification:</a:t>
            </a:r>
            <a:r>
              <a:rPr lang="en-GB" b="0" i="0" u="none" strike="noStrike" dirty="0">
                <a:solidFill>
                  <a:srgbClr val="000000"/>
                </a:solidFill>
                <a:effectLst/>
              </a:rPr>
              <a:t> New products related to existing operations.</a:t>
            </a:r>
            <a:br>
              <a:rPr lang="en-GB" b="0" i="0" u="none" strike="noStrike" dirty="0">
                <a:solidFill>
                  <a:srgbClr val="000000"/>
                </a:solidFill>
                <a:effectLst/>
              </a:rPr>
            </a:br>
            <a:r>
              <a:rPr lang="en-GB" b="0" i="0" u="none" strike="noStrike" dirty="0">
                <a:solidFill>
                  <a:srgbClr val="000000"/>
                </a:solidFill>
                <a:effectLst/>
              </a:rPr>
              <a:t>→ Example: </a:t>
            </a:r>
            <a:r>
              <a:rPr lang="en-GB" b="1" i="0" u="none" strike="noStrike" dirty="0">
                <a:solidFill>
                  <a:srgbClr val="000000"/>
                </a:solidFill>
                <a:effectLst/>
              </a:rPr>
              <a:t>Disney</a:t>
            </a:r>
            <a:r>
              <a:rPr lang="en-GB" b="0" i="0" u="none" strike="noStrike" dirty="0">
                <a:solidFill>
                  <a:srgbClr val="000000"/>
                </a:solidFill>
                <a:effectLst/>
              </a:rPr>
              <a:t> launching Disney+ streaming (related to entertainment).</a:t>
            </a:r>
          </a:p>
          <a:p>
            <a:pPr algn="l">
              <a:buFont typeface="Arial" panose="020B0604020202020204" pitchFamily="34" charset="0"/>
              <a:buChar char="•"/>
            </a:pPr>
            <a:r>
              <a:rPr lang="en-GB" b="1" i="0" u="none" strike="noStrike" dirty="0">
                <a:solidFill>
                  <a:srgbClr val="000000"/>
                </a:solidFill>
                <a:effectLst/>
              </a:rPr>
              <a:t>Unrelated diversification:</a:t>
            </a:r>
            <a:r>
              <a:rPr lang="en-GB" b="0" i="0" u="none" strike="noStrike" dirty="0">
                <a:solidFill>
                  <a:srgbClr val="000000"/>
                </a:solidFill>
                <a:effectLst/>
              </a:rPr>
              <a:t> New products in entirely different sectors.</a:t>
            </a:r>
            <a:br>
              <a:rPr lang="en-GB" b="0" i="0" u="none" strike="noStrike" dirty="0">
                <a:solidFill>
                  <a:srgbClr val="000000"/>
                </a:solidFill>
                <a:effectLst/>
              </a:rPr>
            </a:br>
            <a:r>
              <a:rPr lang="en-GB" b="0" i="0" u="none" strike="noStrike" dirty="0">
                <a:solidFill>
                  <a:srgbClr val="000000"/>
                </a:solidFill>
                <a:effectLst/>
              </a:rPr>
              <a:t>→ Example: </a:t>
            </a:r>
            <a:r>
              <a:rPr lang="en-GB" b="1" i="0" u="none" strike="noStrike" dirty="0">
                <a:solidFill>
                  <a:srgbClr val="000000"/>
                </a:solidFill>
                <a:effectLst/>
              </a:rPr>
              <a:t>Virgin Group</a:t>
            </a:r>
            <a:r>
              <a:rPr lang="en-GB" b="0" i="0" u="none" strike="noStrike" dirty="0">
                <a:solidFill>
                  <a:srgbClr val="000000"/>
                </a:solidFill>
                <a:effectLst/>
              </a:rPr>
              <a:t> expanding from airlines to finance and mobile services.</a:t>
            </a:r>
          </a:p>
          <a:p>
            <a:pPr algn="l">
              <a:buFont typeface="Arial" panose="020B0604020202020204" pitchFamily="34" charset="0"/>
              <a:buNone/>
            </a:pPr>
            <a:endParaRPr lang="en-GB" b="0" i="0" u="none" strike="noStrike" dirty="0">
              <a:solidFill>
                <a:srgbClr val="000000"/>
              </a:solidFill>
              <a:effectLst/>
            </a:endParaRPr>
          </a:p>
          <a:p>
            <a:pPr algn="l"/>
            <a:r>
              <a:rPr lang="en-GB" b="1" i="0" u="none" strike="noStrike" dirty="0">
                <a:solidFill>
                  <a:srgbClr val="000000"/>
                </a:solidFill>
                <a:effectLst/>
              </a:rPr>
              <a:t>Risk level:</a:t>
            </a:r>
            <a:r>
              <a:rPr lang="en-GB" b="0" i="0" u="none" strike="noStrike" dirty="0">
                <a:solidFill>
                  <a:srgbClr val="000000"/>
                </a:solidFill>
                <a:effectLst/>
              </a:rPr>
              <a:t> High – both the market and product are new, but it offers long-term growth potential.</a:t>
            </a:r>
          </a:p>
          <a:p>
            <a:endParaRPr lang="en-GB" i="1" dirty="0"/>
          </a:p>
          <a:p>
            <a:endParaRPr lang="en-GB" i="1" dirty="0"/>
          </a:p>
          <a:p>
            <a:r>
              <a:rPr lang="en-GB" i="1" dirty="0"/>
              <a:t>(Lambin &amp; Schuiling, 2022; Piercy &amp; Cravens, 2021).</a:t>
            </a:r>
            <a:endParaRPr lang="en-GB" dirty="0"/>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9</a:t>
            </a:fld>
            <a:endParaRPr lang="en-GB" altLang="en-US"/>
          </a:p>
        </p:txBody>
      </p:sp>
    </p:spTree>
    <p:extLst>
      <p:ext uri="{BB962C8B-B14F-4D97-AF65-F5344CB8AC3E}">
        <p14:creationId xmlns:p14="http://schemas.microsoft.com/office/powerpoint/2010/main" val="3987649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b="0" i="0" u="none" strike="noStrike" dirty="0">
                <a:solidFill>
                  <a:srgbClr val="000000"/>
                </a:solidFill>
                <a:effectLst/>
                <a:latin typeface="-webkit-standard"/>
              </a:rPr>
              <a:t>Netflix started as a DVD rental service and </a:t>
            </a:r>
            <a:r>
              <a:rPr lang="en-GB" b="1" i="0" u="none" strike="noStrike" dirty="0">
                <a:solidFill>
                  <a:srgbClr val="000000"/>
                </a:solidFill>
                <a:effectLst/>
              </a:rPr>
              <a:t>pioneered online streaming</a:t>
            </a:r>
            <a:r>
              <a:rPr lang="en-GB" b="0" i="0" u="none" strike="noStrike" dirty="0">
                <a:solidFill>
                  <a:srgbClr val="000000"/>
                </a:solidFill>
                <a:effectLst/>
                <a:latin typeface="-webkit-standard"/>
              </a:rPr>
              <a:t> — completely transforming entertainment consumption.</a:t>
            </a:r>
            <a:endParaRPr lang="en-GB" dirty="0"/>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10</a:t>
            </a:fld>
            <a:endParaRPr lang="en-GB" altLang="en-US"/>
          </a:p>
        </p:txBody>
      </p:sp>
    </p:spTree>
    <p:extLst>
      <p:ext uri="{BB962C8B-B14F-4D97-AF65-F5344CB8AC3E}">
        <p14:creationId xmlns:p14="http://schemas.microsoft.com/office/powerpoint/2010/main" val="3912508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dirty="0"/>
              <a:t>Apple and Samsung built the smartphone market, but Xiaomi entered later, focusing on affordable innovation for emerging markets.</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11</a:t>
            </a:fld>
            <a:endParaRPr lang="en-GB" altLang="en-US"/>
          </a:p>
        </p:txBody>
      </p:sp>
    </p:spTree>
    <p:extLst>
      <p:ext uri="{BB962C8B-B14F-4D97-AF65-F5344CB8AC3E}">
        <p14:creationId xmlns:p14="http://schemas.microsoft.com/office/powerpoint/2010/main" val="1028921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Link to Pioneering and Follower Organisations</a:t>
            </a:r>
          </a:p>
          <a:p>
            <a:r>
              <a:rPr lang="en-GB" dirty="0"/>
              <a:t>The </a:t>
            </a:r>
            <a:r>
              <a:rPr lang="en-GB" b="1" dirty="0"/>
              <a:t>Ansoff Matrix</a:t>
            </a:r>
            <a:r>
              <a:rPr lang="en-GB" dirty="0"/>
              <a:t> helps explain how </a:t>
            </a:r>
            <a:r>
              <a:rPr lang="en-GB" b="1" dirty="0"/>
              <a:t>pioneering</a:t>
            </a:r>
            <a:r>
              <a:rPr lang="en-GB" dirty="0"/>
              <a:t> and </a:t>
            </a:r>
            <a:r>
              <a:rPr lang="en-GB" b="1" dirty="0"/>
              <a:t>follower</a:t>
            </a:r>
            <a:r>
              <a:rPr lang="en-GB" dirty="0"/>
              <a:t> organisations approach growth and competitive positioning differently in response to environmental change.</a:t>
            </a:r>
          </a:p>
          <a:p>
            <a:r>
              <a:rPr lang="en-GB" b="1" dirty="0"/>
              <a:t>1. Pioneering Organisations</a:t>
            </a:r>
          </a:p>
          <a:p>
            <a:r>
              <a:rPr lang="en-GB" dirty="0"/>
              <a:t>Pioneers are typically </a:t>
            </a:r>
            <a:r>
              <a:rPr lang="en-GB" b="1" dirty="0"/>
              <a:t>innovators</a:t>
            </a:r>
            <a:r>
              <a:rPr lang="en-GB" dirty="0"/>
              <a:t> that lead market change by developing new products or creating new markets. They tend to operate in the </a:t>
            </a:r>
            <a:r>
              <a:rPr lang="en-GB" b="1" dirty="0"/>
              <a:t>Product Development</a:t>
            </a:r>
            <a:r>
              <a:rPr lang="en-GB" dirty="0"/>
              <a:t> and </a:t>
            </a:r>
            <a:r>
              <a:rPr lang="en-GB" b="1" dirty="0"/>
              <a:t>Diversification</a:t>
            </a:r>
            <a:r>
              <a:rPr lang="en-GB" dirty="0"/>
              <a:t> quadrants.</a:t>
            </a:r>
          </a:p>
          <a:p>
            <a:r>
              <a:rPr lang="en-GB" b="1" dirty="0"/>
              <a:t>Product Development:</a:t>
            </a:r>
            <a:br>
              <a:rPr lang="en-GB" dirty="0"/>
            </a:br>
            <a:r>
              <a:rPr lang="en-GB" dirty="0"/>
              <a:t>Pioneers such as </a:t>
            </a:r>
            <a:r>
              <a:rPr lang="en-GB" b="1" dirty="0"/>
              <a:t>Tesla</a:t>
            </a:r>
            <a:r>
              <a:rPr lang="en-GB" dirty="0"/>
              <a:t> and </a:t>
            </a:r>
            <a:r>
              <a:rPr lang="en-GB" b="1" dirty="0"/>
              <a:t>Apple</a:t>
            </a:r>
            <a:r>
              <a:rPr lang="en-GB" dirty="0"/>
              <a:t> introduce breakthrough innovations to existing markets, aligning with Ansoff’s emphasis on new product creation for current customers.</a:t>
            </a:r>
          </a:p>
          <a:p>
            <a:pPr lvl="1"/>
            <a:r>
              <a:rPr lang="en-GB" dirty="0"/>
              <a:t>As noted by </a:t>
            </a:r>
            <a:r>
              <a:rPr lang="en-GB" b="1" dirty="0"/>
              <a:t>Taneja &amp; Toombs (2021, </a:t>
            </a:r>
            <a:r>
              <a:rPr lang="en-GB" b="1" i="1" dirty="0"/>
              <a:t>Journal of Strategic Marketing</a:t>
            </a:r>
            <a:r>
              <a:rPr lang="en-GB" b="1" dirty="0"/>
              <a:t>)</a:t>
            </a:r>
            <a:r>
              <a:rPr lang="en-GB" dirty="0"/>
              <a:t>, pioneering firms leverage dynamic capabilities to innovate continuously, creating first-mover advantages.</a:t>
            </a:r>
          </a:p>
          <a:p>
            <a:pPr lvl="1"/>
            <a:r>
              <a:rPr lang="en-GB" dirty="0"/>
              <a:t>According to </a:t>
            </a:r>
            <a:r>
              <a:rPr lang="en-GB" b="1" dirty="0"/>
              <a:t>Kotler et al. (2022)</a:t>
            </a:r>
            <a:r>
              <a:rPr lang="en-GB" dirty="0"/>
              <a:t>, this proactive innovation aligns with the </a:t>
            </a:r>
            <a:r>
              <a:rPr lang="en-GB" i="1" dirty="0"/>
              <a:t>marketing orientation</a:t>
            </a:r>
            <a:r>
              <a:rPr lang="en-GB" dirty="0"/>
              <a:t> philosophy, focusing on anticipating future customer needs.</a:t>
            </a:r>
          </a:p>
          <a:p>
            <a:r>
              <a:rPr lang="en-GB" b="1" dirty="0"/>
              <a:t>Diversification:</a:t>
            </a:r>
            <a:br>
              <a:rPr lang="en-GB" dirty="0"/>
            </a:br>
            <a:r>
              <a:rPr lang="en-GB" dirty="0"/>
              <a:t>Pioneering firms often explore entirely new markets (e.g., Amazon’s move from retail to cloud computing).</a:t>
            </a:r>
          </a:p>
          <a:p>
            <a:pPr lvl="1"/>
            <a:r>
              <a:rPr lang="en-GB" b="1" dirty="0"/>
              <a:t>Zhang &amp; Cantwell (2022, </a:t>
            </a:r>
            <a:r>
              <a:rPr lang="en-GB" b="1" i="1" dirty="0"/>
              <a:t>Industrial Marketing Management</a:t>
            </a:r>
            <a:r>
              <a:rPr lang="en-GB" b="1" dirty="0"/>
              <a:t>)</a:t>
            </a:r>
            <a:r>
              <a:rPr lang="en-GB" dirty="0"/>
              <a:t> highlight that diversification supports strategic renewal and risk dispersion for pioneering organisations but demands high resource commitment and innovation capacity.</a:t>
            </a:r>
          </a:p>
          <a:p>
            <a:r>
              <a:rPr lang="en-GB" b="1" dirty="0"/>
              <a:t>2. Follower Organisations</a:t>
            </a:r>
          </a:p>
          <a:p>
            <a:r>
              <a:rPr lang="en-GB" dirty="0"/>
              <a:t>Followers, on the other hand, often prioritise </a:t>
            </a:r>
            <a:r>
              <a:rPr lang="en-GB" b="1" dirty="0"/>
              <a:t>Market Penetration</a:t>
            </a:r>
            <a:r>
              <a:rPr lang="en-GB" dirty="0"/>
              <a:t> and </a:t>
            </a:r>
            <a:r>
              <a:rPr lang="en-GB" b="1" dirty="0"/>
              <a:t>Market Development</a:t>
            </a:r>
            <a:r>
              <a:rPr lang="en-GB" dirty="0"/>
              <a:t> strategies, focusing on efficiency, adaptation, and learning from pioneers’ successes.</a:t>
            </a:r>
          </a:p>
          <a:p>
            <a:r>
              <a:rPr lang="en-GB" b="1" dirty="0"/>
              <a:t>Market Penetration:</a:t>
            </a:r>
            <a:br>
              <a:rPr lang="en-GB" dirty="0"/>
            </a:br>
            <a:r>
              <a:rPr lang="en-GB" dirty="0"/>
              <a:t>Followers (e.g., Samsung following Apple in smartphones) improve existing products, adopt cost leadership, and refine distribution and promotion strategies.</a:t>
            </a:r>
          </a:p>
          <a:p>
            <a:pPr lvl="1"/>
            <a:r>
              <a:rPr lang="en-GB" b="1" dirty="0" err="1"/>
              <a:t>Ritala</a:t>
            </a:r>
            <a:r>
              <a:rPr lang="en-GB" b="1" dirty="0"/>
              <a:t> &amp; Huotari (2019, </a:t>
            </a:r>
            <a:r>
              <a:rPr lang="en-GB" b="1" i="1" dirty="0" err="1"/>
              <a:t>Technovation</a:t>
            </a:r>
            <a:r>
              <a:rPr lang="en-GB" b="1" dirty="0"/>
              <a:t>)</a:t>
            </a:r>
            <a:r>
              <a:rPr lang="en-GB" dirty="0"/>
              <a:t> argue that followers succeed through </a:t>
            </a:r>
            <a:r>
              <a:rPr lang="en-GB" i="1" dirty="0"/>
              <a:t>strategic imitation</a:t>
            </a:r>
            <a:r>
              <a:rPr lang="en-GB" dirty="0"/>
              <a:t> and </a:t>
            </a:r>
            <a:r>
              <a:rPr lang="en-GB" i="1" dirty="0"/>
              <a:t>incremental innovation</a:t>
            </a:r>
            <a:r>
              <a:rPr lang="en-GB" dirty="0"/>
              <a:t>, reducing risks while benefiting from pioneers’ market education efforts.</a:t>
            </a:r>
          </a:p>
          <a:p>
            <a:r>
              <a:rPr lang="en-GB" b="1" dirty="0"/>
              <a:t>Market Development:</a:t>
            </a:r>
            <a:br>
              <a:rPr lang="en-GB" dirty="0"/>
            </a:br>
            <a:r>
              <a:rPr lang="en-GB" dirty="0"/>
              <a:t>Followers extend established products into new regions or demographics, often with local adaptations.</a:t>
            </a:r>
          </a:p>
          <a:p>
            <a:pPr lvl="1"/>
            <a:r>
              <a:rPr lang="en-GB" b="1" dirty="0"/>
              <a:t>Hollensen (2020)</a:t>
            </a:r>
            <a:r>
              <a:rPr lang="en-GB" dirty="0"/>
              <a:t> and </a:t>
            </a:r>
            <a:r>
              <a:rPr lang="en-GB" b="1" dirty="0"/>
              <a:t>Piercy &amp; Cravens (2021)</a:t>
            </a:r>
            <a:r>
              <a:rPr lang="en-GB" dirty="0"/>
              <a:t> note that market development allows followers to expand without heavy innovation costs, leveraging economies of scale and established production efficiencies.</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12</a:t>
            </a:fld>
            <a:endParaRPr lang="en-GB" altLang="en-US"/>
          </a:p>
        </p:txBody>
      </p:sp>
    </p:spTree>
    <p:extLst>
      <p:ext uri="{BB962C8B-B14F-4D97-AF65-F5344CB8AC3E}">
        <p14:creationId xmlns:p14="http://schemas.microsoft.com/office/powerpoint/2010/main" val="910461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This strategy requires significant capital investment in efficient processes and infrastructure.</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15</a:t>
            </a:fld>
            <a:endParaRPr lang="en-GB" altLang="en-US"/>
          </a:p>
        </p:txBody>
      </p:sp>
    </p:spTree>
    <p:extLst>
      <p:ext uri="{BB962C8B-B14F-4D97-AF65-F5344CB8AC3E}">
        <p14:creationId xmlns:p14="http://schemas.microsoft.com/office/powerpoint/2010/main" val="2835525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effectLst/>
                <a:latin typeface="fkGroteskNeue"/>
              </a:rPr>
              <a:t> This strategy requires strong marketing, product development, and a customer-centric approach.</a:t>
            </a:r>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16</a:t>
            </a:fld>
            <a:endParaRPr lang="en-GB" altLang="en-US"/>
          </a:p>
        </p:txBody>
      </p:sp>
    </p:spTree>
    <p:extLst>
      <p:ext uri="{BB962C8B-B14F-4D97-AF65-F5344CB8AC3E}">
        <p14:creationId xmlns:p14="http://schemas.microsoft.com/office/powerpoint/2010/main" val="26710681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This strategy requires a deep understanding of the target segment and efficient operations.</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17</a:t>
            </a:fld>
            <a:endParaRPr lang="en-GB" altLang="en-US"/>
          </a:p>
        </p:txBody>
      </p:sp>
    </p:spTree>
    <p:extLst>
      <p:ext uri="{BB962C8B-B14F-4D97-AF65-F5344CB8AC3E}">
        <p14:creationId xmlns:p14="http://schemas.microsoft.com/office/powerpoint/2010/main" val="15020927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This strategy requires specialization, high-quality products, and strong customer relationships.</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18</a:t>
            </a:fld>
            <a:endParaRPr lang="en-GB" altLang="en-US"/>
          </a:p>
        </p:txBody>
      </p:sp>
    </p:spTree>
    <p:extLst>
      <p:ext uri="{BB962C8B-B14F-4D97-AF65-F5344CB8AC3E}">
        <p14:creationId xmlns:p14="http://schemas.microsoft.com/office/powerpoint/2010/main" val="3886799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dirty="0">
                <a:effectLst/>
                <a:latin typeface="fkGroteskNeue"/>
              </a:rPr>
              <a:t>Market Leader (40%): The firm with the largest market share. Market leaders often lead in price changes, new product introductions, distribution coverage, and promotion spending. Examples include companies like Facebook, Apple, and Google. Market leaders can either expand total demand, protect their current market share, or try to expand their market share further.</a:t>
            </a:r>
          </a:p>
          <a:p>
            <a:pPr algn="l">
              <a:buFont typeface="Arial" panose="020B0604020202020204" pitchFamily="34" charset="0"/>
              <a:buChar char="•"/>
            </a:pPr>
            <a:r>
              <a:rPr lang="en-GB" b="0" i="0" dirty="0">
                <a:effectLst/>
                <a:latin typeface="fkGroteskNeue"/>
              </a:rPr>
              <a:t>Market Challenger (30%): These firms are fighting hard to increase their market share. They aggressively try to attack the leader.</a:t>
            </a:r>
          </a:p>
          <a:p>
            <a:pPr algn="l">
              <a:buFont typeface="Arial" panose="020B0604020202020204" pitchFamily="34" charset="0"/>
              <a:buChar char="•"/>
            </a:pPr>
            <a:r>
              <a:rPr lang="en-GB" b="0" i="0" dirty="0">
                <a:effectLst/>
                <a:latin typeface="fkGroteskNeue"/>
              </a:rPr>
              <a:t>Market Follower (20%): Followers are firms that want to hold their share without rocking the boat. They avoid direct competition.</a:t>
            </a:r>
          </a:p>
          <a:p>
            <a:pPr algn="l">
              <a:buFont typeface="Arial" panose="020B0604020202020204" pitchFamily="34" charset="0"/>
              <a:buChar char="•"/>
            </a:pPr>
            <a:r>
              <a:rPr lang="en-GB" b="0" i="0" dirty="0">
                <a:effectLst/>
                <a:latin typeface="fkGroteskNeue"/>
              </a:rPr>
              <a:t>Market </a:t>
            </a:r>
            <a:r>
              <a:rPr lang="en-GB" b="0" i="0" dirty="0" err="1">
                <a:effectLst/>
                <a:latin typeface="fkGroteskNeue"/>
              </a:rPr>
              <a:t>Nicher</a:t>
            </a:r>
            <a:r>
              <a:rPr lang="en-GB" b="0" i="0" dirty="0">
                <a:effectLst/>
                <a:latin typeface="fkGroteskNeue"/>
              </a:rPr>
              <a:t> (10%): These firms serve small segments that are not being pursued by other firms. </a:t>
            </a:r>
            <a:r>
              <a:rPr lang="en-GB" b="0" i="0" dirty="0" err="1">
                <a:effectLst/>
                <a:latin typeface="fkGroteskNeue"/>
              </a:rPr>
              <a:t>Nichers</a:t>
            </a:r>
            <a:r>
              <a:rPr lang="en-GB" b="0" i="0" dirty="0">
                <a:effectLst/>
                <a:latin typeface="fkGroteskNeue"/>
              </a:rPr>
              <a:t> specialize in serving specific customer groups, geographic areas, or product lines.</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20</a:t>
            </a:fld>
            <a:endParaRPr lang="en-GB" altLang="en-US"/>
          </a:p>
        </p:txBody>
      </p:sp>
    </p:spTree>
    <p:extLst>
      <p:ext uri="{BB962C8B-B14F-4D97-AF65-F5344CB8AC3E}">
        <p14:creationId xmlns:p14="http://schemas.microsoft.com/office/powerpoint/2010/main" val="2151848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GB" sz="1200" b="1" kern="1200" dirty="0">
                <a:solidFill>
                  <a:schemeClr val="tx1"/>
                </a:solidFill>
                <a:effectLst/>
                <a:latin typeface="Arial" panose="020B0604020202020204" pitchFamily="34" charset="0"/>
                <a:ea typeface="+mn-ea"/>
                <a:cs typeface="+mn-cs"/>
              </a:rPr>
              <a:t>Market Leader Strategies</a:t>
            </a:r>
            <a:endParaRPr kumimoji="1" lang="en-GB" sz="1200" kern="1200" dirty="0">
              <a:solidFill>
                <a:schemeClr val="tx1"/>
              </a:solidFill>
              <a:effectLst/>
              <a:latin typeface="Arial" panose="020B0604020202020204" pitchFamily="34" charset="0"/>
              <a:ea typeface="+mn-ea"/>
              <a:cs typeface="+mn-cs"/>
            </a:endParaRPr>
          </a:p>
          <a:p>
            <a:pPr rtl="0" fontAlgn="ctr"/>
            <a:r>
              <a:rPr kumimoji="1" lang="en-GB" sz="1200" b="1" kern="1200" dirty="0">
                <a:solidFill>
                  <a:schemeClr val="tx1"/>
                </a:solidFill>
                <a:effectLst/>
                <a:latin typeface="Arial" panose="020B0604020202020204" pitchFamily="34" charset="0"/>
                <a:ea typeface="+mn-ea"/>
                <a:cs typeface="+mn-cs"/>
              </a:rPr>
              <a:t>- Expand Total Market: </a:t>
            </a:r>
            <a:r>
              <a:rPr kumimoji="1" lang="en-GB" sz="1200" kern="1200" dirty="0">
                <a:solidFill>
                  <a:schemeClr val="tx1"/>
                </a:solidFill>
                <a:effectLst/>
                <a:latin typeface="Arial" panose="020B0604020202020204" pitchFamily="34" charset="0"/>
                <a:ea typeface="+mn-ea"/>
                <a:cs typeface="+mn-cs"/>
              </a:rPr>
              <a:t>Market leaders benefit most when the entire market grows. They typically try to attract new customers or encourage existing ones to use more of the product.</a:t>
            </a:r>
          </a:p>
          <a:p>
            <a:r>
              <a:rPr kumimoji="1" lang="en-GB" sz="1200" b="1" kern="1200" dirty="0">
                <a:solidFill>
                  <a:schemeClr val="tx1"/>
                </a:solidFill>
                <a:effectLst/>
                <a:latin typeface="Arial" panose="020B0604020202020204" pitchFamily="34" charset="0"/>
                <a:ea typeface="+mn-ea"/>
                <a:cs typeface="+mn-cs"/>
              </a:rPr>
              <a:t>- Protect Market Share: </a:t>
            </a:r>
            <a:r>
              <a:rPr kumimoji="1" lang="en-GB" sz="1200" kern="1200" dirty="0">
                <a:solidFill>
                  <a:schemeClr val="tx1"/>
                </a:solidFill>
                <a:effectLst/>
                <a:latin typeface="Arial" panose="020B0604020202020204" pitchFamily="34" charset="0"/>
                <a:ea typeface="+mn-ea"/>
                <a:cs typeface="+mn-cs"/>
              </a:rPr>
              <a:t>Leaders must continuously defend their current business. They can do this by fixing weaknesses, consistently delivering value, and blocking competitive moves.</a:t>
            </a:r>
          </a:p>
          <a:p>
            <a:r>
              <a:rPr kumimoji="1" lang="en-GB" sz="1200" b="1" kern="1200" dirty="0">
                <a:solidFill>
                  <a:schemeClr val="tx1"/>
                </a:solidFill>
                <a:effectLst/>
                <a:latin typeface="Arial" panose="020B0604020202020204" pitchFamily="34" charset="0"/>
                <a:ea typeface="+mn-ea"/>
                <a:cs typeface="+mn-cs"/>
              </a:rPr>
              <a:t>- Expand Market Share: </a:t>
            </a:r>
            <a:r>
              <a:rPr kumimoji="1" lang="en-GB" sz="1200" kern="1200" dirty="0">
                <a:solidFill>
                  <a:schemeClr val="tx1"/>
                </a:solidFill>
                <a:effectLst/>
                <a:latin typeface="Arial" panose="020B0604020202020204" pitchFamily="34" charset="0"/>
                <a:ea typeface="+mn-ea"/>
                <a:cs typeface="+mn-cs"/>
              </a:rPr>
              <a:t>Leaders can grow by further penetrating existing markets or taking share from competitors.</a:t>
            </a:r>
          </a:p>
          <a:p>
            <a:r>
              <a:rPr kumimoji="1" lang="en-GB" sz="1200" kern="1200" dirty="0">
                <a:solidFill>
                  <a:schemeClr val="tx1"/>
                </a:solidFill>
                <a:effectLst/>
                <a:latin typeface="Arial" panose="020B0604020202020204" pitchFamily="34" charset="0"/>
                <a:ea typeface="+mn-ea"/>
                <a:cs typeface="+mn-cs"/>
              </a:rPr>
              <a:t> </a:t>
            </a:r>
          </a:p>
          <a:p>
            <a:pPr rtl="0" fontAlgn="ctr"/>
            <a:r>
              <a:rPr kumimoji="1" lang="en-GB" sz="1200" b="1" kern="1200" dirty="0">
                <a:solidFill>
                  <a:schemeClr val="tx1"/>
                </a:solidFill>
                <a:effectLst/>
                <a:latin typeface="Arial" panose="020B0604020202020204" pitchFamily="34" charset="0"/>
                <a:ea typeface="+mn-ea"/>
                <a:cs typeface="+mn-cs"/>
              </a:rPr>
              <a:t>Market Challenger Strategies</a:t>
            </a:r>
            <a:endParaRPr kumimoji="1" lang="en-GB" sz="1200" kern="1200" dirty="0">
              <a:solidFill>
                <a:schemeClr val="tx1"/>
              </a:solidFill>
              <a:effectLst/>
              <a:latin typeface="Arial" panose="020B0604020202020204" pitchFamily="34" charset="0"/>
              <a:ea typeface="+mn-ea"/>
              <a:cs typeface="+mn-cs"/>
            </a:endParaRPr>
          </a:p>
          <a:p>
            <a:pPr rtl="0" fontAlgn="ctr"/>
            <a:r>
              <a:rPr kumimoji="1" lang="en-GB" sz="1200" b="1" kern="1200" dirty="0">
                <a:solidFill>
                  <a:schemeClr val="tx1"/>
                </a:solidFill>
                <a:effectLst/>
                <a:latin typeface="Arial" panose="020B0604020202020204" pitchFamily="34" charset="0"/>
                <a:ea typeface="+mn-ea"/>
                <a:cs typeface="+mn-cs"/>
              </a:rPr>
              <a:t>- Full Frontal Attack: </a:t>
            </a:r>
            <a:r>
              <a:rPr kumimoji="1" lang="en-GB" sz="1200" kern="1200" dirty="0">
                <a:solidFill>
                  <a:schemeClr val="tx1"/>
                </a:solidFill>
                <a:effectLst/>
                <a:latin typeface="Arial" panose="020B0604020202020204" pitchFamily="34" charset="0"/>
                <a:ea typeface="+mn-ea"/>
                <a:cs typeface="+mn-cs"/>
              </a:rPr>
              <a:t>Challenging firms directly attack the leader's strengths with comparable resources. This is a head-on competition.</a:t>
            </a:r>
          </a:p>
          <a:p>
            <a:r>
              <a:rPr kumimoji="1" lang="en-GB" sz="1200" b="1" kern="1200" dirty="0">
                <a:solidFill>
                  <a:schemeClr val="tx1"/>
                </a:solidFill>
                <a:effectLst/>
                <a:latin typeface="Arial" panose="020B0604020202020204" pitchFamily="34" charset="0"/>
                <a:ea typeface="+mn-ea"/>
                <a:cs typeface="+mn-cs"/>
              </a:rPr>
              <a:t>- Indirect Attack: </a:t>
            </a:r>
            <a:r>
              <a:rPr kumimoji="1" lang="en-GB" sz="1200" kern="1200" dirty="0">
                <a:solidFill>
                  <a:schemeClr val="tx1"/>
                </a:solidFill>
                <a:effectLst/>
                <a:latin typeface="Arial" panose="020B0604020202020204" pitchFamily="34" charset="0"/>
                <a:ea typeface="+mn-ea"/>
                <a:cs typeface="+mn-cs"/>
              </a:rPr>
              <a:t>Challengers can attack the leader's weaknesses or gaps in the market the leader has overlooked.</a:t>
            </a:r>
          </a:p>
          <a:p>
            <a:r>
              <a:rPr kumimoji="1" lang="en-GB" sz="1200" kern="1200" dirty="0">
                <a:solidFill>
                  <a:schemeClr val="tx1"/>
                </a:solidFill>
                <a:effectLst/>
                <a:latin typeface="Arial" panose="020B0604020202020204" pitchFamily="34" charset="0"/>
                <a:ea typeface="+mn-ea"/>
                <a:cs typeface="+mn-cs"/>
              </a:rPr>
              <a:t> </a:t>
            </a:r>
          </a:p>
          <a:p>
            <a:pPr rtl="0" fontAlgn="ctr"/>
            <a:r>
              <a:rPr kumimoji="1" lang="en-GB" sz="1200" b="1" kern="1200" dirty="0">
                <a:solidFill>
                  <a:schemeClr val="tx1"/>
                </a:solidFill>
                <a:effectLst/>
                <a:latin typeface="Arial" panose="020B0604020202020204" pitchFamily="34" charset="0"/>
                <a:ea typeface="+mn-ea"/>
                <a:cs typeface="+mn-cs"/>
              </a:rPr>
              <a:t>Market Follower Strategies</a:t>
            </a:r>
            <a:endParaRPr kumimoji="1" lang="en-GB" sz="1200" kern="1200" dirty="0">
              <a:solidFill>
                <a:schemeClr val="tx1"/>
              </a:solidFill>
              <a:effectLst/>
              <a:latin typeface="Arial" panose="020B0604020202020204" pitchFamily="34" charset="0"/>
              <a:ea typeface="+mn-ea"/>
              <a:cs typeface="+mn-cs"/>
            </a:endParaRPr>
          </a:p>
          <a:p>
            <a:pPr rtl="0" fontAlgn="ctr"/>
            <a:r>
              <a:rPr kumimoji="1" lang="en-GB" sz="1200" b="1" kern="1200" dirty="0">
                <a:solidFill>
                  <a:schemeClr val="tx1"/>
                </a:solidFill>
                <a:effectLst/>
                <a:latin typeface="Arial" panose="020B0604020202020204" pitchFamily="34" charset="0"/>
                <a:ea typeface="+mn-ea"/>
                <a:cs typeface="+mn-cs"/>
              </a:rPr>
              <a:t>- Follow Closely: </a:t>
            </a:r>
            <a:r>
              <a:rPr kumimoji="1" lang="en-GB" sz="1200" kern="1200" dirty="0">
                <a:solidFill>
                  <a:schemeClr val="tx1"/>
                </a:solidFill>
                <a:effectLst/>
                <a:latin typeface="Arial" panose="020B0604020202020204" pitchFamily="34" charset="0"/>
                <a:ea typeface="+mn-ea"/>
                <a:cs typeface="+mn-cs"/>
              </a:rPr>
              <a:t>These firms try to imitate the leader's products and marketing to maintain market share.</a:t>
            </a:r>
          </a:p>
          <a:p>
            <a:r>
              <a:rPr kumimoji="1" lang="en-GB" sz="1200" b="1" kern="1200" dirty="0">
                <a:solidFill>
                  <a:schemeClr val="tx1"/>
                </a:solidFill>
                <a:effectLst/>
                <a:latin typeface="Arial" panose="020B0604020202020204" pitchFamily="34" charset="0"/>
                <a:ea typeface="+mn-ea"/>
                <a:cs typeface="+mn-cs"/>
              </a:rPr>
              <a:t>- Follow at a Distance: </a:t>
            </a:r>
            <a:r>
              <a:rPr kumimoji="1" lang="en-GB" sz="1200" kern="1200" dirty="0">
                <a:solidFill>
                  <a:schemeClr val="tx1"/>
                </a:solidFill>
                <a:effectLst/>
                <a:latin typeface="Arial" panose="020B0604020202020204" pitchFamily="34" charset="0"/>
                <a:ea typeface="+mn-ea"/>
                <a:cs typeface="+mn-cs"/>
              </a:rPr>
              <a:t>These firms differentiate slightly or focus on specific segments without directly challenging the leader.</a:t>
            </a:r>
          </a:p>
          <a:p>
            <a:r>
              <a:rPr kumimoji="1" lang="en-GB" sz="1200" kern="1200" dirty="0">
                <a:solidFill>
                  <a:schemeClr val="tx1"/>
                </a:solidFill>
                <a:effectLst/>
                <a:latin typeface="Arial" panose="020B0604020202020204" pitchFamily="34" charset="0"/>
                <a:ea typeface="+mn-ea"/>
                <a:cs typeface="+mn-cs"/>
              </a:rPr>
              <a:t> </a:t>
            </a:r>
          </a:p>
          <a:p>
            <a:r>
              <a:rPr kumimoji="1" lang="en-GB" sz="1200" kern="1200" dirty="0">
                <a:solidFill>
                  <a:schemeClr val="tx1"/>
                </a:solidFill>
                <a:effectLst/>
                <a:latin typeface="Arial" panose="020B0604020202020204" pitchFamily="34" charset="0"/>
                <a:ea typeface="+mn-ea"/>
                <a:cs typeface="+mn-cs"/>
              </a:rPr>
              <a:t> </a:t>
            </a:r>
            <a:r>
              <a:rPr kumimoji="1" lang="en-GB" sz="1200" b="1" kern="1200" dirty="0">
                <a:solidFill>
                  <a:schemeClr val="tx1"/>
                </a:solidFill>
                <a:effectLst/>
                <a:latin typeface="Arial" panose="020B0604020202020204" pitchFamily="34" charset="0"/>
                <a:ea typeface="+mn-ea"/>
                <a:cs typeface="+mn-cs"/>
              </a:rPr>
              <a:t>Market </a:t>
            </a:r>
            <a:r>
              <a:rPr kumimoji="1" lang="en-GB" sz="1200" b="1" kern="1200" dirty="0" err="1">
                <a:solidFill>
                  <a:schemeClr val="tx1"/>
                </a:solidFill>
                <a:effectLst/>
                <a:latin typeface="Arial" panose="020B0604020202020204" pitchFamily="34" charset="0"/>
                <a:ea typeface="+mn-ea"/>
                <a:cs typeface="+mn-cs"/>
              </a:rPr>
              <a:t>Nicher</a:t>
            </a:r>
            <a:r>
              <a:rPr kumimoji="1" lang="en-GB" sz="1200" b="1" kern="1200" dirty="0">
                <a:solidFill>
                  <a:schemeClr val="tx1"/>
                </a:solidFill>
                <a:effectLst/>
                <a:latin typeface="Arial" panose="020B0604020202020204" pitchFamily="34" charset="0"/>
                <a:ea typeface="+mn-ea"/>
                <a:cs typeface="+mn-cs"/>
              </a:rPr>
              <a:t> Strategies</a:t>
            </a:r>
            <a:endParaRPr kumimoji="1" lang="en-GB" sz="1200" kern="1200" dirty="0">
              <a:solidFill>
                <a:schemeClr val="tx1"/>
              </a:solidFill>
              <a:effectLst/>
              <a:latin typeface="Arial" panose="020B0604020202020204" pitchFamily="34" charset="0"/>
              <a:ea typeface="+mn-ea"/>
              <a:cs typeface="+mn-cs"/>
            </a:endParaRPr>
          </a:p>
          <a:p>
            <a:pPr rtl="0" fontAlgn="ctr"/>
            <a:r>
              <a:rPr kumimoji="1" lang="en-GB" sz="1200" b="1" kern="1200" dirty="0">
                <a:solidFill>
                  <a:schemeClr val="tx1"/>
                </a:solidFill>
                <a:effectLst/>
                <a:latin typeface="Arial" panose="020B0604020202020204" pitchFamily="34" charset="0"/>
                <a:ea typeface="+mn-ea"/>
                <a:cs typeface="+mn-cs"/>
              </a:rPr>
              <a:t>- By Customer, Market, Quality, Price, Service: </a:t>
            </a:r>
            <a:r>
              <a:rPr kumimoji="1" lang="en-GB" sz="1200" kern="1200" dirty="0" err="1">
                <a:solidFill>
                  <a:schemeClr val="tx1"/>
                </a:solidFill>
                <a:effectLst/>
                <a:latin typeface="Arial" panose="020B0604020202020204" pitchFamily="34" charset="0"/>
                <a:ea typeface="+mn-ea"/>
                <a:cs typeface="+mn-cs"/>
              </a:rPr>
              <a:t>Nichers</a:t>
            </a:r>
            <a:r>
              <a:rPr kumimoji="1" lang="en-GB" sz="1200" kern="1200" dirty="0">
                <a:solidFill>
                  <a:schemeClr val="tx1"/>
                </a:solidFill>
                <a:effectLst/>
                <a:latin typeface="Arial" panose="020B0604020202020204" pitchFamily="34" charset="0"/>
                <a:ea typeface="+mn-ea"/>
                <a:cs typeface="+mn-cs"/>
              </a:rPr>
              <a:t> focus on serving specific, smaller market segments exceptionally well. They tailor their offerings to match the needs of that niche.</a:t>
            </a:r>
          </a:p>
          <a:p>
            <a:r>
              <a:rPr kumimoji="1" lang="en-GB" sz="1200" b="1" kern="1200" dirty="0">
                <a:solidFill>
                  <a:schemeClr val="tx1"/>
                </a:solidFill>
                <a:effectLst/>
                <a:latin typeface="Arial" panose="020B0604020202020204" pitchFamily="34" charset="0"/>
                <a:ea typeface="+mn-ea"/>
                <a:cs typeface="+mn-cs"/>
              </a:rPr>
              <a:t>- Multiple Niching: </a:t>
            </a:r>
            <a:r>
              <a:rPr kumimoji="1" lang="en-GB" sz="1200" kern="1200" dirty="0">
                <a:solidFill>
                  <a:schemeClr val="tx1"/>
                </a:solidFill>
                <a:effectLst/>
                <a:latin typeface="Arial" panose="020B0604020202020204" pitchFamily="34" charset="0"/>
                <a:ea typeface="+mn-ea"/>
                <a:cs typeface="+mn-cs"/>
              </a:rPr>
              <a:t>Selecting two or more smaller niches at the same time that are specialized and distinct from larger market segments</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21</a:t>
            </a:fld>
            <a:endParaRPr lang="en-GB" altLang="en-US"/>
          </a:p>
        </p:txBody>
      </p:sp>
    </p:spTree>
    <p:extLst>
      <p:ext uri="{BB962C8B-B14F-4D97-AF65-F5344CB8AC3E}">
        <p14:creationId xmlns:p14="http://schemas.microsoft.com/office/powerpoint/2010/main" val="26174530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24</a:t>
            </a:fld>
            <a:endParaRPr lang="en-GB" altLang="en-US"/>
          </a:p>
        </p:txBody>
      </p:sp>
    </p:spTree>
    <p:extLst>
      <p:ext uri="{BB962C8B-B14F-4D97-AF65-F5344CB8AC3E}">
        <p14:creationId xmlns:p14="http://schemas.microsoft.com/office/powerpoint/2010/main" val="29719374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20/10/2025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20/10/2025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20/10/2025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20/10/2025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20/10/2025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20/10/2025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20/10/2025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20/10/2025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20/10/2025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20/10/2025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20/10/2025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20/10/2025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br>
              <a:rPr lang="en-GB" altLang="en-US" sz="4400" b="1" dirty="0">
                <a:solidFill>
                  <a:schemeClr val="tx1"/>
                </a:solidFill>
              </a:rPr>
            </a:br>
            <a:r>
              <a:rPr lang="en-GB" altLang="en-US" b="1" dirty="0"/>
              <a:t>LCMB7024</a:t>
            </a:r>
            <a:br>
              <a:rPr lang="en-GB" altLang="en-US" b="1" dirty="0"/>
            </a:br>
            <a:r>
              <a:rPr lang="en-GB" altLang="en-US" b="1" dirty="0"/>
              <a:t>Competitor Analysis </a:t>
            </a:r>
            <a:br>
              <a:rPr lang="en-GB" altLang="en-US" b="1" dirty="0"/>
            </a:br>
            <a:r>
              <a:rPr lang="en-GB" altLang="en-US" b="1" dirty="0"/>
              <a:t>and Strategy</a:t>
            </a:r>
            <a:br>
              <a:rPr lang="en-GB" altLang="en-US" dirty="0"/>
            </a:br>
            <a:br>
              <a:rPr lang="en-GB" altLang="en-US" dirty="0"/>
            </a:br>
            <a:br>
              <a:rPr lang="en-GB" altLang="en-US" sz="3600" dirty="0"/>
            </a:br>
            <a:br>
              <a:rPr lang="en-GB" altLang="en-US" sz="3600" dirty="0"/>
            </a:br>
            <a:r>
              <a:rPr lang="en-GB" altLang="en-US" sz="3600" dirty="0"/>
              <a:t>						    </a:t>
            </a:r>
            <a:r>
              <a:rPr lang="en-GB" altLang="en-US" sz="2400" b="1" dirty="0"/>
              <a:t>Week 3 – Session 2</a:t>
            </a:r>
            <a:br>
              <a:rPr lang="en-GB" altLang="en-US" sz="3600" dirty="0"/>
            </a:br>
            <a:endParaRPr lang="en-GB" alt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50E9-2E95-4441-94F1-C9F018BFBAEE}"/>
              </a:ext>
            </a:extLst>
          </p:cNvPr>
          <p:cNvSpPr>
            <a:spLocks noGrp="1"/>
          </p:cNvSpPr>
          <p:nvPr>
            <p:ph type="title"/>
          </p:nvPr>
        </p:nvSpPr>
        <p:spPr/>
        <p:txBody>
          <a:bodyPr/>
          <a:lstStyle/>
          <a:p>
            <a:r>
              <a:rPr lang="en-GB" sz="3600" b="1" dirty="0"/>
              <a:t>Content of the Session</a:t>
            </a:r>
          </a:p>
        </p:txBody>
      </p:sp>
      <p:sp>
        <p:nvSpPr>
          <p:cNvPr id="4" name="Date Placeholder 3">
            <a:extLst>
              <a:ext uri="{FF2B5EF4-FFF2-40B4-BE49-F238E27FC236}">
                <a16:creationId xmlns:a16="http://schemas.microsoft.com/office/drawing/2014/main" id="{D079CB55-180E-426E-B648-C78294C3DE06}"/>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FAE35357-45D3-4C41-A9BC-BEC48D89A504}"/>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
        <p:nvSpPr>
          <p:cNvPr id="8" name="Content Placeholder 7">
            <a:extLst>
              <a:ext uri="{FF2B5EF4-FFF2-40B4-BE49-F238E27FC236}">
                <a16:creationId xmlns:a16="http://schemas.microsoft.com/office/drawing/2014/main" id="{B69D4E54-6693-4471-CE42-91323945C099}"/>
              </a:ext>
            </a:extLst>
          </p:cNvPr>
          <p:cNvSpPr>
            <a:spLocks noGrp="1"/>
          </p:cNvSpPr>
          <p:nvPr>
            <p:ph idx="1"/>
          </p:nvPr>
        </p:nvSpPr>
        <p:spPr/>
        <p:txBody>
          <a:bodyPr/>
          <a:lstStyle/>
          <a:p>
            <a:pPr marL="457200" indent="-457200">
              <a:buFont typeface="+mj-lt"/>
              <a:buAutoNum type="arabicPeriod"/>
            </a:pPr>
            <a:r>
              <a:rPr lang="en-GB" sz="2400" dirty="0"/>
              <a:t>Introduction</a:t>
            </a:r>
          </a:p>
          <a:p>
            <a:pPr marL="457200" indent="-457200">
              <a:buFont typeface="+mj-lt"/>
              <a:buAutoNum type="arabicPeriod"/>
            </a:pPr>
            <a:r>
              <a:rPr lang="en-GB" sz="2400" dirty="0"/>
              <a:t>Marketing growth strategies</a:t>
            </a:r>
          </a:p>
          <a:p>
            <a:pPr marL="457200" indent="-457200">
              <a:buFont typeface="+mj-lt"/>
              <a:buAutoNum type="arabicPeriod"/>
            </a:pPr>
            <a:r>
              <a:rPr lang="en-GB" sz="2400" dirty="0"/>
              <a:t>Ansoff Matrix</a:t>
            </a:r>
          </a:p>
          <a:p>
            <a:pPr marL="457200" indent="-457200">
              <a:buFont typeface="+mj-lt"/>
              <a:buAutoNum type="arabicPeriod"/>
            </a:pPr>
            <a:r>
              <a:rPr lang="en-GB" sz="2400" dirty="0"/>
              <a:t>Ansoff Matrix: Pioneer vs follower</a:t>
            </a:r>
          </a:p>
          <a:p>
            <a:pPr marL="457200" indent="-457200">
              <a:buFont typeface="+mj-lt"/>
              <a:buAutoNum type="arabicPeriod"/>
            </a:pPr>
            <a:r>
              <a:rPr lang="en-GB" sz="2400" dirty="0"/>
              <a:t>Porter’s Generic Strategy Model</a:t>
            </a:r>
          </a:p>
          <a:p>
            <a:pPr marL="457200" indent="-457200">
              <a:buFont typeface="+mj-lt"/>
              <a:buAutoNum type="arabicPeriod"/>
            </a:pPr>
            <a:r>
              <a:rPr lang="en-GB" sz="2400" dirty="0"/>
              <a:t>Porter’s Generic strategy: Pioneer vs. Follower </a:t>
            </a:r>
          </a:p>
          <a:p>
            <a:pPr marL="457200" indent="-457200">
              <a:buFont typeface="+mj-lt"/>
              <a:buAutoNum type="arabicPeriod"/>
            </a:pPr>
            <a:r>
              <a:rPr lang="en-GB" sz="2400" dirty="0"/>
              <a:t>Competitive Market Positions </a:t>
            </a:r>
            <a:br>
              <a:rPr lang="en-GB" sz="2400" dirty="0"/>
            </a:br>
            <a:r>
              <a:rPr lang="en-GB" sz="2400" dirty="0"/>
              <a:t>and Roles</a:t>
            </a:r>
          </a:p>
          <a:p>
            <a:endParaRPr lang="en-GB" dirty="0"/>
          </a:p>
        </p:txBody>
      </p:sp>
    </p:spTree>
    <p:extLst>
      <p:ext uri="{BB962C8B-B14F-4D97-AF65-F5344CB8AC3E}">
        <p14:creationId xmlns:p14="http://schemas.microsoft.com/office/powerpoint/2010/main" val="948511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2442F-9DE4-B885-FC43-2027BAFC1328}"/>
              </a:ext>
            </a:extLst>
          </p:cNvPr>
          <p:cNvSpPr>
            <a:spLocks noGrp="1"/>
          </p:cNvSpPr>
          <p:nvPr>
            <p:ph type="title"/>
          </p:nvPr>
        </p:nvSpPr>
        <p:spPr/>
        <p:txBody>
          <a:bodyPr/>
          <a:lstStyle/>
          <a:p>
            <a:r>
              <a:rPr lang="en-GB" sz="3600" b="1" dirty="0"/>
              <a:t>Introduction</a:t>
            </a:r>
          </a:p>
        </p:txBody>
      </p:sp>
      <p:sp>
        <p:nvSpPr>
          <p:cNvPr id="3" name="Content Placeholder 2">
            <a:extLst>
              <a:ext uri="{FF2B5EF4-FFF2-40B4-BE49-F238E27FC236}">
                <a16:creationId xmlns:a16="http://schemas.microsoft.com/office/drawing/2014/main" id="{7BD8FF02-212A-2F82-C321-5309280E4477}"/>
              </a:ext>
            </a:extLst>
          </p:cNvPr>
          <p:cNvSpPr>
            <a:spLocks noGrp="1"/>
          </p:cNvSpPr>
          <p:nvPr>
            <p:ph idx="1"/>
          </p:nvPr>
        </p:nvSpPr>
        <p:spPr/>
        <p:txBody>
          <a:bodyPr/>
          <a:lstStyle/>
          <a:p>
            <a:r>
              <a:rPr lang="en-GB" sz="2800" dirty="0"/>
              <a:t>Understanding how strategic frameworks guide marketing decision-making.</a:t>
            </a:r>
          </a:p>
          <a:p>
            <a:r>
              <a:rPr lang="en-GB" sz="2800" dirty="0"/>
              <a:t>Exploring the relationship between innovation, competition, and market roles.</a:t>
            </a:r>
          </a:p>
          <a:p>
            <a:r>
              <a:rPr lang="en-GB" sz="2800" dirty="0"/>
              <a:t>Examining how businesses grow, compete, and adapt in dynamic markets.</a:t>
            </a:r>
          </a:p>
          <a:p>
            <a:r>
              <a:rPr lang="en-GB" sz="2800" dirty="0"/>
              <a:t>Comparing pioneering and follower strategies within evolving industries.</a:t>
            </a:r>
          </a:p>
        </p:txBody>
      </p:sp>
      <p:sp>
        <p:nvSpPr>
          <p:cNvPr id="4" name="Date Placeholder 3">
            <a:extLst>
              <a:ext uri="{FF2B5EF4-FFF2-40B4-BE49-F238E27FC236}">
                <a16:creationId xmlns:a16="http://schemas.microsoft.com/office/drawing/2014/main" id="{32A2EDC6-1770-CE2E-0219-42A67C177CD6}"/>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7BA9BEE9-526D-8DDF-2C3E-99B6FCCBFAA3}"/>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3122353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EE4F6-67C3-FD35-63E9-CDD8B637B31F}"/>
              </a:ext>
            </a:extLst>
          </p:cNvPr>
          <p:cNvSpPr>
            <a:spLocks noGrp="1"/>
          </p:cNvSpPr>
          <p:nvPr>
            <p:ph type="title"/>
          </p:nvPr>
        </p:nvSpPr>
        <p:spPr/>
        <p:txBody>
          <a:bodyPr/>
          <a:lstStyle/>
          <a:p>
            <a:r>
              <a:rPr lang="en-GB" sz="3600" b="1" dirty="0"/>
              <a:t>Marketing Growth Strategies:</a:t>
            </a:r>
            <a:br>
              <a:rPr lang="en-GB" sz="3600" b="1" dirty="0"/>
            </a:br>
            <a:r>
              <a:rPr lang="en-GB" sz="3600" b="1" dirty="0"/>
              <a:t>Why it matters?</a:t>
            </a:r>
          </a:p>
        </p:txBody>
      </p:sp>
      <p:sp>
        <p:nvSpPr>
          <p:cNvPr id="3" name="Content Placeholder 2">
            <a:extLst>
              <a:ext uri="{FF2B5EF4-FFF2-40B4-BE49-F238E27FC236}">
                <a16:creationId xmlns:a16="http://schemas.microsoft.com/office/drawing/2014/main" id="{F1D0AC9C-5A9F-24BD-99A7-53DE94A15660}"/>
              </a:ext>
            </a:extLst>
          </p:cNvPr>
          <p:cNvSpPr>
            <a:spLocks noGrp="1"/>
          </p:cNvSpPr>
          <p:nvPr>
            <p:ph idx="1"/>
          </p:nvPr>
        </p:nvSpPr>
        <p:spPr/>
        <p:txBody>
          <a:bodyPr/>
          <a:lstStyle/>
          <a:p>
            <a:r>
              <a:rPr lang="en-GB" sz="2800" dirty="0"/>
              <a:t>Markets today are highly competitive and rapidly changing.</a:t>
            </a:r>
          </a:p>
          <a:p>
            <a:r>
              <a:rPr lang="en-GB" sz="2800" dirty="0"/>
              <a:t>Strategic thinking enables firms to anticipate change, seize opportunities, and mitigate threats.</a:t>
            </a:r>
          </a:p>
          <a:p>
            <a:r>
              <a:rPr lang="en-GB" sz="2800" dirty="0"/>
              <a:t>Applying models like the Ansoff Matrix and Porter’s Generic Strategies helps marketers plan effective responses to competition.</a:t>
            </a:r>
          </a:p>
        </p:txBody>
      </p:sp>
      <p:sp>
        <p:nvSpPr>
          <p:cNvPr id="4" name="Date Placeholder 3">
            <a:extLst>
              <a:ext uri="{FF2B5EF4-FFF2-40B4-BE49-F238E27FC236}">
                <a16:creationId xmlns:a16="http://schemas.microsoft.com/office/drawing/2014/main" id="{16425CFE-D09B-8108-65C8-F3EAF724AE01}"/>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68A7513D-28F4-B9CD-F5B5-BB00C54935D0}"/>
              </a:ext>
            </a:extLst>
          </p:cNvPr>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1070742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8BA33-BBAD-2F9A-814D-593780BC01D6}"/>
              </a:ext>
            </a:extLst>
          </p:cNvPr>
          <p:cNvSpPr>
            <a:spLocks noGrp="1"/>
          </p:cNvSpPr>
          <p:nvPr>
            <p:ph type="title"/>
          </p:nvPr>
        </p:nvSpPr>
        <p:spPr>
          <a:xfrm>
            <a:off x="457200" y="274638"/>
            <a:ext cx="8229600" cy="1143000"/>
          </a:xfrm>
        </p:spPr>
        <p:txBody>
          <a:bodyPr wrap="square" anchor="ctr">
            <a:normAutofit/>
          </a:bodyPr>
          <a:lstStyle/>
          <a:p>
            <a:r>
              <a:rPr lang="en-GB" sz="3600" b="1" dirty="0"/>
              <a:t>Ansoff Matrix </a:t>
            </a:r>
            <a:r>
              <a:rPr lang="en-GB" sz="2000" b="1" dirty="0"/>
              <a:t>(1 of 5)</a:t>
            </a:r>
            <a:endParaRPr lang="en-GB" sz="3600" b="1" dirty="0"/>
          </a:p>
        </p:txBody>
      </p:sp>
      <p:pic>
        <p:nvPicPr>
          <p:cNvPr id="6" name="Content Placeholder 5" descr="A diagram of different colored rectangles&#10;&#10;Description automatically generated">
            <a:extLst>
              <a:ext uri="{FF2B5EF4-FFF2-40B4-BE49-F238E27FC236}">
                <a16:creationId xmlns:a16="http://schemas.microsoft.com/office/drawing/2014/main" id="{CB989FA0-BF19-7057-C5AD-EE55D352E9F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1417638"/>
            <a:ext cx="7556857" cy="4099595"/>
          </a:xfrm>
          <a:prstGeom prst="rect">
            <a:avLst/>
          </a:prstGeom>
          <a:noFill/>
        </p:spPr>
      </p:pic>
      <p:sp>
        <p:nvSpPr>
          <p:cNvPr id="4" name="Date Placeholder 3">
            <a:extLst>
              <a:ext uri="{FF2B5EF4-FFF2-40B4-BE49-F238E27FC236}">
                <a16:creationId xmlns:a16="http://schemas.microsoft.com/office/drawing/2014/main" id="{919DE9E8-95CC-899B-7249-65DA6AFF80B0}"/>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20/10/2025</a:t>
            </a:fld>
            <a:endParaRPr lang="en-GB" altLang="en-US" sz="900"/>
          </a:p>
        </p:txBody>
      </p:sp>
      <p:sp>
        <p:nvSpPr>
          <p:cNvPr id="5" name="Slide Number Placeholder 4">
            <a:extLst>
              <a:ext uri="{FF2B5EF4-FFF2-40B4-BE49-F238E27FC236}">
                <a16:creationId xmlns:a16="http://schemas.microsoft.com/office/drawing/2014/main" id="{C301FE03-5B19-BC41-6F6F-E27C1477358A}"/>
              </a:ext>
            </a:extLst>
          </p:cNvPr>
          <p:cNvSpPr>
            <a:spLocks noGrp="1"/>
          </p:cNvSpPr>
          <p:nvPr>
            <p:ph type="sldNum" sz="quarter" idx="12"/>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5</a:t>
            </a:fld>
            <a:endParaRPr lang="en-GB" altLang="en-US"/>
          </a:p>
        </p:txBody>
      </p:sp>
      <p:sp>
        <p:nvSpPr>
          <p:cNvPr id="7" name="TextBox 6">
            <a:extLst>
              <a:ext uri="{FF2B5EF4-FFF2-40B4-BE49-F238E27FC236}">
                <a16:creationId xmlns:a16="http://schemas.microsoft.com/office/drawing/2014/main" id="{F1410A2C-DE99-6429-57BC-4474E97A18DD}"/>
              </a:ext>
            </a:extLst>
          </p:cNvPr>
          <p:cNvSpPr txBox="1"/>
          <p:nvPr/>
        </p:nvSpPr>
        <p:spPr>
          <a:xfrm>
            <a:off x="3851920" y="5361242"/>
            <a:ext cx="1879041" cy="338554"/>
          </a:xfrm>
          <a:prstGeom prst="rect">
            <a:avLst/>
          </a:prstGeom>
          <a:noFill/>
        </p:spPr>
        <p:txBody>
          <a:bodyPr wrap="none" rtlCol="0">
            <a:spAutoFit/>
          </a:bodyPr>
          <a:lstStyle/>
          <a:p>
            <a:r>
              <a:rPr lang="en-GB" sz="1600" b="0" i="0" u="none" strike="noStrike" dirty="0">
                <a:solidFill>
                  <a:srgbClr val="3A3A3A"/>
                </a:solidFill>
                <a:effectLst/>
                <a:latin typeface="Source Sans Pro" panose="020B0503030403020204" pitchFamily="34" charset="0"/>
              </a:rPr>
              <a:t>(Hooley et al., 2020)</a:t>
            </a:r>
            <a:endParaRPr lang="en-GB" sz="1600" dirty="0"/>
          </a:p>
        </p:txBody>
      </p:sp>
    </p:spTree>
    <p:extLst>
      <p:ext uri="{BB962C8B-B14F-4D97-AF65-F5344CB8AC3E}">
        <p14:creationId xmlns:p14="http://schemas.microsoft.com/office/powerpoint/2010/main" val="1426754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D39D6-4BD6-428A-AA9A-79317B49456C}"/>
              </a:ext>
            </a:extLst>
          </p:cNvPr>
          <p:cNvSpPr>
            <a:spLocks noGrp="1"/>
          </p:cNvSpPr>
          <p:nvPr>
            <p:ph type="title"/>
          </p:nvPr>
        </p:nvSpPr>
        <p:spPr/>
        <p:txBody>
          <a:bodyPr/>
          <a:lstStyle/>
          <a:p>
            <a:r>
              <a:rPr lang="en-GB" sz="3600" b="1" dirty="0"/>
              <a:t>Market Penetration </a:t>
            </a:r>
            <a:r>
              <a:rPr lang="en-GB" sz="2000" b="1" dirty="0"/>
              <a:t>(2 of 5)</a:t>
            </a:r>
            <a:endParaRPr lang="en-GB" sz="3600" dirty="0"/>
          </a:p>
        </p:txBody>
      </p:sp>
      <p:sp>
        <p:nvSpPr>
          <p:cNvPr id="3" name="Content Placeholder 2">
            <a:extLst>
              <a:ext uri="{FF2B5EF4-FFF2-40B4-BE49-F238E27FC236}">
                <a16:creationId xmlns:a16="http://schemas.microsoft.com/office/drawing/2014/main" id="{91039C04-C400-48FB-B8D6-A56403A5F625}"/>
              </a:ext>
            </a:extLst>
          </p:cNvPr>
          <p:cNvSpPr>
            <a:spLocks noGrp="1"/>
          </p:cNvSpPr>
          <p:nvPr>
            <p:ph idx="1"/>
          </p:nvPr>
        </p:nvSpPr>
        <p:spPr/>
        <p:txBody>
          <a:bodyPr/>
          <a:lstStyle/>
          <a:p>
            <a:r>
              <a:rPr lang="en-GB" sz="2800" b="1" dirty="0"/>
              <a:t>Market Penetration -&gt; </a:t>
            </a:r>
            <a:r>
              <a:rPr lang="en-GB" sz="2800" b="1" dirty="0">
                <a:solidFill>
                  <a:srgbClr val="FF0000"/>
                </a:solidFill>
              </a:rPr>
              <a:t>Increase sales </a:t>
            </a:r>
            <a:r>
              <a:rPr lang="en-GB" sz="2800" dirty="0"/>
              <a:t>of </a:t>
            </a:r>
            <a:r>
              <a:rPr lang="en-GB" sz="2800" b="1" dirty="0">
                <a:solidFill>
                  <a:srgbClr val="FF0000"/>
                </a:solidFill>
              </a:rPr>
              <a:t>current products</a:t>
            </a:r>
            <a:r>
              <a:rPr lang="en-GB" sz="2800" dirty="0">
                <a:solidFill>
                  <a:srgbClr val="FF0000"/>
                </a:solidFill>
              </a:rPr>
              <a:t> </a:t>
            </a:r>
            <a:r>
              <a:rPr lang="en-GB" sz="2800" dirty="0"/>
              <a:t>to </a:t>
            </a:r>
            <a:r>
              <a:rPr lang="en-GB" sz="2800" b="1" dirty="0">
                <a:solidFill>
                  <a:srgbClr val="FF0000"/>
                </a:solidFill>
              </a:rPr>
              <a:t>existing customers</a:t>
            </a:r>
            <a:r>
              <a:rPr lang="en-GB" sz="2800" dirty="0"/>
              <a:t>.</a:t>
            </a:r>
            <a:endParaRPr lang="en-GB" sz="1600" dirty="0"/>
          </a:p>
          <a:p>
            <a:pPr>
              <a:buFont typeface="Arial" panose="020B0604020202020204" pitchFamily="34" charset="0"/>
              <a:buChar char="•"/>
            </a:pPr>
            <a:r>
              <a:rPr lang="en-GB" sz="2800" dirty="0"/>
              <a:t>Encourage customers to </a:t>
            </a:r>
            <a:r>
              <a:rPr lang="en-GB" sz="2800" b="1" dirty="0"/>
              <a:t>buy more</a:t>
            </a:r>
            <a:r>
              <a:rPr lang="en-GB" sz="2800" dirty="0"/>
              <a:t>, </a:t>
            </a:r>
            <a:r>
              <a:rPr lang="en-GB" sz="2800" b="1" dirty="0"/>
              <a:t>use more often</a:t>
            </a:r>
            <a:r>
              <a:rPr lang="en-GB" sz="2800" dirty="0"/>
              <a:t>, or </a:t>
            </a:r>
            <a:r>
              <a:rPr lang="en-GB" sz="2800" b="1" dirty="0"/>
              <a:t>attract competitors’ customers</a:t>
            </a:r>
            <a:r>
              <a:rPr lang="en-GB" sz="2800" dirty="0"/>
              <a:t> within the same market.</a:t>
            </a:r>
          </a:p>
          <a:p>
            <a:pPr>
              <a:buFont typeface="Arial" panose="020B0604020202020204" pitchFamily="34" charset="0"/>
              <a:buChar char="•"/>
            </a:pPr>
            <a:r>
              <a:rPr lang="en-GB" sz="2800" dirty="0"/>
              <a:t>Strategies include:</a:t>
            </a:r>
          </a:p>
          <a:p>
            <a:pPr lvl="1">
              <a:buFont typeface="Arial" panose="020B0604020202020204" pitchFamily="34" charset="0"/>
              <a:buChar char="•"/>
            </a:pPr>
            <a:r>
              <a:rPr lang="en-GB" sz="2400" b="1" dirty="0"/>
              <a:t>Advertising and promotions to boost usage</a:t>
            </a:r>
          </a:p>
          <a:p>
            <a:pPr lvl="1">
              <a:buFont typeface="Arial" panose="020B0604020202020204" pitchFamily="34" charset="0"/>
              <a:buChar char="•"/>
            </a:pPr>
            <a:r>
              <a:rPr lang="en-GB" sz="2400" b="1" dirty="0"/>
              <a:t>Loyalty programs to retain customers</a:t>
            </a:r>
          </a:p>
          <a:p>
            <a:pPr lvl="1">
              <a:buFont typeface="Arial" panose="020B0604020202020204" pitchFamily="34" charset="0"/>
              <a:buChar char="•"/>
            </a:pPr>
            <a:r>
              <a:rPr lang="en-GB" sz="2400" b="1" dirty="0"/>
              <a:t>Competitive pricing</a:t>
            </a:r>
          </a:p>
          <a:p>
            <a:endParaRPr lang="en-GB" sz="2800" dirty="0"/>
          </a:p>
        </p:txBody>
      </p:sp>
      <p:sp>
        <p:nvSpPr>
          <p:cNvPr id="4" name="Date Placeholder 3">
            <a:extLst>
              <a:ext uri="{FF2B5EF4-FFF2-40B4-BE49-F238E27FC236}">
                <a16:creationId xmlns:a16="http://schemas.microsoft.com/office/drawing/2014/main" id="{088D4D83-5629-49ED-81F8-A1FC628539C1}"/>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C1D1E3C3-C37E-41E4-9900-8D28906EC4A7}"/>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pic>
        <p:nvPicPr>
          <p:cNvPr id="1028" name="Picture 4" descr="DOWNLOAD THE 101 ESPN MOBILE APP, 📱 101espn.com/mobile-apps">
            <a:extLst>
              <a:ext uri="{FF2B5EF4-FFF2-40B4-BE49-F238E27FC236}">
                <a16:creationId xmlns:a16="http://schemas.microsoft.com/office/drawing/2014/main" id="{3ED4C53A-366D-F162-7AE8-2B320BC42E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98" y="27534"/>
            <a:ext cx="1503610" cy="1503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886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99618-5A02-49DF-990F-2F0B08AF662A}"/>
              </a:ext>
            </a:extLst>
          </p:cNvPr>
          <p:cNvSpPr>
            <a:spLocks noGrp="1"/>
          </p:cNvSpPr>
          <p:nvPr>
            <p:ph type="title"/>
          </p:nvPr>
        </p:nvSpPr>
        <p:spPr/>
        <p:txBody>
          <a:bodyPr/>
          <a:lstStyle/>
          <a:p>
            <a:r>
              <a:rPr lang="en-GB" sz="3600" b="1" dirty="0"/>
              <a:t>Market Development </a:t>
            </a:r>
            <a:r>
              <a:rPr lang="en-GB" sz="2000" b="1" dirty="0"/>
              <a:t>(3 of 5)</a:t>
            </a:r>
            <a:endParaRPr lang="en-GB" sz="3600" dirty="0"/>
          </a:p>
        </p:txBody>
      </p:sp>
      <p:sp>
        <p:nvSpPr>
          <p:cNvPr id="3" name="Content Placeholder 2">
            <a:extLst>
              <a:ext uri="{FF2B5EF4-FFF2-40B4-BE49-F238E27FC236}">
                <a16:creationId xmlns:a16="http://schemas.microsoft.com/office/drawing/2014/main" id="{3513F77E-39C0-4E6B-9ECA-9563AF76D0F3}"/>
              </a:ext>
            </a:extLst>
          </p:cNvPr>
          <p:cNvSpPr>
            <a:spLocks noGrp="1"/>
          </p:cNvSpPr>
          <p:nvPr>
            <p:ph idx="1"/>
          </p:nvPr>
        </p:nvSpPr>
        <p:spPr/>
        <p:txBody>
          <a:bodyPr/>
          <a:lstStyle/>
          <a:p>
            <a:r>
              <a:rPr lang="en-GB" sz="2800" b="1" dirty="0"/>
              <a:t>Market Development -&gt; </a:t>
            </a:r>
            <a:r>
              <a:rPr lang="en-GB" sz="2800" b="1" dirty="0">
                <a:solidFill>
                  <a:srgbClr val="FF0000"/>
                </a:solidFill>
              </a:rPr>
              <a:t>Increase sale </a:t>
            </a:r>
            <a:r>
              <a:rPr lang="en-GB" sz="2800" dirty="0"/>
              <a:t>by selling </a:t>
            </a:r>
            <a:r>
              <a:rPr lang="en-GB" sz="2800" b="1" dirty="0">
                <a:solidFill>
                  <a:srgbClr val="FF0000"/>
                </a:solidFill>
              </a:rPr>
              <a:t>new products </a:t>
            </a:r>
            <a:r>
              <a:rPr lang="en-GB" sz="2800" dirty="0"/>
              <a:t>to</a:t>
            </a:r>
            <a:r>
              <a:rPr lang="en-GB" sz="2800" b="1" dirty="0">
                <a:solidFill>
                  <a:srgbClr val="FF0000"/>
                </a:solidFill>
              </a:rPr>
              <a:t> existing customers</a:t>
            </a:r>
            <a:r>
              <a:rPr lang="en-GB" sz="2800" dirty="0"/>
              <a:t>.</a:t>
            </a:r>
          </a:p>
          <a:p>
            <a:pPr>
              <a:buFont typeface="Arial" panose="020B0604020202020204" pitchFamily="34" charset="0"/>
              <a:buChar char="•"/>
            </a:pPr>
            <a:r>
              <a:rPr lang="en-GB" sz="2800" b="1" dirty="0"/>
              <a:t>Expand geographically</a:t>
            </a:r>
            <a:r>
              <a:rPr lang="en-GB" sz="2800" dirty="0"/>
              <a:t>, </a:t>
            </a:r>
            <a:r>
              <a:rPr lang="en-GB" sz="2800" b="1" dirty="0"/>
              <a:t>demographically</a:t>
            </a:r>
            <a:r>
              <a:rPr lang="en-GB" sz="2800" dirty="0"/>
              <a:t>, or </a:t>
            </a:r>
            <a:r>
              <a:rPr lang="en-GB" sz="2800" b="1" dirty="0"/>
              <a:t>through new distribution channels</a:t>
            </a:r>
            <a:r>
              <a:rPr lang="en-GB" sz="2800" dirty="0"/>
              <a:t>.</a:t>
            </a:r>
          </a:p>
          <a:p>
            <a:pPr>
              <a:buFont typeface="Arial" panose="020B0604020202020204" pitchFamily="34" charset="0"/>
              <a:buChar char="•"/>
            </a:pPr>
            <a:r>
              <a:rPr lang="en-GB" sz="2800" dirty="0"/>
              <a:t>Strategies include:</a:t>
            </a:r>
          </a:p>
          <a:p>
            <a:pPr lvl="1">
              <a:buFont typeface="Arial" panose="020B0604020202020204" pitchFamily="34" charset="0"/>
              <a:buChar char="•"/>
            </a:pPr>
            <a:r>
              <a:rPr lang="en-GB" sz="2400" b="1" dirty="0"/>
              <a:t>Entering new countries or regions</a:t>
            </a:r>
          </a:p>
          <a:p>
            <a:pPr lvl="1">
              <a:buFont typeface="Arial" panose="020B0604020202020204" pitchFamily="34" charset="0"/>
              <a:buChar char="•"/>
            </a:pPr>
            <a:r>
              <a:rPr lang="en-GB" sz="2400" b="1" dirty="0"/>
              <a:t>Targeting a new demographic group (e.g., younger or older consumers)</a:t>
            </a:r>
          </a:p>
          <a:p>
            <a:pPr lvl="1">
              <a:buFont typeface="Arial" panose="020B0604020202020204" pitchFamily="34" charset="0"/>
              <a:buChar char="•"/>
            </a:pPr>
            <a:r>
              <a:rPr lang="en-GB" sz="2400" b="1" dirty="0"/>
              <a:t>Using online channels to reach new audiences</a:t>
            </a:r>
          </a:p>
        </p:txBody>
      </p:sp>
      <p:sp>
        <p:nvSpPr>
          <p:cNvPr id="4" name="Date Placeholder 3">
            <a:extLst>
              <a:ext uri="{FF2B5EF4-FFF2-40B4-BE49-F238E27FC236}">
                <a16:creationId xmlns:a16="http://schemas.microsoft.com/office/drawing/2014/main" id="{8A0934F6-75D8-4E7A-92EB-A1927D1EC5FB}"/>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6E4F9B04-092B-43A2-A4F5-953DBAAD44A4}"/>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3188393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EE256-236B-4BD5-A1A3-F80A6A7D64EF}"/>
              </a:ext>
            </a:extLst>
          </p:cNvPr>
          <p:cNvSpPr>
            <a:spLocks noGrp="1"/>
          </p:cNvSpPr>
          <p:nvPr>
            <p:ph type="title"/>
          </p:nvPr>
        </p:nvSpPr>
        <p:spPr/>
        <p:txBody>
          <a:bodyPr/>
          <a:lstStyle/>
          <a:p>
            <a:br>
              <a:rPr lang="en-GB" sz="3600" b="1" dirty="0"/>
            </a:br>
            <a:r>
              <a:rPr lang="en-GB" sz="3600" b="1" dirty="0"/>
              <a:t>Product Development </a:t>
            </a:r>
            <a:br>
              <a:rPr lang="en-GB" sz="3600" b="1" dirty="0"/>
            </a:br>
            <a:r>
              <a:rPr lang="en-GB" sz="2000" b="1" dirty="0"/>
              <a:t>(4 of 5)</a:t>
            </a:r>
            <a:endParaRPr lang="en-GB" sz="3600" dirty="0"/>
          </a:p>
        </p:txBody>
      </p:sp>
      <p:sp>
        <p:nvSpPr>
          <p:cNvPr id="3" name="Content Placeholder 2">
            <a:extLst>
              <a:ext uri="{FF2B5EF4-FFF2-40B4-BE49-F238E27FC236}">
                <a16:creationId xmlns:a16="http://schemas.microsoft.com/office/drawing/2014/main" id="{D0EBCC69-2337-47B3-8472-9353A2F27F7F}"/>
              </a:ext>
            </a:extLst>
          </p:cNvPr>
          <p:cNvSpPr>
            <a:spLocks noGrp="1"/>
          </p:cNvSpPr>
          <p:nvPr>
            <p:ph idx="1"/>
          </p:nvPr>
        </p:nvSpPr>
        <p:spPr/>
        <p:txBody>
          <a:bodyPr/>
          <a:lstStyle/>
          <a:p>
            <a:r>
              <a:rPr lang="en-GB" sz="2800" b="1" dirty="0"/>
              <a:t>Product Development Strategy -&gt;</a:t>
            </a:r>
            <a:r>
              <a:rPr lang="en-GB" sz="2800" dirty="0"/>
              <a:t> </a:t>
            </a:r>
            <a:r>
              <a:rPr lang="en-GB" sz="2800" b="1" dirty="0">
                <a:solidFill>
                  <a:srgbClr val="FF0000"/>
                </a:solidFill>
              </a:rPr>
              <a:t>Increasing sales</a:t>
            </a:r>
            <a:r>
              <a:rPr lang="en-GB" sz="2800" dirty="0"/>
              <a:t> by offering </a:t>
            </a:r>
            <a:r>
              <a:rPr lang="en-GB" sz="2800" b="1" dirty="0">
                <a:solidFill>
                  <a:srgbClr val="FF0000"/>
                </a:solidFill>
              </a:rPr>
              <a:t>existing products</a:t>
            </a:r>
            <a:r>
              <a:rPr lang="en-GB" sz="2800" dirty="0"/>
              <a:t> to </a:t>
            </a:r>
            <a:r>
              <a:rPr lang="en-GB" sz="2800" b="1" dirty="0">
                <a:solidFill>
                  <a:srgbClr val="FF0000"/>
                </a:solidFill>
              </a:rPr>
              <a:t>new markets.</a:t>
            </a:r>
          </a:p>
          <a:p>
            <a:pPr>
              <a:buFont typeface="Arial" panose="020B0604020202020204" pitchFamily="34" charset="0"/>
              <a:buChar char="•"/>
            </a:pPr>
            <a:r>
              <a:rPr lang="en-GB" sz="2800" dirty="0"/>
              <a:t>Introduce </a:t>
            </a:r>
            <a:r>
              <a:rPr lang="en-GB" sz="2800" b="1" dirty="0"/>
              <a:t>innovation</a:t>
            </a:r>
            <a:r>
              <a:rPr lang="en-GB" sz="2800" dirty="0"/>
              <a:t> to keep loyal customers engaged and satisfied.</a:t>
            </a:r>
          </a:p>
          <a:p>
            <a:pPr>
              <a:buFont typeface="Arial" panose="020B0604020202020204" pitchFamily="34" charset="0"/>
              <a:buChar char="•"/>
            </a:pPr>
            <a:r>
              <a:rPr lang="en-GB" sz="2800" dirty="0"/>
              <a:t>Strategies include:</a:t>
            </a:r>
          </a:p>
          <a:p>
            <a:pPr lvl="1">
              <a:buFont typeface="Arial" panose="020B0604020202020204" pitchFamily="34" charset="0"/>
              <a:buChar char="•"/>
            </a:pPr>
            <a:r>
              <a:rPr lang="en-GB" sz="2400" b="1" dirty="0"/>
              <a:t>Launching updated or upgraded versions</a:t>
            </a:r>
          </a:p>
          <a:p>
            <a:pPr lvl="1">
              <a:buFont typeface="Arial" panose="020B0604020202020204" pitchFamily="34" charset="0"/>
              <a:buChar char="•"/>
            </a:pPr>
            <a:r>
              <a:rPr lang="en-GB" sz="2400" b="1" dirty="0"/>
              <a:t>Introducing complementary products</a:t>
            </a:r>
          </a:p>
          <a:p>
            <a:pPr lvl="1">
              <a:buFont typeface="Arial" panose="020B0604020202020204" pitchFamily="34" charset="0"/>
              <a:buChar char="•"/>
            </a:pPr>
            <a:r>
              <a:rPr lang="en-GB" sz="2400" b="1" dirty="0"/>
              <a:t>Leveraging R&amp;D to innovate</a:t>
            </a:r>
          </a:p>
        </p:txBody>
      </p:sp>
      <p:sp>
        <p:nvSpPr>
          <p:cNvPr id="4" name="Date Placeholder 3">
            <a:extLst>
              <a:ext uri="{FF2B5EF4-FFF2-40B4-BE49-F238E27FC236}">
                <a16:creationId xmlns:a16="http://schemas.microsoft.com/office/drawing/2014/main" id="{DBB1E331-8F22-4095-B35A-50E7086255B2}"/>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4A1F0C2E-1362-40EA-8C88-238D1238E08E}"/>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pic>
        <p:nvPicPr>
          <p:cNvPr id="2050" name="Picture 2" descr="Toyota Prius Price - Images, Colors ...">
            <a:extLst>
              <a:ext uri="{FF2B5EF4-FFF2-40B4-BE49-F238E27FC236}">
                <a16:creationId xmlns:a16="http://schemas.microsoft.com/office/drawing/2014/main" id="{ECA05782-1456-E8BB-8E29-15B5962897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14300"/>
            <a:ext cx="2072059" cy="1164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830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F92B5-9BBB-42D8-9636-73D8AEFA324B}"/>
              </a:ext>
            </a:extLst>
          </p:cNvPr>
          <p:cNvSpPr>
            <a:spLocks noGrp="1"/>
          </p:cNvSpPr>
          <p:nvPr>
            <p:ph type="title"/>
          </p:nvPr>
        </p:nvSpPr>
        <p:spPr>
          <a:xfrm>
            <a:off x="457200" y="274638"/>
            <a:ext cx="8229600" cy="1143000"/>
          </a:xfrm>
        </p:spPr>
        <p:txBody>
          <a:bodyPr wrap="square" anchor="ctr">
            <a:normAutofit/>
          </a:bodyPr>
          <a:lstStyle/>
          <a:p>
            <a:r>
              <a:rPr lang="en-GB" sz="3600" b="1" dirty="0"/>
              <a:t>Diversification </a:t>
            </a:r>
            <a:r>
              <a:rPr lang="en-GB" sz="2000" b="1" dirty="0"/>
              <a:t>(5 of 5)</a:t>
            </a:r>
            <a:endParaRPr lang="en-GB" dirty="0"/>
          </a:p>
        </p:txBody>
      </p:sp>
      <p:sp>
        <p:nvSpPr>
          <p:cNvPr id="3" name="Content Placeholder 2">
            <a:extLst>
              <a:ext uri="{FF2B5EF4-FFF2-40B4-BE49-F238E27FC236}">
                <a16:creationId xmlns:a16="http://schemas.microsoft.com/office/drawing/2014/main" id="{D92F4A7B-AC15-4DE8-B1B9-938735BF39EA}"/>
              </a:ext>
            </a:extLst>
          </p:cNvPr>
          <p:cNvSpPr>
            <a:spLocks noGrp="1"/>
          </p:cNvSpPr>
          <p:nvPr>
            <p:ph sz="half" idx="1"/>
          </p:nvPr>
        </p:nvSpPr>
        <p:spPr>
          <a:xfrm>
            <a:off x="457200" y="1600201"/>
            <a:ext cx="4402832" cy="3989040"/>
          </a:xfrm>
        </p:spPr>
        <p:txBody>
          <a:bodyPr wrap="square" anchor="t">
            <a:normAutofit fontScale="92500" lnSpcReduction="10000"/>
          </a:bodyPr>
          <a:lstStyle/>
          <a:p>
            <a:pPr>
              <a:lnSpc>
                <a:spcPct val="90000"/>
              </a:lnSpc>
            </a:pPr>
            <a:r>
              <a:rPr lang="en-GB" b="1" dirty="0"/>
              <a:t>Diversification -&gt; </a:t>
            </a:r>
            <a:r>
              <a:rPr lang="en-GB" dirty="0"/>
              <a:t>The riskiest strategy, involving developing entirely </a:t>
            </a:r>
            <a:r>
              <a:rPr lang="en-GB" b="1" dirty="0"/>
              <a:t>new products </a:t>
            </a:r>
            <a:r>
              <a:rPr lang="en-GB" dirty="0"/>
              <a:t>for </a:t>
            </a:r>
            <a:r>
              <a:rPr lang="en-GB" b="1" dirty="0"/>
              <a:t>new markets</a:t>
            </a:r>
            <a:r>
              <a:rPr lang="en-GB" dirty="0"/>
              <a:t>, which could be related (synergistic) or unrelated diversification.</a:t>
            </a:r>
          </a:p>
          <a:p>
            <a:pPr>
              <a:lnSpc>
                <a:spcPct val="90000"/>
              </a:lnSpc>
            </a:pPr>
            <a:r>
              <a:rPr lang="en-GB" b="1" dirty="0"/>
              <a:t>Example: </a:t>
            </a:r>
            <a:r>
              <a:rPr lang="en-GB" dirty="0"/>
              <a:t>Tesla expands from EVs into solar energy and energy storage (Powerwall)</a:t>
            </a:r>
          </a:p>
        </p:txBody>
      </p:sp>
      <p:pic>
        <p:nvPicPr>
          <p:cNvPr id="4098" name="Picture 2" descr="belgian-boost-for-tesla - reNews ...">
            <a:extLst>
              <a:ext uri="{FF2B5EF4-FFF2-40B4-BE49-F238E27FC236}">
                <a16:creationId xmlns:a16="http://schemas.microsoft.com/office/drawing/2014/main" id="{619F333C-2D94-878C-74E1-CF10B09BA0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1314" r="16954" b="2"/>
          <a:stretch/>
        </p:blipFill>
        <p:spPr bwMode="auto">
          <a:xfrm>
            <a:off x="4925888" y="1600201"/>
            <a:ext cx="4038600" cy="3989040"/>
          </a:xfrm>
          <a:prstGeom prst="rect">
            <a:avLst/>
          </a:prstGeom>
          <a:solidFill>
            <a:srgbClr val="FFFFFF"/>
          </a:solidFill>
        </p:spPr>
      </p:pic>
      <p:sp>
        <p:nvSpPr>
          <p:cNvPr id="4" name="Date Placeholder 3">
            <a:extLst>
              <a:ext uri="{FF2B5EF4-FFF2-40B4-BE49-F238E27FC236}">
                <a16:creationId xmlns:a16="http://schemas.microsoft.com/office/drawing/2014/main" id="{67B0006D-EEBB-4A83-8778-1658856FF606}"/>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20/10/2025</a:t>
            </a:fld>
            <a:endParaRPr lang="en-GB" altLang="en-US" sz="900"/>
          </a:p>
        </p:txBody>
      </p:sp>
      <p:sp>
        <p:nvSpPr>
          <p:cNvPr id="5" name="Slide Number Placeholder 4">
            <a:extLst>
              <a:ext uri="{FF2B5EF4-FFF2-40B4-BE49-F238E27FC236}">
                <a16:creationId xmlns:a16="http://schemas.microsoft.com/office/drawing/2014/main" id="{BB36967E-DDDF-49FD-AFDF-FF1C13742A71}"/>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9</a:t>
            </a:fld>
            <a:endParaRPr lang="en-GB" altLang="en-US"/>
          </a:p>
        </p:txBody>
      </p:sp>
    </p:spTree>
    <p:extLst>
      <p:ext uri="{BB962C8B-B14F-4D97-AF65-F5344CB8AC3E}">
        <p14:creationId xmlns:p14="http://schemas.microsoft.com/office/powerpoint/2010/main" val="708207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4A7D3-D674-6C75-A30B-D6AF22CF13EC}"/>
              </a:ext>
            </a:extLst>
          </p:cNvPr>
          <p:cNvSpPr>
            <a:spLocks noGrp="1"/>
          </p:cNvSpPr>
          <p:nvPr>
            <p:ph type="title"/>
          </p:nvPr>
        </p:nvSpPr>
        <p:spPr/>
        <p:txBody>
          <a:bodyPr/>
          <a:lstStyle/>
          <a:p>
            <a:r>
              <a:rPr lang="en-GB" sz="3200" b="1" dirty="0"/>
              <a:t>Ansoff Matrix – </a:t>
            </a:r>
            <a:br>
              <a:rPr lang="en-GB" sz="3200" b="1" dirty="0"/>
            </a:br>
            <a:r>
              <a:rPr lang="en-GB" sz="3200" b="1" dirty="0"/>
              <a:t>Pioneering and follower organisations</a:t>
            </a:r>
          </a:p>
        </p:txBody>
      </p:sp>
      <p:sp>
        <p:nvSpPr>
          <p:cNvPr id="3" name="Content Placeholder 2">
            <a:extLst>
              <a:ext uri="{FF2B5EF4-FFF2-40B4-BE49-F238E27FC236}">
                <a16:creationId xmlns:a16="http://schemas.microsoft.com/office/drawing/2014/main" id="{83C9800C-1732-7C74-4B9A-297FAE5BFF8E}"/>
              </a:ext>
            </a:extLst>
          </p:cNvPr>
          <p:cNvSpPr>
            <a:spLocks noGrp="1"/>
          </p:cNvSpPr>
          <p:nvPr>
            <p:ph idx="1"/>
          </p:nvPr>
        </p:nvSpPr>
        <p:spPr>
          <a:xfrm>
            <a:off x="457200" y="1484784"/>
            <a:ext cx="8229600" cy="3917032"/>
          </a:xfrm>
        </p:spPr>
        <p:txBody>
          <a:bodyPr/>
          <a:lstStyle/>
          <a:p>
            <a:r>
              <a:rPr lang="en-GB" sz="2800" b="1" dirty="0"/>
              <a:t>Pioneering Organisations</a:t>
            </a:r>
          </a:p>
          <a:p>
            <a:pPr lvl="1"/>
            <a:r>
              <a:rPr lang="en-GB" sz="2400" dirty="0"/>
              <a:t>Pioneers are typically </a:t>
            </a:r>
            <a:r>
              <a:rPr lang="en-GB" sz="2400" b="1" dirty="0"/>
              <a:t>innovators</a:t>
            </a:r>
            <a:r>
              <a:rPr lang="en-GB" sz="2400" dirty="0"/>
              <a:t> that lead market change by developing new products or creating new markets. </a:t>
            </a:r>
          </a:p>
          <a:p>
            <a:r>
              <a:rPr lang="en-GB" sz="2800" dirty="0"/>
              <a:t>They tend to operate in the </a:t>
            </a:r>
            <a:r>
              <a:rPr lang="en-GB" sz="2800" b="1" dirty="0"/>
              <a:t>Product Development</a:t>
            </a:r>
            <a:r>
              <a:rPr lang="en-GB" sz="2800" dirty="0"/>
              <a:t> and </a:t>
            </a:r>
            <a:r>
              <a:rPr lang="en-GB" sz="2800" b="1" dirty="0"/>
              <a:t>Diversification</a:t>
            </a:r>
            <a:r>
              <a:rPr lang="en-GB" sz="2800" dirty="0"/>
              <a:t> quadrants.</a:t>
            </a:r>
          </a:p>
        </p:txBody>
      </p:sp>
      <p:sp>
        <p:nvSpPr>
          <p:cNvPr id="4" name="Date Placeholder 3">
            <a:extLst>
              <a:ext uri="{FF2B5EF4-FFF2-40B4-BE49-F238E27FC236}">
                <a16:creationId xmlns:a16="http://schemas.microsoft.com/office/drawing/2014/main" id="{3B4FF8E1-DC6A-9029-B0B2-541BEBB457DD}"/>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9EDEE855-4639-2177-6F2B-D9162997F301}"/>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pic>
        <p:nvPicPr>
          <p:cNvPr id="1028" name="Picture 4" descr="Netflix Gift Card - Delivered via email ...">
            <a:extLst>
              <a:ext uri="{FF2B5EF4-FFF2-40B4-BE49-F238E27FC236}">
                <a16:creationId xmlns:a16="http://schemas.microsoft.com/office/drawing/2014/main" id="{0FD00E5F-5098-2F6A-F0DC-3538D3F78C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4149080"/>
            <a:ext cx="2592288" cy="14516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9314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76E5B-DC66-71A9-26A2-C2D49283F772}"/>
              </a:ext>
            </a:extLst>
          </p:cNvPr>
          <p:cNvSpPr>
            <a:spLocks noGrp="1"/>
          </p:cNvSpPr>
          <p:nvPr>
            <p:ph type="title"/>
          </p:nvPr>
        </p:nvSpPr>
        <p:spPr/>
        <p:txBody>
          <a:bodyPr/>
          <a:lstStyle/>
          <a:p>
            <a:r>
              <a:rPr lang="en-GB" sz="3200" b="1" dirty="0"/>
              <a:t>Ansoff Matrix – </a:t>
            </a:r>
            <a:br>
              <a:rPr lang="en-GB" sz="3200" b="1" dirty="0"/>
            </a:br>
            <a:r>
              <a:rPr lang="en-GB" sz="3200" b="1" dirty="0"/>
              <a:t>Pioneering and follower organisations</a:t>
            </a:r>
            <a:endParaRPr lang="en-GB" sz="3200" dirty="0"/>
          </a:p>
        </p:txBody>
      </p:sp>
      <p:sp>
        <p:nvSpPr>
          <p:cNvPr id="3" name="Content Placeholder 2">
            <a:extLst>
              <a:ext uri="{FF2B5EF4-FFF2-40B4-BE49-F238E27FC236}">
                <a16:creationId xmlns:a16="http://schemas.microsoft.com/office/drawing/2014/main" id="{4BF45F44-3FF7-23E2-1E50-4F029FA705C3}"/>
              </a:ext>
            </a:extLst>
          </p:cNvPr>
          <p:cNvSpPr>
            <a:spLocks noGrp="1"/>
          </p:cNvSpPr>
          <p:nvPr>
            <p:ph idx="1"/>
          </p:nvPr>
        </p:nvSpPr>
        <p:spPr/>
        <p:txBody>
          <a:bodyPr/>
          <a:lstStyle/>
          <a:p>
            <a:r>
              <a:rPr lang="en-GB" sz="2800" b="1" dirty="0"/>
              <a:t>Follower Organisations</a:t>
            </a:r>
          </a:p>
          <a:p>
            <a:pPr lvl="1"/>
            <a:r>
              <a:rPr lang="en-GB" sz="2400" dirty="0"/>
              <a:t>Follower refers to a company that </a:t>
            </a:r>
            <a:r>
              <a:rPr lang="en-GB" sz="2400" b="1" dirty="0"/>
              <a:t>enters a market after pioneering firms</a:t>
            </a:r>
            <a:r>
              <a:rPr lang="en-GB" sz="2400" dirty="0"/>
              <a:t> and builds its strategy by </a:t>
            </a:r>
            <a:r>
              <a:rPr lang="en-GB" sz="2400" b="1" dirty="0"/>
              <a:t>observing, learning from, and adapting</a:t>
            </a:r>
            <a:r>
              <a:rPr lang="en-GB" sz="2400" dirty="0"/>
              <a:t> the innovations or business models introduced by those pioneers. </a:t>
            </a:r>
          </a:p>
          <a:p>
            <a:r>
              <a:rPr lang="en-GB" sz="2800" dirty="0"/>
              <a:t>They prioritise </a:t>
            </a:r>
            <a:r>
              <a:rPr lang="en-GB" sz="2800" b="1" dirty="0"/>
              <a:t>Market Penetration</a:t>
            </a:r>
            <a:r>
              <a:rPr lang="en-GB" sz="2800" dirty="0"/>
              <a:t> and </a:t>
            </a:r>
            <a:r>
              <a:rPr lang="en-GB" sz="2800" b="1" dirty="0"/>
              <a:t>Market Development</a:t>
            </a:r>
            <a:r>
              <a:rPr lang="en-GB" sz="2800" dirty="0"/>
              <a:t> strategies.</a:t>
            </a:r>
          </a:p>
        </p:txBody>
      </p:sp>
      <p:sp>
        <p:nvSpPr>
          <p:cNvPr id="4" name="Date Placeholder 3">
            <a:extLst>
              <a:ext uri="{FF2B5EF4-FFF2-40B4-BE49-F238E27FC236}">
                <a16:creationId xmlns:a16="http://schemas.microsoft.com/office/drawing/2014/main" id="{533F3B8D-11C2-31E3-6130-D2407E4C9497}"/>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70C59441-7CFF-4774-6E20-F434EBED9292}"/>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pic>
        <p:nvPicPr>
          <p:cNvPr id="2050" name="Picture 2" descr="Xiaomi 15 Specs - Xiaomi Global">
            <a:extLst>
              <a:ext uri="{FF2B5EF4-FFF2-40B4-BE49-F238E27FC236}">
                <a16:creationId xmlns:a16="http://schemas.microsoft.com/office/drawing/2014/main" id="{B9C96172-272B-E4AE-E38A-E33E1F6B49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4608232"/>
            <a:ext cx="1614934" cy="1061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7637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5CA2C-0262-E0E6-06D8-9AAD6BB604D0}"/>
              </a:ext>
            </a:extLst>
          </p:cNvPr>
          <p:cNvSpPr>
            <a:spLocks noGrp="1"/>
          </p:cNvSpPr>
          <p:nvPr>
            <p:ph type="title"/>
          </p:nvPr>
        </p:nvSpPr>
        <p:spPr>
          <a:xfrm>
            <a:off x="457200" y="260648"/>
            <a:ext cx="8229600" cy="1143000"/>
          </a:xfrm>
        </p:spPr>
        <p:txBody>
          <a:bodyPr/>
          <a:lstStyle/>
          <a:p>
            <a:r>
              <a:rPr lang="en-GB" sz="3200" b="1" dirty="0"/>
              <a:t>Ansoff Matrix – </a:t>
            </a:r>
            <a:br>
              <a:rPr lang="en-GB" sz="3200" b="1" dirty="0"/>
            </a:br>
            <a:r>
              <a:rPr lang="en-GB" sz="3200" b="1" dirty="0"/>
              <a:t>Pioneering and follower organisations</a:t>
            </a:r>
            <a:endParaRPr lang="en-GB" sz="3200" dirty="0"/>
          </a:p>
        </p:txBody>
      </p:sp>
      <p:graphicFrame>
        <p:nvGraphicFramePr>
          <p:cNvPr id="6" name="Content Placeholder 5">
            <a:extLst>
              <a:ext uri="{FF2B5EF4-FFF2-40B4-BE49-F238E27FC236}">
                <a16:creationId xmlns:a16="http://schemas.microsoft.com/office/drawing/2014/main" id="{E7635362-FF9B-72D0-12BD-9FF1118CD298}"/>
              </a:ext>
            </a:extLst>
          </p:cNvPr>
          <p:cNvGraphicFramePr>
            <a:graphicFrameLocks noGrp="1"/>
          </p:cNvGraphicFramePr>
          <p:nvPr>
            <p:ph idx="1"/>
            <p:extLst>
              <p:ext uri="{D42A27DB-BD31-4B8C-83A1-F6EECF244321}">
                <p14:modId xmlns:p14="http://schemas.microsoft.com/office/powerpoint/2010/main" val="2605668728"/>
              </p:ext>
            </p:extLst>
          </p:nvPr>
        </p:nvGraphicFramePr>
        <p:xfrm>
          <a:off x="457200" y="1484784"/>
          <a:ext cx="8229600" cy="4205064"/>
        </p:xfrm>
        <a:graphic>
          <a:graphicData uri="http://schemas.openxmlformats.org/drawingml/2006/table">
            <a:tbl>
              <a:tblPr/>
              <a:tblGrid>
                <a:gridCol w="2057400">
                  <a:extLst>
                    <a:ext uri="{9D8B030D-6E8A-4147-A177-3AD203B41FA5}">
                      <a16:colId xmlns:a16="http://schemas.microsoft.com/office/drawing/2014/main" val="3773043127"/>
                    </a:ext>
                  </a:extLst>
                </a:gridCol>
                <a:gridCol w="2057400">
                  <a:extLst>
                    <a:ext uri="{9D8B030D-6E8A-4147-A177-3AD203B41FA5}">
                      <a16:colId xmlns:a16="http://schemas.microsoft.com/office/drawing/2014/main" val="3999819831"/>
                    </a:ext>
                  </a:extLst>
                </a:gridCol>
                <a:gridCol w="2057400">
                  <a:extLst>
                    <a:ext uri="{9D8B030D-6E8A-4147-A177-3AD203B41FA5}">
                      <a16:colId xmlns:a16="http://schemas.microsoft.com/office/drawing/2014/main" val="647839538"/>
                    </a:ext>
                  </a:extLst>
                </a:gridCol>
                <a:gridCol w="2057400">
                  <a:extLst>
                    <a:ext uri="{9D8B030D-6E8A-4147-A177-3AD203B41FA5}">
                      <a16:colId xmlns:a16="http://schemas.microsoft.com/office/drawing/2014/main" val="1568063310"/>
                    </a:ext>
                  </a:extLst>
                </a:gridCol>
              </a:tblGrid>
              <a:tr h="336405">
                <a:tc>
                  <a:txBody>
                    <a:bodyPr/>
                    <a:lstStyle/>
                    <a:p>
                      <a:pPr>
                        <a:buNone/>
                      </a:pPr>
                      <a:r>
                        <a:rPr lang="en-GB" sz="1600" b="1" dirty="0"/>
                        <a:t>Strategy (Ansoff)</a:t>
                      </a:r>
                    </a:p>
                  </a:txBody>
                  <a:tcPr marL="78327" marR="78327" marT="39164" marB="39164" anchor="ctr">
                    <a:lnL>
                      <a:noFill/>
                    </a:lnL>
                    <a:lnR>
                      <a:noFill/>
                    </a:lnR>
                    <a:lnT>
                      <a:noFill/>
                    </a:lnT>
                    <a:lnB>
                      <a:noFill/>
                    </a:lnB>
                    <a:noFill/>
                  </a:tcPr>
                </a:tc>
                <a:tc>
                  <a:txBody>
                    <a:bodyPr/>
                    <a:lstStyle/>
                    <a:p>
                      <a:pPr>
                        <a:buNone/>
                      </a:pPr>
                      <a:r>
                        <a:rPr lang="en-GB" sz="1600" b="1" dirty="0"/>
                        <a:t>Pioneers</a:t>
                      </a:r>
                    </a:p>
                  </a:txBody>
                  <a:tcPr marL="78327" marR="78327" marT="39164" marB="39164" anchor="ctr">
                    <a:lnL>
                      <a:noFill/>
                    </a:lnL>
                    <a:lnR>
                      <a:noFill/>
                    </a:lnR>
                    <a:lnT>
                      <a:noFill/>
                    </a:lnT>
                    <a:lnB>
                      <a:noFill/>
                    </a:lnB>
                    <a:noFill/>
                  </a:tcPr>
                </a:tc>
                <a:tc>
                  <a:txBody>
                    <a:bodyPr/>
                    <a:lstStyle/>
                    <a:p>
                      <a:pPr>
                        <a:buNone/>
                      </a:pPr>
                      <a:r>
                        <a:rPr lang="en-GB" sz="1600" b="1" dirty="0"/>
                        <a:t>Followers</a:t>
                      </a:r>
                    </a:p>
                  </a:txBody>
                  <a:tcPr marL="78327" marR="78327" marT="39164" marB="39164" anchor="ctr">
                    <a:lnL>
                      <a:noFill/>
                    </a:lnL>
                    <a:lnR>
                      <a:noFill/>
                    </a:lnR>
                    <a:lnT>
                      <a:noFill/>
                    </a:lnT>
                    <a:lnB>
                      <a:noFill/>
                    </a:lnB>
                    <a:noFill/>
                  </a:tcPr>
                </a:tc>
                <a:tc>
                  <a:txBody>
                    <a:bodyPr/>
                    <a:lstStyle/>
                    <a:p>
                      <a:pPr>
                        <a:buNone/>
                      </a:pPr>
                      <a:r>
                        <a:rPr lang="en-GB" sz="1600" b="1" dirty="0"/>
                        <a:t>References</a:t>
                      </a:r>
                    </a:p>
                  </a:txBody>
                  <a:tcPr marL="78327" marR="78327" marT="39164" marB="39164" anchor="ctr">
                    <a:lnL>
                      <a:noFill/>
                    </a:lnL>
                    <a:lnR>
                      <a:noFill/>
                    </a:lnR>
                    <a:lnT>
                      <a:noFill/>
                    </a:lnT>
                    <a:lnB>
                      <a:noFill/>
                    </a:lnB>
                    <a:noFill/>
                  </a:tcPr>
                </a:tc>
                <a:extLst>
                  <a:ext uri="{0D108BD9-81ED-4DB2-BD59-A6C34878D82A}">
                    <a16:rowId xmlns:a16="http://schemas.microsoft.com/office/drawing/2014/main" val="127318959"/>
                  </a:ext>
                </a:extLst>
              </a:tr>
              <a:tr h="1345620">
                <a:tc>
                  <a:txBody>
                    <a:bodyPr/>
                    <a:lstStyle/>
                    <a:p>
                      <a:pPr>
                        <a:buNone/>
                      </a:pPr>
                      <a:r>
                        <a:rPr lang="en-GB" sz="1600" b="1"/>
                        <a:t>Market Penetration</a:t>
                      </a:r>
                      <a:endParaRPr lang="en-GB" sz="1600"/>
                    </a:p>
                  </a:txBody>
                  <a:tcPr marL="78327" marR="78327" marT="39164" marB="39164" anchor="ctr">
                    <a:lnL>
                      <a:noFill/>
                    </a:lnL>
                    <a:lnR>
                      <a:noFill/>
                    </a:lnR>
                    <a:lnT>
                      <a:noFill/>
                    </a:lnT>
                    <a:lnB>
                      <a:noFill/>
                    </a:lnB>
                    <a:noFill/>
                  </a:tcPr>
                </a:tc>
                <a:tc>
                  <a:txBody>
                    <a:bodyPr/>
                    <a:lstStyle/>
                    <a:p>
                      <a:pPr>
                        <a:buNone/>
                      </a:pPr>
                      <a:r>
                        <a:rPr lang="en-GB" sz="1600"/>
                        <a:t>Maintain dominance through customer loyalty and branding</a:t>
                      </a:r>
                    </a:p>
                  </a:txBody>
                  <a:tcPr marL="78327" marR="78327" marT="39164" marB="39164" anchor="ctr">
                    <a:lnL>
                      <a:noFill/>
                    </a:lnL>
                    <a:lnR>
                      <a:noFill/>
                    </a:lnR>
                    <a:lnT>
                      <a:noFill/>
                    </a:lnT>
                    <a:lnB>
                      <a:noFill/>
                    </a:lnB>
                    <a:noFill/>
                  </a:tcPr>
                </a:tc>
                <a:tc>
                  <a:txBody>
                    <a:bodyPr/>
                    <a:lstStyle/>
                    <a:p>
                      <a:pPr>
                        <a:buNone/>
                      </a:pPr>
                      <a:r>
                        <a:rPr lang="en-GB" sz="1600"/>
                        <a:t>Compete via cost advantage or imitation</a:t>
                      </a:r>
                    </a:p>
                  </a:txBody>
                  <a:tcPr marL="78327" marR="78327" marT="39164" marB="39164" anchor="ctr">
                    <a:lnL>
                      <a:noFill/>
                    </a:lnL>
                    <a:lnR>
                      <a:noFill/>
                    </a:lnR>
                    <a:lnT>
                      <a:noFill/>
                    </a:lnT>
                    <a:lnB>
                      <a:noFill/>
                    </a:lnB>
                    <a:noFill/>
                  </a:tcPr>
                </a:tc>
                <a:tc>
                  <a:txBody>
                    <a:bodyPr/>
                    <a:lstStyle/>
                    <a:p>
                      <a:pPr>
                        <a:buNone/>
                      </a:pPr>
                      <a:r>
                        <a:rPr lang="sv-SE" sz="1600" i="1"/>
                        <a:t>Kotler et al., 2022; Ritala &amp; Huotari, 2019</a:t>
                      </a:r>
                      <a:endParaRPr lang="sv-SE" sz="1600"/>
                    </a:p>
                  </a:txBody>
                  <a:tcPr marL="78327" marR="78327" marT="39164" marB="39164" anchor="ctr">
                    <a:lnL>
                      <a:noFill/>
                    </a:lnL>
                    <a:lnR>
                      <a:noFill/>
                    </a:lnR>
                    <a:lnT>
                      <a:noFill/>
                    </a:lnT>
                    <a:lnB>
                      <a:noFill/>
                    </a:lnB>
                    <a:noFill/>
                  </a:tcPr>
                </a:tc>
                <a:extLst>
                  <a:ext uri="{0D108BD9-81ED-4DB2-BD59-A6C34878D82A}">
                    <a16:rowId xmlns:a16="http://schemas.microsoft.com/office/drawing/2014/main" val="3331609309"/>
                  </a:ext>
                </a:extLst>
              </a:tr>
              <a:tr h="841013">
                <a:tc>
                  <a:txBody>
                    <a:bodyPr/>
                    <a:lstStyle/>
                    <a:p>
                      <a:pPr>
                        <a:buNone/>
                      </a:pPr>
                      <a:r>
                        <a:rPr lang="en-GB" sz="1600" b="1"/>
                        <a:t>Market Development</a:t>
                      </a:r>
                      <a:endParaRPr lang="en-GB" sz="1600"/>
                    </a:p>
                  </a:txBody>
                  <a:tcPr marL="78327" marR="78327" marT="39164" marB="39164" anchor="ctr">
                    <a:lnL>
                      <a:noFill/>
                    </a:lnL>
                    <a:lnR>
                      <a:noFill/>
                    </a:lnR>
                    <a:lnT>
                      <a:noFill/>
                    </a:lnT>
                    <a:lnB>
                      <a:noFill/>
                    </a:lnB>
                    <a:noFill/>
                  </a:tcPr>
                </a:tc>
                <a:tc>
                  <a:txBody>
                    <a:bodyPr/>
                    <a:lstStyle/>
                    <a:p>
                      <a:pPr>
                        <a:buNone/>
                      </a:pPr>
                      <a:r>
                        <a:rPr lang="en-GB" sz="1600" dirty="0"/>
                        <a:t>Enter new markets with brand-led innovation</a:t>
                      </a:r>
                    </a:p>
                  </a:txBody>
                  <a:tcPr marL="78327" marR="78327" marT="39164" marB="39164" anchor="ctr">
                    <a:lnL>
                      <a:noFill/>
                    </a:lnL>
                    <a:lnR>
                      <a:noFill/>
                    </a:lnR>
                    <a:lnT>
                      <a:noFill/>
                    </a:lnT>
                    <a:lnB>
                      <a:noFill/>
                    </a:lnB>
                    <a:noFill/>
                  </a:tcPr>
                </a:tc>
                <a:tc>
                  <a:txBody>
                    <a:bodyPr/>
                    <a:lstStyle/>
                    <a:p>
                      <a:pPr>
                        <a:buNone/>
                      </a:pPr>
                      <a:r>
                        <a:rPr lang="en-GB" sz="1600"/>
                        <a:t>Adapt existing products to emerging regions</a:t>
                      </a:r>
                    </a:p>
                  </a:txBody>
                  <a:tcPr marL="78327" marR="78327" marT="39164" marB="39164" anchor="ctr">
                    <a:lnL>
                      <a:noFill/>
                    </a:lnL>
                    <a:lnR>
                      <a:noFill/>
                    </a:lnR>
                    <a:lnT>
                      <a:noFill/>
                    </a:lnT>
                    <a:lnB>
                      <a:noFill/>
                    </a:lnB>
                    <a:noFill/>
                  </a:tcPr>
                </a:tc>
                <a:tc>
                  <a:txBody>
                    <a:bodyPr/>
                    <a:lstStyle/>
                    <a:p>
                      <a:pPr>
                        <a:buNone/>
                      </a:pPr>
                      <a:r>
                        <a:rPr lang="en-GB" sz="1600" i="1"/>
                        <a:t>Hollensen, 2020</a:t>
                      </a:r>
                      <a:endParaRPr lang="en-GB" sz="1600"/>
                    </a:p>
                  </a:txBody>
                  <a:tcPr marL="78327" marR="78327" marT="39164" marB="39164" anchor="ctr">
                    <a:lnL>
                      <a:noFill/>
                    </a:lnL>
                    <a:lnR>
                      <a:noFill/>
                    </a:lnR>
                    <a:lnT>
                      <a:noFill/>
                    </a:lnT>
                    <a:lnB>
                      <a:noFill/>
                    </a:lnB>
                    <a:noFill/>
                  </a:tcPr>
                </a:tc>
                <a:extLst>
                  <a:ext uri="{0D108BD9-81ED-4DB2-BD59-A6C34878D82A}">
                    <a16:rowId xmlns:a16="http://schemas.microsoft.com/office/drawing/2014/main" val="4076736364"/>
                  </a:ext>
                </a:extLst>
              </a:tr>
              <a:tr h="841013">
                <a:tc>
                  <a:txBody>
                    <a:bodyPr/>
                    <a:lstStyle/>
                    <a:p>
                      <a:pPr>
                        <a:buNone/>
                      </a:pPr>
                      <a:r>
                        <a:rPr lang="en-GB" sz="1600" b="1"/>
                        <a:t>Product Development</a:t>
                      </a:r>
                      <a:endParaRPr lang="en-GB" sz="1600"/>
                    </a:p>
                  </a:txBody>
                  <a:tcPr marL="78327" marR="78327" marT="39164" marB="39164" anchor="ctr">
                    <a:lnL>
                      <a:noFill/>
                    </a:lnL>
                    <a:lnR>
                      <a:noFill/>
                    </a:lnR>
                    <a:lnT>
                      <a:noFill/>
                    </a:lnT>
                    <a:lnB>
                      <a:noFill/>
                    </a:lnB>
                    <a:noFill/>
                  </a:tcPr>
                </a:tc>
                <a:tc>
                  <a:txBody>
                    <a:bodyPr/>
                    <a:lstStyle/>
                    <a:p>
                      <a:pPr>
                        <a:buNone/>
                      </a:pPr>
                      <a:r>
                        <a:rPr lang="en-GB" sz="1600"/>
                        <a:t>Lead innovation and differentiation</a:t>
                      </a:r>
                    </a:p>
                  </a:txBody>
                  <a:tcPr marL="78327" marR="78327" marT="39164" marB="39164" anchor="ctr">
                    <a:lnL>
                      <a:noFill/>
                    </a:lnL>
                    <a:lnR>
                      <a:noFill/>
                    </a:lnR>
                    <a:lnT>
                      <a:noFill/>
                    </a:lnT>
                    <a:lnB>
                      <a:noFill/>
                    </a:lnB>
                    <a:noFill/>
                  </a:tcPr>
                </a:tc>
                <a:tc>
                  <a:txBody>
                    <a:bodyPr/>
                    <a:lstStyle/>
                    <a:p>
                      <a:pPr>
                        <a:buNone/>
                      </a:pPr>
                      <a:r>
                        <a:rPr lang="en-GB" sz="1600" dirty="0"/>
                        <a:t>Adopt modified versions of pioneer products</a:t>
                      </a:r>
                    </a:p>
                  </a:txBody>
                  <a:tcPr marL="78327" marR="78327" marT="39164" marB="39164" anchor="ctr">
                    <a:lnL>
                      <a:noFill/>
                    </a:lnL>
                    <a:lnR>
                      <a:noFill/>
                    </a:lnR>
                    <a:lnT>
                      <a:noFill/>
                    </a:lnT>
                    <a:lnB>
                      <a:noFill/>
                    </a:lnB>
                    <a:noFill/>
                  </a:tcPr>
                </a:tc>
                <a:tc>
                  <a:txBody>
                    <a:bodyPr/>
                    <a:lstStyle/>
                    <a:p>
                      <a:pPr>
                        <a:buNone/>
                      </a:pPr>
                      <a:r>
                        <a:rPr lang="en-GB" sz="1600" i="1"/>
                        <a:t>Taneja &amp; Toombs, 2021</a:t>
                      </a:r>
                      <a:endParaRPr lang="en-GB" sz="1600"/>
                    </a:p>
                  </a:txBody>
                  <a:tcPr marL="78327" marR="78327" marT="39164" marB="39164" anchor="ctr">
                    <a:lnL>
                      <a:noFill/>
                    </a:lnL>
                    <a:lnR>
                      <a:noFill/>
                    </a:lnR>
                    <a:lnT>
                      <a:noFill/>
                    </a:lnT>
                    <a:lnB>
                      <a:noFill/>
                    </a:lnB>
                    <a:noFill/>
                  </a:tcPr>
                </a:tc>
                <a:extLst>
                  <a:ext uri="{0D108BD9-81ED-4DB2-BD59-A6C34878D82A}">
                    <a16:rowId xmlns:a16="http://schemas.microsoft.com/office/drawing/2014/main" val="2669433948"/>
                  </a:ext>
                </a:extLst>
              </a:tr>
              <a:tr h="841013">
                <a:tc>
                  <a:txBody>
                    <a:bodyPr/>
                    <a:lstStyle/>
                    <a:p>
                      <a:pPr>
                        <a:buNone/>
                      </a:pPr>
                      <a:r>
                        <a:rPr lang="en-GB" sz="1600" b="1"/>
                        <a:t>Diversification</a:t>
                      </a:r>
                      <a:endParaRPr lang="en-GB" sz="1600"/>
                    </a:p>
                  </a:txBody>
                  <a:tcPr marL="78327" marR="78327" marT="39164" marB="39164" anchor="ctr">
                    <a:lnL>
                      <a:noFill/>
                    </a:lnL>
                    <a:lnR>
                      <a:noFill/>
                    </a:lnR>
                    <a:lnT>
                      <a:noFill/>
                    </a:lnT>
                    <a:lnB>
                      <a:noFill/>
                    </a:lnB>
                    <a:noFill/>
                  </a:tcPr>
                </a:tc>
                <a:tc>
                  <a:txBody>
                    <a:bodyPr/>
                    <a:lstStyle/>
                    <a:p>
                      <a:pPr>
                        <a:buNone/>
                      </a:pPr>
                      <a:r>
                        <a:rPr lang="en-GB" sz="1600"/>
                        <a:t>Create new industries or ecosystems</a:t>
                      </a:r>
                    </a:p>
                  </a:txBody>
                  <a:tcPr marL="78327" marR="78327" marT="39164" marB="39164" anchor="ctr">
                    <a:lnL>
                      <a:noFill/>
                    </a:lnL>
                    <a:lnR>
                      <a:noFill/>
                    </a:lnR>
                    <a:lnT>
                      <a:noFill/>
                    </a:lnT>
                    <a:lnB>
                      <a:noFill/>
                    </a:lnB>
                    <a:noFill/>
                  </a:tcPr>
                </a:tc>
                <a:tc>
                  <a:txBody>
                    <a:bodyPr/>
                    <a:lstStyle/>
                    <a:p>
                      <a:pPr>
                        <a:buNone/>
                      </a:pPr>
                      <a:r>
                        <a:rPr lang="en-GB" sz="1600"/>
                        <a:t>Rarely applied due to high risk</a:t>
                      </a:r>
                    </a:p>
                  </a:txBody>
                  <a:tcPr marL="78327" marR="78327" marT="39164" marB="39164" anchor="ctr">
                    <a:lnL>
                      <a:noFill/>
                    </a:lnL>
                    <a:lnR>
                      <a:noFill/>
                    </a:lnR>
                    <a:lnT>
                      <a:noFill/>
                    </a:lnT>
                    <a:lnB>
                      <a:noFill/>
                    </a:lnB>
                    <a:noFill/>
                  </a:tcPr>
                </a:tc>
                <a:tc>
                  <a:txBody>
                    <a:bodyPr/>
                    <a:lstStyle/>
                    <a:p>
                      <a:pPr>
                        <a:buNone/>
                      </a:pPr>
                      <a:r>
                        <a:rPr lang="en-GB" sz="1600" i="1" dirty="0"/>
                        <a:t>Zhang &amp; Cantwell, 2022</a:t>
                      </a:r>
                      <a:endParaRPr lang="en-GB" sz="1600" dirty="0"/>
                    </a:p>
                  </a:txBody>
                  <a:tcPr marL="78327" marR="78327" marT="39164" marB="39164" anchor="ctr">
                    <a:lnL>
                      <a:noFill/>
                    </a:lnL>
                    <a:lnR>
                      <a:noFill/>
                    </a:lnR>
                    <a:lnT>
                      <a:noFill/>
                    </a:lnT>
                    <a:lnB>
                      <a:noFill/>
                    </a:lnB>
                    <a:noFill/>
                  </a:tcPr>
                </a:tc>
                <a:extLst>
                  <a:ext uri="{0D108BD9-81ED-4DB2-BD59-A6C34878D82A}">
                    <a16:rowId xmlns:a16="http://schemas.microsoft.com/office/drawing/2014/main" val="3799852704"/>
                  </a:ext>
                </a:extLst>
              </a:tr>
            </a:tbl>
          </a:graphicData>
        </a:graphic>
      </p:graphicFrame>
      <p:sp>
        <p:nvSpPr>
          <p:cNvPr id="4" name="Date Placeholder 3">
            <a:extLst>
              <a:ext uri="{FF2B5EF4-FFF2-40B4-BE49-F238E27FC236}">
                <a16:creationId xmlns:a16="http://schemas.microsoft.com/office/drawing/2014/main" id="{974DA31A-844E-5055-E6FB-BA995EBC7778}"/>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E1EDB011-C6FE-A91A-F4AB-1EAF260E3C29}"/>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4023626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6E3BC-E277-F6B9-1B4B-8F894D21F5B7}"/>
              </a:ext>
            </a:extLst>
          </p:cNvPr>
          <p:cNvSpPr>
            <a:spLocks noGrp="1"/>
          </p:cNvSpPr>
          <p:nvPr>
            <p:ph type="title"/>
          </p:nvPr>
        </p:nvSpPr>
        <p:spPr>
          <a:xfrm>
            <a:off x="457200" y="395662"/>
            <a:ext cx="8229600" cy="1143000"/>
          </a:xfrm>
        </p:spPr>
        <p:txBody>
          <a:bodyPr/>
          <a:lstStyle/>
          <a:p>
            <a:r>
              <a:rPr lang="en-GB" sz="3600" b="1" dirty="0"/>
              <a:t>Porter’s Generic Strategy Model </a:t>
            </a:r>
            <a:r>
              <a:rPr lang="en-GB" sz="2000" b="1" dirty="0"/>
              <a:t>(1 of 6) </a:t>
            </a:r>
            <a:endParaRPr lang="en-GB" sz="3600" dirty="0"/>
          </a:p>
        </p:txBody>
      </p:sp>
      <p:pic>
        <p:nvPicPr>
          <p:cNvPr id="7" name="Content Placeholder 6" descr="A diagram of a competitive advantage&#10;&#10;Description automatically generated">
            <a:extLst>
              <a:ext uri="{FF2B5EF4-FFF2-40B4-BE49-F238E27FC236}">
                <a16:creationId xmlns:a16="http://schemas.microsoft.com/office/drawing/2014/main" id="{03D7EA72-DB7D-10F0-E28E-52BB066E6A5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54408" y="1772816"/>
            <a:ext cx="5835184" cy="3628331"/>
          </a:xfrm>
        </p:spPr>
      </p:pic>
      <p:sp>
        <p:nvSpPr>
          <p:cNvPr id="4" name="Date Placeholder 3">
            <a:extLst>
              <a:ext uri="{FF2B5EF4-FFF2-40B4-BE49-F238E27FC236}">
                <a16:creationId xmlns:a16="http://schemas.microsoft.com/office/drawing/2014/main" id="{B06F2387-995B-A523-3C8B-D847D4FD564E}"/>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0F97502F-E7D4-1972-2A2E-FC15033239D8}"/>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
        <p:nvSpPr>
          <p:cNvPr id="8" name="TextBox 7">
            <a:extLst>
              <a:ext uri="{FF2B5EF4-FFF2-40B4-BE49-F238E27FC236}">
                <a16:creationId xmlns:a16="http://schemas.microsoft.com/office/drawing/2014/main" id="{247C0352-0BF6-7EC5-BF83-7040E84256F2}"/>
              </a:ext>
            </a:extLst>
          </p:cNvPr>
          <p:cNvSpPr txBox="1"/>
          <p:nvPr/>
        </p:nvSpPr>
        <p:spPr>
          <a:xfrm>
            <a:off x="3923928" y="5373216"/>
            <a:ext cx="2480166" cy="369332"/>
          </a:xfrm>
          <a:prstGeom prst="rect">
            <a:avLst/>
          </a:prstGeom>
          <a:noFill/>
        </p:spPr>
        <p:txBody>
          <a:bodyPr wrap="none" rtlCol="0">
            <a:spAutoFit/>
          </a:bodyPr>
          <a:lstStyle/>
          <a:p>
            <a:r>
              <a:rPr lang="en-GB" sz="1800" kern="100" dirty="0">
                <a:effectLst/>
                <a:ea typeface="Aptos" panose="020B0004020202020204" pitchFamily="34" charset="0"/>
                <a:cs typeface="Times New Roman" panose="02020603050405020304" pitchFamily="18" charset="0"/>
              </a:rPr>
              <a:t>(Johnson et al., 2017) </a:t>
            </a:r>
            <a:endParaRPr lang="en-GB" dirty="0"/>
          </a:p>
        </p:txBody>
      </p:sp>
      <p:sp>
        <p:nvSpPr>
          <p:cNvPr id="9" name="TextBox 8">
            <a:extLst>
              <a:ext uri="{FF2B5EF4-FFF2-40B4-BE49-F238E27FC236}">
                <a16:creationId xmlns:a16="http://schemas.microsoft.com/office/drawing/2014/main" id="{F7E2EB13-7986-D9FB-0326-8CE014910E32}"/>
              </a:ext>
            </a:extLst>
          </p:cNvPr>
          <p:cNvSpPr txBox="1"/>
          <p:nvPr/>
        </p:nvSpPr>
        <p:spPr>
          <a:xfrm>
            <a:off x="179512" y="1403484"/>
            <a:ext cx="3698448" cy="369332"/>
          </a:xfrm>
          <a:prstGeom prst="rect">
            <a:avLst/>
          </a:prstGeom>
          <a:noFill/>
        </p:spPr>
        <p:txBody>
          <a:bodyPr wrap="none" rtlCol="0">
            <a:spAutoFit/>
          </a:bodyPr>
          <a:lstStyle/>
          <a:p>
            <a:r>
              <a:rPr lang="en-GB" b="1" dirty="0"/>
              <a:t>Porter’s Generic Strategy Model</a:t>
            </a:r>
          </a:p>
        </p:txBody>
      </p:sp>
    </p:spTree>
    <p:extLst>
      <p:ext uri="{BB962C8B-B14F-4D97-AF65-F5344CB8AC3E}">
        <p14:creationId xmlns:p14="http://schemas.microsoft.com/office/powerpoint/2010/main" val="1776465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A72F6-1C95-B6D0-3414-EA75BC90D7BA}"/>
              </a:ext>
            </a:extLst>
          </p:cNvPr>
          <p:cNvSpPr>
            <a:spLocks noGrp="1"/>
          </p:cNvSpPr>
          <p:nvPr>
            <p:ph type="title"/>
          </p:nvPr>
        </p:nvSpPr>
        <p:spPr/>
        <p:txBody>
          <a:bodyPr/>
          <a:lstStyle/>
          <a:p>
            <a:r>
              <a:rPr lang="en-GB" sz="3600" b="1" dirty="0"/>
              <a:t>Porter’s Generic Strategy Model</a:t>
            </a:r>
            <a:br>
              <a:rPr lang="en-GB" sz="3600" b="1" dirty="0"/>
            </a:br>
            <a:r>
              <a:rPr lang="en-GB" sz="2000" b="1" dirty="0"/>
              <a:t>(2 of 6)</a:t>
            </a:r>
            <a:endParaRPr lang="en-GB" sz="3600" dirty="0"/>
          </a:p>
        </p:txBody>
      </p:sp>
      <p:sp>
        <p:nvSpPr>
          <p:cNvPr id="3" name="Content Placeholder 2">
            <a:extLst>
              <a:ext uri="{FF2B5EF4-FFF2-40B4-BE49-F238E27FC236}">
                <a16:creationId xmlns:a16="http://schemas.microsoft.com/office/drawing/2014/main" id="{45EE5EB3-8BF7-645D-C106-150E088471FA}"/>
              </a:ext>
            </a:extLst>
          </p:cNvPr>
          <p:cNvSpPr>
            <a:spLocks noGrp="1"/>
          </p:cNvSpPr>
          <p:nvPr>
            <p:ph idx="1"/>
          </p:nvPr>
        </p:nvSpPr>
        <p:spPr/>
        <p:txBody>
          <a:bodyPr/>
          <a:lstStyle/>
          <a:p>
            <a:r>
              <a:rPr lang="en-GB" sz="2800" b="1" dirty="0"/>
              <a:t>Porter's Generic Strategies </a:t>
            </a:r>
            <a:r>
              <a:rPr lang="en-GB" sz="2800" dirty="0"/>
              <a:t>describe how a company can achieve a competitive advantage in its industry. </a:t>
            </a:r>
          </a:p>
          <a:p>
            <a:r>
              <a:rPr lang="en-GB" sz="2800" dirty="0"/>
              <a:t>Developed by Michael Porter, these strategies outline how businesses can outperform their rivals by either offering products or services at a lower cost or by differentiating their offerings.</a:t>
            </a:r>
          </a:p>
        </p:txBody>
      </p:sp>
      <p:sp>
        <p:nvSpPr>
          <p:cNvPr id="4" name="Date Placeholder 3">
            <a:extLst>
              <a:ext uri="{FF2B5EF4-FFF2-40B4-BE49-F238E27FC236}">
                <a16:creationId xmlns:a16="http://schemas.microsoft.com/office/drawing/2014/main" id="{50AF84EA-8363-FA62-1612-24D21BBA2306}"/>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158C88E0-B4C7-1407-62DB-A6C2063C9C23}"/>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457647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36DC4-9805-CA0A-3456-B634AC2E8E84}"/>
              </a:ext>
            </a:extLst>
          </p:cNvPr>
          <p:cNvSpPr>
            <a:spLocks noGrp="1"/>
          </p:cNvSpPr>
          <p:nvPr>
            <p:ph type="title"/>
          </p:nvPr>
        </p:nvSpPr>
        <p:spPr/>
        <p:txBody>
          <a:bodyPr/>
          <a:lstStyle/>
          <a:p>
            <a:r>
              <a:rPr lang="en-GB" sz="3600" b="1" dirty="0"/>
              <a:t>Cost Leadership</a:t>
            </a:r>
            <a:br>
              <a:rPr lang="en-GB" sz="3600" b="1" dirty="0"/>
            </a:br>
            <a:r>
              <a:rPr lang="en-GB" sz="2000" b="1" dirty="0"/>
              <a:t>(3 of 6)</a:t>
            </a:r>
            <a:endParaRPr lang="en-GB" sz="3600" b="1" dirty="0"/>
          </a:p>
        </p:txBody>
      </p:sp>
      <p:sp>
        <p:nvSpPr>
          <p:cNvPr id="3" name="Content Placeholder 2">
            <a:extLst>
              <a:ext uri="{FF2B5EF4-FFF2-40B4-BE49-F238E27FC236}">
                <a16:creationId xmlns:a16="http://schemas.microsoft.com/office/drawing/2014/main" id="{E3C1D840-E8F2-C654-EFBC-4C73ABF38B96}"/>
              </a:ext>
            </a:extLst>
          </p:cNvPr>
          <p:cNvSpPr>
            <a:spLocks noGrp="1"/>
          </p:cNvSpPr>
          <p:nvPr>
            <p:ph idx="1"/>
          </p:nvPr>
        </p:nvSpPr>
        <p:spPr/>
        <p:txBody>
          <a:bodyPr/>
          <a:lstStyle/>
          <a:p>
            <a:r>
              <a:rPr lang="en-GB" sz="2800" b="1" dirty="0">
                <a:solidFill>
                  <a:srgbClr val="FF0000"/>
                </a:solidFill>
              </a:rPr>
              <a:t>Becoming the lowest-cost producer in the industry.</a:t>
            </a:r>
          </a:p>
          <a:p>
            <a:r>
              <a:rPr lang="en-GB" sz="2800" dirty="0"/>
              <a:t>Efficiency, economies of scale, tight cost controls.</a:t>
            </a:r>
          </a:p>
          <a:p>
            <a:r>
              <a:rPr lang="en-GB" sz="2800" b="1" dirty="0"/>
              <a:t>Example: </a:t>
            </a:r>
            <a:r>
              <a:rPr lang="en-GB" sz="2800" dirty="0"/>
              <a:t>Walmart and Aldi’s ability to offer a wide range of products at the lowest prices.</a:t>
            </a:r>
          </a:p>
        </p:txBody>
      </p:sp>
      <p:sp>
        <p:nvSpPr>
          <p:cNvPr id="4" name="Date Placeholder 3">
            <a:extLst>
              <a:ext uri="{FF2B5EF4-FFF2-40B4-BE49-F238E27FC236}">
                <a16:creationId xmlns:a16="http://schemas.microsoft.com/office/drawing/2014/main" id="{B75DF8D5-294C-06C0-5784-6BE99D1C9857}"/>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4118A8EA-03B4-D448-0412-C980AEDF8D46}"/>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pic>
        <p:nvPicPr>
          <p:cNvPr id="8" name="Picture 7">
            <a:extLst>
              <a:ext uri="{FF2B5EF4-FFF2-40B4-BE49-F238E27FC236}">
                <a16:creationId xmlns:a16="http://schemas.microsoft.com/office/drawing/2014/main" id="{F732A8C6-185B-83BF-5CA7-212659F3AC14}"/>
              </a:ext>
            </a:extLst>
          </p:cNvPr>
          <p:cNvPicPr>
            <a:picLocks noChangeAspect="1"/>
          </p:cNvPicPr>
          <p:nvPr/>
        </p:nvPicPr>
        <p:blipFill>
          <a:blip r:embed="rId3"/>
          <a:stretch>
            <a:fillRect/>
          </a:stretch>
        </p:blipFill>
        <p:spPr>
          <a:xfrm>
            <a:off x="4940597" y="4013621"/>
            <a:ext cx="1431603" cy="1431603"/>
          </a:xfrm>
          <a:prstGeom prst="rect">
            <a:avLst/>
          </a:prstGeom>
        </p:spPr>
      </p:pic>
      <p:sp>
        <p:nvSpPr>
          <p:cNvPr id="6" name="AutoShape 4" descr="About Us">
            <a:extLst>
              <a:ext uri="{FF2B5EF4-FFF2-40B4-BE49-F238E27FC236}">
                <a16:creationId xmlns:a16="http://schemas.microsoft.com/office/drawing/2014/main" id="{C488E899-722F-0878-6C9E-06706A4FB79F}"/>
              </a:ext>
            </a:extLst>
          </p:cNvPr>
          <p:cNvSpPr>
            <a:spLocks noChangeAspect="1" noChangeArrowheads="1"/>
          </p:cNvSpPr>
          <p:nvPr/>
        </p:nvSpPr>
        <p:spPr bwMode="auto">
          <a:xfrm>
            <a:off x="2667000" y="3066080"/>
            <a:ext cx="2553072" cy="142972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0" name="Picture 8" descr="Primark | Golden Square Shopping Centre">
            <a:extLst>
              <a:ext uri="{FF2B5EF4-FFF2-40B4-BE49-F238E27FC236}">
                <a16:creationId xmlns:a16="http://schemas.microsoft.com/office/drawing/2014/main" id="{A257C754-01CB-B532-73BE-8E82A158AB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3809" y="3953097"/>
            <a:ext cx="1636143" cy="1636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5705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F985B-29A2-6D4E-96AB-ADADD2A612C8}"/>
              </a:ext>
            </a:extLst>
          </p:cNvPr>
          <p:cNvSpPr>
            <a:spLocks noGrp="1"/>
          </p:cNvSpPr>
          <p:nvPr>
            <p:ph type="title"/>
          </p:nvPr>
        </p:nvSpPr>
        <p:spPr/>
        <p:txBody>
          <a:bodyPr/>
          <a:lstStyle/>
          <a:p>
            <a:r>
              <a:rPr lang="en-GB" sz="3600" b="1" dirty="0"/>
              <a:t>Differentiation</a:t>
            </a:r>
            <a:br>
              <a:rPr lang="en-GB" sz="3600" b="1" dirty="0"/>
            </a:br>
            <a:r>
              <a:rPr lang="en-GB" sz="2000" b="1" dirty="0"/>
              <a:t>(4 of 6)</a:t>
            </a:r>
            <a:endParaRPr lang="en-GB" sz="3600" b="1" dirty="0"/>
          </a:p>
        </p:txBody>
      </p:sp>
      <p:sp>
        <p:nvSpPr>
          <p:cNvPr id="3" name="Content Placeholder 2">
            <a:extLst>
              <a:ext uri="{FF2B5EF4-FFF2-40B4-BE49-F238E27FC236}">
                <a16:creationId xmlns:a16="http://schemas.microsoft.com/office/drawing/2014/main" id="{9541B649-700C-D0F4-C407-744C610D78C1}"/>
              </a:ext>
            </a:extLst>
          </p:cNvPr>
          <p:cNvSpPr>
            <a:spLocks noGrp="1"/>
          </p:cNvSpPr>
          <p:nvPr>
            <p:ph idx="1"/>
          </p:nvPr>
        </p:nvSpPr>
        <p:spPr/>
        <p:txBody>
          <a:bodyPr/>
          <a:lstStyle/>
          <a:p>
            <a:r>
              <a:rPr lang="en-GB" sz="2800" b="1" dirty="0">
                <a:solidFill>
                  <a:srgbClr val="FF0000"/>
                </a:solidFill>
              </a:rPr>
              <a:t>Creating unique and superior value for customers.</a:t>
            </a:r>
          </a:p>
          <a:p>
            <a:r>
              <a:rPr lang="en-GB" sz="2800" dirty="0"/>
              <a:t>Innovation, brand building, customer service.</a:t>
            </a:r>
          </a:p>
          <a:p>
            <a:r>
              <a:rPr lang="en-GB" sz="2800" b="1" dirty="0"/>
              <a:t>Example: </a:t>
            </a:r>
            <a:r>
              <a:rPr lang="en-GB" sz="2800" dirty="0"/>
              <a:t>Apple's focus on design, user experience, and brand image allows it to charge a premium price.</a:t>
            </a:r>
          </a:p>
        </p:txBody>
      </p:sp>
      <p:sp>
        <p:nvSpPr>
          <p:cNvPr id="4" name="Date Placeholder 3">
            <a:extLst>
              <a:ext uri="{FF2B5EF4-FFF2-40B4-BE49-F238E27FC236}">
                <a16:creationId xmlns:a16="http://schemas.microsoft.com/office/drawing/2014/main" id="{206B2A6F-7FFB-AB80-4130-3F7EB3AAAE8E}"/>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14552EF3-1931-F8E4-951B-6DB4324D51B7}"/>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pic>
        <p:nvPicPr>
          <p:cNvPr id="2050" name="Picture 2" descr="Successful Product Differentiation ...">
            <a:extLst>
              <a:ext uri="{FF2B5EF4-FFF2-40B4-BE49-F238E27FC236}">
                <a16:creationId xmlns:a16="http://schemas.microsoft.com/office/drawing/2014/main" id="{60E21222-86E5-FEFB-CEF6-A91D71CD52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4163" y="246325"/>
            <a:ext cx="2064773" cy="1160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034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788E4-5D47-5437-7024-D25710A6D53C}"/>
              </a:ext>
            </a:extLst>
          </p:cNvPr>
          <p:cNvSpPr>
            <a:spLocks noGrp="1"/>
          </p:cNvSpPr>
          <p:nvPr>
            <p:ph type="title"/>
          </p:nvPr>
        </p:nvSpPr>
        <p:spPr/>
        <p:txBody>
          <a:bodyPr/>
          <a:lstStyle/>
          <a:p>
            <a:r>
              <a:rPr lang="en-GB" sz="3600" b="1" dirty="0"/>
              <a:t>Cost Focus</a:t>
            </a:r>
            <a:br>
              <a:rPr lang="en-GB" sz="3600" b="1" dirty="0"/>
            </a:br>
            <a:r>
              <a:rPr lang="en-GB" sz="2000" b="1" dirty="0"/>
              <a:t>(5 of 6)</a:t>
            </a:r>
            <a:endParaRPr lang="en-GB" sz="3600" b="1" dirty="0"/>
          </a:p>
        </p:txBody>
      </p:sp>
      <p:sp>
        <p:nvSpPr>
          <p:cNvPr id="3" name="Content Placeholder 2">
            <a:extLst>
              <a:ext uri="{FF2B5EF4-FFF2-40B4-BE49-F238E27FC236}">
                <a16:creationId xmlns:a16="http://schemas.microsoft.com/office/drawing/2014/main" id="{F3FDF7E3-94FD-170B-4847-37AE34E4A9E2}"/>
              </a:ext>
            </a:extLst>
          </p:cNvPr>
          <p:cNvSpPr>
            <a:spLocks noGrp="1"/>
          </p:cNvSpPr>
          <p:nvPr>
            <p:ph idx="1"/>
          </p:nvPr>
        </p:nvSpPr>
        <p:spPr/>
        <p:txBody>
          <a:bodyPr/>
          <a:lstStyle/>
          <a:p>
            <a:r>
              <a:rPr lang="en-GB" sz="2800" b="1" dirty="0">
                <a:solidFill>
                  <a:srgbClr val="FF0000"/>
                </a:solidFill>
              </a:rPr>
              <a:t>Achieving cost leadership within a narrow market segment.</a:t>
            </a:r>
          </a:p>
          <a:p>
            <a:r>
              <a:rPr lang="en-GB" sz="2800" dirty="0"/>
              <a:t>Serving a specific niche better than competitors.</a:t>
            </a:r>
          </a:p>
          <a:p>
            <a:r>
              <a:rPr lang="en-GB" sz="2800" b="1" dirty="0"/>
              <a:t>Example: </a:t>
            </a:r>
            <a:r>
              <a:rPr lang="en-GB" sz="2800" dirty="0"/>
              <a:t>Dollar General successfully caters to the needs of budget-conscious shoppers in smaller communities where larger retailers may not be present.</a:t>
            </a:r>
          </a:p>
          <a:p>
            <a:endParaRPr lang="en-GB" dirty="0"/>
          </a:p>
        </p:txBody>
      </p:sp>
      <p:sp>
        <p:nvSpPr>
          <p:cNvPr id="4" name="Date Placeholder 3">
            <a:extLst>
              <a:ext uri="{FF2B5EF4-FFF2-40B4-BE49-F238E27FC236}">
                <a16:creationId xmlns:a16="http://schemas.microsoft.com/office/drawing/2014/main" id="{6FD7F08D-BEC9-08CF-00B4-7E931FA45742}"/>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60E948D4-18DC-CD17-2BA2-13AAD1296A4D}"/>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pic>
        <p:nvPicPr>
          <p:cNvPr id="3074" name="Picture 2" descr="icon Icons in PNG &amp; SVG">
            <a:extLst>
              <a:ext uri="{FF2B5EF4-FFF2-40B4-BE49-F238E27FC236}">
                <a16:creationId xmlns:a16="http://schemas.microsoft.com/office/drawing/2014/main" id="{CE28878E-22A7-3FC9-AF05-B23B931557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4368" y="4492258"/>
            <a:ext cx="1080120" cy="108012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ldi named cheapest supermarket when ...">
            <a:extLst>
              <a:ext uri="{FF2B5EF4-FFF2-40B4-BE49-F238E27FC236}">
                <a16:creationId xmlns:a16="http://schemas.microsoft.com/office/drawing/2014/main" id="{F3FE3CE6-C0F9-5A0D-EDC4-93BEAAC871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744"/>
            <a:ext cx="2322314" cy="1545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9781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9450D-F299-B849-A692-EDC23BF42B81}"/>
              </a:ext>
            </a:extLst>
          </p:cNvPr>
          <p:cNvSpPr>
            <a:spLocks noGrp="1"/>
          </p:cNvSpPr>
          <p:nvPr>
            <p:ph type="title"/>
          </p:nvPr>
        </p:nvSpPr>
        <p:spPr/>
        <p:txBody>
          <a:bodyPr/>
          <a:lstStyle/>
          <a:p>
            <a:r>
              <a:rPr lang="en-GB" sz="3600" b="1" dirty="0"/>
              <a:t>Differentiation Focus</a:t>
            </a:r>
            <a:br>
              <a:rPr lang="en-GB" sz="3600" b="1" dirty="0"/>
            </a:br>
            <a:r>
              <a:rPr lang="en-GB" sz="2000" b="1" dirty="0"/>
              <a:t>(6 of 6)</a:t>
            </a:r>
            <a:endParaRPr lang="en-GB" sz="3600" b="1" dirty="0"/>
          </a:p>
        </p:txBody>
      </p:sp>
      <p:sp>
        <p:nvSpPr>
          <p:cNvPr id="3" name="Content Placeholder 2">
            <a:extLst>
              <a:ext uri="{FF2B5EF4-FFF2-40B4-BE49-F238E27FC236}">
                <a16:creationId xmlns:a16="http://schemas.microsoft.com/office/drawing/2014/main" id="{ED3F39A2-9FE5-C020-8BCF-DB28ECEFF244}"/>
              </a:ext>
            </a:extLst>
          </p:cNvPr>
          <p:cNvSpPr>
            <a:spLocks noGrp="1"/>
          </p:cNvSpPr>
          <p:nvPr>
            <p:ph idx="1"/>
          </p:nvPr>
        </p:nvSpPr>
        <p:spPr/>
        <p:txBody>
          <a:bodyPr/>
          <a:lstStyle/>
          <a:p>
            <a:r>
              <a:rPr lang="en-GB" sz="2800" b="1" dirty="0">
                <a:solidFill>
                  <a:srgbClr val="FF0000"/>
                </a:solidFill>
              </a:rPr>
              <a:t>Offering unique products or services to a narrow market segment.</a:t>
            </a:r>
          </a:p>
          <a:p>
            <a:r>
              <a:rPr lang="en-GB" sz="2800" dirty="0"/>
              <a:t>Catering to specific needs of niche customers.</a:t>
            </a:r>
          </a:p>
          <a:p>
            <a:r>
              <a:rPr lang="en-GB" sz="2800" b="1" dirty="0"/>
              <a:t>Example: </a:t>
            </a:r>
            <a:r>
              <a:rPr lang="en-GB" sz="2800" dirty="0"/>
              <a:t>Ferrari's focus on luxury and performance allows them to command high prices within the sports car market.</a:t>
            </a:r>
          </a:p>
          <a:p>
            <a:endParaRPr lang="en-GB" dirty="0"/>
          </a:p>
        </p:txBody>
      </p:sp>
      <p:sp>
        <p:nvSpPr>
          <p:cNvPr id="4" name="Date Placeholder 3">
            <a:extLst>
              <a:ext uri="{FF2B5EF4-FFF2-40B4-BE49-F238E27FC236}">
                <a16:creationId xmlns:a16="http://schemas.microsoft.com/office/drawing/2014/main" id="{33B10E7E-FE99-9601-6063-0D40267AD741}"/>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97DEFFE4-405B-6E5F-BA57-0EF712D0D362}"/>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pic>
        <p:nvPicPr>
          <p:cNvPr id="5122" name="Picture 2" descr="Line-up: the Ferrari official car range ...">
            <a:extLst>
              <a:ext uri="{FF2B5EF4-FFF2-40B4-BE49-F238E27FC236}">
                <a16:creationId xmlns:a16="http://schemas.microsoft.com/office/drawing/2014/main" id="{C8353176-1590-8DCF-D271-A1141F4ED2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2126" y="3993531"/>
            <a:ext cx="2130354" cy="1595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1734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2E6B4-1412-E7AD-DB80-4A6D734ACF57}"/>
              </a:ext>
            </a:extLst>
          </p:cNvPr>
          <p:cNvSpPr>
            <a:spLocks noGrp="1"/>
          </p:cNvSpPr>
          <p:nvPr>
            <p:ph type="title"/>
          </p:nvPr>
        </p:nvSpPr>
        <p:spPr/>
        <p:txBody>
          <a:bodyPr/>
          <a:lstStyle/>
          <a:p>
            <a:r>
              <a:rPr lang="en-GB" sz="3200" b="1" dirty="0"/>
              <a:t>Porter’s Generic Strategies – </a:t>
            </a:r>
            <a:br>
              <a:rPr lang="en-GB" sz="3200" b="1" dirty="0"/>
            </a:br>
            <a:r>
              <a:rPr lang="en-GB" sz="3200" b="1" dirty="0"/>
              <a:t>Pioneering and Follower Organisations</a:t>
            </a:r>
          </a:p>
        </p:txBody>
      </p:sp>
      <p:sp>
        <p:nvSpPr>
          <p:cNvPr id="4" name="Date Placeholder 3">
            <a:extLst>
              <a:ext uri="{FF2B5EF4-FFF2-40B4-BE49-F238E27FC236}">
                <a16:creationId xmlns:a16="http://schemas.microsoft.com/office/drawing/2014/main" id="{18055DBB-F294-D2F9-D7E9-C4BFA4C0F4F6}"/>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E0273482-92B5-505F-BD40-210B2B247295}"/>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graphicFrame>
        <p:nvGraphicFramePr>
          <p:cNvPr id="7" name="Content Placeholder 5">
            <a:extLst>
              <a:ext uri="{FF2B5EF4-FFF2-40B4-BE49-F238E27FC236}">
                <a16:creationId xmlns:a16="http://schemas.microsoft.com/office/drawing/2014/main" id="{B6599D3D-9A14-E3A7-E21B-E095FB722079}"/>
              </a:ext>
            </a:extLst>
          </p:cNvPr>
          <p:cNvGraphicFramePr>
            <a:graphicFrameLocks noGrp="1"/>
          </p:cNvGraphicFramePr>
          <p:nvPr>
            <p:ph idx="1"/>
            <p:extLst>
              <p:ext uri="{D42A27DB-BD31-4B8C-83A1-F6EECF244321}">
                <p14:modId xmlns:p14="http://schemas.microsoft.com/office/powerpoint/2010/main" val="84559105"/>
              </p:ext>
            </p:extLst>
          </p:nvPr>
        </p:nvGraphicFramePr>
        <p:xfrm>
          <a:off x="107504" y="1408731"/>
          <a:ext cx="8856984" cy="4324525"/>
        </p:xfrm>
        <a:graphic>
          <a:graphicData uri="http://schemas.openxmlformats.org/drawingml/2006/table">
            <a:tbl>
              <a:tblPr/>
              <a:tblGrid>
                <a:gridCol w="2214246">
                  <a:extLst>
                    <a:ext uri="{9D8B030D-6E8A-4147-A177-3AD203B41FA5}">
                      <a16:colId xmlns:a16="http://schemas.microsoft.com/office/drawing/2014/main" val="3733833172"/>
                    </a:ext>
                  </a:extLst>
                </a:gridCol>
                <a:gridCol w="2214246">
                  <a:extLst>
                    <a:ext uri="{9D8B030D-6E8A-4147-A177-3AD203B41FA5}">
                      <a16:colId xmlns:a16="http://schemas.microsoft.com/office/drawing/2014/main" val="891382631"/>
                    </a:ext>
                  </a:extLst>
                </a:gridCol>
                <a:gridCol w="2214246">
                  <a:extLst>
                    <a:ext uri="{9D8B030D-6E8A-4147-A177-3AD203B41FA5}">
                      <a16:colId xmlns:a16="http://schemas.microsoft.com/office/drawing/2014/main" val="106923348"/>
                    </a:ext>
                  </a:extLst>
                </a:gridCol>
                <a:gridCol w="2214246">
                  <a:extLst>
                    <a:ext uri="{9D8B030D-6E8A-4147-A177-3AD203B41FA5}">
                      <a16:colId xmlns:a16="http://schemas.microsoft.com/office/drawing/2014/main" val="184611968"/>
                    </a:ext>
                  </a:extLst>
                </a:gridCol>
              </a:tblGrid>
              <a:tr h="308029">
                <a:tc>
                  <a:txBody>
                    <a:bodyPr/>
                    <a:lstStyle/>
                    <a:p>
                      <a:pPr>
                        <a:buNone/>
                      </a:pPr>
                      <a:r>
                        <a:rPr lang="en-GB" sz="1400" b="1" dirty="0"/>
                        <a:t>Porter’s Strategy</a:t>
                      </a:r>
                      <a:endParaRPr lang="en-GB" sz="1400" dirty="0"/>
                    </a:p>
                  </a:txBody>
                  <a:tcPr marL="44004" marR="44004" marT="22002" marB="22002" anchor="ctr">
                    <a:lnL>
                      <a:noFill/>
                    </a:lnL>
                    <a:lnR>
                      <a:noFill/>
                    </a:lnR>
                    <a:lnT>
                      <a:noFill/>
                    </a:lnT>
                    <a:lnB>
                      <a:noFill/>
                    </a:lnB>
                    <a:noFill/>
                  </a:tcPr>
                </a:tc>
                <a:tc>
                  <a:txBody>
                    <a:bodyPr/>
                    <a:lstStyle/>
                    <a:p>
                      <a:pPr>
                        <a:buNone/>
                      </a:pPr>
                      <a:r>
                        <a:rPr lang="en-GB" sz="1400" b="1" dirty="0"/>
                        <a:t>Focus</a:t>
                      </a:r>
                      <a:endParaRPr lang="en-GB" sz="1400" dirty="0"/>
                    </a:p>
                  </a:txBody>
                  <a:tcPr marL="44004" marR="44004" marT="22002" marB="22002" anchor="ctr">
                    <a:lnL>
                      <a:noFill/>
                    </a:lnL>
                    <a:lnR>
                      <a:noFill/>
                    </a:lnR>
                    <a:lnT>
                      <a:noFill/>
                    </a:lnT>
                    <a:lnB>
                      <a:noFill/>
                    </a:lnB>
                    <a:noFill/>
                  </a:tcPr>
                </a:tc>
                <a:tc>
                  <a:txBody>
                    <a:bodyPr/>
                    <a:lstStyle/>
                    <a:p>
                      <a:pPr>
                        <a:buNone/>
                      </a:pPr>
                      <a:r>
                        <a:rPr lang="en-GB" sz="1400" b="1" dirty="0"/>
                        <a:t>Pioneers </a:t>
                      </a:r>
                      <a:endParaRPr lang="en-GB" sz="1400" dirty="0"/>
                    </a:p>
                  </a:txBody>
                  <a:tcPr marL="44004" marR="44004" marT="22002" marB="22002" anchor="ctr">
                    <a:lnL>
                      <a:noFill/>
                    </a:lnL>
                    <a:lnR>
                      <a:noFill/>
                    </a:lnR>
                    <a:lnT>
                      <a:noFill/>
                    </a:lnT>
                    <a:lnB>
                      <a:noFill/>
                    </a:lnB>
                    <a:noFill/>
                  </a:tcPr>
                </a:tc>
                <a:tc>
                  <a:txBody>
                    <a:bodyPr/>
                    <a:lstStyle/>
                    <a:p>
                      <a:pPr>
                        <a:buNone/>
                      </a:pPr>
                      <a:r>
                        <a:rPr lang="en-GB" sz="1400" b="1" dirty="0"/>
                        <a:t>Followers</a:t>
                      </a:r>
                      <a:endParaRPr lang="en-GB" sz="1400" dirty="0"/>
                    </a:p>
                  </a:txBody>
                  <a:tcPr marL="44004" marR="44004" marT="22002" marB="22002" anchor="ctr">
                    <a:lnL>
                      <a:noFill/>
                    </a:lnL>
                    <a:lnR>
                      <a:noFill/>
                    </a:lnR>
                    <a:lnT>
                      <a:noFill/>
                    </a:lnT>
                    <a:lnB>
                      <a:noFill/>
                    </a:lnB>
                    <a:noFill/>
                  </a:tcPr>
                </a:tc>
                <a:extLst>
                  <a:ext uri="{0D108BD9-81ED-4DB2-BD59-A6C34878D82A}">
                    <a16:rowId xmlns:a16="http://schemas.microsoft.com/office/drawing/2014/main" val="4063388770"/>
                  </a:ext>
                </a:extLst>
              </a:tr>
              <a:tr h="1100102">
                <a:tc>
                  <a:txBody>
                    <a:bodyPr/>
                    <a:lstStyle/>
                    <a:p>
                      <a:pPr>
                        <a:buNone/>
                      </a:pPr>
                      <a:r>
                        <a:rPr lang="en-GB" sz="1400" b="1"/>
                        <a:t>1. Cost Leadership</a:t>
                      </a:r>
                      <a:endParaRPr lang="en-GB" sz="1400"/>
                    </a:p>
                  </a:txBody>
                  <a:tcPr marL="44004" marR="44004" marT="22002" marB="22002" anchor="ctr">
                    <a:lnL>
                      <a:noFill/>
                    </a:lnL>
                    <a:lnR>
                      <a:noFill/>
                    </a:lnR>
                    <a:lnT>
                      <a:noFill/>
                    </a:lnT>
                    <a:lnB>
                      <a:noFill/>
                    </a:lnB>
                    <a:noFill/>
                  </a:tcPr>
                </a:tc>
                <a:tc>
                  <a:txBody>
                    <a:bodyPr/>
                    <a:lstStyle/>
                    <a:p>
                      <a:pPr>
                        <a:buNone/>
                      </a:pPr>
                      <a:r>
                        <a:rPr lang="en-GB" sz="1400" dirty="0"/>
                        <a:t>Achieving the lowest operational cost to offer low prices and defend market share.</a:t>
                      </a:r>
                    </a:p>
                  </a:txBody>
                  <a:tcPr marL="44004" marR="44004" marT="22002" marB="22002" anchor="ctr">
                    <a:lnL>
                      <a:noFill/>
                    </a:lnL>
                    <a:lnR>
                      <a:noFill/>
                    </a:lnR>
                    <a:lnT>
                      <a:noFill/>
                    </a:lnT>
                    <a:lnB>
                      <a:noFill/>
                    </a:lnB>
                    <a:noFill/>
                  </a:tcPr>
                </a:tc>
                <a:tc>
                  <a:txBody>
                    <a:bodyPr/>
                    <a:lstStyle/>
                    <a:p>
                      <a:pPr>
                        <a:buNone/>
                      </a:pPr>
                      <a:r>
                        <a:rPr lang="en-GB" sz="1400" b="1" dirty="0"/>
                        <a:t>Rare at early stages</a:t>
                      </a:r>
                      <a:r>
                        <a:rPr lang="en-GB" sz="1400" dirty="0"/>
                        <a:t>; may emerge later once scale is achieved (e.g., Tesla’s efficiency drive).</a:t>
                      </a:r>
                    </a:p>
                  </a:txBody>
                  <a:tcPr marL="44004" marR="44004" marT="22002" marB="22002" anchor="ctr">
                    <a:lnL>
                      <a:noFill/>
                    </a:lnL>
                    <a:lnR>
                      <a:noFill/>
                    </a:lnR>
                    <a:lnT>
                      <a:noFill/>
                    </a:lnT>
                    <a:lnB>
                      <a:noFill/>
                    </a:lnB>
                    <a:noFill/>
                  </a:tcPr>
                </a:tc>
                <a:tc>
                  <a:txBody>
                    <a:bodyPr/>
                    <a:lstStyle/>
                    <a:p>
                      <a:pPr>
                        <a:buNone/>
                      </a:pPr>
                      <a:r>
                        <a:rPr lang="en-GB" sz="1400" b="1" dirty="0"/>
                        <a:t>Common</a:t>
                      </a:r>
                      <a:r>
                        <a:rPr lang="en-GB" sz="1400" dirty="0"/>
                        <a:t> - followers exploit process efficiencies and cost imitation to undercut pioneers (e.g., Xiaomi, Shein).</a:t>
                      </a:r>
                    </a:p>
                  </a:txBody>
                  <a:tcPr marL="44004" marR="44004" marT="22002" marB="22002" anchor="ctr">
                    <a:lnL>
                      <a:noFill/>
                    </a:lnL>
                    <a:lnR>
                      <a:noFill/>
                    </a:lnR>
                    <a:lnT>
                      <a:noFill/>
                    </a:lnT>
                    <a:lnB>
                      <a:noFill/>
                    </a:lnB>
                    <a:noFill/>
                  </a:tcPr>
                </a:tc>
                <a:extLst>
                  <a:ext uri="{0D108BD9-81ED-4DB2-BD59-A6C34878D82A}">
                    <a16:rowId xmlns:a16="http://schemas.microsoft.com/office/drawing/2014/main" val="3380651769"/>
                  </a:ext>
                </a:extLst>
              </a:tr>
              <a:tr h="968090">
                <a:tc>
                  <a:txBody>
                    <a:bodyPr/>
                    <a:lstStyle/>
                    <a:p>
                      <a:pPr>
                        <a:buNone/>
                      </a:pPr>
                      <a:r>
                        <a:rPr lang="en-GB" sz="1400" b="1"/>
                        <a:t>2. Differentiation</a:t>
                      </a:r>
                      <a:endParaRPr lang="en-GB" sz="1400"/>
                    </a:p>
                  </a:txBody>
                  <a:tcPr marL="44004" marR="44004" marT="22002" marB="22002" anchor="ctr">
                    <a:lnL>
                      <a:noFill/>
                    </a:lnL>
                    <a:lnR>
                      <a:noFill/>
                    </a:lnR>
                    <a:lnT>
                      <a:noFill/>
                    </a:lnT>
                    <a:lnB>
                      <a:noFill/>
                    </a:lnB>
                    <a:noFill/>
                  </a:tcPr>
                </a:tc>
                <a:tc>
                  <a:txBody>
                    <a:bodyPr/>
                    <a:lstStyle/>
                    <a:p>
                      <a:pPr>
                        <a:buNone/>
                      </a:pPr>
                      <a:r>
                        <a:rPr lang="en-GB" sz="1400"/>
                        <a:t>Creating unique value via innovation, quality, or brand experience.</a:t>
                      </a:r>
                    </a:p>
                  </a:txBody>
                  <a:tcPr marL="44004" marR="44004" marT="22002" marB="22002" anchor="ctr">
                    <a:lnL>
                      <a:noFill/>
                    </a:lnL>
                    <a:lnR>
                      <a:noFill/>
                    </a:lnR>
                    <a:lnT>
                      <a:noFill/>
                    </a:lnT>
                    <a:lnB>
                      <a:noFill/>
                    </a:lnB>
                    <a:noFill/>
                  </a:tcPr>
                </a:tc>
                <a:tc>
                  <a:txBody>
                    <a:bodyPr/>
                    <a:lstStyle/>
                    <a:p>
                      <a:pPr>
                        <a:buNone/>
                      </a:pPr>
                      <a:r>
                        <a:rPr lang="en-GB" sz="1400" b="1" dirty="0"/>
                        <a:t>Primary pioneer strategy </a:t>
                      </a:r>
                      <a:r>
                        <a:rPr lang="en-GB" sz="1400" dirty="0"/>
                        <a:t>- innovation and first-mover branding (e.g., Apple, Dyson).</a:t>
                      </a:r>
                    </a:p>
                  </a:txBody>
                  <a:tcPr marL="44004" marR="44004" marT="22002" marB="22002" anchor="ctr">
                    <a:lnL>
                      <a:noFill/>
                    </a:lnL>
                    <a:lnR>
                      <a:noFill/>
                    </a:lnR>
                    <a:lnT>
                      <a:noFill/>
                    </a:lnT>
                    <a:lnB>
                      <a:noFill/>
                    </a:lnB>
                    <a:noFill/>
                  </a:tcPr>
                </a:tc>
                <a:tc>
                  <a:txBody>
                    <a:bodyPr/>
                    <a:lstStyle/>
                    <a:p>
                      <a:pPr>
                        <a:buNone/>
                      </a:pPr>
                      <a:r>
                        <a:rPr lang="en-GB" sz="1400" b="1" dirty="0"/>
                        <a:t>Incremental differentiation </a:t>
                      </a:r>
                      <a:r>
                        <a:rPr lang="en-GB" sz="1400" dirty="0"/>
                        <a:t>through adaptive innovation and design refinement (e.g., Samsung, Huawei).</a:t>
                      </a:r>
                    </a:p>
                  </a:txBody>
                  <a:tcPr marL="44004" marR="44004" marT="22002" marB="22002" anchor="ctr">
                    <a:lnL>
                      <a:noFill/>
                    </a:lnL>
                    <a:lnR>
                      <a:noFill/>
                    </a:lnR>
                    <a:lnT>
                      <a:noFill/>
                    </a:lnT>
                    <a:lnB>
                      <a:noFill/>
                    </a:lnB>
                    <a:noFill/>
                  </a:tcPr>
                </a:tc>
                <a:extLst>
                  <a:ext uri="{0D108BD9-81ED-4DB2-BD59-A6C34878D82A}">
                    <a16:rowId xmlns:a16="http://schemas.microsoft.com/office/drawing/2014/main" val="1639522179"/>
                  </a:ext>
                </a:extLst>
              </a:tr>
              <a:tr h="704065">
                <a:tc>
                  <a:txBody>
                    <a:bodyPr/>
                    <a:lstStyle/>
                    <a:p>
                      <a:pPr>
                        <a:buNone/>
                      </a:pPr>
                      <a:r>
                        <a:rPr lang="en-GB" sz="1400" b="1"/>
                        <a:t>3a. Cost Focus</a:t>
                      </a:r>
                      <a:endParaRPr lang="en-GB" sz="1400"/>
                    </a:p>
                  </a:txBody>
                  <a:tcPr marL="44004" marR="44004" marT="22002" marB="22002" anchor="ctr">
                    <a:lnL>
                      <a:noFill/>
                    </a:lnL>
                    <a:lnR>
                      <a:noFill/>
                    </a:lnR>
                    <a:lnT>
                      <a:noFill/>
                    </a:lnT>
                    <a:lnB>
                      <a:noFill/>
                    </a:lnB>
                    <a:noFill/>
                  </a:tcPr>
                </a:tc>
                <a:tc>
                  <a:txBody>
                    <a:bodyPr/>
                    <a:lstStyle/>
                    <a:p>
                      <a:pPr>
                        <a:buNone/>
                      </a:pPr>
                      <a:r>
                        <a:rPr lang="en-GB" sz="1400"/>
                        <a:t>Offering low-cost solutions to a narrow or niche segment.</a:t>
                      </a:r>
                    </a:p>
                  </a:txBody>
                  <a:tcPr marL="44004" marR="44004" marT="22002" marB="22002" anchor="ctr">
                    <a:lnL>
                      <a:noFill/>
                    </a:lnL>
                    <a:lnR>
                      <a:noFill/>
                    </a:lnR>
                    <a:lnT>
                      <a:noFill/>
                    </a:lnT>
                    <a:lnB>
                      <a:noFill/>
                    </a:lnB>
                    <a:noFill/>
                  </a:tcPr>
                </a:tc>
                <a:tc>
                  <a:txBody>
                    <a:bodyPr/>
                    <a:lstStyle/>
                    <a:p>
                      <a:pPr>
                        <a:buNone/>
                      </a:pPr>
                      <a:r>
                        <a:rPr lang="en-GB" sz="1400" b="1" dirty="0"/>
                        <a:t>Occasionally used </a:t>
                      </a:r>
                      <a:r>
                        <a:rPr lang="en-GB" sz="1400" dirty="0"/>
                        <a:t>in underserved niches with cost sensitivity.</a:t>
                      </a:r>
                    </a:p>
                  </a:txBody>
                  <a:tcPr marL="44004" marR="44004" marT="22002" marB="22002" anchor="ctr">
                    <a:lnL>
                      <a:noFill/>
                    </a:lnL>
                    <a:lnR>
                      <a:noFill/>
                    </a:lnR>
                    <a:lnT>
                      <a:noFill/>
                    </a:lnT>
                    <a:lnB>
                      <a:noFill/>
                    </a:lnB>
                    <a:noFill/>
                  </a:tcPr>
                </a:tc>
                <a:tc>
                  <a:txBody>
                    <a:bodyPr/>
                    <a:lstStyle/>
                    <a:p>
                      <a:pPr>
                        <a:buNone/>
                      </a:pPr>
                      <a:r>
                        <a:rPr lang="en-GB" sz="1400" b="1" dirty="0"/>
                        <a:t>Frequently used </a:t>
                      </a:r>
                      <a:r>
                        <a:rPr lang="en-GB" sz="1400" dirty="0"/>
                        <a:t>- followers specialise in low-price niches (e.g., Aldi, Ryanair).</a:t>
                      </a:r>
                    </a:p>
                  </a:txBody>
                  <a:tcPr marL="44004" marR="44004" marT="22002" marB="22002" anchor="ctr">
                    <a:lnL>
                      <a:noFill/>
                    </a:lnL>
                    <a:lnR>
                      <a:noFill/>
                    </a:lnR>
                    <a:lnT>
                      <a:noFill/>
                    </a:lnT>
                    <a:lnB>
                      <a:noFill/>
                    </a:lnB>
                    <a:noFill/>
                  </a:tcPr>
                </a:tc>
                <a:extLst>
                  <a:ext uri="{0D108BD9-81ED-4DB2-BD59-A6C34878D82A}">
                    <a16:rowId xmlns:a16="http://schemas.microsoft.com/office/drawing/2014/main" val="2129085621"/>
                  </a:ext>
                </a:extLst>
              </a:tr>
              <a:tr h="836077">
                <a:tc>
                  <a:txBody>
                    <a:bodyPr/>
                    <a:lstStyle/>
                    <a:p>
                      <a:pPr>
                        <a:buNone/>
                      </a:pPr>
                      <a:r>
                        <a:rPr lang="en-GB" sz="1400" b="1"/>
                        <a:t>3b. Differentiation Focus</a:t>
                      </a:r>
                      <a:endParaRPr lang="en-GB" sz="1400"/>
                    </a:p>
                  </a:txBody>
                  <a:tcPr marL="44004" marR="44004" marT="22002" marB="22002" anchor="ctr">
                    <a:lnL>
                      <a:noFill/>
                    </a:lnL>
                    <a:lnR>
                      <a:noFill/>
                    </a:lnR>
                    <a:lnT>
                      <a:noFill/>
                    </a:lnT>
                    <a:lnB>
                      <a:noFill/>
                    </a:lnB>
                    <a:noFill/>
                  </a:tcPr>
                </a:tc>
                <a:tc>
                  <a:txBody>
                    <a:bodyPr/>
                    <a:lstStyle/>
                    <a:p>
                      <a:pPr>
                        <a:buNone/>
                      </a:pPr>
                      <a:r>
                        <a:rPr lang="en-GB" sz="1400"/>
                        <a:t>Delivering premium or sustainability-oriented products to a specific segment.</a:t>
                      </a:r>
                    </a:p>
                  </a:txBody>
                  <a:tcPr marL="44004" marR="44004" marT="22002" marB="22002" anchor="ctr">
                    <a:lnL>
                      <a:noFill/>
                    </a:lnL>
                    <a:lnR>
                      <a:noFill/>
                    </a:lnR>
                    <a:lnT>
                      <a:noFill/>
                    </a:lnT>
                    <a:lnB>
                      <a:noFill/>
                    </a:lnB>
                    <a:noFill/>
                  </a:tcPr>
                </a:tc>
                <a:tc>
                  <a:txBody>
                    <a:bodyPr/>
                    <a:lstStyle/>
                    <a:p>
                      <a:pPr>
                        <a:buNone/>
                      </a:pPr>
                      <a:r>
                        <a:rPr lang="en-GB" sz="1400" b="1" dirty="0"/>
                        <a:t>Favoured by pioneers </a:t>
                      </a:r>
                      <a:r>
                        <a:rPr lang="en-GB" sz="1400" dirty="0"/>
                        <a:t>in sustainability or craftsmanship </a:t>
                      </a:r>
                      <a:r>
                        <a:rPr lang="en-GB" sz="1400" b="1" dirty="0"/>
                        <a:t>niches</a:t>
                      </a:r>
                      <a:r>
                        <a:rPr lang="en-GB" sz="1400" dirty="0"/>
                        <a:t> (e.g., Patagonia, Rivian).</a:t>
                      </a:r>
                    </a:p>
                  </a:txBody>
                  <a:tcPr marL="44004" marR="44004" marT="22002" marB="22002" anchor="ctr">
                    <a:lnL>
                      <a:noFill/>
                    </a:lnL>
                    <a:lnR>
                      <a:noFill/>
                    </a:lnR>
                    <a:lnT>
                      <a:noFill/>
                    </a:lnT>
                    <a:lnB>
                      <a:noFill/>
                    </a:lnB>
                    <a:noFill/>
                  </a:tcPr>
                </a:tc>
                <a:tc>
                  <a:txBody>
                    <a:bodyPr/>
                    <a:lstStyle/>
                    <a:p>
                      <a:pPr>
                        <a:buNone/>
                      </a:pPr>
                      <a:r>
                        <a:rPr lang="en-GB" sz="1400" b="1" dirty="0"/>
                        <a:t>Used by adaptive followers </a:t>
                      </a:r>
                      <a:r>
                        <a:rPr lang="en-GB" sz="1400" dirty="0"/>
                        <a:t>replicating niche differentiation at lower cost (e.g., </a:t>
                      </a:r>
                      <a:r>
                        <a:rPr lang="en-GB" sz="1400" dirty="0" err="1"/>
                        <a:t>Everlane</a:t>
                      </a:r>
                      <a:r>
                        <a:rPr lang="en-GB" sz="1400" dirty="0"/>
                        <a:t>).</a:t>
                      </a:r>
                    </a:p>
                  </a:txBody>
                  <a:tcPr marL="44004" marR="44004" marT="22002" marB="22002" anchor="ctr">
                    <a:lnL>
                      <a:noFill/>
                    </a:lnL>
                    <a:lnR>
                      <a:noFill/>
                    </a:lnR>
                    <a:lnT>
                      <a:noFill/>
                    </a:lnT>
                    <a:lnB>
                      <a:noFill/>
                    </a:lnB>
                    <a:noFill/>
                  </a:tcPr>
                </a:tc>
                <a:extLst>
                  <a:ext uri="{0D108BD9-81ED-4DB2-BD59-A6C34878D82A}">
                    <a16:rowId xmlns:a16="http://schemas.microsoft.com/office/drawing/2014/main" val="3265385007"/>
                  </a:ext>
                </a:extLst>
              </a:tr>
            </a:tbl>
          </a:graphicData>
        </a:graphic>
      </p:graphicFrame>
    </p:spTree>
    <p:extLst>
      <p:ext uri="{BB962C8B-B14F-4D97-AF65-F5344CB8AC3E}">
        <p14:creationId xmlns:p14="http://schemas.microsoft.com/office/powerpoint/2010/main" val="39524542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A406F-4407-215E-276B-5BB3B0CB9DA9}"/>
              </a:ext>
            </a:extLst>
          </p:cNvPr>
          <p:cNvSpPr>
            <a:spLocks noGrp="1"/>
          </p:cNvSpPr>
          <p:nvPr>
            <p:ph type="title"/>
          </p:nvPr>
        </p:nvSpPr>
        <p:spPr/>
        <p:txBody>
          <a:bodyPr/>
          <a:lstStyle/>
          <a:p>
            <a:r>
              <a:rPr lang="en-GB" sz="3600" b="1" dirty="0"/>
              <a:t>Competitive Market Positions </a:t>
            </a:r>
            <a:br>
              <a:rPr lang="en-GB" sz="3600" b="1" dirty="0"/>
            </a:br>
            <a:r>
              <a:rPr lang="en-GB" sz="3600" b="1" dirty="0"/>
              <a:t>and Roles </a:t>
            </a:r>
            <a:endParaRPr lang="en-GB" sz="3600" dirty="0"/>
          </a:p>
        </p:txBody>
      </p:sp>
      <p:sp>
        <p:nvSpPr>
          <p:cNvPr id="4" name="Date Placeholder 3">
            <a:extLst>
              <a:ext uri="{FF2B5EF4-FFF2-40B4-BE49-F238E27FC236}">
                <a16:creationId xmlns:a16="http://schemas.microsoft.com/office/drawing/2014/main" id="{2090E4E0-ADCF-D642-7716-44DC08F09F90}"/>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ED87A0A8-7DA4-5FBF-DC3A-F5C8E5EEF765}"/>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pic>
        <p:nvPicPr>
          <p:cNvPr id="6" name="Content Placeholder 5" descr="A white rectangle with blue text">
            <a:extLst>
              <a:ext uri="{FF2B5EF4-FFF2-40B4-BE49-F238E27FC236}">
                <a16:creationId xmlns:a16="http://schemas.microsoft.com/office/drawing/2014/main" id="{AEF6DCEA-48B5-3F9B-5D2A-0E45AD73AF4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61567" y="1648118"/>
            <a:ext cx="7420866" cy="1526277"/>
          </a:xfrm>
          <a:prstGeom prst="rect">
            <a:avLst/>
          </a:prstGeom>
        </p:spPr>
      </p:pic>
      <p:sp>
        <p:nvSpPr>
          <p:cNvPr id="7" name="Speech Bubble: Rectangle with Corners Rounded 6">
            <a:extLst>
              <a:ext uri="{FF2B5EF4-FFF2-40B4-BE49-F238E27FC236}">
                <a16:creationId xmlns:a16="http://schemas.microsoft.com/office/drawing/2014/main" id="{AEE764ED-340A-0515-B70D-3A0FA843E6DF}"/>
              </a:ext>
            </a:extLst>
          </p:cNvPr>
          <p:cNvSpPr/>
          <p:nvPr/>
        </p:nvSpPr>
        <p:spPr>
          <a:xfrm>
            <a:off x="323528" y="3253776"/>
            <a:ext cx="2339752" cy="2244138"/>
          </a:xfrm>
          <a:prstGeom prst="wedgeRoundRectCallout">
            <a:avLst>
              <a:gd name="adj1" fmla="val 30061"/>
              <a:gd name="adj2" fmla="val -69673"/>
              <a:gd name="adj3" fmla="val 16667"/>
            </a:avLst>
          </a:prstGeom>
        </p:spPr>
        <p:style>
          <a:lnRef idx="1">
            <a:schemeClr val="accent1"/>
          </a:lnRef>
          <a:fillRef idx="2">
            <a:schemeClr val="accent1"/>
          </a:fillRef>
          <a:effectRef idx="1">
            <a:schemeClr val="accent1"/>
          </a:effectRef>
          <a:fontRef idx="minor">
            <a:schemeClr val="dk1"/>
          </a:fontRef>
        </p:style>
        <p:txBody>
          <a:bodyPr rtlCol="0" anchor="ctr"/>
          <a:lstStyle/>
          <a:p>
            <a:r>
              <a:rPr lang="en-GB" sz="1400" b="1" dirty="0"/>
              <a:t>Firms with the largest market share. Market leaders often lead in price changes, new product introductions, distribution coverage, and promotion spending. </a:t>
            </a:r>
          </a:p>
        </p:txBody>
      </p:sp>
      <p:sp>
        <p:nvSpPr>
          <p:cNvPr id="8" name="Speech Bubble: Rectangle with Corners Rounded 7">
            <a:extLst>
              <a:ext uri="{FF2B5EF4-FFF2-40B4-BE49-F238E27FC236}">
                <a16:creationId xmlns:a16="http://schemas.microsoft.com/office/drawing/2014/main" id="{CBC7991A-45E1-8040-A25D-FCA610DDB64B}"/>
              </a:ext>
            </a:extLst>
          </p:cNvPr>
          <p:cNvSpPr/>
          <p:nvPr/>
        </p:nvSpPr>
        <p:spPr>
          <a:xfrm>
            <a:off x="2771800" y="3541808"/>
            <a:ext cx="1872208" cy="1668074"/>
          </a:xfrm>
          <a:prstGeom prst="wedgeRoundRectCallout">
            <a:avLst>
              <a:gd name="adj1" fmla="val 33772"/>
              <a:gd name="adj2" fmla="val -90309"/>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1400" b="1" dirty="0"/>
              <a:t>These firms are fighting hard to increase their market share. They aggressively try to attack the leader.</a:t>
            </a:r>
          </a:p>
        </p:txBody>
      </p:sp>
      <p:sp>
        <p:nvSpPr>
          <p:cNvPr id="9" name="Speech Bubble: Rectangle with Corners Rounded 8">
            <a:extLst>
              <a:ext uri="{FF2B5EF4-FFF2-40B4-BE49-F238E27FC236}">
                <a16:creationId xmlns:a16="http://schemas.microsoft.com/office/drawing/2014/main" id="{14FBFC5C-344A-3484-AA40-99601C595442}"/>
              </a:ext>
            </a:extLst>
          </p:cNvPr>
          <p:cNvSpPr/>
          <p:nvPr/>
        </p:nvSpPr>
        <p:spPr>
          <a:xfrm>
            <a:off x="4752528" y="3429000"/>
            <a:ext cx="2123728" cy="1668074"/>
          </a:xfrm>
          <a:prstGeom prst="wedgeRoundRectCallout">
            <a:avLst>
              <a:gd name="adj1" fmla="val 26009"/>
              <a:gd name="adj2" fmla="val -79992"/>
              <a:gd name="adj3" fmla="val 16667"/>
            </a:avLst>
          </a:prstGeom>
        </p:spPr>
        <p:style>
          <a:lnRef idx="1">
            <a:schemeClr val="accent1"/>
          </a:lnRef>
          <a:fillRef idx="2">
            <a:schemeClr val="accent1"/>
          </a:fillRef>
          <a:effectRef idx="1">
            <a:schemeClr val="accent1"/>
          </a:effectRef>
          <a:fontRef idx="minor">
            <a:schemeClr val="dk1"/>
          </a:fontRef>
        </p:style>
        <p:txBody>
          <a:bodyPr rtlCol="0" anchor="ctr"/>
          <a:lstStyle/>
          <a:p>
            <a:r>
              <a:rPr lang="en-GB" sz="1400" b="1" i="0" dirty="0">
                <a:effectLst/>
              </a:rPr>
              <a:t>Followers are firms that want to hold their share without rocking the boat. They avoid direct competition.</a:t>
            </a:r>
            <a:endParaRPr lang="en-GB" sz="1400" b="1" dirty="0"/>
          </a:p>
        </p:txBody>
      </p:sp>
      <p:sp>
        <p:nvSpPr>
          <p:cNvPr id="10" name="Speech Bubble: Rectangle with Corners Rounded 9">
            <a:extLst>
              <a:ext uri="{FF2B5EF4-FFF2-40B4-BE49-F238E27FC236}">
                <a16:creationId xmlns:a16="http://schemas.microsoft.com/office/drawing/2014/main" id="{12875030-28DA-9F5F-713B-178DC9116393}"/>
              </a:ext>
            </a:extLst>
          </p:cNvPr>
          <p:cNvSpPr/>
          <p:nvPr/>
        </p:nvSpPr>
        <p:spPr>
          <a:xfrm>
            <a:off x="7093296" y="3573016"/>
            <a:ext cx="1943200" cy="2160240"/>
          </a:xfrm>
          <a:prstGeom prst="wedgeRoundRectCallout">
            <a:avLst>
              <a:gd name="adj1" fmla="val -8881"/>
              <a:gd name="adj2" fmla="val -79206"/>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1400" b="1" i="0" dirty="0">
                <a:effectLst/>
              </a:rPr>
              <a:t>These firms serve small segments that are not being pursued by other firms. “</a:t>
            </a:r>
            <a:r>
              <a:rPr lang="en-GB" sz="1400" b="1" i="0" dirty="0" err="1">
                <a:effectLst/>
              </a:rPr>
              <a:t>Nichers</a:t>
            </a:r>
            <a:r>
              <a:rPr lang="en-GB" sz="1400" b="1" i="0" dirty="0">
                <a:effectLst/>
              </a:rPr>
              <a:t>” specialise in serving specific customer groups, geographic areas, or product lines.</a:t>
            </a:r>
            <a:endParaRPr lang="en-GB" sz="1400" b="1" dirty="0"/>
          </a:p>
        </p:txBody>
      </p:sp>
      <p:sp>
        <p:nvSpPr>
          <p:cNvPr id="11" name="TextBox 2">
            <a:extLst>
              <a:ext uri="{FF2B5EF4-FFF2-40B4-BE49-F238E27FC236}">
                <a16:creationId xmlns:a16="http://schemas.microsoft.com/office/drawing/2014/main" id="{A56087A7-6CAF-350A-9AF7-AAD95BE24758}"/>
              </a:ext>
            </a:extLst>
          </p:cNvPr>
          <p:cNvSpPr txBox="1"/>
          <p:nvPr/>
        </p:nvSpPr>
        <p:spPr>
          <a:xfrm>
            <a:off x="4010693" y="5388911"/>
            <a:ext cx="1803699" cy="338554"/>
          </a:xfrm>
          <a:prstGeom prst="rect">
            <a:avLst/>
          </a:prstGeom>
          <a:noFill/>
        </p:spPr>
        <p:txBody>
          <a:bodyPr wrap="none" lIns="91440" tIns="45720" rIns="91440" bIns="45720" rtlCol="0" anchor="t">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GB" sz="1600" b="0" i="0" u="none" strike="noStrike" dirty="0">
                <a:solidFill>
                  <a:srgbClr val="3A3A3A"/>
                </a:solidFill>
                <a:effectLst/>
                <a:latin typeface="Source Sans Pro"/>
                <a:ea typeface="Source Sans Pro"/>
                <a:cs typeface="Arial"/>
              </a:rPr>
              <a:t>(</a:t>
            </a:r>
            <a:r>
              <a:rPr lang="en-GB" sz="1600" dirty="0">
                <a:solidFill>
                  <a:srgbClr val="3A3A3A"/>
                </a:solidFill>
                <a:latin typeface="Source Sans Pro"/>
                <a:ea typeface="Source Sans Pro"/>
                <a:cs typeface="Arial"/>
              </a:rPr>
              <a:t>Kotler </a:t>
            </a:r>
            <a:r>
              <a:rPr lang="en-GB" sz="1600" i="1" dirty="0">
                <a:solidFill>
                  <a:srgbClr val="3A3A3A"/>
                </a:solidFill>
                <a:latin typeface="Source Sans Pro"/>
                <a:ea typeface="Source Sans Pro"/>
                <a:cs typeface="Arial"/>
              </a:rPr>
              <a:t>et</a:t>
            </a:r>
            <a:r>
              <a:rPr lang="en-GB" sz="1600" b="0" i="1" u="none" strike="noStrike" dirty="0">
                <a:solidFill>
                  <a:srgbClr val="3A3A3A"/>
                </a:solidFill>
                <a:effectLst/>
                <a:latin typeface="Source Sans Pro"/>
                <a:ea typeface="Source Sans Pro"/>
                <a:cs typeface="Arial"/>
              </a:rPr>
              <a:t> al.,</a:t>
            </a:r>
            <a:r>
              <a:rPr lang="en-GB" sz="1600" b="0" i="0" u="none" strike="noStrike" dirty="0">
                <a:solidFill>
                  <a:srgbClr val="3A3A3A"/>
                </a:solidFill>
                <a:effectLst/>
                <a:latin typeface="Source Sans Pro"/>
                <a:ea typeface="Source Sans Pro"/>
                <a:cs typeface="Arial"/>
              </a:rPr>
              <a:t> 2020)</a:t>
            </a:r>
            <a:endParaRPr lang="en-GB" sz="1600" dirty="0">
              <a:latin typeface="Source Sans Pro"/>
              <a:ea typeface="Source Sans Pro"/>
              <a:cs typeface="Arial"/>
            </a:endParaRPr>
          </a:p>
        </p:txBody>
      </p:sp>
    </p:spTree>
    <p:extLst>
      <p:ext uri="{BB962C8B-B14F-4D97-AF65-F5344CB8AC3E}">
        <p14:creationId xmlns:p14="http://schemas.microsoft.com/office/powerpoint/2010/main" val="39190245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97E67-0172-ABF5-7DC7-1321153958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ED177F-2317-9842-3DFF-125CC136DFE8}"/>
              </a:ext>
            </a:extLst>
          </p:cNvPr>
          <p:cNvSpPr>
            <a:spLocks noGrp="1"/>
          </p:cNvSpPr>
          <p:nvPr>
            <p:ph type="title"/>
          </p:nvPr>
        </p:nvSpPr>
        <p:spPr/>
        <p:txBody>
          <a:bodyPr/>
          <a:lstStyle/>
          <a:p>
            <a:r>
              <a:rPr lang="en-GB" sz="3600" b="1" dirty="0"/>
              <a:t>Marketing Strategies for </a:t>
            </a:r>
            <a:br>
              <a:rPr lang="en-GB" sz="3600" b="1" dirty="0"/>
            </a:br>
            <a:r>
              <a:rPr lang="en-GB" sz="3600" b="1" dirty="0"/>
              <a:t>Competitive Market Roles</a:t>
            </a:r>
          </a:p>
        </p:txBody>
      </p:sp>
      <p:pic>
        <p:nvPicPr>
          <p:cNvPr id="7" name="Content Placeholder 6" descr="A close-up of a chart">
            <a:extLst>
              <a:ext uri="{FF2B5EF4-FFF2-40B4-BE49-F238E27FC236}">
                <a16:creationId xmlns:a16="http://schemas.microsoft.com/office/drawing/2014/main" id="{ED1D505F-4915-43E5-21DA-06A96232BCE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7504" y="2814857"/>
            <a:ext cx="9001000" cy="1982295"/>
          </a:xfrm>
        </p:spPr>
      </p:pic>
      <p:sp>
        <p:nvSpPr>
          <p:cNvPr id="4" name="Date Placeholder 3">
            <a:extLst>
              <a:ext uri="{FF2B5EF4-FFF2-40B4-BE49-F238E27FC236}">
                <a16:creationId xmlns:a16="http://schemas.microsoft.com/office/drawing/2014/main" id="{603D2B30-7649-2557-91FA-5D2A79B64F78}"/>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6CE51D3F-4FC6-499A-A273-EC80614555AD}"/>
              </a:ext>
            </a:extLst>
          </p:cNvPr>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
        <p:nvSpPr>
          <p:cNvPr id="3" name="TextBox 2">
            <a:extLst>
              <a:ext uri="{FF2B5EF4-FFF2-40B4-BE49-F238E27FC236}">
                <a16:creationId xmlns:a16="http://schemas.microsoft.com/office/drawing/2014/main" id="{59199870-56D1-C8BF-3992-D9E0E3A646B2}"/>
              </a:ext>
            </a:extLst>
          </p:cNvPr>
          <p:cNvSpPr txBox="1"/>
          <p:nvPr/>
        </p:nvSpPr>
        <p:spPr>
          <a:xfrm>
            <a:off x="4010693" y="5388911"/>
            <a:ext cx="1803699" cy="338554"/>
          </a:xfrm>
          <a:prstGeom prst="rect">
            <a:avLst/>
          </a:prstGeom>
          <a:noFill/>
        </p:spPr>
        <p:txBody>
          <a:bodyPr wrap="none" lIns="91440" tIns="45720" rIns="91440" bIns="45720" rtlCol="0" anchor="t">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GB" sz="1600" b="0" i="0" u="none" strike="noStrike" dirty="0">
                <a:solidFill>
                  <a:srgbClr val="3A3A3A"/>
                </a:solidFill>
                <a:effectLst/>
                <a:latin typeface="Source Sans Pro"/>
                <a:ea typeface="Source Sans Pro"/>
                <a:cs typeface="Arial"/>
              </a:rPr>
              <a:t>(</a:t>
            </a:r>
            <a:r>
              <a:rPr lang="en-GB" sz="1600" dirty="0">
                <a:solidFill>
                  <a:srgbClr val="3A3A3A"/>
                </a:solidFill>
                <a:latin typeface="Source Sans Pro"/>
                <a:ea typeface="Source Sans Pro"/>
                <a:cs typeface="Arial"/>
              </a:rPr>
              <a:t>Kotler </a:t>
            </a:r>
            <a:r>
              <a:rPr lang="en-GB" sz="1600" i="1" dirty="0">
                <a:solidFill>
                  <a:srgbClr val="3A3A3A"/>
                </a:solidFill>
                <a:latin typeface="Source Sans Pro"/>
                <a:ea typeface="Source Sans Pro"/>
                <a:cs typeface="Arial"/>
              </a:rPr>
              <a:t>et</a:t>
            </a:r>
            <a:r>
              <a:rPr lang="en-GB" sz="1600" b="0" i="1" u="none" strike="noStrike" dirty="0">
                <a:solidFill>
                  <a:srgbClr val="3A3A3A"/>
                </a:solidFill>
                <a:effectLst/>
                <a:latin typeface="Source Sans Pro"/>
                <a:ea typeface="Source Sans Pro"/>
                <a:cs typeface="Arial"/>
              </a:rPr>
              <a:t> al.,</a:t>
            </a:r>
            <a:r>
              <a:rPr lang="en-GB" sz="1600" b="0" i="0" u="none" strike="noStrike" dirty="0">
                <a:solidFill>
                  <a:srgbClr val="3A3A3A"/>
                </a:solidFill>
                <a:effectLst/>
                <a:latin typeface="Source Sans Pro"/>
                <a:ea typeface="Source Sans Pro"/>
                <a:cs typeface="Arial"/>
              </a:rPr>
              <a:t> 2020)</a:t>
            </a:r>
            <a:endParaRPr lang="en-GB" sz="1600" dirty="0">
              <a:latin typeface="Source Sans Pro"/>
              <a:ea typeface="Source Sans Pro"/>
              <a:cs typeface="Arial"/>
            </a:endParaRPr>
          </a:p>
        </p:txBody>
      </p:sp>
    </p:spTree>
    <p:extLst>
      <p:ext uri="{BB962C8B-B14F-4D97-AF65-F5344CB8AC3E}">
        <p14:creationId xmlns:p14="http://schemas.microsoft.com/office/powerpoint/2010/main" val="39013021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9633C-B5A8-60FB-99E8-791E0FDCEDAE}"/>
              </a:ext>
            </a:extLst>
          </p:cNvPr>
          <p:cNvSpPr>
            <a:spLocks noGrp="1"/>
          </p:cNvSpPr>
          <p:nvPr>
            <p:ph type="title"/>
          </p:nvPr>
        </p:nvSpPr>
        <p:spPr/>
        <p:txBody>
          <a:bodyPr/>
          <a:lstStyle/>
          <a:p>
            <a:r>
              <a:rPr lang="en-GB" sz="3600" b="1" dirty="0"/>
              <a:t>Summary</a:t>
            </a:r>
          </a:p>
        </p:txBody>
      </p:sp>
      <p:sp>
        <p:nvSpPr>
          <p:cNvPr id="3" name="Content Placeholder 2">
            <a:extLst>
              <a:ext uri="{FF2B5EF4-FFF2-40B4-BE49-F238E27FC236}">
                <a16:creationId xmlns:a16="http://schemas.microsoft.com/office/drawing/2014/main" id="{8B38E95E-120C-5E9C-3900-3B7A3234753A}"/>
              </a:ext>
            </a:extLst>
          </p:cNvPr>
          <p:cNvSpPr>
            <a:spLocks noGrp="1"/>
          </p:cNvSpPr>
          <p:nvPr>
            <p:ph idx="1"/>
          </p:nvPr>
        </p:nvSpPr>
        <p:spPr/>
        <p:txBody>
          <a:bodyPr/>
          <a:lstStyle/>
          <a:p>
            <a:pPr>
              <a:spcBef>
                <a:spcPts val="20"/>
              </a:spcBef>
            </a:pPr>
            <a:r>
              <a:rPr lang="en-GB" sz="2400" b="1" dirty="0">
                <a:ea typeface="+mn-lt"/>
                <a:cs typeface="+mn-lt"/>
              </a:rPr>
              <a:t>Ansoff Matrix:</a:t>
            </a:r>
            <a:r>
              <a:rPr lang="en-GB" sz="2400" dirty="0">
                <a:ea typeface="+mn-lt"/>
                <a:cs typeface="+mn-lt"/>
              </a:rPr>
              <a:t> Provides a framework for growth strategies, including market penetration, market development, product development, and diversification.</a:t>
            </a:r>
            <a:endParaRPr lang="en-GB" sz="2400" dirty="0"/>
          </a:p>
          <a:p>
            <a:pPr>
              <a:spcBef>
                <a:spcPts val="20"/>
              </a:spcBef>
            </a:pPr>
            <a:r>
              <a:rPr lang="en-GB" sz="2400" b="1" dirty="0">
                <a:ea typeface="+mn-lt"/>
                <a:cs typeface="+mn-lt"/>
              </a:rPr>
              <a:t>Porter's Generic Strategies:</a:t>
            </a:r>
            <a:r>
              <a:rPr lang="en-GB" sz="2400" dirty="0">
                <a:ea typeface="+mn-lt"/>
                <a:cs typeface="+mn-lt"/>
              </a:rPr>
              <a:t> Identifies competitive approaches like cost leadership, differentiation, cost focus, and differentiation focus.</a:t>
            </a:r>
            <a:endParaRPr lang="en-GB" sz="2400" dirty="0"/>
          </a:p>
          <a:p>
            <a:pPr>
              <a:spcBef>
                <a:spcPts val="20"/>
              </a:spcBef>
            </a:pPr>
            <a:r>
              <a:rPr lang="en-GB" sz="2400" b="1" dirty="0">
                <a:ea typeface="+mn-lt"/>
                <a:cs typeface="+mn-lt"/>
              </a:rPr>
              <a:t>Competitive Market Positions and Roles: </a:t>
            </a:r>
            <a:r>
              <a:rPr lang="en-GB" sz="2400" dirty="0">
                <a:ea typeface="+mn-lt"/>
                <a:cs typeface="+mn-lt"/>
              </a:rPr>
              <a:t>Marker Leaders, Market challengers, Market followers, Market </a:t>
            </a:r>
            <a:r>
              <a:rPr lang="en-GB" sz="2400" dirty="0" err="1">
                <a:ea typeface="+mn-lt"/>
                <a:cs typeface="+mn-lt"/>
              </a:rPr>
              <a:t>nichers</a:t>
            </a:r>
            <a:r>
              <a:rPr lang="en-GB" sz="2400" dirty="0">
                <a:ea typeface="+mn-lt"/>
                <a:cs typeface="+mn-lt"/>
              </a:rPr>
              <a:t>.</a:t>
            </a:r>
            <a:endParaRPr lang="en-GB" dirty="0">
              <a:ea typeface="+mn-lt"/>
              <a:cs typeface="+mn-lt"/>
            </a:endParaRPr>
          </a:p>
          <a:p>
            <a:endParaRPr lang="en-GB" dirty="0"/>
          </a:p>
        </p:txBody>
      </p:sp>
      <p:sp>
        <p:nvSpPr>
          <p:cNvPr id="4" name="Date Placeholder 3">
            <a:extLst>
              <a:ext uri="{FF2B5EF4-FFF2-40B4-BE49-F238E27FC236}">
                <a16:creationId xmlns:a16="http://schemas.microsoft.com/office/drawing/2014/main" id="{8FFAE2F3-990E-5BFC-14A6-33CE0D3B8503}"/>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3DD60103-60F1-636E-C413-35706C29AD1B}"/>
              </a:ext>
            </a:extLst>
          </p:cNvPr>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spTree>
    <p:extLst>
      <p:ext uri="{BB962C8B-B14F-4D97-AF65-F5344CB8AC3E}">
        <p14:creationId xmlns:p14="http://schemas.microsoft.com/office/powerpoint/2010/main" val="38357391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7AE27-FFDB-A572-70C3-6E8FA6A87FF1}"/>
              </a:ext>
            </a:extLst>
          </p:cNvPr>
          <p:cNvSpPr>
            <a:spLocks noGrp="1"/>
          </p:cNvSpPr>
          <p:nvPr>
            <p:ph type="title"/>
          </p:nvPr>
        </p:nvSpPr>
        <p:spPr>
          <a:solidFill>
            <a:schemeClr val="accent2"/>
          </a:solidFill>
        </p:spPr>
        <p:txBody>
          <a:bodyPr/>
          <a:lstStyle/>
          <a:p>
            <a:r>
              <a:rPr lang="en-GB" sz="3600" b="1" dirty="0"/>
              <a:t>Group Activity</a:t>
            </a:r>
          </a:p>
        </p:txBody>
      </p:sp>
      <p:sp>
        <p:nvSpPr>
          <p:cNvPr id="3" name="Content Placeholder 2">
            <a:extLst>
              <a:ext uri="{FF2B5EF4-FFF2-40B4-BE49-F238E27FC236}">
                <a16:creationId xmlns:a16="http://schemas.microsoft.com/office/drawing/2014/main" id="{4DE6D108-3E46-6C0A-EBEA-A39E1D203980}"/>
              </a:ext>
            </a:extLst>
          </p:cNvPr>
          <p:cNvSpPr>
            <a:spLocks noGrp="1"/>
          </p:cNvSpPr>
          <p:nvPr>
            <p:ph idx="1"/>
          </p:nvPr>
        </p:nvSpPr>
        <p:spPr/>
        <p:txBody>
          <a:bodyPr/>
          <a:lstStyle/>
          <a:p>
            <a:r>
              <a:rPr lang="en-GB" sz="2400" dirty="0"/>
              <a:t>Choose a recent example where a follower disrupted a market pioneer (e.g., Netflix vs. Blockbuster, Tesla vs. traditional automakers, Airbnb vs. hotel chains).</a:t>
            </a:r>
          </a:p>
          <a:p>
            <a:r>
              <a:rPr lang="en-GB" sz="2400" dirty="0"/>
              <a:t>Identify the unique strategies the follower used (Ansoff Matrix, Porter’s Generic Strategy).</a:t>
            </a:r>
          </a:p>
          <a:p>
            <a:r>
              <a:rPr lang="en-GB" sz="2400" dirty="0"/>
              <a:t>Analyse how macro-environmental changes (technology, regulation, consumer behaviour, cultural trends) created opportunities for the follower.</a:t>
            </a:r>
          </a:p>
          <a:p>
            <a:r>
              <a:rPr lang="en-GB" sz="2400" dirty="0"/>
              <a:t>Discuss whether the pioneer could have responded differently to maintain dominance. </a:t>
            </a:r>
          </a:p>
        </p:txBody>
      </p:sp>
      <p:sp>
        <p:nvSpPr>
          <p:cNvPr id="4" name="Date Placeholder 3">
            <a:extLst>
              <a:ext uri="{FF2B5EF4-FFF2-40B4-BE49-F238E27FC236}">
                <a16:creationId xmlns:a16="http://schemas.microsoft.com/office/drawing/2014/main" id="{2732E24D-8ED6-6D8B-79D0-B02E7AE69F50}"/>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21B91B74-5AC7-C66D-96DA-DFCC1186EAD2}"/>
              </a:ext>
            </a:extLst>
          </p:cNvPr>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21241307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965AD-9CC2-4011-A63D-FAA474D6419D}"/>
              </a:ext>
            </a:extLst>
          </p:cNvPr>
          <p:cNvSpPr>
            <a:spLocks noGrp="1"/>
          </p:cNvSpPr>
          <p:nvPr>
            <p:ph type="title"/>
          </p:nvPr>
        </p:nvSpPr>
        <p:spPr/>
        <p:txBody>
          <a:bodyPr/>
          <a:lstStyle/>
          <a:p>
            <a:br>
              <a:rPr lang="en-GB" sz="3600" b="1" u="sng" dirty="0"/>
            </a:br>
            <a:r>
              <a:rPr lang="en-GB" sz="3600" b="1" dirty="0"/>
              <a:t>References</a:t>
            </a:r>
            <a:br>
              <a:rPr lang="en-GB" sz="3600" dirty="0"/>
            </a:br>
            <a:endParaRPr lang="en-GB" sz="3600" dirty="0"/>
          </a:p>
        </p:txBody>
      </p:sp>
      <p:sp>
        <p:nvSpPr>
          <p:cNvPr id="3" name="Content Placeholder 2">
            <a:extLst>
              <a:ext uri="{FF2B5EF4-FFF2-40B4-BE49-F238E27FC236}">
                <a16:creationId xmlns:a16="http://schemas.microsoft.com/office/drawing/2014/main" id="{11F3D5B0-BAE0-4B3F-A10E-8062C5D43B47}"/>
              </a:ext>
            </a:extLst>
          </p:cNvPr>
          <p:cNvSpPr>
            <a:spLocks noGrp="1"/>
          </p:cNvSpPr>
          <p:nvPr>
            <p:ph idx="1"/>
          </p:nvPr>
        </p:nvSpPr>
        <p:spPr>
          <a:xfrm>
            <a:off x="457200" y="1484784"/>
            <a:ext cx="8229600" cy="3917032"/>
          </a:xfrm>
        </p:spPr>
        <p:txBody>
          <a:bodyPr/>
          <a:lstStyle/>
          <a:p>
            <a:pPr marL="342900" lvl="0" indent="-342900">
              <a:buFont typeface="Arial" panose="020B0604020202020204" pitchFamily="34" charset="0"/>
              <a:buChar char="•"/>
              <a:tabLst>
                <a:tab pos="457200" algn="l"/>
              </a:tabLst>
            </a:pPr>
            <a:r>
              <a:rPr lang="en-GB" sz="2000" kern="100" dirty="0">
                <a:effectLst/>
                <a:ea typeface="Aptos" panose="020B0004020202020204" pitchFamily="34" charset="0"/>
                <a:cs typeface="Times New Roman" panose="02020603050405020304" pitchFamily="18" charset="0"/>
              </a:rPr>
              <a:t>Hague, Paul. </a:t>
            </a:r>
            <a:r>
              <a:rPr lang="en-GB" sz="2000" i="1" kern="100" dirty="0">
                <a:effectLst/>
                <a:ea typeface="Aptos" panose="020B0004020202020204" pitchFamily="34" charset="0"/>
                <a:cs typeface="Times New Roman" panose="02020603050405020304" pitchFamily="18" charset="0"/>
              </a:rPr>
              <a:t>The Business Models Handbook: Templates, Theory and Case Studies</a:t>
            </a:r>
            <a:r>
              <a:rPr lang="en-GB" sz="2000" kern="100" dirty="0">
                <a:effectLst/>
                <a:ea typeface="Aptos" panose="020B0004020202020204" pitchFamily="34" charset="0"/>
                <a:cs typeface="Times New Roman" panose="02020603050405020304" pitchFamily="18" charset="0"/>
              </a:rPr>
              <a:t>. London, United Kingdom; New York, Ny, Kogan Page Limited, 2019.</a:t>
            </a:r>
          </a:p>
          <a:p>
            <a:pPr marL="342900" lvl="0" indent="-342900">
              <a:buFont typeface="Arial" panose="020B0604020202020204" pitchFamily="34" charset="0"/>
              <a:buChar char="•"/>
              <a:tabLst>
                <a:tab pos="457200" algn="l"/>
              </a:tabLst>
            </a:pPr>
            <a:r>
              <a:rPr lang="en-GB" sz="2000" kern="100" dirty="0">
                <a:effectLst/>
                <a:ea typeface="Aptos" panose="020B0004020202020204" pitchFamily="34" charset="0"/>
                <a:cs typeface="Times New Roman" panose="02020603050405020304" pitchFamily="18" charset="0"/>
              </a:rPr>
              <a:t>Kotler, P., Armstrong, G., Harris, L. and Piercy, N. (2020) </a:t>
            </a:r>
            <a:r>
              <a:rPr lang="en-GB" sz="2000" i="1" kern="100" dirty="0">
                <a:effectLst/>
                <a:ea typeface="Aptos" panose="020B0004020202020204" pitchFamily="34" charset="0"/>
                <a:cs typeface="Times New Roman" panose="02020603050405020304" pitchFamily="18" charset="0"/>
              </a:rPr>
              <a:t>Principles of marketing.</a:t>
            </a:r>
            <a:r>
              <a:rPr lang="en-GB" sz="2000" kern="100" dirty="0">
                <a:effectLst/>
                <a:ea typeface="Aptos" panose="020B0004020202020204" pitchFamily="34" charset="0"/>
                <a:cs typeface="Times New Roman" panose="02020603050405020304" pitchFamily="18" charset="0"/>
              </a:rPr>
              <a:t> 8th European </a:t>
            </a:r>
            <a:r>
              <a:rPr lang="en-GB" sz="2000" kern="100" dirty="0" err="1">
                <a:effectLst/>
                <a:ea typeface="Aptos" panose="020B0004020202020204" pitchFamily="34" charset="0"/>
                <a:cs typeface="Times New Roman" panose="02020603050405020304" pitchFamily="18" charset="0"/>
              </a:rPr>
              <a:t>edn</a:t>
            </a:r>
            <a:r>
              <a:rPr lang="en-GB" sz="2000" kern="100" dirty="0">
                <a:effectLst/>
                <a:ea typeface="Aptos" panose="020B0004020202020204" pitchFamily="34" charset="0"/>
                <a:cs typeface="Times New Roman" panose="02020603050405020304" pitchFamily="18" charset="0"/>
              </a:rPr>
              <a:t>. Harlow: Pearson.</a:t>
            </a:r>
          </a:p>
          <a:p>
            <a:pPr lvl="0">
              <a:tabLst>
                <a:tab pos="457200" algn="l"/>
              </a:tabLst>
            </a:pPr>
            <a:r>
              <a:rPr lang="en-GB" sz="2000" dirty="0"/>
              <a:t>Lieberman, M.B. and Montgomery, D.B. (1988) ‘First-mover advantages’, </a:t>
            </a:r>
            <a:r>
              <a:rPr lang="en-GB" sz="2000" i="1" dirty="0"/>
              <a:t>Strategic Management Journal</a:t>
            </a:r>
            <a:r>
              <a:rPr lang="en-GB" sz="2000" dirty="0"/>
              <a:t>, 9(S1), pp. 41–58. https://doi.org/10.1002/smj.4250090706</a:t>
            </a:r>
            <a:endParaRPr lang="en-GB" sz="2000" kern="100" dirty="0">
              <a:effectLst/>
              <a:ea typeface="Aptos" panose="020B0004020202020204" pitchFamily="34" charset="0"/>
              <a:cs typeface="Times New Roman" panose="02020603050405020304" pitchFamily="18" charset="0"/>
            </a:endParaRPr>
          </a:p>
          <a:p>
            <a:pPr>
              <a:tabLst>
                <a:tab pos="457200" algn="l"/>
              </a:tabLst>
            </a:pPr>
            <a:r>
              <a:rPr lang="en-GB" sz="2000" kern="100" dirty="0">
                <a:effectLst/>
                <a:ea typeface="Aptos" panose="020B0004020202020204" pitchFamily="34" charset="0"/>
                <a:cs typeface="Times New Roman" panose="02020603050405020304" pitchFamily="18" charset="0"/>
              </a:rPr>
              <a:t>Johnson, G., Whittington, R., Scholes, K., Angwin, D., &amp; </a:t>
            </a:r>
            <a:r>
              <a:rPr lang="en-GB" sz="2000" kern="100" dirty="0" err="1">
                <a:effectLst/>
                <a:ea typeface="Aptos" panose="020B0004020202020204" pitchFamily="34" charset="0"/>
                <a:cs typeface="Times New Roman" panose="02020603050405020304" pitchFamily="18" charset="0"/>
              </a:rPr>
              <a:t>Regnér</a:t>
            </a:r>
            <a:r>
              <a:rPr lang="en-GB" sz="2000" kern="100" dirty="0">
                <a:effectLst/>
                <a:ea typeface="Aptos" panose="020B0004020202020204" pitchFamily="34" charset="0"/>
                <a:cs typeface="Times New Roman" panose="02020603050405020304" pitchFamily="18" charset="0"/>
              </a:rPr>
              <a:t>, P. (2017) </a:t>
            </a:r>
            <a:r>
              <a:rPr lang="en-GB" sz="2000" i="1" kern="100" dirty="0">
                <a:effectLst/>
                <a:ea typeface="Aptos" panose="020B0004020202020204" pitchFamily="34" charset="0"/>
                <a:cs typeface="Times New Roman" panose="02020603050405020304" pitchFamily="18" charset="0"/>
              </a:rPr>
              <a:t>Exploring strategy : text and cases</a:t>
            </a:r>
            <a:r>
              <a:rPr lang="en-GB" sz="2000" kern="100" dirty="0">
                <a:effectLst/>
                <a:ea typeface="Aptos" panose="020B0004020202020204" pitchFamily="34" charset="0"/>
                <a:cs typeface="Times New Roman" panose="02020603050405020304" pitchFamily="18" charset="0"/>
              </a:rPr>
              <a:t>. Eleventh edition. Harlow: Pearson Education Limited.</a:t>
            </a:r>
          </a:p>
          <a:p>
            <a:pPr marL="342900" lvl="0" indent="-342900">
              <a:buFont typeface="Arial" panose="020B0604020202020204" pitchFamily="34" charset="0"/>
              <a:buChar char="•"/>
              <a:tabLst>
                <a:tab pos="457200" algn="l"/>
              </a:tabLst>
            </a:pPr>
            <a:r>
              <a:rPr lang="en-GB" sz="2000" kern="100" dirty="0">
                <a:effectLst/>
                <a:ea typeface="Aptos" panose="020B0004020202020204" pitchFamily="34" charset="0"/>
                <a:cs typeface="Times New Roman" panose="02020603050405020304" pitchFamily="18" charset="0"/>
              </a:rPr>
              <a:t>Whittington, R. </a:t>
            </a:r>
            <a:r>
              <a:rPr lang="en-GB" sz="2000" i="1" kern="100" dirty="0">
                <a:effectLst/>
                <a:ea typeface="Aptos" panose="020B0004020202020204" pitchFamily="34" charset="0"/>
                <a:cs typeface="Times New Roman" panose="02020603050405020304" pitchFamily="18" charset="0"/>
              </a:rPr>
              <a:t>et al.</a:t>
            </a:r>
            <a:r>
              <a:rPr lang="en-GB" sz="2000" kern="100" dirty="0">
                <a:effectLst/>
                <a:ea typeface="Aptos" panose="020B0004020202020204" pitchFamily="34" charset="0"/>
                <a:cs typeface="Times New Roman" panose="02020603050405020304" pitchFamily="18" charset="0"/>
              </a:rPr>
              <a:t> (2020) </a:t>
            </a:r>
            <a:r>
              <a:rPr lang="en-GB" sz="2000" i="1" kern="100" dirty="0">
                <a:effectLst/>
                <a:ea typeface="Aptos" panose="020B0004020202020204" pitchFamily="34" charset="0"/>
                <a:cs typeface="Times New Roman" panose="02020603050405020304" pitchFamily="18" charset="0"/>
              </a:rPr>
              <a:t>Exploring strategy: text and cases</a:t>
            </a:r>
            <a:r>
              <a:rPr lang="en-GB" sz="2000" kern="100" dirty="0">
                <a:effectLst/>
                <a:ea typeface="Aptos" panose="020B0004020202020204" pitchFamily="34" charset="0"/>
                <a:cs typeface="Times New Roman" panose="02020603050405020304" pitchFamily="18" charset="0"/>
              </a:rPr>
              <a:t>. Twelfth Edition. Harlow: Pearson.</a:t>
            </a:r>
          </a:p>
          <a:p>
            <a:pPr marL="342900" lvl="0" indent="-342900">
              <a:buFont typeface="Arial" panose="020B0604020202020204" pitchFamily="34" charset="0"/>
              <a:buChar char="•"/>
              <a:tabLst>
                <a:tab pos="457200" algn="l"/>
              </a:tabLst>
            </a:pPr>
            <a:endParaRPr lang="en-GB" sz="2000" kern="100" dirty="0">
              <a:effectLst/>
              <a:ea typeface="Aptos" panose="020B0004020202020204" pitchFamily="34" charset="0"/>
              <a:cs typeface="Times New Roman" panose="02020603050405020304" pitchFamily="18" charset="0"/>
            </a:endParaRPr>
          </a:p>
          <a:p>
            <a:pPr marL="457200" indent="-457200">
              <a:lnSpc>
                <a:spcPct val="200000"/>
              </a:lnSpc>
            </a:pPr>
            <a:endParaRPr lang="en-GB" sz="1600" dirty="0">
              <a:effectLst/>
              <a:latin typeface="Arial" panose="020B0604020202020204" pitchFamily="34" charset="0"/>
              <a:cs typeface="Arial" panose="020B0604020202020204" pitchFamily="34" charset="0"/>
            </a:endParaRPr>
          </a:p>
          <a:p>
            <a:endParaRPr lang="en-GB" dirty="0"/>
          </a:p>
        </p:txBody>
      </p:sp>
      <p:sp>
        <p:nvSpPr>
          <p:cNvPr id="4" name="Date Placeholder 3">
            <a:extLst>
              <a:ext uri="{FF2B5EF4-FFF2-40B4-BE49-F238E27FC236}">
                <a16:creationId xmlns:a16="http://schemas.microsoft.com/office/drawing/2014/main" id="{C3C42267-11E9-4F4F-A297-758149C41134}"/>
              </a:ext>
            </a:extLst>
          </p:cNvPr>
          <p:cNvSpPr>
            <a:spLocks noGrp="1"/>
          </p:cNvSpPr>
          <p:nvPr>
            <p:ph type="dt" sz="half" idx="10"/>
          </p:nvPr>
        </p:nvSpPr>
        <p:spPr/>
        <p:txBody>
          <a:bodyPr/>
          <a:lstStyle/>
          <a:p>
            <a:pPr>
              <a:defRPr/>
            </a:pPr>
            <a:fld id="{2303D31F-598B-47EE-BA37-93F097A3D676}" type="datetime1">
              <a:rPr lang="en-GB" altLang="en-US" smtClean="0"/>
              <a:pPr>
                <a:defRPr/>
              </a:pPr>
              <a:t>20/10/2025</a:t>
            </a:fld>
            <a:endParaRPr lang="en-GB" altLang="en-US"/>
          </a:p>
        </p:txBody>
      </p:sp>
      <p:sp>
        <p:nvSpPr>
          <p:cNvPr id="5" name="Slide Number Placeholder 4">
            <a:extLst>
              <a:ext uri="{FF2B5EF4-FFF2-40B4-BE49-F238E27FC236}">
                <a16:creationId xmlns:a16="http://schemas.microsoft.com/office/drawing/2014/main" id="{136ADA37-2713-4B88-85F3-A11E07C7E6CF}"/>
              </a:ext>
            </a:extLst>
          </p:cNvPr>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314678254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70</TotalTime>
  <Words>2698</Words>
  <Application>Microsoft Macintosh PowerPoint</Application>
  <PresentationFormat>On-screen Show (4:3)</PresentationFormat>
  <Paragraphs>269</Paragraphs>
  <Slides>24</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-webkit-standard</vt:lpstr>
      <vt:lpstr>Aptos</vt:lpstr>
      <vt:lpstr>Arial</vt:lpstr>
      <vt:lpstr>fkGroteskNeue</vt:lpstr>
      <vt:lpstr>Myriad Pro</vt:lpstr>
      <vt:lpstr>Source Sans Pro</vt:lpstr>
      <vt:lpstr>Verdana</vt:lpstr>
      <vt:lpstr>20140311PresentationUWTSDTemplate</vt:lpstr>
      <vt:lpstr> LCMB7024 Competitor Analysis  and Strategy              Week 3 – Session 2 </vt:lpstr>
      <vt:lpstr>Content of the Session</vt:lpstr>
      <vt:lpstr>Introduction</vt:lpstr>
      <vt:lpstr>Marketing Growth Strategies: Why it matters?</vt:lpstr>
      <vt:lpstr>Ansoff Matrix (1 of 5)</vt:lpstr>
      <vt:lpstr>Market Penetration (2 of 5)</vt:lpstr>
      <vt:lpstr>Market Development (3 of 5)</vt:lpstr>
      <vt:lpstr> Product Development  (4 of 5)</vt:lpstr>
      <vt:lpstr>Diversification (5 of 5)</vt:lpstr>
      <vt:lpstr>Ansoff Matrix –  Pioneering and follower organisations</vt:lpstr>
      <vt:lpstr>Ansoff Matrix –  Pioneering and follower organisations</vt:lpstr>
      <vt:lpstr>Ansoff Matrix –  Pioneering and follower organisations</vt:lpstr>
      <vt:lpstr>Porter’s Generic Strategy Model (1 of 6) </vt:lpstr>
      <vt:lpstr>Porter’s Generic Strategy Model (2 of 6)</vt:lpstr>
      <vt:lpstr>Cost Leadership (3 of 6)</vt:lpstr>
      <vt:lpstr>Differentiation (4 of 6)</vt:lpstr>
      <vt:lpstr>Cost Focus (5 of 6)</vt:lpstr>
      <vt:lpstr>Differentiation Focus (6 of 6)</vt:lpstr>
      <vt:lpstr>Porter’s Generic Strategies –  Pioneering and Follower Organisations</vt:lpstr>
      <vt:lpstr>Competitive Market Positions  and Roles </vt:lpstr>
      <vt:lpstr>Marketing Strategies for  Competitive Market Roles</vt:lpstr>
      <vt:lpstr>Summary</vt:lpstr>
      <vt:lpstr>Group Activity</vt:lpstr>
      <vt:lpstr> References </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195</cp:revision>
  <cp:lastPrinted>2018-07-09T15:27:01Z</cp:lastPrinted>
  <dcterms:created xsi:type="dcterms:W3CDTF">2002-10-07T19:43:58Z</dcterms:created>
  <dcterms:modified xsi:type="dcterms:W3CDTF">2025-10-20T19:12:51Z</dcterms:modified>
</cp:coreProperties>
</file>