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57" r:id="rId3"/>
    <p:sldId id="268" r:id="rId4"/>
    <p:sldId id="259" r:id="rId5"/>
    <p:sldId id="260" r:id="rId6"/>
    <p:sldId id="269" r:id="rId7"/>
    <p:sldId id="270" r:id="rId8"/>
    <p:sldId id="271" r:id="rId9"/>
    <p:sldId id="272" r:id="rId10"/>
    <p:sldId id="273" r:id="rId11"/>
    <p:sldId id="274" r:id="rId12"/>
    <p:sldId id="275" r:id="rId13"/>
    <p:sldId id="276" r:id="rId14"/>
    <p:sldId id="277" r:id="rId15"/>
    <p:sldId id="278" r:id="rId16"/>
    <p:sldId id="279" r:id="rId17"/>
  </p:sldIdLst>
  <p:sldSz cx="12192000" cy="6858000"/>
  <p:notesSz cx="6858000" cy="9144000"/>
  <p:defaultTextStyle>
    <a:defPPr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edio 2 - Énfasi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presProps" Target="presProps.xml" /><Relationship Id="rId3" Type="http://schemas.openxmlformats.org/officeDocument/2006/relationships/slide" Target="slides/slide2.xml" /><Relationship Id="rId21" Type="http://schemas.openxmlformats.org/officeDocument/2006/relationships/tableStyles" Target="tableStyles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slide" Target="slides/slide16.xml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theme" Target="theme/them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10" Type="http://schemas.openxmlformats.org/officeDocument/2006/relationships/slide" Target="slides/slide9.xml" /><Relationship Id="rId19" Type="http://schemas.openxmlformats.org/officeDocument/2006/relationships/viewProps" Target="viewProps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‹Nº›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2465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 /><Relationship Id="rId1" Type="http://schemas.openxmlformats.org/officeDocument/2006/relationships/slideLayout" Target="../slideLayouts/slideLayout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‹Nº›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11484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sb.org.uk/" TargetMode="External" /><Relationship Id="rId2" Type="http://schemas.openxmlformats.org/officeDocument/2006/relationships/hyperlink" Target="https://www.ons.gov.uk/businessindustryandtrade/retailindustry" TargetMode="External" /><Relationship Id="rId1" Type="http://schemas.openxmlformats.org/officeDocument/2006/relationships/slideLayout" Target="../slideLayouts/slideLayout1.xml" /><Relationship Id="rId6" Type="http://schemas.openxmlformats.org/officeDocument/2006/relationships/hyperlink" Target="https://www.statista.com/" TargetMode="External" /><Relationship Id="rId5" Type="http://schemas.openxmlformats.org/officeDocument/2006/relationships/hyperlink" Target="https://mailchimp.com/es/resources/" TargetMode="External" /><Relationship Id="rId4" Type="http://schemas.openxmlformats.org/officeDocument/2006/relationships/hyperlink" Target="https://support.google.com/business#topic=45967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65FB055C-6386-9C95-E124-FEDD74F937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914400"/>
            <a:ext cx="5195889" cy="131673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/>
              <a:t>Covering Page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2B951FD-94F7-E138-3EC2-A66A551D91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ítulo 2">
            <a:extLst>
              <a:ext uri="{FF2B5EF4-FFF2-40B4-BE49-F238E27FC236}">
                <a16:creationId xmlns:a16="http://schemas.microsoft.com/office/drawing/2014/main" id="{FEA08302-2BDA-A3AB-B903-DE11988C54D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2231136"/>
            <a:ext cx="5195889" cy="3931920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endParaRPr lang="es-ES" dirty="0"/>
          </a:p>
          <a:p>
            <a:r>
              <a:rPr lang="es-ES" dirty="0" err="1"/>
              <a:t>Problem</a:t>
            </a:r>
            <a:r>
              <a:rPr lang="es-ES" dirty="0"/>
              <a:t> </a:t>
            </a:r>
            <a:r>
              <a:rPr lang="es-ES" dirty="0" err="1"/>
              <a:t>Solving</a:t>
            </a:r>
            <a:r>
              <a:rPr lang="es-ES" dirty="0"/>
              <a:t> and </a:t>
            </a:r>
            <a:r>
              <a:rPr lang="es-ES" dirty="0" err="1"/>
              <a:t>Decision</a:t>
            </a:r>
            <a:r>
              <a:rPr lang="es-ES" dirty="0"/>
              <a:t> </a:t>
            </a:r>
            <a:r>
              <a:rPr lang="es-ES" dirty="0" err="1"/>
              <a:t>Making</a:t>
            </a:r>
            <a:endParaRPr lang="es-ES" dirty="0"/>
          </a:p>
          <a:p>
            <a:r>
              <a:rPr lang="es-ES" dirty="0"/>
              <a:t>Green Haven </a:t>
            </a:r>
            <a:r>
              <a:rPr lang="es-ES" dirty="0" err="1"/>
              <a:t>Florist</a:t>
            </a:r>
            <a:endParaRPr lang="es-ES" dirty="0"/>
          </a:p>
          <a:p>
            <a:endParaRPr lang="es-ES" dirty="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Student Name: </a:t>
            </a:r>
            <a:r>
              <a:rPr lang="en-US" dirty="0" err="1"/>
              <a:t>Yissey</a:t>
            </a:r>
            <a:r>
              <a:rPr lang="en-US" dirty="0"/>
              <a:t> </a:t>
            </a:r>
            <a:r>
              <a:rPr lang="en-US" dirty="0" err="1"/>
              <a:t>Olivera</a:t>
            </a:r>
            <a:endParaRPr lang="en-US" dirty="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Student ID: 2510387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Assignment Title: </a:t>
            </a:r>
            <a:r>
              <a:rPr lang="es-ES" dirty="0"/>
              <a:t>Individual </a:t>
            </a:r>
            <a:r>
              <a:rPr lang="es-ES" dirty="0" err="1"/>
              <a:t>Report</a:t>
            </a:r>
            <a:endParaRPr lang="es-ES" dirty="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s-ES" dirty="0" err="1"/>
              <a:t>Lecturer</a:t>
            </a:r>
            <a:r>
              <a:rPr lang="es-ES" dirty="0"/>
              <a:t>: Anita </a:t>
            </a:r>
            <a:r>
              <a:rPr lang="es-ES" dirty="0" err="1"/>
              <a:t>Nan</a:t>
            </a:r>
            <a:endParaRPr lang="es-ES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09677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C027C4C4-A504-EA9A-32BD-FF1AD93889D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914400"/>
            <a:ext cx="3914776" cy="397726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/>
              <a:t>Contents page</a:t>
            </a:r>
          </a:p>
        </p:txBody>
      </p: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4BFD5B9F-5FB6-467D-83D5-DF82F1907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5240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uadroTexto 2">
            <a:extLst>
              <a:ext uri="{FF2B5EF4-FFF2-40B4-BE49-F238E27FC236}">
                <a16:creationId xmlns:a16="http://schemas.microsoft.com/office/drawing/2014/main" id="{DFA15FEE-B287-8BF9-A432-C7F2A8AE3652}"/>
              </a:ext>
            </a:extLst>
          </p:cNvPr>
          <p:cNvSpPr txBox="1"/>
          <p:nvPr/>
        </p:nvSpPr>
        <p:spPr>
          <a:xfrm>
            <a:off x="564777" y="1808629"/>
            <a:ext cx="8754035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l">
              <a:buAutoNum type="arabicPeriod"/>
            </a:pPr>
            <a:r>
              <a:rPr lang="es-ES" sz="2000" dirty="0"/>
              <a:t>Case  </a:t>
            </a:r>
            <a:r>
              <a:rPr lang="es-ES" sz="2000" dirty="0" err="1"/>
              <a:t>Study</a:t>
            </a:r>
            <a:r>
              <a:rPr lang="es-ES" sz="2000" dirty="0"/>
              <a:t> </a:t>
            </a:r>
            <a:r>
              <a:rPr lang="es-ES" sz="2000" dirty="0" err="1"/>
              <a:t>Overview</a:t>
            </a:r>
            <a:endParaRPr lang="es-ES" sz="2000" dirty="0"/>
          </a:p>
          <a:p>
            <a:pPr marL="342900" indent="-342900" algn="l">
              <a:buAutoNum type="arabicPeriod"/>
            </a:pPr>
            <a:r>
              <a:rPr lang="es-ES" sz="2000" dirty="0" err="1"/>
              <a:t>Nature</a:t>
            </a:r>
            <a:r>
              <a:rPr lang="es-ES" sz="2000" dirty="0"/>
              <a:t> of </a:t>
            </a:r>
            <a:r>
              <a:rPr lang="es-ES" sz="2000" dirty="0" err="1"/>
              <a:t>the</a:t>
            </a:r>
            <a:r>
              <a:rPr lang="es-ES" sz="2000" dirty="0"/>
              <a:t> </a:t>
            </a:r>
            <a:r>
              <a:rPr lang="es-ES" sz="2000" dirty="0" err="1"/>
              <a:t>Problem</a:t>
            </a:r>
            <a:endParaRPr lang="es-ES" sz="2000" dirty="0"/>
          </a:p>
          <a:p>
            <a:pPr marL="342900" indent="-342900" algn="l">
              <a:buAutoNum type="arabicPeriod"/>
            </a:pPr>
            <a:r>
              <a:rPr lang="es-ES" sz="2000" dirty="0" err="1"/>
              <a:t>Proposed</a:t>
            </a:r>
            <a:r>
              <a:rPr lang="es-ES" sz="2000" dirty="0"/>
              <a:t> </a:t>
            </a:r>
            <a:r>
              <a:rPr lang="es-ES" sz="2000" dirty="0" err="1"/>
              <a:t>Solution</a:t>
            </a:r>
            <a:r>
              <a:rPr lang="es-ES" sz="2000" dirty="0"/>
              <a:t> 1</a:t>
            </a:r>
          </a:p>
          <a:p>
            <a:pPr marL="342900" indent="-342900" algn="l">
              <a:buAutoNum type="arabicPeriod"/>
            </a:pPr>
            <a:r>
              <a:rPr lang="es-ES" sz="2000" dirty="0" err="1"/>
              <a:t>Proposed</a:t>
            </a:r>
            <a:r>
              <a:rPr lang="es-ES" sz="2000" dirty="0"/>
              <a:t> </a:t>
            </a:r>
            <a:r>
              <a:rPr lang="es-ES" sz="2000" dirty="0" err="1"/>
              <a:t>Solution</a:t>
            </a:r>
            <a:r>
              <a:rPr lang="es-ES" sz="2000" dirty="0"/>
              <a:t> 2</a:t>
            </a:r>
          </a:p>
          <a:p>
            <a:pPr marL="342900" indent="-342900" algn="l">
              <a:buAutoNum type="arabicPeriod"/>
            </a:pPr>
            <a:r>
              <a:rPr lang="es-ES" sz="2000" dirty="0" err="1"/>
              <a:t>Grid</a:t>
            </a:r>
            <a:r>
              <a:rPr lang="es-ES" sz="2000" dirty="0"/>
              <a:t> </a:t>
            </a:r>
            <a:r>
              <a:rPr lang="es-ES" sz="2000" dirty="0" err="1"/>
              <a:t>Analysis</a:t>
            </a:r>
            <a:endParaRPr lang="es-ES" sz="2000" dirty="0"/>
          </a:p>
          <a:p>
            <a:pPr marL="342900" indent="-342900" algn="l">
              <a:buAutoNum type="arabicPeriod"/>
            </a:pPr>
            <a:r>
              <a:rPr lang="es-ES" sz="2000" dirty="0" err="1"/>
              <a:t>Preferred</a:t>
            </a:r>
            <a:r>
              <a:rPr lang="es-ES" sz="2000" dirty="0"/>
              <a:t> </a:t>
            </a:r>
            <a:r>
              <a:rPr lang="es-ES" sz="2000" dirty="0" err="1"/>
              <a:t>Solution</a:t>
            </a:r>
            <a:endParaRPr lang="es-ES" sz="2000" dirty="0"/>
          </a:p>
          <a:p>
            <a:pPr marL="342900" indent="-342900" algn="l">
              <a:buAutoNum type="arabicPeriod"/>
            </a:pPr>
            <a:r>
              <a:rPr lang="es-ES" sz="2000" dirty="0" err="1"/>
              <a:t>Risk</a:t>
            </a:r>
            <a:r>
              <a:rPr lang="es-ES" sz="2000" dirty="0"/>
              <a:t> </a:t>
            </a:r>
            <a:r>
              <a:rPr lang="es-ES" sz="2000" dirty="0" err="1"/>
              <a:t>Analysis</a:t>
            </a:r>
            <a:endParaRPr lang="es-ES" sz="2000" dirty="0"/>
          </a:p>
          <a:p>
            <a:pPr marL="342900" indent="-342900" algn="l">
              <a:buAutoNum type="arabicPeriod"/>
            </a:pPr>
            <a:r>
              <a:rPr lang="es-ES" sz="2000" dirty="0" err="1"/>
              <a:t>Implementation</a:t>
            </a:r>
            <a:r>
              <a:rPr lang="es-ES" sz="2000" dirty="0"/>
              <a:t> Plan</a:t>
            </a:r>
          </a:p>
          <a:p>
            <a:pPr marL="342900" indent="-342900" algn="l">
              <a:buAutoNum type="arabicPeriod"/>
            </a:pPr>
            <a:r>
              <a:rPr lang="es-ES" sz="2000" dirty="0"/>
              <a:t>KPI and SMART </a:t>
            </a:r>
            <a:r>
              <a:rPr lang="es-ES" sz="2000" dirty="0" err="1"/>
              <a:t>Objectives</a:t>
            </a:r>
            <a:endParaRPr lang="es-ES" sz="2000" dirty="0"/>
          </a:p>
          <a:p>
            <a:pPr marL="342900" indent="-342900" algn="l">
              <a:buAutoNum type="arabicPeriod"/>
            </a:pPr>
            <a:r>
              <a:rPr lang="es-ES" sz="2000" dirty="0" err="1"/>
              <a:t>Monitoring</a:t>
            </a:r>
            <a:r>
              <a:rPr lang="es-ES" sz="2000" dirty="0"/>
              <a:t> and </a:t>
            </a:r>
            <a:r>
              <a:rPr lang="es-ES" sz="2000" dirty="0" err="1"/>
              <a:t>Evaluation</a:t>
            </a:r>
            <a:endParaRPr lang="es-ES" sz="2000" dirty="0"/>
          </a:p>
          <a:p>
            <a:pPr marL="342900" indent="-342900" algn="l">
              <a:buAutoNum type="arabicPeriod"/>
            </a:pPr>
            <a:r>
              <a:rPr lang="es-ES" sz="2000" dirty="0"/>
              <a:t>Key </a:t>
            </a:r>
            <a:r>
              <a:rPr lang="es-ES" sz="2000" dirty="0" err="1"/>
              <a:t>Findings</a:t>
            </a:r>
            <a:endParaRPr lang="es-ES" sz="2000" dirty="0"/>
          </a:p>
          <a:p>
            <a:pPr marL="342900" indent="-342900" algn="l">
              <a:buAutoNum type="arabicPeriod"/>
            </a:pPr>
            <a:r>
              <a:rPr lang="es-ES" sz="2000" dirty="0"/>
              <a:t> </a:t>
            </a:r>
            <a:r>
              <a:rPr lang="es-ES" sz="2000" dirty="0" err="1"/>
              <a:t>References</a:t>
            </a:r>
            <a:endParaRPr lang="es-ES" sz="2000" dirty="0"/>
          </a:p>
          <a:p>
            <a:pPr marL="342900" indent="-342900" algn="l">
              <a:buAutoNum type="arabicPeriod"/>
            </a:pPr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25368590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2D49C67-FF9C-52F8-1252-A3C596EE73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1113792"/>
          </a:xfrm>
        </p:spPr>
        <p:txBody>
          <a:bodyPr/>
          <a:lstStyle/>
          <a:p>
            <a:r>
              <a:rPr lang="es-ES" dirty="0"/>
              <a:t>OVERVIEW OF THE CASE STUDY</a:t>
            </a:r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61245EB8-A6E7-6C47-60E3-B8CB08F0D598}"/>
              </a:ext>
            </a:extLst>
          </p:cNvPr>
          <p:cNvSpPr txBox="1"/>
          <p:nvPr/>
        </p:nvSpPr>
        <p:spPr>
          <a:xfrm>
            <a:off x="840441" y="2602006"/>
            <a:ext cx="1009201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s-ES" sz="2000" dirty="0"/>
              <a:t>Green Haven </a:t>
            </a:r>
            <a:r>
              <a:rPr lang="es-ES" sz="2000" dirty="0" err="1"/>
              <a:t>Florist</a:t>
            </a:r>
            <a:r>
              <a:rPr lang="es-ES" sz="2000" dirty="0"/>
              <a:t> </a:t>
            </a:r>
            <a:r>
              <a:rPr lang="es-ES" sz="2000" dirty="0" err="1"/>
              <a:t>is</a:t>
            </a:r>
            <a:r>
              <a:rPr lang="es-ES" sz="2000" dirty="0"/>
              <a:t> a </a:t>
            </a:r>
            <a:r>
              <a:rPr lang="es-ES" sz="2000" dirty="0" err="1"/>
              <a:t>small</a:t>
            </a:r>
            <a:r>
              <a:rPr lang="es-ES" sz="2000" dirty="0"/>
              <a:t> </a:t>
            </a:r>
            <a:r>
              <a:rPr lang="es-ES" sz="2000" dirty="0" err="1"/>
              <a:t>flower</a:t>
            </a:r>
            <a:r>
              <a:rPr lang="es-ES" sz="2000" dirty="0"/>
              <a:t> shop in Norwich </a:t>
            </a:r>
            <a:r>
              <a:rPr lang="es-ES" sz="2000" dirty="0" err="1"/>
              <a:t>that</a:t>
            </a:r>
            <a:r>
              <a:rPr lang="es-ES" sz="2000" dirty="0"/>
              <a:t> has </a:t>
            </a:r>
            <a:r>
              <a:rPr lang="es-ES" sz="2000" dirty="0" err="1"/>
              <a:t>been</a:t>
            </a:r>
            <a:r>
              <a:rPr lang="es-ES" sz="2000" dirty="0"/>
              <a:t> </a:t>
            </a:r>
            <a:r>
              <a:rPr lang="es-ES" sz="2000" dirty="0" err="1"/>
              <a:t>runnig</a:t>
            </a:r>
            <a:r>
              <a:rPr lang="es-ES" sz="2000" dirty="0"/>
              <a:t> </a:t>
            </a:r>
            <a:r>
              <a:rPr lang="es-ES" sz="2000" dirty="0" err="1"/>
              <a:t>sice</a:t>
            </a:r>
            <a:r>
              <a:rPr lang="es-ES" sz="2000" dirty="0"/>
              <a:t> 2016. </a:t>
            </a:r>
            <a:r>
              <a:rPr lang="es-ES" sz="2000" dirty="0" err="1"/>
              <a:t>The</a:t>
            </a:r>
            <a:r>
              <a:rPr lang="es-ES" sz="2000" dirty="0"/>
              <a:t> </a:t>
            </a:r>
            <a:r>
              <a:rPr lang="es-ES" sz="2000" dirty="0" err="1"/>
              <a:t>business</a:t>
            </a:r>
            <a:r>
              <a:rPr lang="es-ES" sz="2000" dirty="0"/>
              <a:t> </a:t>
            </a:r>
            <a:r>
              <a:rPr lang="es-ES" sz="2000" dirty="0" err="1"/>
              <a:t>became</a:t>
            </a:r>
            <a:r>
              <a:rPr lang="es-ES" sz="2000" dirty="0"/>
              <a:t> popular </a:t>
            </a:r>
            <a:r>
              <a:rPr lang="es-ES" sz="2000" dirty="0" err="1"/>
              <a:t>vecause</a:t>
            </a:r>
            <a:r>
              <a:rPr lang="es-ES" sz="2000" dirty="0"/>
              <a:t> </a:t>
            </a:r>
            <a:r>
              <a:rPr lang="es-ES" sz="2000" dirty="0" err="1"/>
              <a:t>if</a:t>
            </a:r>
            <a:r>
              <a:rPr lang="es-ES" sz="2000" dirty="0"/>
              <a:t> </a:t>
            </a:r>
            <a:r>
              <a:rPr lang="es-ES" sz="2000" dirty="0" err="1"/>
              <a:t>offers</a:t>
            </a:r>
            <a:r>
              <a:rPr lang="es-ES" sz="2000" dirty="0"/>
              <a:t> </a:t>
            </a:r>
            <a:r>
              <a:rPr lang="es-ES" sz="2000" dirty="0" err="1"/>
              <a:t>personalised</a:t>
            </a:r>
            <a:r>
              <a:rPr lang="es-ES" sz="2000" dirty="0"/>
              <a:t> </a:t>
            </a:r>
            <a:r>
              <a:rPr lang="es-ES" sz="2000" dirty="0" err="1"/>
              <a:t>flower</a:t>
            </a:r>
            <a:r>
              <a:rPr lang="es-ES" sz="2000" dirty="0"/>
              <a:t> </a:t>
            </a:r>
            <a:r>
              <a:rPr lang="es-ES" sz="2000" dirty="0" err="1"/>
              <a:t>arrangement</a:t>
            </a:r>
            <a:r>
              <a:rPr lang="es-ES" sz="2000" dirty="0"/>
              <a:t>, use </a:t>
            </a:r>
            <a:r>
              <a:rPr lang="es-ES" sz="2000" dirty="0" err="1"/>
              <a:t>environmentally</a:t>
            </a:r>
            <a:r>
              <a:rPr lang="es-ES" sz="2000" dirty="0"/>
              <a:t> </a:t>
            </a:r>
            <a:r>
              <a:rPr lang="es-ES" sz="2000" dirty="0" err="1"/>
              <a:t>friendly</a:t>
            </a:r>
            <a:r>
              <a:rPr lang="es-ES" sz="2000" dirty="0"/>
              <a:t> </a:t>
            </a:r>
            <a:r>
              <a:rPr lang="es-ES" sz="2000" dirty="0" err="1"/>
              <a:t>packging</a:t>
            </a:r>
            <a:r>
              <a:rPr lang="es-ES" sz="2000" dirty="0"/>
              <a:t> and </a:t>
            </a:r>
            <a:r>
              <a:rPr lang="es-ES" sz="2000" dirty="0" err="1"/>
              <a:t>provides</a:t>
            </a:r>
            <a:r>
              <a:rPr lang="es-ES" sz="2000" dirty="0"/>
              <a:t> </a:t>
            </a:r>
            <a:r>
              <a:rPr lang="es-ES" sz="2000" dirty="0" err="1"/>
              <a:t>good</a:t>
            </a:r>
            <a:r>
              <a:rPr lang="es-ES" sz="2000" dirty="0"/>
              <a:t> </a:t>
            </a:r>
            <a:r>
              <a:rPr lang="es-ES" sz="2000" dirty="0" err="1"/>
              <a:t>customer</a:t>
            </a:r>
            <a:r>
              <a:rPr lang="es-ES" sz="2000" dirty="0"/>
              <a:t> </a:t>
            </a:r>
            <a:r>
              <a:rPr lang="es-ES" sz="2000" dirty="0" err="1"/>
              <a:t>service</a:t>
            </a:r>
            <a:r>
              <a:rPr lang="es-ES" sz="2000" dirty="0"/>
              <a:t>. </a:t>
            </a:r>
            <a:r>
              <a:rPr lang="es-ES" sz="2000" dirty="0" err="1"/>
              <a:t>However</a:t>
            </a:r>
            <a:r>
              <a:rPr lang="es-ES" sz="2000" dirty="0"/>
              <a:t>, </a:t>
            </a:r>
            <a:r>
              <a:rPr lang="es-ES" sz="2000" dirty="0" err="1"/>
              <a:t>during</a:t>
            </a:r>
            <a:r>
              <a:rPr lang="es-ES" sz="2000" dirty="0"/>
              <a:t> </a:t>
            </a:r>
            <a:r>
              <a:rPr lang="es-ES" sz="2000" dirty="0" err="1"/>
              <a:t>the</a:t>
            </a:r>
            <a:r>
              <a:rPr lang="es-ES" sz="2000" dirty="0"/>
              <a:t> </a:t>
            </a:r>
            <a:r>
              <a:rPr lang="es-ES" sz="2000" dirty="0" err="1"/>
              <a:t>last</a:t>
            </a:r>
            <a:r>
              <a:rPr lang="es-ES" sz="2000" dirty="0"/>
              <a:t> </a:t>
            </a:r>
            <a:r>
              <a:rPr lang="es-ES" sz="2000" dirty="0" err="1"/>
              <a:t>year</a:t>
            </a:r>
            <a:r>
              <a:rPr lang="es-ES" sz="2000" dirty="0"/>
              <a:t> </a:t>
            </a:r>
            <a:r>
              <a:rPr lang="es-ES" sz="2000" dirty="0" err="1"/>
              <a:t>the</a:t>
            </a:r>
            <a:r>
              <a:rPr lang="es-ES" sz="2000" dirty="0"/>
              <a:t> shop has </a:t>
            </a:r>
            <a:r>
              <a:rPr lang="es-ES" sz="2000" dirty="0" err="1"/>
              <a:t>had</a:t>
            </a:r>
            <a:r>
              <a:rPr lang="es-ES" sz="2000" dirty="0"/>
              <a:t> </a:t>
            </a:r>
            <a:r>
              <a:rPr lang="es-ES" sz="2000" dirty="0" err="1"/>
              <a:t>fewer</a:t>
            </a:r>
            <a:r>
              <a:rPr lang="es-ES" sz="2000" dirty="0"/>
              <a:t> </a:t>
            </a:r>
            <a:r>
              <a:rPr lang="es-ES" sz="2000" dirty="0" err="1"/>
              <a:t>customers</a:t>
            </a:r>
            <a:r>
              <a:rPr lang="es-ES" sz="2000" dirty="0"/>
              <a:t> </a:t>
            </a:r>
            <a:r>
              <a:rPr lang="es-ES" sz="2000" dirty="0" err="1"/>
              <a:t>an</a:t>
            </a:r>
            <a:r>
              <a:rPr lang="es-ES" sz="2000" dirty="0"/>
              <a:t> </a:t>
            </a:r>
            <a:r>
              <a:rPr lang="es-ES" sz="2000" dirty="0" err="1"/>
              <a:t>lower</a:t>
            </a:r>
            <a:r>
              <a:rPr lang="es-ES" sz="2000" dirty="0"/>
              <a:t> sales. More </a:t>
            </a:r>
            <a:r>
              <a:rPr lang="es-ES" sz="2000" dirty="0" err="1"/>
              <a:t>people</a:t>
            </a:r>
            <a:r>
              <a:rPr lang="es-ES" sz="2000" dirty="0"/>
              <a:t> are </a:t>
            </a:r>
            <a:r>
              <a:rPr lang="es-ES" sz="2000" dirty="0" err="1"/>
              <a:t>buying</a:t>
            </a:r>
            <a:r>
              <a:rPr lang="es-ES" sz="2000" dirty="0"/>
              <a:t> </a:t>
            </a:r>
            <a:r>
              <a:rPr lang="es-ES" sz="2000" dirty="0" err="1"/>
              <a:t>flowers</a:t>
            </a:r>
            <a:r>
              <a:rPr lang="es-ES" sz="2000" dirty="0"/>
              <a:t> </a:t>
            </a:r>
            <a:r>
              <a:rPr lang="es-ES" sz="2000" dirty="0" err="1"/>
              <a:t>oline</a:t>
            </a:r>
            <a:r>
              <a:rPr lang="es-ES" sz="2000" dirty="0"/>
              <a:t> </a:t>
            </a:r>
            <a:r>
              <a:rPr lang="es-ES" sz="2000" dirty="0" err="1"/>
              <a:t>because</a:t>
            </a:r>
            <a:r>
              <a:rPr lang="es-ES" sz="2000" dirty="0"/>
              <a:t> </a:t>
            </a:r>
            <a:r>
              <a:rPr lang="es-ES" sz="2000" dirty="0" err="1"/>
              <a:t>it</a:t>
            </a:r>
            <a:r>
              <a:rPr lang="es-ES" sz="2000" dirty="0"/>
              <a:t> </a:t>
            </a:r>
            <a:r>
              <a:rPr lang="es-ES" sz="2000" dirty="0" err="1"/>
              <a:t>is</a:t>
            </a:r>
            <a:r>
              <a:rPr lang="es-ES" sz="2000" dirty="0"/>
              <a:t> </a:t>
            </a:r>
            <a:r>
              <a:rPr lang="es-ES" sz="2000" dirty="0" err="1"/>
              <a:t>easier</a:t>
            </a:r>
            <a:r>
              <a:rPr lang="es-ES" sz="2000" dirty="0"/>
              <a:t> and </a:t>
            </a:r>
            <a:r>
              <a:rPr lang="es-ES" sz="2000" dirty="0" err="1"/>
              <a:t>often</a:t>
            </a:r>
            <a:r>
              <a:rPr lang="es-ES" sz="2000" dirty="0"/>
              <a:t> </a:t>
            </a:r>
            <a:r>
              <a:rPr lang="es-ES" sz="2000" dirty="0" err="1"/>
              <a:t>cheaper</a:t>
            </a:r>
            <a:r>
              <a:rPr lang="es-ES" sz="2000" dirty="0"/>
              <a:t>. </a:t>
            </a:r>
            <a:r>
              <a:rPr lang="es-ES" sz="2000" dirty="0" err="1"/>
              <a:t>The</a:t>
            </a:r>
            <a:r>
              <a:rPr lang="es-ES" sz="2000" dirty="0"/>
              <a:t> </a:t>
            </a:r>
            <a:r>
              <a:rPr lang="es-ES" sz="2000" dirty="0" err="1"/>
              <a:t>business</a:t>
            </a:r>
            <a:r>
              <a:rPr lang="es-ES" sz="2000" dirty="0"/>
              <a:t> </a:t>
            </a:r>
            <a:r>
              <a:rPr lang="es-ES" sz="2000" dirty="0" err="1"/>
              <a:t>also</a:t>
            </a:r>
            <a:r>
              <a:rPr lang="es-ES" sz="2000" dirty="0"/>
              <a:t> has </a:t>
            </a:r>
            <a:r>
              <a:rPr lang="es-ES" sz="2000" dirty="0" err="1"/>
              <a:t>higher</a:t>
            </a:r>
            <a:r>
              <a:rPr lang="es-ES" sz="2000" dirty="0"/>
              <a:t> </a:t>
            </a:r>
            <a:r>
              <a:rPr lang="es-ES" sz="2000" dirty="0" err="1"/>
              <a:t>costs</a:t>
            </a:r>
            <a:r>
              <a:rPr lang="es-ES" sz="2000" dirty="0"/>
              <a:t> and </a:t>
            </a:r>
            <a:r>
              <a:rPr lang="es-ES" sz="2000" dirty="0" err="1"/>
              <a:t>an</a:t>
            </a:r>
            <a:r>
              <a:rPr lang="es-ES" sz="2000" dirty="0"/>
              <a:t> </a:t>
            </a:r>
            <a:r>
              <a:rPr lang="es-ES" sz="2000" dirty="0" err="1"/>
              <a:t>old</a:t>
            </a:r>
            <a:r>
              <a:rPr lang="es-ES" sz="2000" dirty="0"/>
              <a:t> </a:t>
            </a:r>
            <a:r>
              <a:rPr lang="es-ES" sz="2000" dirty="0" err="1"/>
              <a:t>website</a:t>
            </a:r>
            <a:r>
              <a:rPr lang="es-ES" sz="2000" dirty="0"/>
              <a:t> </a:t>
            </a:r>
            <a:r>
              <a:rPr lang="es-ES" sz="2000" dirty="0" err="1"/>
              <a:t>that</a:t>
            </a:r>
            <a:r>
              <a:rPr lang="es-ES" sz="2000" dirty="0"/>
              <a:t> </a:t>
            </a:r>
            <a:r>
              <a:rPr lang="es-ES" sz="2000" dirty="0" err="1"/>
              <a:t>is</a:t>
            </a:r>
            <a:r>
              <a:rPr lang="es-ES" sz="2000" dirty="0"/>
              <a:t> </a:t>
            </a:r>
            <a:r>
              <a:rPr lang="es-ES" sz="2000" dirty="0" err="1"/>
              <a:t>dificult</a:t>
            </a:r>
            <a:r>
              <a:rPr lang="es-ES" sz="2000" dirty="0"/>
              <a:t> to use. To </a:t>
            </a:r>
            <a:r>
              <a:rPr lang="es-ES" sz="2000" dirty="0" err="1"/>
              <a:t>stay</a:t>
            </a:r>
            <a:r>
              <a:rPr lang="es-ES" sz="2000" dirty="0"/>
              <a:t> </a:t>
            </a:r>
            <a:r>
              <a:rPr lang="es-ES" sz="2000" dirty="0" err="1"/>
              <a:t>competitive</a:t>
            </a:r>
            <a:r>
              <a:rPr lang="es-ES" sz="2000" dirty="0"/>
              <a:t>, Green Haven </a:t>
            </a:r>
            <a:r>
              <a:rPr lang="es-ES" sz="2000" dirty="0" err="1"/>
              <a:t>needs</a:t>
            </a:r>
            <a:r>
              <a:rPr lang="es-ES" sz="2000" dirty="0"/>
              <a:t> to </a:t>
            </a:r>
            <a:r>
              <a:rPr lang="es-ES" sz="2000" dirty="0" err="1"/>
              <a:t>improve</a:t>
            </a:r>
            <a:r>
              <a:rPr lang="es-ES" sz="2000" dirty="0"/>
              <a:t> </a:t>
            </a:r>
            <a:r>
              <a:rPr lang="es-ES" sz="2000" dirty="0" err="1"/>
              <a:t>the</a:t>
            </a:r>
            <a:r>
              <a:rPr lang="es-ES" sz="2000" dirty="0"/>
              <a:t> </a:t>
            </a:r>
            <a:r>
              <a:rPr lang="es-ES" sz="2000" dirty="0" err="1"/>
              <a:t>way</a:t>
            </a:r>
            <a:r>
              <a:rPr lang="es-ES" sz="2000" dirty="0"/>
              <a:t> </a:t>
            </a:r>
            <a:r>
              <a:rPr lang="es-ES" sz="2000" dirty="0" err="1"/>
              <a:t>it</a:t>
            </a:r>
            <a:r>
              <a:rPr lang="es-ES" sz="2000" dirty="0"/>
              <a:t> </a:t>
            </a:r>
            <a:r>
              <a:rPr lang="es-ES" sz="2000" dirty="0" err="1"/>
              <a:t>sells</a:t>
            </a:r>
            <a:r>
              <a:rPr lang="es-ES" sz="2000" dirty="0"/>
              <a:t> and </a:t>
            </a:r>
            <a:r>
              <a:rPr lang="es-ES" sz="2000" dirty="0" err="1"/>
              <a:t>promotes</a:t>
            </a:r>
            <a:r>
              <a:rPr lang="es-ES" sz="2000" dirty="0"/>
              <a:t> </a:t>
            </a:r>
            <a:r>
              <a:rPr lang="es-ES" sz="2000" dirty="0" err="1"/>
              <a:t>its</a:t>
            </a:r>
            <a:r>
              <a:rPr lang="es-ES" sz="2000" dirty="0"/>
              <a:t> </a:t>
            </a:r>
            <a:r>
              <a:rPr lang="es-ES" sz="2000" dirty="0" err="1"/>
              <a:t>produscts</a:t>
            </a:r>
            <a:r>
              <a:rPr lang="es-ES" sz="20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3555777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04342137-9878-DE54-48B6-245321CD50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7918" y="914400"/>
            <a:ext cx="4986976" cy="614737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s-ES" sz="3600" dirty="0" err="1"/>
              <a:t>Nature</a:t>
            </a:r>
            <a:r>
              <a:rPr lang="es-ES" sz="3600" dirty="0"/>
              <a:t> of </a:t>
            </a:r>
            <a:r>
              <a:rPr lang="es-ES" sz="3600" dirty="0" err="1"/>
              <a:t>the</a:t>
            </a:r>
            <a:r>
              <a:rPr lang="es-ES" sz="3600" dirty="0"/>
              <a:t> </a:t>
            </a:r>
            <a:r>
              <a:rPr lang="es-ES" sz="3600" dirty="0" err="1"/>
              <a:t>problem</a:t>
            </a:r>
            <a:endParaRPr lang="en-US" sz="3600" dirty="0"/>
          </a:p>
        </p:txBody>
      </p: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uadroTexto 2">
            <a:extLst>
              <a:ext uri="{FF2B5EF4-FFF2-40B4-BE49-F238E27FC236}">
                <a16:creationId xmlns:a16="http://schemas.microsoft.com/office/drawing/2014/main" id="{CD243126-A5D8-A5DA-8F11-7AE6C3FB7A14}"/>
              </a:ext>
            </a:extLst>
          </p:cNvPr>
          <p:cNvSpPr txBox="1"/>
          <p:nvPr/>
        </p:nvSpPr>
        <p:spPr>
          <a:xfrm>
            <a:off x="679430" y="2238936"/>
            <a:ext cx="10179069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s-ES" sz="2000" dirty="0" err="1"/>
              <a:t>Problem</a:t>
            </a:r>
            <a:r>
              <a:rPr lang="es-ES" sz="2000" dirty="0"/>
              <a:t> </a:t>
            </a:r>
            <a:r>
              <a:rPr lang="es-ES" sz="2000" dirty="0" err="1"/>
              <a:t>Include</a:t>
            </a:r>
            <a:r>
              <a:rPr lang="es-ES" sz="2000" dirty="0"/>
              <a:t>: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/>
              <a:t>30% </a:t>
            </a:r>
            <a:r>
              <a:rPr lang="es-ES" sz="2000" dirty="0" err="1"/>
              <a:t>fall</a:t>
            </a:r>
            <a:r>
              <a:rPr lang="es-ES" sz="2000" dirty="0"/>
              <a:t> in store sales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 err="1"/>
              <a:t>Higher</a:t>
            </a:r>
            <a:r>
              <a:rPr lang="es-ES" sz="2000" dirty="0"/>
              <a:t> </a:t>
            </a:r>
            <a:r>
              <a:rPr lang="es-ES" sz="2000" dirty="0" err="1"/>
              <a:t>opering</a:t>
            </a:r>
            <a:r>
              <a:rPr lang="es-ES" sz="2000" dirty="0"/>
              <a:t> </a:t>
            </a:r>
            <a:r>
              <a:rPr lang="es-ES" sz="2000" dirty="0" err="1"/>
              <a:t>costs</a:t>
            </a:r>
            <a:endParaRPr lang="es-ES" sz="20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 err="1"/>
              <a:t>Stong</a:t>
            </a:r>
            <a:r>
              <a:rPr lang="es-ES" sz="2000" dirty="0"/>
              <a:t> online </a:t>
            </a:r>
            <a:r>
              <a:rPr lang="es-ES" sz="2000" dirty="0" err="1"/>
              <a:t>competition</a:t>
            </a:r>
            <a:endParaRPr lang="es-ES" sz="20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 err="1"/>
              <a:t>Outdated</a:t>
            </a:r>
            <a:r>
              <a:rPr lang="es-ES" sz="2000" dirty="0"/>
              <a:t> </a:t>
            </a:r>
            <a:r>
              <a:rPr lang="es-ES" sz="2000" dirty="0" err="1"/>
              <a:t>website</a:t>
            </a:r>
            <a:endParaRPr lang="es-ES" sz="20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 err="1"/>
              <a:t>Weak</a:t>
            </a:r>
            <a:r>
              <a:rPr lang="es-ES" sz="2000" dirty="0"/>
              <a:t> digital marketing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 err="1"/>
              <a:t>Limited</a:t>
            </a:r>
            <a:r>
              <a:rPr lang="es-ES" sz="2000" dirty="0"/>
              <a:t> </a:t>
            </a:r>
            <a:r>
              <a:rPr lang="es-ES" sz="2000" dirty="0" err="1"/>
              <a:t>delivery</a:t>
            </a:r>
            <a:r>
              <a:rPr lang="es-ES" sz="2000" dirty="0"/>
              <a:t> </a:t>
            </a:r>
            <a:r>
              <a:rPr lang="es-ES" sz="2000" dirty="0" err="1"/>
              <a:t>options</a:t>
            </a:r>
            <a:endParaRPr lang="es-ES" sz="20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 err="1"/>
              <a:t>Reduced</a:t>
            </a:r>
            <a:r>
              <a:rPr lang="es-ES" sz="2000" dirty="0"/>
              <a:t> </a:t>
            </a:r>
            <a:r>
              <a:rPr lang="es-ES" sz="2000" dirty="0" err="1"/>
              <a:t>footfall</a:t>
            </a:r>
            <a:endParaRPr lang="es-ES" sz="2000" dirty="0"/>
          </a:p>
          <a:p>
            <a:pPr algn="l"/>
            <a:r>
              <a:rPr lang="es-ES" sz="2000" dirty="0"/>
              <a:t>Impact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 err="1"/>
              <a:t>Lower</a:t>
            </a:r>
            <a:r>
              <a:rPr lang="es-ES" sz="2000" dirty="0"/>
              <a:t> </a:t>
            </a:r>
            <a:r>
              <a:rPr lang="es-ES" sz="2000" dirty="0" err="1"/>
              <a:t>profit</a:t>
            </a:r>
            <a:endParaRPr lang="es-ES" sz="20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 err="1"/>
              <a:t>Flower</a:t>
            </a:r>
            <a:r>
              <a:rPr lang="es-ES" sz="2000" dirty="0"/>
              <a:t> </a:t>
            </a:r>
            <a:r>
              <a:rPr lang="es-ES" sz="2000" dirty="0" err="1"/>
              <a:t>customers</a:t>
            </a:r>
            <a:endParaRPr lang="es-ES" sz="20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 err="1"/>
              <a:t>Risk</a:t>
            </a:r>
            <a:r>
              <a:rPr lang="es-ES" sz="2000" dirty="0"/>
              <a:t> of </a:t>
            </a:r>
            <a:r>
              <a:rPr lang="es-ES" sz="2000" dirty="0" err="1"/>
              <a:t>business</a:t>
            </a:r>
            <a:r>
              <a:rPr lang="es-ES" sz="2000" dirty="0"/>
              <a:t> </a:t>
            </a:r>
            <a:r>
              <a:rPr lang="es-ES" sz="2000" dirty="0" err="1"/>
              <a:t>closure</a:t>
            </a:r>
            <a:endParaRPr lang="es-ES" sz="2000" dirty="0"/>
          </a:p>
          <a:p>
            <a:pPr algn="l"/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4991129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03E07704-FA5A-27C4-1DD5-5F9E5B88C1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2811" y="1035424"/>
            <a:ext cx="9632341" cy="1286495"/>
          </a:xfrm>
        </p:spPr>
        <p:txBody>
          <a:bodyPr>
            <a:normAutofit fontScale="90000"/>
          </a:bodyPr>
          <a:lstStyle/>
          <a:p>
            <a:r>
              <a:rPr lang="es-ES" sz="4200" dirty="0" err="1"/>
              <a:t>Proposed</a:t>
            </a:r>
            <a:r>
              <a:rPr lang="es-ES" sz="4200" dirty="0"/>
              <a:t> </a:t>
            </a:r>
            <a:br>
              <a:rPr lang="es-ES" sz="4200" dirty="0"/>
            </a:br>
            <a:r>
              <a:rPr lang="es-ES" sz="4200" dirty="0"/>
              <a:t> </a:t>
            </a:r>
            <a:r>
              <a:rPr lang="es-ES" sz="4200" dirty="0" err="1"/>
              <a:t>solution</a:t>
            </a:r>
            <a:r>
              <a:rPr lang="es-ES" sz="4200" dirty="0"/>
              <a:t> 1</a:t>
            </a:r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D7CC41EB-2D81-4303-9171-6401B388B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4885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uadroTexto 3">
            <a:extLst>
              <a:ext uri="{FF2B5EF4-FFF2-40B4-BE49-F238E27FC236}">
                <a16:creationId xmlns:a16="http://schemas.microsoft.com/office/drawing/2014/main" id="{948E10E3-AE7F-ED2A-C896-0364511A5B2A}"/>
              </a:ext>
            </a:extLst>
          </p:cNvPr>
          <p:cNvSpPr txBox="1"/>
          <p:nvPr/>
        </p:nvSpPr>
        <p:spPr>
          <a:xfrm>
            <a:off x="832125" y="2321929"/>
            <a:ext cx="9423027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s-ES" dirty="0"/>
              <a:t> </a:t>
            </a:r>
            <a:r>
              <a:rPr lang="es-ES" sz="2000" dirty="0" err="1"/>
              <a:t>Improve</a:t>
            </a:r>
            <a:r>
              <a:rPr lang="es-ES" sz="2000" dirty="0"/>
              <a:t> Digital Marketing and </a:t>
            </a:r>
            <a:r>
              <a:rPr lang="es-ES" sz="2000" dirty="0" err="1"/>
              <a:t>Website</a:t>
            </a:r>
            <a:endParaRPr lang="es-ES" sz="2000" dirty="0"/>
          </a:p>
          <a:p>
            <a:pPr algn="l"/>
            <a:r>
              <a:rPr lang="es-ES" sz="2000" dirty="0" err="1"/>
              <a:t>Action</a:t>
            </a:r>
            <a:endParaRPr lang="es-ES" sz="20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 err="1"/>
              <a:t>Create</a:t>
            </a:r>
            <a:r>
              <a:rPr lang="es-ES" sz="2000" dirty="0"/>
              <a:t> a </a:t>
            </a:r>
            <a:r>
              <a:rPr lang="es-ES" sz="2000" dirty="0" err="1"/>
              <a:t>modern</a:t>
            </a:r>
            <a:r>
              <a:rPr lang="es-ES" sz="2000" dirty="0"/>
              <a:t>  </a:t>
            </a:r>
            <a:r>
              <a:rPr lang="es-ES" sz="2000" dirty="0" err="1"/>
              <a:t>website</a:t>
            </a:r>
            <a:endParaRPr lang="es-ES" sz="20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/>
              <a:t>Online </a:t>
            </a:r>
            <a:r>
              <a:rPr lang="es-ES" sz="2000" dirty="0" err="1"/>
              <a:t>ordering</a:t>
            </a:r>
            <a:endParaRPr lang="es-ES" sz="20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/>
              <a:t>Instagram and </a:t>
            </a:r>
            <a:r>
              <a:rPr lang="es-ES" sz="2000" dirty="0" err="1"/>
              <a:t>Fcebook</a:t>
            </a:r>
            <a:r>
              <a:rPr lang="es-ES" sz="2000" dirty="0"/>
              <a:t> </a:t>
            </a:r>
            <a:r>
              <a:rPr lang="es-ES" sz="2000" dirty="0" err="1"/>
              <a:t>advertising</a:t>
            </a:r>
            <a:endParaRPr lang="es-ES" sz="20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/>
              <a:t>Email marketing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/>
              <a:t>Google Business </a:t>
            </a:r>
            <a:r>
              <a:rPr lang="es-ES" sz="2000" dirty="0" err="1"/>
              <a:t>optimisation</a:t>
            </a:r>
            <a:endParaRPr lang="es-ES" sz="2000" dirty="0"/>
          </a:p>
          <a:p>
            <a:pPr algn="l"/>
            <a:r>
              <a:rPr lang="es-ES" sz="2000" dirty="0" err="1"/>
              <a:t>Benefits</a:t>
            </a:r>
            <a:endParaRPr lang="es-ES" sz="20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/>
              <a:t>More online </a:t>
            </a:r>
            <a:r>
              <a:rPr lang="es-ES" sz="2000" dirty="0" err="1"/>
              <a:t>orders</a:t>
            </a:r>
            <a:endParaRPr lang="es-ES" sz="20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 err="1"/>
              <a:t>Better</a:t>
            </a:r>
            <a:r>
              <a:rPr lang="es-ES" sz="2000" dirty="0"/>
              <a:t> </a:t>
            </a:r>
            <a:r>
              <a:rPr lang="es-ES" sz="2000" dirty="0" err="1"/>
              <a:t>customers</a:t>
            </a:r>
            <a:r>
              <a:rPr lang="es-ES" sz="2000" dirty="0"/>
              <a:t> </a:t>
            </a:r>
            <a:r>
              <a:rPr lang="es-ES" sz="2000" dirty="0" err="1"/>
              <a:t>experience</a:t>
            </a:r>
            <a:endParaRPr lang="es-ES" sz="20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 err="1"/>
              <a:t>Increased</a:t>
            </a:r>
            <a:r>
              <a:rPr lang="es-ES" sz="2000" dirty="0"/>
              <a:t> </a:t>
            </a:r>
            <a:r>
              <a:rPr lang="es-ES" sz="2000" dirty="0" err="1"/>
              <a:t>btand</a:t>
            </a:r>
            <a:r>
              <a:rPr lang="es-ES" sz="2000" dirty="0"/>
              <a:t> </a:t>
            </a:r>
            <a:r>
              <a:rPr lang="es-ES" sz="2000" dirty="0" err="1"/>
              <a:t>awareness</a:t>
            </a:r>
            <a:endParaRPr lang="es-ES" sz="20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 err="1"/>
              <a:t>Higher</a:t>
            </a:r>
            <a:r>
              <a:rPr lang="es-ES" sz="2000" dirty="0"/>
              <a:t> </a:t>
            </a:r>
            <a:r>
              <a:rPr lang="es-ES" sz="2000" dirty="0" err="1"/>
              <a:t>customer</a:t>
            </a:r>
            <a:r>
              <a:rPr lang="es-ES" sz="2000" dirty="0"/>
              <a:t> </a:t>
            </a:r>
            <a:r>
              <a:rPr lang="es-ES" sz="2000" dirty="0" err="1"/>
              <a:t>retention</a:t>
            </a:r>
            <a:endParaRPr lang="es-ES" sz="20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35494178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B19A59A7-0EBE-C8C0-B441-884ABB5719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1302774"/>
          </a:xfrm>
        </p:spPr>
        <p:txBody>
          <a:bodyPr>
            <a:normAutofit fontScale="90000"/>
          </a:bodyPr>
          <a:lstStyle/>
          <a:p>
            <a:r>
              <a:rPr lang="es-ES" dirty="0" err="1"/>
              <a:t>Proposed</a:t>
            </a:r>
            <a:r>
              <a:rPr lang="es-ES" dirty="0"/>
              <a:t> </a:t>
            </a:r>
            <a:r>
              <a:rPr lang="es-ES" dirty="0" err="1"/>
              <a:t>Solution</a:t>
            </a:r>
            <a:r>
              <a:rPr lang="es-ES" dirty="0"/>
              <a:t> 2</a:t>
            </a:r>
            <a:br>
              <a:rPr lang="es-ES" dirty="0"/>
            </a:br>
            <a:endParaRPr lang="es-ES" dirty="0"/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C54CEF07-238A-E229-955C-2D804FA005A3}"/>
              </a:ext>
            </a:extLst>
          </p:cNvPr>
          <p:cNvSpPr txBox="1"/>
          <p:nvPr/>
        </p:nvSpPr>
        <p:spPr>
          <a:xfrm>
            <a:off x="1127428" y="2153668"/>
            <a:ext cx="820058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s-ES" sz="2000" dirty="0" err="1"/>
              <a:t>Subcription</a:t>
            </a:r>
            <a:r>
              <a:rPr lang="es-ES" sz="2000" dirty="0"/>
              <a:t> </a:t>
            </a:r>
            <a:r>
              <a:rPr lang="es-ES" sz="2000" dirty="0" err="1"/>
              <a:t>Flower</a:t>
            </a:r>
            <a:r>
              <a:rPr lang="es-ES" sz="2000" dirty="0"/>
              <a:t> </a:t>
            </a:r>
            <a:r>
              <a:rPr lang="es-ES" sz="2000" dirty="0" err="1"/>
              <a:t>Service</a:t>
            </a:r>
            <a:endParaRPr lang="es-ES" sz="2000" dirty="0"/>
          </a:p>
          <a:p>
            <a:pPr algn="l"/>
            <a:endParaRPr lang="es-ES" sz="2000" dirty="0"/>
          </a:p>
          <a:p>
            <a:pPr algn="l"/>
            <a:r>
              <a:rPr lang="es-ES" sz="2000" dirty="0" err="1"/>
              <a:t>Offer</a:t>
            </a:r>
            <a:r>
              <a:rPr lang="es-ES" sz="2000" dirty="0"/>
              <a:t> </a:t>
            </a:r>
          </a:p>
          <a:p>
            <a:pPr algn="l"/>
            <a:r>
              <a:rPr lang="es-ES" sz="2000" dirty="0" err="1"/>
              <a:t>Weekly</a:t>
            </a:r>
            <a:endParaRPr lang="es-ES" sz="2000" dirty="0"/>
          </a:p>
          <a:p>
            <a:pPr algn="l"/>
            <a:r>
              <a:rPr lang="es-ES" sz="2000" dirty="0" err="1"/>
              <a:t>Fortnightly</a:t>
            </a:r>
            <a:endParaRPr lang="es-ES" sz="2000" dirty="0"/>
          </a:p>
          <a:p>
            <a:pPr algn="l"/>
            <a:endParaRPr lang="es-ES" sz="2000" dirty="0"/>
          </a:p>
          <a:p>
            <a:pPr algn="l"/>
            <a:r>
              <a:rPr lang="es-ES" sz="2000" dirty="0" err="1"/>
              <a:t>Montly</a:t>
            </a:r>
            <a:r>
              <a:rPr lang="es-ES" sz="2000" dirty="0"/>
              <a:t> </a:t>
            </a:r>
            <a:r>
              <a:rPr lang="es-ES" sz="2000" dirty="0" err="1"/>
              <a:t>flower</a:t>
            </a:r>
            <a:r>
              <a:rPr lang="es-ES" sz="2000" dirty="0"/>
              <a:t> </a:t>
            </a:r>
            <a:r>
              <a:rPr lang="es-ES" sz="2000" dirty="0" err="1"/>
              <a:t>deliveries</a:t>
            </a:r>
            <a:endParaRPr lang="es-ES" sz="2000" dirty="0"/>
          </a:p>
          <a:p>
            <a:pPr algn="l"/>
            <a:r>
              <a:rPr lang="es-ES" sz="2000" dirty="0" err="1"/>
              <a:t>Benefits</a:t>
            </a:r>
            <a:endParaRPr lang="es-ES" sz="20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/>
              <a:t>Regular </a:t>
            </a:r>
            <a:r>
              <a:rPr lang="es-ES" sz="2000" dirty="0" err="1"/>
              <a:t>income</a:t>
            </a:r>
            <a:endParaRPr lang="es-ES" sz="20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 err="1"/>
              <a:t>Customer</a:t>
            </a:r>
            <a:r>
              <a:rPr lang="es-ES" sz="2000" dirty="0"/>
              <a:t> </a:t>
            </a:r>
            <a:r>
              <a:rPr lang="es-ES" sz="2000" dirty="0" err="1"/>
              <a:t>loyalty</a:t>
            </a:r>
            <a:endParaRPr lang="es-ES" sz="20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 err="1"/>
              <a:t>Predictable</a:t>
            </a:r>
            <a:r>
              <a:rPr lang="es-ES" sz="2000" dirty="0"/>
              <a:t> sales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 err="1"/>
              <a:t>Competitive</a:t>
            </a:r>
            <a:r>
              <a:rPr lang="es-ES" sz="2000" dirty="0"/>
              <a:t> </a:t>
            </a:r>
            <a:r>
              <a:rPr lang="es-ES" sz="2000" dirty="0" err="1"/>
              <a:t>advantage</a:t>
            </a:r>
            <a:endParaRPr lang="es-ES" sz="2000" dirty="0"/>
          </a:p>
        </p:txBody>
      </p:sp>
    </p:spTree>
    <p:extLst>
      <p:ext uri="{BB962C8B-B14F-4D97-AF65-F5344CB8AC3E}">
        <p14:creationId xmlns:p14="http://schemas.microsoft.com/office/powerpoint/2010/main" val="19525693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60E1397-58D7-97A1-136A-D444944F11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1643889"/>
          </a:xfrm>
        </p:spPr>
        <p:txBody>
          <a:bodyPr/>
          <a:lstStyle/>
          <a:p>
            <a:r>
              <a:rPr lang="es-ES" dirty="0" err="1"/>
              <a:t>Apprendix</a:t>
            </a:r>
            <a:r>
              <a:rPr lang="es-ES" dirty="0"/>
              <a:t> 1 </a:t>
            </a:r>
            <a:r>
              <a:rPr lang="es-ES" dirty="0" err="1"/>
              <a:t>grid</a:t>
            </a:r>
            <a:r>
              <a:rPr lang="es-ES" dirty="0"/>
              <a:t> </a:t>
            </a:r>
            <a:r>
              <a:rPr lang="es-ES" dirty="0" err="1"/>
              <a:t>Analysis</a:t>
            </a:r>
            <a:endParaRPr lang="es-ES" dirty="0"/>
          </a:p>
        </p:txBody>
      </p:sp>
      <p:graphicFrame>
        <p:nvGraphicFramePr>
          <p:cNvPr id="6" name="Tabla 5">
            <a:extLst>
              <a:ext uri="{FF2B5EF4-FFF2-40B4-BE49-F238E27FC236}">
                <a16:creationId xmlns:a16="http://schemas.microsoft.com/office/drawing/2014/main" id="{1F4CBB47-FB90-43AC-CEC1-305F789D53D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670006"/>
              </p:ext>
            </p:extLst>
          </p:nvPr>
        </p:nvGraphicFramePr>
        <p:xfrm>
          <a:off x="1288873" y="1711764"/>
          <a:ext cx="8414241" cy="28124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04747">
                  <a:extLst>
                    <a:ext uri="{9D8B030D-6E8A-4147-A177-3AD203B41FA5}">
                      <a16:colId xmlns:a16="http://schemas.microsoft.com/office/drawing/2014/main" val="2368253953"/>
                    </a:ext>
                  </a:extLst>
                </a:gridCol>
                <a:gridCol w="2804747">
                  <a:extLst>
                    <a:ext uri="{9D8B030D-6E8A-4147-A177-3AD203B41FA5}">
                      <a16:colId xmlns:a16="http://schemas.microsoft.com/office/drawing/2014/main" val="1728242350"/>
                    </a:ext>
                  </a:extLst>
                </a:gridCol>
                <a:gridCol w="2804747">
                  <a:extLst>
                    <a:ext uri="{9D8B030D-6E8A-4147-A177-3AD203B41FA5}">
                      <a16:colId xmlns:a16="http://schemas.microsoft.com/office/drawing/2014/main" val="504863090"/>
                    </a:ext>
                  </a:extLst>
                </a:gridCol>
              </a:tblGrid>
              <a:tr h="811864">
                <a:tc>
                  <a:txBody>
                    <a:bodyPr/>
                    <a:lstStyle/>
                    <a:p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 err="1"/>
                        <a:t>Solution</a:t>
                      </a:r>
                      <a:r>
                        <a:rPr lang="es-ES" dirty="0"/>
                        <a:t>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 err="1"/>
                        <a:t>Solution</a:t>
                      </a:r>
                      <a:r>
                        <a:rPr lang="es-ES" dirty="0"/>
                        <a:t> 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5507638"/>
                  </a:ext>
                </a:extLst>
              </a:tr>
              <a:tr h="811864">
                <a:tc>
                  <a:txBody>
                    <a:bodyPr/>
                    <a:lstStyle/>
                    <a:p>
                      <a:r>
                        <a:rPr lang="es-ES" dirty="0"/>
                        <a:t>Ase of </a:t>
                      </a:r>
                      <a:r>
                        <a:rPr lang="es-ES" dirty="0" err="1"/>
                        <a:t>Implementation</a:t>
                      </a:r>
                      <a:endParaRPr lang="es-ES" dirty="0"/>
                    </a:p>
                    <a:p>
                      <a:r>
                        <a:rPr lang="es-ES" dirty="0" err="1"/>
                        <a:t>Increase</a:t>
                      </a:r>
                      <a:r>
                        <a:rPr lang="es-ES" dirty="0"/>
                        <a:t> Sales</a:t>
                      </a:r>
                    </a:p>
                    <a:p>
                      <a:r>
                        <a:rPr lang="es-ES" dirty="0" err="1"/>
                        <a:t>Customer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Satisfaction</a:t>
                      </a:r>
                      <a:endParaRPr lang="es-ES" dirty="0"/>
                    </a:p>
                    <a:p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/>
                        <a:t>4</a:t>
                      </a:r>
                    </a:p>
                    <a:p>
                      <a:r>
                        <a:rPr lang="es-ES" dirty="0"/>
                        <a:t>5</a:t>
                      </a:r>
                    </a:p>
                    <a:p>
                      <a:r>
                        <a:rPr lang="es-ES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/>
                        <a:t>3</a:t>
                      </a:r>
                    </a:p>
                    <a:p>
                      <a:r>
                        <a:rPr lang="es-ES" dirty="0"/>
                        <a:t>4</a:t>
                      </a:r>
                    </a:p>
                    <a:p>
                      <a:r>
                        <a:rPr lang="es-ES" dirty="0"/>
                        <a:t>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0159175"/>
                  </a:ext>
                </a:extLst>
              </a:tr>
              <a:tr h="811864">
                <a:tc>
                  <a:txBody>
                    <a:bodyPr/>
                    <a:lstStyle/>
                    <a:p>
                      <a:r>
                        <a:rPr lang="es-ES" dirty="0"/>
                        <a:t>Long-</a:t>
                      </a:r>
                      <a:r>
                        <a:rPr lang="es-ES" dirty="0" err="1"/>
                        <a:t>term</a:t>
                      </a:r>
                      <a:r>
                        <a:rPr lang="es-ES" dirty="0"/>
                        <a:t> Growth</a:t>
                      </a:r>
                    </a:p>
                    <a:p>
                      <a:r>
                        <a:rPr lang="es-ES" dirty="0"/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/>
                        <a:t>5</a:t>
                      </a:r>
                    </a:p>
                    <a:p>
                      <a:r>
                        <a:rPr lang="es-ES" dirty="0"/>
                        <a:t>19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/>
                        <a:t>4</a:t>
                      </a:r>
                    </a:p>
                    <a:p>
                      <a:r>
                        <a:rPr lang="es-ES" dirty="0"/>
                        <a:t>16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154605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554706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73F8603-6AEF-2C84-F20E-34295B6CFA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1479754"/>
          </a:xfrm>
        </p:spPr>
        <p:txBody>
          <a:bodyPr/>
          <a:lstStyle/>
          <a:p>
            <a:r>
              <a:rPr lang="es-ES" dirty="0" err="1"/>
              <a:t>Preferred</a:t>
            </a:r>
            <a:r>
              <a:rPr lang="es-ES" dirty="0"/>
              <a:t> </a:t>
            </a:r>
            <a:r>
              <a:rPr lang="es-ES" dirty="0" err="1"/>
              <a:t>Solution</a:t>
            </a:r>
            <a:endParaRPr lang="es-ES" dirty="0"/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DF3E53E1-9981-E046-BFDF-99B0F60A2CE1}"/>
              </a:ext>
            </a:extLst>
          </p:cNvPr>
          <p:cNvSpPr txBox="1"/>
          <p:nvPr/>
        </p:nvSpPr>
        <p:spPr>
          <a:xfrm>
            <a:off x="764359" y="2514600"/>
            <a:ext cx="968896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s-ES" sz="2000" dirty="0" err="1"/>
              <a:t>Solution</a:t>
            </a:r>
            <a:r>
              <a:rPr lang="es-ES" sz="2000" dirty="0"/>
              <a:t> 1 </a:t>
            </a:r>
            <a:r>
              <a:rPr lang="es-ES" sz="2000" dirty="0" err="1"/>
              <a:t>is</a:t>
            </a:r>
            <a:r>
              <a:rPr lang="es-ES" sz="2000" dirty="0"/>
              <a:t> </a:t>
            </a:r>
            <a:r>
              <a:rPr lang="es-ES" sz="2000" dirty="0" err="1"/>
              <a:t>recommended</a:t>
            </a:r>
            <a:r>
              <a:rPr lang="es-ES" sz="2000" dirty="0"/>
              <a:t> </a:t>
            </a:r>
            <a:r>
              <a:rPr lang="es-ES" sz="2000" dirty="0" err="1"/>
              <a:t>because</a:t>
            </a:r>
            <a:r>
              <a:rPr lang="es-ES" sz="2000" dirty="0"/>
              <a:t> </a:t>
            </a:r>
            <a:r>
              <a:rPr lang="es-ES" sz="2000" dirty="0" err="1"/>
              <a:t>it</a:t>
            </a:r>
            <a:r>
              <a:rPr lang="es-ES" sz="2000" dirty="0"/>
              <a:t> </a:t>
            </a:r>
            <a:r>
              <a:rPr lang="es-ES" sz="2000" dirty="0" err="1"/>
              <a:t>addresses</a:t>
            </a:r>
            <a:r>
              <a:rPr lang="es-ES" sz="2000" dirty="0"/>
              <a:t> </a:t>
            </a:r>
            <a:r>
              <a:rPr lang="es-ES" sz="2000" dirty="0" err="1"/>
              <a:t>the</a:t>
            </a:r>
            <a:r>
              <a:rPr lang="es-ES" sz="2000" dirty="0"/>
              <a:t> </a:t>
            </a:r>
            <a:r>
              <a:rPr lang="es-ES" sz="2000" dirty="0" err="1"/>
              <a:t>comanys</a:t>
            </a:r>
            <a:r>
              <a:rPr lang="es-ES" sz="2000" dirty="0"/>
              <a:t> </a:t>
            </a:r>
            <a:r>
              <a:rPr lang="es-ES" sz="2000" dirty="0" err="1"/>
              <a:t>biggest</a:t>
            </a:r>
            <a:r>
              <a:rPr lang="es-ES" sz="2000" dirty="0"/>
              <a:t> </a:t>
            </a:r>
            <a:r>
              <a:rPr lang="es-ES" sz="2000" dirty="0" err="1"/>
              <a:t>weakness</a:t>
            </a:r>
            <a:r>
              <a:rPr lang="es-ES" sz="2000" dirty="0"/>
              <a:t>: </a:t>
            </a:r>
            <a:r>
              <a:rPr lang="es-ES" sz="2000" dirty="0" err="1"/>
              <a:t>poor</a:t>
            </a:r>
            <a:r>
              <a:rPr lang="es-ES" sz="2000" dirty="0"/>
              <a:t> online </a:t>
            </a:r>
            <a:r>
              <a:rPr lang="es-ES" sz="2000" dirty="0" err="1"/>
              <a:t>pressence</a:t>
            </a:r>
            <a:r>
              <a:rPr lang="es-ES" sz="2000" dirty="0"/>
              <a:t>. </a:t>
            </a:r>
            <a:r>
              <a:rPr lang="es-ES" sz="2000" dirty="0" err="1"/>
              <a:t>Improving</a:t>
            </a:r>
            <a:r>
              <a:rPr lang="es-ES" sz="2000" dirty="0"/>
              <a:t> </a:t>
            </a:r>
            <a:r>
              <a:rPr lang="es-ES" sz="2000" dirty="0" err="1"/>
              <a:t>the</a:t>
            </a:r>
            <a:r>
              <a:rPr lang="es-ES" sz="2000" dirty="0"/>
              <a:t> </a:t>
            </a:r>
            <a:r>
              <a:rPr lang="es-ES" sz="2000" dirty="0" err="1"/>
              <a:t>website</a:t>
            </a:r>
            <a:r>
              <a:rPr lang="es-ES" sz="2000" dirty="0"/>
              <a:t> and digital marketing </a:t>
            </a:r>
            <a:r>
              <a:rPr lang="es-ES" sz="2000" dirty="0" err="1"/>
              <a:t>is</a:t>
            </a:r>
            <a:r>
              <a:rPr lang="es-ES" sz="2000" dirty="0"/>
              <a:t> </a:t>
            </a:r>
            <a:r>
              <a:rPr lang="es-ES" sz="2000" dirty="0" err="1"/>
              <a:t>expected</a:t>
            </a:r>
            <a:r>
              <a:rPr lang="es-ES" sz="2000" dirty="0"/>
              <a:t> to </a:t>
            </a:r>
            <a:r>
              <a:rPr lang="es-ES" sz="2000" dirty="0" err="1"/>
              <a:t>increase</a:t>
            </a:r>
            <a:r>
              <a:rPr lang="es-ES" sz="2000" dirty="0"/>
              <a:t> </a:t>
            </a:r>
            <a:r>
              <a:rPr lang="es-ES" sz="2000" dirty="0" err="1"/>
              <a:t>customer</a:t>
            </a:r>
            <a:r>
              <a:rPr lang="es-ES" sz="2000" dirty="0"/>
              <a:t> </a:t>
            </a:r>
            <a:r>
              <a:rPr lang="es-ES" sz="2000" dirty="0" err="1"/>
              <a:t>traffic</a:t>
            </a:r>
            <a:r>
              <a:rPr lang="es-ES" sz="2000" dirty="0"/>
              <a:t>, online </a:t>
            </a:r>
            <a:r>
              <a:rPr lang="es-ES" sz="2000" dirty="0" err="1"/>
              <a:t>orders</a:t>
            </a:r>
            <a:r>
              <a:rPr lang="es-ES" sz="2000" dirty="0"/>
              <a:t> and </a:t>
            </a:r>
            <a:r>
              <a:rPr lang="es-ES" sz="2000" dirty="0" err="1"/>
              <a:t>brand</a:t>
            </a:r>
            <a:r>
              <a:rPr lang="es-ES" sz="2000" dirty="0"/>
              <a:t> </a:t>
            </a:r>
            <a:r>
              <a:rPr lang="es-ES" sz="2000" dirty="0" err="1"/>
              <a:t>visibility</a:t>
            </a:r>
            <a:r>
              <a:rPr lang="es-ES" sz="2000" dirty="0"/>
              <a:t>. </a:t>
            </a:r>
            <a:r>
              <a:rPr lang="es-ES" sz="2000" dirty="0" err="1"/>
              <a:t>It</a:t>
            </a:r>
            <a:r>
              <a:rPr lang="es-ES" sz="2000" dirty="0"/>
              <a:t> </a:t>
            </a:r>
            <a:r>
              <a:rPr lang="es-ES" sz="2000" dirty="0" err="1"/>
              <a:t>also</a:t>
            </a:r>
            <a:r>
              <a:rPr lang="es-ES" sz="2000" dirty="0"/>
              <a:t> </a:t>
            </a:r>
            <a:r>
              <a:rPr lang="es-ES" sz="2000" dirty="0" err="1"/>
              <a:t>supports</a:t>
            </a:r>
            <a:r>
              <a:rPr lang="es-ES" sz="2000" dirty="0"/>
              <a:t> </a:t>
            </a:r>
            <a:r>
              <a:rPr lang="es-ES" sz="2000" dirty="0" err="1"/>
              <a:t>long-term</a:t>
            </a:r>
            <a:r>
              <a:rPr lang="es-ES" sz="2000" dirty="0"/>
              <a:t> </a:t>
            </a:r>
            <a:r>
              <a:rPr lang="es-ES" sz="2000" dirty="0" err="1"/>
              <a:t>business</a:t>
            </a:r>
            <a:r>
              <a:rPr lang="es-ES" sz="2000" dirty="0"/>
              <a:t> </a:t>
            </a:r>
            <a:r>
              <a:rPr lang="es-ES" sz="2000" dirty="0" err="1"/>
              <a:t>growth</a:t>
            </a:r>
            <a:r>
              <a:rPr lang="es-ES" sz="2000" dirty="0"/>
              <a:t> and </a:t>
            </a:r>
            <a:r>
              <a:rPr lang="es-ES" sz="2000" dirty="0" err="1"/>
              <a:t>provides</a:t>
            </a:r>
            <a:r>
              <a:rPr lang="es-ES" sz="2000" dirty="0"/>
              <a:t> a </a:t>
            </a:r>
            <a:r>
              <a:rPr lang="es-ES" sz="2000" dirty="0" err="1"/>
              <a:t>copetitive</a:t>
            </a:r>
            <a:r>
              <a:rPr lang="es-ES" sz="2000" dirty="0"/>
              <a:t> </a:t>
            </a:r>
            <a:r>
              <a:rPr lang="es-ES" sz="2000" dirty="0" err="1"/>
              <a:t>advantage</a:t>
            </a:r>
            <a:r>
              <a:rPr lang="es-ES" sz="2000" dirty="0"/>
              <a:t> </a:t>
            </a:r>
            <a:r>
              <a:rPr lang="es-ES" sz="2000" dirty="0" err="1"/>
              <a:t>agains</a:t>
            </a:r>
            <a:r>
              <a:rPr lang="es-ES" sz="2000" dirty="0"/>
              <a:t> online </a:t>
            </a:r>
            <a:r>
              <a:rPr lang="es-ES" sz="2000" dirty="0" err="1"/>
              <a:t>flower</a:t>
            </a:r>
            <a:r>
              <a:rPr lang="es-ES" sz="2000" dirty="0"/>
              <a:t> </a:t>
            </a:r>
            <a:r>
              <a:rPr lang="es-ES" sz="2000" dirty="0" err="1"/>
              <a:t>retaulers</a:t>
            </a:r>
            <a:r>
              <a:rPr lang="es-ES" sz="20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3737009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A86C3C0-C0C0-D8D8-420F-A332C5C64F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1"/>
            <a:ext cx="9989574" cy="1302774"/>
          </a:xfrm>
        </p:spPr>
        <p:txBody>
          <a:bodyPr/>
          <a:lstStyle/>
          <a:p>
            <a:r>
              <a:rPr lang="es-ES" dirty="0"/>
              <a:t> </a:t>
            </a:r>
            <a:r>
              <a:rPr lang="es-ES" dirty="0" err="1"/>
              <a:t>Apprendix</a:t>
            </a:r>
            <a:r>
              <a:rPr lang="es-ES" dirty="0"/>
              <a:t> 2 </a:t>
            </a:r>
            <a:r>
              <a:rPr lang="es-ES" dirty="0" err="1"/>
              <a:t>Risk</a:t>
            </a:r>
            <a:r>
              <a:rPr lang="es-ES" dirty="0"/>
              <a:t> </a:t>
            </a:r>
            <a:r>
              <a:rPr lang="es-ES" dirty="0" err="1"/>
              <a:t>Analysis</a:t>
            </a:r>
            <a:endParaRPr lang="es-ES" dirty="0"/>
          </a:p>
        </p:txBody>
      </p:sp>
      <p:graphicFrame>
        <p:nvGraphicFramePr>
          <p:cNvPr id="7" name="Tabla 6">
            <a:extLst>
              <a:ext uri="{FF2B5EF4-FFF2-40B4-BE49-F238E27FC236}">
                <a16:creationId xmlns:a16="http://schemas.microsoft.com/office/drawing/2014/main" id="{868DAD3B-503A-67A4-B282-1378249E598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40207057"/>
              </p:ext>
            </p:extLst>
          </p:nvPr>
        </p:nvGraphicFramePr>
        <p:xfrm>
          <a:off x="885461" y="1974594"/>
          <a:ext cx="8128000" cy="42755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>
                  <a:extLst>
                    <a:ext uri="{9D8B030D-6E8A-4147-A177-3AD203B41FA5}">
                      <a16:colId xmlns:a16="http://schemas.microsoft.com/office/drawing/2014/main" val="2543310581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2664617500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399231534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1560969466"/>
                    </a:ext>
                  </a:extLst>
                </a:gridCol>
              </a:tblGrid>
              <a:tr h="766199">
                <a:tc>
                  <a:txBody>
                    <a:bodyPr/>
                    <a:lstStyle/>
                    <a:p>
                      <a:r>
                        <a:rPr lang="es-ES" dirty="0" err="1"/>
                        <a:t>Risk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 err="1"/>
                        <a:t>Probability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/>
                        <a:t>Impact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/>
                        <a:t> </a:t>
                      </a:r>
                      <a:r>
                        <a:rPr lang="es-ES" dirty="0" err="1"/>
                        <a:t>Mitigation</a:t>
                      </a:r>
                      <a:endParaRPr lang="es-E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11852462"/>
                  </a:ext>
                </a:extLst>
              </a:tr>
              <a:tr h="908386">
                <a:tc>
                  <a:txBody>
                    <a:bodyPr/>
                    <a:lstStyle/>
                    <a:p>
                      <a:r>
                        <a:rPr lang="es-ES" dirty="0"/>
                        <a:t>High </a:t>
                      </a:r>
                      <a:r>
                        <a:rPr lang="es-ES" dirty="0" err="1"/>
                        <a:t>implementation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cost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/>
                        <a:t>Medium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 err="1"/>
                        <a:t>high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/>
                        <a:t>Budget </a:t>
                      </a:r>
                      <a:r>
                        <a:rPr lang="es-ES" dirty="0" err="1"/>
                        <a:t>planning</a:t>
                      </a:r>
                      <a:endParaRPr lang="es-E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9780106"/>
                  </a:ext>
                </a:extLst>
              </a:tr>
              <a:tr h="766199">
                <a:tc>
                  <a:txBody>
                    <a:bodyPr/>
                    <a:lstStyle/>
                    <a:p>
                      <a:r>
                        <a:rPr lang="es-ES" dirty="0"/>
                        <a:t>Staff </a:t>
                      </a:r>
                      <a:r>
                        <a:rPr lang="es-ES" dirty="0" err="1"/>
                        <a:t>lack</a:t>
                      </a:r>
                      <a:r>
                        <a:rPr lang="es-ES" dirty="0"/>
                        <a:t> digital </a:t>
                      </a:r>
                      <a:r>
                        <a:rPr lang="es-ES" dirty="0" err="1"/>
                        <a:t>skills</a:t>
                      </a:r>
                      <a:endParaRPr lang="es-ES" dirty="0"/>
                    </a:p>
                    <a:p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 err="1"/>
                        <a:t>high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 err="1"/>
                        <a:t>medium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/>
                        <a:t>Staff </a:t>
                      </a:r>
                      <a:r>
                        <a:rPr lang="es-ES" dirty="0" err="1"/>
                        <a:t>trainig</a:t>
                      </a:r>
                      <a:endParaRPr lang="es-E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21661635"/>
                  </a:ext>
                </a:extLst>
              </a:tr>
              <a:tr h="766199">
                <a:tc>
                  <a:txBody>
                    <a:bodyPr/>
                    <a:lstStyle/>
                    <a:p>
                      <a:r>
                        <a:rPr lang="es-ES" dirty="0" err="1"/>
                        <a:t>Low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customer</a:t>
                      </a:r>
                      <a:r>
                        <a:rPr lang="es-ES" dirty="0"/>
                        <a:t> response</a:t>
                      </a:r>
                    </a:p>
                    <a:p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 err="1"/>
                        <a:t>medium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 err="1"/>
                        <a:t>mediun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/>
                        <a:t>Marketing </a:t>
                      </a:r>
                      <a:r>
                        <a:rPr lang="es-ES" dirty="0" err="1"/>
                        <a:t>campaign</a:t>
                      </a:r>
                      <a:endParaRPr lang="es-E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6776738"/>
                  </a:ext>
                </a:extLst>
              </a:tr>
              <a:tr h="766199">
                <a:tc>
                  <a:txBody>
                    <a:bodyPr/>
                    <a:lstStyle/>
                    <a:p>
                      <a:r>
                        <a:rPr lang="es-ES" dirty="0" err="1"/>
                        <a:t>Technical</a:t>
                      </a:r>
                      <a:r>
                        <a:rPr lang="es-ES" dirty="0"/>
                        <a:t>  </a:t>
                      </a:r>
                      <a:r>
                        <a:rPr lang="es-ES" dirty="0" err="1"/>
                        <a:t>problems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 err="1"/>
                        <a:t>low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 err="1"/>
                        <a:t>medium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 err="1"/>
                        <a:t>Proffesional</a:t>
                      </a:r>
                      <a:r>
                        <a:rPr lang="es-ES" dirty="0"/>
                        <a:t> web </a:t>
                      </a:r>
                      <a:r>
                        <a:rPr lang="es-ES" dirty="0" err="1"/>
                        <a:t>developer</a:t>
                      </a:r>
                      <a:endParaRPr lang="es-E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7510659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559048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655F448-23AE-7990-0323-69B8B68BE8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1127239"/>
          </a:xfrm>
        </p:spPr>
        <p:txBody>
          <a:bodyPr/>
          <a:lstStyle/>
          <a:p>
            <a:r>
              <a:rPr lang="es-ES" dirty="0" err="1"/>
              <a:t>Risk</a:t>
            </a:r>
            <a:r>
              <a:rPr lang="es-ES" dirty="0"/>
              <a:t> </a:t>
            </a:r>
            <a:r>
              <a:rPr lang="es-ES" dirty="0" err="1"/>
              <a:t>Analysis</a:t>
            </a:r>
            <a:r>
              <a:rPr lang="es-ES" dirty="0"/>
              <a:t> </a:t>
            </a:r>
            <a:r>
              <a:rPr lang="es-ES" dirty="0" err="1"/>
              <a:t>Explanation</a:t>
            </a:r>
            <a:endParaRPr lang="es-ES" dirty="0"/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44368FB7-9051-C2D3-1391-026F70104AE7}"/>
              </a:ext>
            </a:extLst>
          </p:cNvPr>
          <p:cNvSpPr txBox="1"/>
          <p:nvPr/>
        </p:nvSpPr>
        <p:spPr>
          <a:xfrm>
            <a:off x="1104074" y="2017059"/>
            <a:ext cx="975053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s-ES" sz="2000" dirty="0" err="1"/>
              <a:t>The</a:t>
            </a:r>
            <a:r>
              <a:rPr lang="es-ES" sz="2000" dirty="0"/>
              <a:t> </a:t>
            </a:r>
            <a:r>
              <a:rPr lang="es-ES" sz="2000" dirty="0" err="1"/>
              <a:t>overall</a:t>
            </a:r>
            <a:r>
              <a:rPr lang="es-ES" sz="2000" dirty="0"/>
              <a:t> </a:t>
            </a:r>
            <a:r>
              <a:rPr lang="es-ES" sz="2000" dirty="0" err="1"/>
              <a:t>risk</a:t>
            </a:r>
            <a:r>
              <a:rPr lang="es-ES" sz="2000" dirty="0"/>
              <a:t> </a:t>
            </a:r>
            <a:r>
              <a:rPr lang="es-ES" sz="2000" dirty="0" err="1"/>
              <a:t>is</a:t>
            </a:r>
            <a:r>
              <a:rPr lang="es-ES" sz="2000" dirty="0"/>
              <a:t> </a:t>
            </a:r>
            <a:r>
              <a:rPr lang="es-ES" sz="2000" dirty="0" err="1"/>
              <a:t>considered</a:t>
            </a:r>
            <a:r>
              <a:rPr lang="es-ES" sz="2000" dirty="0"/>
              <a:t> </a:t>
            </a:r>
            <a:r>
              <a:rPr lang="es-ES" sz="2000" dirty="0" err="1"/>
              <a:t>medium</a:t>
            </a:r>
            <a:r>
              <a:rPr lang="es-ES" sz="2000" dirty="0"/>
              <a:t> </a:t>
            </a:r>
            <a:r>
              <a:rPr lang="es-ES" sz="2000" dirty="0" err="1"/>
              <a:t>because</a:t>
            </a:r>
            <a:r>
              <a:rPr lang="es-ES" sz="2000" dirty="0"/>
              <a:t> </a:t>
            </a:r>
            <a:r>
              <a:rPr lang="es-ES" sz="2000" dirty="0" err="1"/>
              <a:t>the</a:t>
            </a:r>
            <a:r>
              <a:rPr lang="es-ES" sz="2000" dirty="0"/>
              <a:t> </a:t>
            </a:r>
            <a:r>
              <a:rPr lang="es-ES" sz="2000" dirty="0" err="1"/>
              <a:t>investment</a:t>
            </a:r>
            <a:r>
              <a:rPr lang="es-ES" sz="2000" dirty="0"/>
              <a:t> </a:t>
            </a:r>
            <a:r>
              <a:rPr lang="es-ES" sz="2000" dirty="0" err="1"/>
              <a:t>required</a:t>
            </a:r>
            <a:r>
              <a:rPr lang="es-ES" sz="2000" dirty="0"/>
              <a:t> </a:t>
            </a:r>
            <a:r>
              <a:rPr lang="es-ES" sz="2000" dirty="0" err="1"/>
              <a:t>is</a:t>
            </a:r>
            <a:r>
              <a:rPr lang="es-ES" sz="2000" dirty="0"/>
              <a:t> </a:t>
            </a:r>
            <a:r>
              <a:rPr lang="es-ES" sz="2000" dirty="0" err="1"/>
              <a:t>significant</a:t>
            </a:r>
            <a:r>
              <a:rPr lang="es-ES" sz="2000" dirty="0"/>
              <a:t>; </a:t>
            </a:r>
            <a:r>
              <a:rPr lang="es-ES" sz="2000" dirty="0" err="1"/>
              <a:t>however</a:t>
            </a:r>
            <a:r>
              <a:rPr lang="es-ES" sz="2000" dirty="0"/>
              <a:t>, </a:t>
            </a:r>
            <a:r>
              <a:rPr lang="es-ES" sz="2000" dirty="0" err="1"/>
              <a:t>the</a:t>
            </a:r>
            <a:r>
              <a:rPr lang="es-ES" sz="2000" dirty="0"/>
              <a:t> </a:t>
            </a:r>
            <a:r>
              <a:rPr lang="es-ES" sz="2000" dirty="0" err="1"/>
              <a:t>benefit</a:t>
            </a:r>
            <a:r>
              <a:rPr lang="es-ES" sz="2000" dirty="0"/>
              <a:t> </a:t>
            </a:r>
            <a:r>
              <a:rPr lang="es-ES" sz="2000" dirty="0" err="1"/>
              <a:t>outweigh</a:t>
            </a:r>
            <a:r>
              <a:rPr lang="es-ES" sz="2000" dirty="0"/>
              <a:t> </a:t>
            </a:r>
            <a:r>
              <a:rPr lang="es-ES" sz="2000" dirty="0" err="1"/>
              <a:t>the</a:t>
            </a:r>
            <a:r>
              <a:rPr lang="es-ES" sz="2000" dirty="0"/>
              <a:t> </a:t>
            </a:r>
            <a:r>
              <a:rPr lang="es-ES" sz="2000" dirty="0" err="1"/>
              <a:t>risk</a:t>
            </a:r>
            <a:r>
              <a:rPr lang="es-ES" sz="2000" dirty="0"/>
              <a:t>. </a:t>
            </a:r>
            <a:r>
              <a:rPr lang="es-ES" sz="2000" dirty="0" err="1"/>
              <a:t>Most</a:t>
            </a:r>
            <a:r>
              <a:rPr lang="es-ES" sz="2000" dirty="0"/>
              <a:t> </a:t>
            </a:r>
            <a:r>
              <a:rPr lang="es-ES" sz="2000" dirty="0" err="1"/>
              <a:t>risk</a:t>
            </a:r>
            <a:r>
              <a:rPr lang="es-ES" sz="2000" dirty="0"/>
              <a:t> can be </a:t>
            </a:r>
            <a:r>
              <a:rPr lang="es-ES" sz="2000" dirty="0" err="1"/>
              <a:t>reduced</a:t>
            </a:r>
            <a:r>
              <a:rPr lang="es-ES" sz="2000" dirty="0"/>
              <a:t> </a:t>
            </a:r>
            <a:r>
              <a:rPr lang="es-ES" sz="2000" dirty="0" err="1"/>
              <a:t>through</a:t>
            </a:r>
            <a:r>
              <a:rPr lang="es-ES" sz="2000" dirty="0"/>
              <a:t> staff training, </a:t>
            </a:r>
            <a:r>
              <a:rPr lang="es-ES" sz="2000" dirty="0" err="1"/>
              <a:t>careful</a:t>
            </a:r>
            <a:r>
              <a:rPr lang="es-ES" sz="2000" dirty="0"/>
              <a:t> </a:t>
            </a:r>
            <a:r>
              <a:rPr lang="es-ES" sz="2000" dirty="0" err="1"/>
              <a:t>budgeting</a:t>
            </a:r>
            <a:r>
              <a:rPr lang="es-ES" sz="2000" dirty="0"/>
              <a:t> and </a:t>
            </a:r>
            <a:r>
              <a:rPr lang="es-ES" sz="2000" dirty="0" err="1"/>
              <a:t>using</a:t>
            </a:r>
            <a:r>
              <a:rPr lang="es-ES" sz="2000" dirty="0"/>
              <a:t> </a:t>
            </a:r>
            <a:r>
              <a:rPr lang="es-ES" sz="2000" dirty="0" err="1"/>
              <a:t>experienced</a:t>
            </a:r>
            <a:r>
              <a:rPr lang="es-ES" sz="2000" dirty="0"/>
              <a:t> web </a:t>
            </a:r>
            <a:r>
              <a:rPr lang="es-ES" sz="2000" dirty="0" err="1"/>
              <a:t>developrs</a:t>
            </a:r>
            <a:r>
              <a:rPr lang="es-ES" sz="20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2395525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6A6DC0E-B1DA-B762-14BE-F66E56D09F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1302774"/>
          </a:xfrm>
        </p:spPr>
        <p:txBody>
          <a:bodyPr>
            <a:normAutofit fontScale="90000"/>
          </a:bodyPr>
          <a:lstStyle/>
          <a:p>
            <a:r>
              <a:rPr lang="es-ES" dirty="0" err="1"/>
              <a:t>Apprendix</a:t>
            </a:r>
            <a:r>
              <a:rPr lang="es-ES" dirty="0"/>
              <a:t> 3 </a:t>
            </a:r>
            <a:r>
              <a:rPr lang="es-ES" dirty="0" err="1"/>
              <a:t>Implementation</a:t>
            </a:r>
            <a:r>
              <a:rPr lang="es-ES" dirty="0"/>
              <a:t> </a:t>
            </a:r>
            <a:r>
              <a:rPr lang="es-ES" dirty="0" err="1"/>
              <a:t>pLan</a:t>
            </a:r>
            <a:endParaRPr lang="es-ES" dirty="0"/>
          </a:p>
        </p:txBody>
      </p:sp>
      <p:graphicFrame>
        <p:nvGraphicFramePr>
          <p:cNvPr id="5" name="Tabla 4">
            <a:extLst>
              <a:ext uri="{FF2B5EF4-FFF2-40B4-BE49-F238E27FC236}">
                <a16:creationId xmlns:a16="http://schemas.microsoft.com/office/drawing/2014/main" id="{A39C2533-9E0F-CA02-5A28-6A2B13D7A0D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3735124"/>
              </p:ext>
            </p:extLst>
          </p:nvPr>
        </p:nvGraphicFramePr>
        <p:xfrm>
          <a:off x="998700" y="2566868"/>
          <a:ext cx="9539547" cy="3749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79849">
                  <a:extLst>
                    <a:ext uri="{9D8B030D-6E8A-4147-A177-3AD203B41FA5}">
                      <a16:colId xmlns:a16="http://schemas.microsoft.com/office/drawing/2014/main" val="4054370473"/>
                    </a:ext>
                  </a:extLst>
                </a:gridCol>
                <a:gridCol w="3179849">
                  <a:extLst>
                    <a:ext uri="{9D8B030D-6E8A-4147-A177-3AD203B41FA5}">
                      <a16:colId xmlns:a16="http://schemas.microsoft.com/office/drawing/2014/main" val="3748156293"/>
                    </a:ext>
                  </a:extLst>
                </a:gridCol>
                <a:gridCol w="3179849">
                  <a:extLst>
                    <a:ext uri="{9D8B030D-6E8A-4147-A177-3AD203B41FA5}">
                      <a16:colId xmlns:a16="http://schemas.microsoft.com/office/drawing/2014/main" val="723283199"/>
                    </a:ext>
                  </a:extLst>
                </a:gridCol>
              </a:tblGrid>
              <a:tr h="624840">
                <a:tc>
                  <a:txBody>
                    <a:bodyPr/>
                    <a:lstStyle/>
                    <a:p>
                      <a:r>
                        <a:rPr lang="es-ES" dirty="0" err="1"/>
                        <a:t>Activity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 err="1"/>
                        <a:t>Person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Responsible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/>
                        <a:t>Time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0769243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s-ES" dirty="0" err="1"/>
                        <a:t>Website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redesign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/>
                        <a:t>Web </a:t>
                      </a:r>
                      <a:r>
                        <a:rPr lang="es-ES" dirty="0" err="1"/>
                        <a:t>designer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 err="1"/>
                        <a:t>Week</a:t>
                      </a:r>
                      <a:r>
                        <a:rPr lang="es-ES" dirty="0"/>
                        <a:t> 1-4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8584973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s-ES" dirty="0"/>
                        <a:t>Staff training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 err="1"/>
                        <a:t>Owners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 err="1"/>
                        <a:t>Week</a:t>
                      </a:r>
                      <a:r>
                        <a:rPr lang="es-ES" dirty="0"/>
                        <a:t> 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7294364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s-ES" dirty="0"/>
                        <a:t>Social media </a:t>
                      </a:r>
                      <a:r>
                        <a:rPr lang="es-ES" dirty="0" err="1"/>
                        <a:t>campaing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/>
                        <a:t>Marketing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 err="1"/>
                        <a:t>Week</a:t>
                      </a:r>
                      <a:r>
                        <a:rPr lang="es-ES" dirty="0"/>
                        <a:t> 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18953090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s-ES" dirty="0" err="1"/>
                        <a:t>Launch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website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/>
                        <a:t>Manager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 err="1"/>
                        <a:t>Week</a:t>
                      </a:r>
                      <a:r>
                        <a:rPr lang="es-ES" dirty="0"/>
                        <a:t> 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219853"/>
                  </a:ext>
                </a:extLst>
              </a:tr>
              <a:tr h="624840">
                <a:tc>
                  <a:txBody>
                    <a:bodyPr/>
                    <a:lstStyle/>
                    <a:p>
                      <a:r>
                        <a:rPr lang="es-ES" dirty="0"/>
                        <a:t>Monitor performance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 err="1"/>
                        <a:t>Owners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 err="1"/>
                        <a:t>Monthly</a:t>
                      </a:r>
                      <a:endParaRPr lang="es-E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652403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955503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D60BDC9-8B46-F599-2C94-3048FF2197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1190935"/>
          </a:xfrm>
        </p:spPr>
        <p:txBody>
          <a:bodyPr>
            <a:normAutofit fontScale="90000"/>
          </a:bodyPr>
          <a:lstStyle/>
          <a:p>
            <a:r>
              <a:rPr lang="es-ES" dirty="0" err="1"/>
              <a:t>Implementation</a:t>
            </a:r>
            <a:r>
              <a:rPr lang="es-ES" dirty="0"/>
              <a:t> </a:t>
            </a:r>
            <a:r>
              <a:rPr lang="es-ES" dirty="0" err="1"/>
              <a:t>justification</a:t>
            </a:r>
            <a:endParaRPr lang="es-ES" dirty="0"/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8FD22B4F-A975-48CC-4827-79DA8DD8C677}"/>
              </a:ext>
            </a:extLst>
          </p:cNvPr>
          <p:cNvSpPr txBox="1"/>
          <p:nvPr/>
        </p:nvSpPr>
        <p:spPr>
          <a:xfrm>
            <a:off x="1176970" y="1799782"/>
            <a:ext cx="778301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s-ES" sz="2000" dirty="0" err="1"/>
              <a:t>The</a:t>
            </a:r>
            <a:r>
              <a:rPr lang="es-ES" sz="2000" dirty="0"/>
              <a:t> </a:t>
            </a:r>
            <a:r>
              <a:rPr lang="es-ES" sz="2000" dirty="0" err="1"/>
              <a:t>website</a:t>
            </a:r>
            <a:r>
              <a:rPr lang="es-ES" sz="2000" dirty="0"/>
              <a:t> </a:t>
            </a:r>
            <a:r>
              <a:rPr lang="es-ES" sz="2000" dirty="0" err="1"/>
              <a:t>should</a:t>
            </a:r>
            <a:r>
              <a:rPr lang="es-ES" sz="2000" dirty="0"/>
              <a:t> be </a:t>
            </a:r>
            <a:r>
              <a:rPr lang="es-ES" sz="2000" dirty="0" err="1"/>
              <a:t>completed</a:t>
            </a:r>
            <a:r>
              <a:rPr lang="es-ES" sz="2000" dirty="0"/>
              <a:t> </a:t>
            </a:r>
            <a:r>
              <a:rPr lang="es-ES" sz="2000" dirty="0" err="1"/>
              <a:t>first</a:t>
            </a:r>
            <a:r>
              <a:rPr lang="es-ES" sz="2000" dirty="0"/>
              <a:t> </a:t>
            </a:r>
            <a:r>
              <a:rPr lang="es-ES" sz="2000" dirty="0" err="1"/>
              <a:t>because</a:t>
            </a:r>
            <a:r>
              <a:rPr lang="es-ES" sz="2000" dirty="0"/>
              <a:t> </a:t>
            </a:r>
            <a:r>
              <a:rPr lang="es-ES" sz="2000" dirty="0" err="1"/>
              <a:t>it</a:t>
            </a:r>
            <a:r>
              <a:rPr lang="es-ES" sz="2000" dirty="0"/>
              <a:t> </a:t>
            </a:r>
            <a:r>
              <a:rPr lang="es-ES" sz="2000" dirty="0" err="1"/>
              <a:t>is</a:t>
            </a:r>
            <a:r>
              <a:rPr lang="es-ES" sz="2000" dirty="0"/>
              <a:t> </a:t>
            </a:r>
            <a:r>
              <a:rPr lang="es-ES" sz="2000" dirty="0" err="1"/>
              <a:t>the</a:t>
            </a:r>
            <a:r>
              <a:rPr lang="es-ES" sz="2000" dirty="0"/>
              <a:t> </a:t>
            </a:r>
            <a:r>
              <a:rPr lang="es-ES" sz="2000" dirty="0" err="1"/>
              <a:t>fundation</a:t>
            </a:r>
            <a:r>
              <a:rPr lang="es-ES" sz="2000" dirty="0"/>
              <a:t> </a:t>
            </a:r>
            <a:r>
              <a:rPr lang="es-ES" sz="2000" dirty="0" err="1"/>
              <a:t>for</a:t>
            </a:r>
            <a:r>
              <a:rPr lang="es-ES" sz="2000" dirty="0"/>
              <a:t> online sales. Staff training </a:t>
            </a:r>
            <a:r>
              <a:rPr lang="es-ES" sz="2000" dirty="0" err="1"/>
              <a:t>follows</a:t>
            </a:r>
            <a:r>
              <a:rPr lang="es-ES" sz="2000" dirty="0"/>
              <a:t> to </a:t>
            </a:r>
            <a:r>
              <a:rPr lang="es-ES" sz="2000" dirty="0" err="1"/>
              <a:t>ensure</a:t>
            </a:r>
            <a:r>
              <a:rPr lang="es-ES" sz="2000" dirty="0"/>
              <a:t> </a:t>
            </a:r>
            <a:r>
              <a:rPr lang="es-ES" sz="2000" dirty="0" err="1"/>
              <a:t>employees</a:t>
            </a:r>
            <a:r>
              <a:rPr lang="es-ES" sz="2000" dirty="0"/>
              <a:t> can use </a:t>
            </a:r>
            <a:r>
              <a:rPr lang="es-ES" sz="2000" dirty="0" err="1"/>
              <a:t>the</a:t>
            </a:r>
            <a:r>
              <a:rPr lang="es-ES" sz="2000" dirty="0"/>
              <a:t> new </a:t>
            </a:r>
            <a:r>
              <a:rPr lang="es-ES" sz="2000" dirty="0" err="1"/>
              <a:t>system</a:t>
            </a:r>
            <a:r>
              <a:rPr lang="es-ES" sz="2000" dirty="0"/>
              <a:t> </a:t>
            </a:r>
            <a:r>
              <a:rPr lang="es-ES" sz="2000" dirty="0" err="1"/>
              <a:t>effectively</a:t>
            </a:r>
            <a:r>
              <a:rPr lang="es-ES" sz="2000" dirty="0"/>
              <a:t>. Marketing </a:t>
            </a:r>
            <a:r>
              <a:rPr lang="es-ES" sz="2000" dirty="0" err="1"/>
              <a:t>activities</a:t>
            </a:r>
            <a:r>
              <a:rPr lang="es-ES" sz="2000" dirty="0"/>
              <a:t> and </a:t>
            </a:r>
            <a:r>
              <a:rPr lang="es-ES" sz="2000" dirty="0" err="1"/>
              <a:t>attract</a:t>
            </a:r>
            <a:r>
              <a:rPr lang="es-ES" sz="2000" dirty="0"/>
              <a:t> </a:t>
            </a:r>
            <a:r>
              <a:rPr lang="es-ES" sz="2000" dirty="0" err="1"/>
              <a:t>customers</a:t>
            </a:r>
            <a:r>
              <a:rPr lang="es-ES" sz="20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7729528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AF068B5-F3A5-987E-44BB-B940942356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1551883"/>
          </a:xfrm>
        </p:spPr>
        <p:txBody>
          <a:bodyPr>
            <a:normAutofit fontScale="90000"/>
          </a:bodyPr>
          <a:lstStyle/>
          <a:p>
            <a:r>
              <a:rPr lang="es-ES" dirty="0"/>
              <a:t>APPRENDIX 4 </a:t>
            </a:r>
            <a:r>
              <a:rPr lang="es-ES" dirty="0" err="1"/>
              <a:t>kpi</a:t>
            </a:r>
            <a:r>
              <a:rPr lang="es-ES" dirty="0"/>
              <a:t> and </a:t>
            </a:r>
            <a:r>
              <a:rPr lang="es-ES" dirty="0" err="1"/>
              <a:t>smart</a:t>
            </a:r>
            <a:r>
              <a:rPr lang="es-ES" dirty="0"/>
              <a:t> </a:t>
            </a:r>
            <a:r>
              <a:rPr lang="es-ES" dirty="0" err="1"/>
              <a:t>Objectives</a:t>
            </a:r>
            <a:endParaRPr lang="es-ES" dirty="0"/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2C15A09B-09F5-EB68-DA21-8B3C20B04625}"/>
              </a:ext>
            </a:extLst>
          </p:cNvPr>
          <p:cNvSpPr txBox="1"/>
          <p:nvPr/>
        </p:nvSpPr>
        <p:spPr>
          <a:xfrm>
            <a:off x="870520" y="2514600"/>
            <a:ext cx="884674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s-ES" sz="2000" dirty="0"/>
              <a:t>KPI</a:t>
            </a:r>
          </a:p>
          <a:p>
            <a:pPr algn="l"/>
            <a:r>
              <a:rPr lang="es-ES" sz="2000" dirty="0" err="1"/>
              <a:t>Increase</a:t>
            </a:r>
            <a:r>
              <a:rPr lang="es-ES" sz="2000" dirty="0"/>
              <a:t> </a:t>
            </a:r>
            <a:r>
              <a:rPr lang="es-ES" sz="2000" dirty="0" err="1"/>
              <a:t>montly</a:t>
            </a:r>
            <a:r>
              <a:rPr lang="es-ES" sz="2000" dirty="0"/>
              <a:t> online sales</a:t>
            </a:r>
          </a:p>
          <a:p>
            <a:pPr algn="l"/>
            <a:endParaRPr lang="es-ES" sz="2000" dirty="0"/>
          </a:p>
          <a:p>
            <a:pPr algn="l"/>
            <a:r>
              <a:rPr lang="es-ES" sz="2000" dirty="0"/>
              <a:t>SMART Objetives</a:t>
            </a:r>
          </a:p>
          <a:p>
            <a:pPr algn="l"/>
            <a:r>
              <a:rPr lang="es-ES" sz="2000" dirty="0" err="1"/>
              <a:t>Increase</a:t>
            </a:r>
            <a:r>
              <a:rPr lang="es-ES" sz="2000" dirty="0"/>
              <a:t> online sales </a:t>
            </a:r>
            <a:r>
              <a:rPr lang="es-ES" sz="2000" dirty="0" err="1"/>
              <a:t>by</a:t>
            </a:r>
            <a:r>
              <a:rPr lang="es-ES" sz="2000" dirty="0"/>
              <a:t> 25% </a:t>
            </a:r>
            <a:r>
              <a:rPr lang="es-ES" sz="2000" dirty="0" err="1"/>
              <a:t>within</a:t>
            </a:r>
            <a:r>
              <a:rPr lang="es-ES" sz="2000" dirty="0"/>
              <a:t> </a:t>
            </a:r>
            <a:r>
              <a:rPr lang="es-ES" sz="2000" dirty="0" err="1"/>
              <a:t>six</a:t>
            </a:r>
            <a:r>
              <a:rPr lang="es-ES" sz="2000" dirty="0"/>
              <a:t> </a:t>
            </a:r>
            <a:r>
              <a:rPr lang="es-ES" sz="2000" dirty="0" err="1"/>
              <a:t>months</a:t>
            </a:r>
            <a:r>
              <a:rPr lang="es-ES" sz="2000" dirty="0"/>
              <a:t> </a:t>
            </a:r>
            <a:r>
              <a:rPr lang="es-ES" sz="2000" dirty="0" err="1"/>
              <a:t>trough</a:t>
            </a:r>
            <a:r>
              <a:rPr lang="es-ES" sz="2000" dirty="0"/>
              <a:t> a new </a:t>
            </a:r>
            <a:r>
              <a:rPr lang="es-ES" sz="2000" dirty="0" err="1"/>
              <a:t>website</a:t>
            </a:r>
            <a:r>
              <a:rPr lang="es-ES" sz="2000" dirty="0"/>
              <a:t> and digital marketing </a:t>
            </a:r>
            <a:r>
              <a:rPr lang="es-ES" sz="2000" dirty="0" err="1"/>
              <a:t>campaign</a:t>
            </a:r>
            <a:r>
              <a:rPr lang="es-ES" sz="20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5242512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F6286E4-9902-83A6-68BD-D3876CFE68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1212168"/>
          </a:xfrm>
        </p:spPr>
        <p:txBody>
          <a:bodyPr/>
          <a:lstStyle/>
          <a:p>
            <a:r>
              <a:rPr lang="es-ES" dirty="0" err="1"/>
              <a:t>Monitoring</a:t>
            </a:r>
            <a:r>
              <a:rPr lang="es-ES" dirty="0"/>
              <a:t> and </a:t>
            </a:r>
            <a:r>
              <a:rPr lang="es-ES" dirty="0" err="1"/>
              <a:t>evaluation</a:t>
            </a:r>
            <a:endParaRPr lang="es-ES" dirty="0"/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6E180D2A-539B-9F73-8DFB-7D0AB28B144B}"/>
              </a:ext>
            </a:extLst>
          </p:cNvPr>
          <p:cNvSpPr txBox="1"/>
          <p:nvPr/>
        </p:nvSpPr>
        <p:spPr>
          <a:xfrm>
            <a:off x="615734" y="2514600"/>
            <a:ext cx="9681881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s-ES" sz="2000" dirty="0" err="1"/>
              <a:t>Success</a:t>
            </a:r>
            <a:r>
              <a:rPr lang="es-ES" sz="2000" dirty="0"/>
              <a:t> </a:t>
            </a:r>
            <a:r>
              <a:rPr lang="es-ES" sz="2000" dirty="0" err="1"/>
              <a:t>will</a:t>
            </a:r>
            <a:r>
              <a:rPr lang="es-ES" sz="2000" dirty="0"/>
              <a:t> be </a:t>
            </a:r>
            <a:r>
              <a:rPr lang="es-ES" sz="2000" dirty="0" err="1"/>
              <a:t>measured</a:t>
            </a:r>
            <a:r>
              <a:rPr lang="es-ES" sz="2000" dirty="0"/>
              <a:t> </a:t>
            </a:r>
            <a:r>
              <a:rPr lang="es-ES" sz="2000" dirty="0" err="1"/>
              <a:t>by</a:t>
            </a:r>
            <a:endParaRPr lang="es-ES" sz="2000" dirty="0"/>
          </a:p>
          <a:p>
            <a:pPr algn="l"/>
            <a:endParaRPr lang="es-ES" sz="20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 err="1"/>
              <a:t>Monthly</a:t>
            </a:r>
            <a:r>
              <a:rPr lang="es-ES" sz="2000" dirty="0"/>
              <a:t> online sales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 err="1"/>
              <a:t>Website</a:t>
            </a:r>
            <a:r>
              <a:rPr lang="es-ES" sz="2000" dirty="0"/>
              <a:t> </a:t>
            </a:r>
            <a:r>
              <a:rPr lang="es-ES" sz="2000" dirty="0" err="1"/>
              <a:t>visitors</a:t>
            </a:r>
            <a:endParaRPr lang="es-ES" sz="20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 err="1"/>
              <a:t>Conversion</a:t>
            </a:r>
            <a:r>
              <a:rPr lang="es-ES" sz="2000" dirty="0"/>
              <a:t> </a:t>
            </a:r>
            <a:r>
              <a:rPr lang="es-ES" sz="2000" dirty="0" err="1"/>
              <a:t>rate</a:t>
            </a:r>
            <a:endParaRPr lang="es-ES" sz="20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/>
              <a:t>Social media </a:t>
            </a:r>
            <a:r>
              <a:rPr lang="es-ES" sz="2000" dirty="0" err="1"/>
              <a:t>engagement</a:t>
            </a:r>
            <a:r>
              <a:rPr lang="es-ES" sz="2000" dirty="0"/>
              <a:t>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 err="1"/>
              <a:t>Customer</a:t>
            </a:r>
            <a:r>
              <a:rPr lang="es-ES" sz="2000" dirty="0"/>
              <a:t> </a:t>
            </a:r>
            <a:r>
              <a:rPr lang="es-ES" sz="2000" dirty="0" err="1"/>
              <a:t>satisfaction</a:t>
            </a:r>
            <a:r>
              <a:rPr lang="es-ES" sz="2000" dirty="0"/>
              <a:t> </a:t>
            </a:r>
            <a:r>
              <a:rPr lang="es-ES" sz="2000" dirty="0" err="1"/>
              <a:t>surveys</a:t>
            </a:r>
            <a:endParaRPr lang="es-ES" sz="20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 err="1"/>
              <a:t>Number</a:t>
            </a:r>
            <a:r>
              <a:rPr lang="es-ES" sz="2000" dirty="0"/>
              <a:t> of </a:t>
            </a:r>
            <a:r>
              <a:rPr lang="es-ES" sz="2000" dirty="0" err="1"/>
              <a:t>repeat</a:t>
            </a:r>
            <a:r>
              <a:rPr lang="es-ES" sz="2000" dirty="0"/>
              <a:t> </a:t>
            </a:r>
            <a:r>
              <a:rPr lang="es-ES" sz="2000" dirty="0" err="1"/>
              <a:t>customers</a:t>
            </a:r>
            <a:endParaRPr lang="es-ES" sz="2000" dirty="0"/>
          </a:p>
          <a:p>
            <a:pPr algn="l"/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0765060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74D37BD9-DFB5-640F-84AD-08A96CDF82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7153" y="889820"/>
            <a:ext cx="9989574" cy="1479754"/>
          </a:xfrm>
        </p:spPr>
        <p:txBody>
          <a:bodyPr/>
          <a:lstStyle/>
          <a:p>
            <a:r>
              <a:rPr lang="es-ES" dirty="0"/>
              <a:t>Key </a:t>
            </a:r>
            <a:r>
              <a:rPr lang="es-ES" dirty="0" err="1"/>
              <a:t>findings</a:t>
            </a:r>
            <a:endParaRPr lang="es-ES" dirty="0"/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C917FE9D-C25A-8B6D-6D76-11CBE22CAFDD}"/>
              </a:ext>
            </a:extLst>
          </p:cNvPr>
          <p:cNvSpPr txBox="1"/>
          <p:nvPr/>
        </p:nvSpPr>
        <p:spPr>
          <a:xfrm>
            <a:off x="799746" y="2514600"/>
            <a:ext cx="9540334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/>
              <a:t>Green Haven has </a:t>
            </a:r>
            <a:r>
              <a:rPr lang="es-ES" sz="2000" dirty="0" err="1"/>
              <a:t>experienced</a:t>
            </a:r>
            <a:r>
              <a:rPr lang="es-ES" sz="2000" dirty="0"/>
              <a:t> </a:t>
            </a:r>
            <a:r>
              <a:rPr lang="es-ES" sz="2000" dirty="0" err="1"/>
              <a:t>declining</a:t>
            </a:r>
            <a:r>
              <a:rPr lang="es-ES" sz="2000" dirty="0"/>
              <a:t> sales.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 err="1"/>
              <a:t>Competition</a:t>
            </a:r>
            <a:r>
              <a:rPr lang="es-ES" sz="2000" dirty="0"/>
              <a:t> </a:t>
            </a:r>
            <a:r>
              <a:rPr lang="es-ES" sz="2000" dirty="0" err="1"/>
              <a:t>hs</a:t>
            </a:r>
            <a:r>
              <a:rPr lang="es-ES" sz="2000" dirty="0"/>
              <a:t> </a:t>
            </a:r>
            <a:r>
              <a:rPr lang="es-ES" sz="2000" dirty="0" err="1"/>
              <a:t>increased</a:t>
            </a:r>
            <a:r>
              <a:rPr lang="es-ES" sz="2000" dirty="0"/>
              <a:t>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/>
              <a:t>Digital marketing </a:t>
            </a:r>
            <a:r>
              <a:rPr lang="es-ES" sz="2000" dirty="0" err="1"/>
              <a:t>is</a:t>
            </a:r>
            <a:r>
              <a:rPr lang="es-ES" sz="2000" dirty="0"/>
              <a:t> </a:t>
            </a:r>
            <a:r>
              <a:rPr lang="es-ES" sz="2000" dirty="0" err="1"/>
              <a:t>weak</a:t>
            </a:r>
            <a:r>
              <a:rPr lang="es-ES" sz="2000" dirty="0"/>
              <a:t>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/>
              <a:t>A new </a:t>
            </a:r>
            <a:r>
              <a:rPr lang="es-ES" sz="2000" dirty="0" err="1"/>
              <a:t>website</a:t>
            </a:r>
            <a:r>
              <a:rPr lang="es-ES" sz="2000" dirty="0"/>
              <a:t> </a:t>
            </a:r>
            <a:r>
              <a:rPr lang="es-ES" sz="2000" dirty="0" err="1"/>
              <a:t>is</a:t>
            </a:r>
            <a:r>
              <a:rPr lang="es-ES" sz="2000" dirty="0"/>
              <a:t> </a:t>
            </a:r>
            <a:r>
              <a:rPr lang="es-ES" sz="2000" dirty="0" err="1"/>
              <a:t>the</a:t>
            </a:r>
            <a:r>
              <a:rPr lang="es-ES" sz="2000" dirty="0"/>
              <a:t> </a:t>
            </a:r>
            <a:r>
              <a:rPr lang="es-ES" sz="2000" dirty="0" err="1"/>
              <a:t>best</a:t>
            </a:r>
            <a:r>
              <a:rPr lang="es-ES" sz="2000" dirty="0"/>
              <a:t> </a:t>
            </a:r>
            <a:r>
              <a:rPr lang="es-ES" sz="2000" dirty="0" err="1"/>
              <a:t>solution</a:t>
            </a:r>
            <a:r>
              <a:rPr lang="es-ES" sz="2000" dirty="0"/>
              <a:t>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 err="1"/>
              <a:t>Risks</a:t>
            </a:r>
            <a:r>
              <a:rPr lang="es-ES" sz="2000" dirty="0"/>
              <a:t> are </a:t>
            </a:r>
            <a:r>
              <a:rPr lang="es-ES" sz="2000" dirty="0" err="1"/>
              <a:t>manageable</a:t>
            </a:r>
            <a:r>
              <a:rPr lang="es-ES" sz="2000" dirty="0"/>
              <a:t>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sz="2000" dirty="0" err="1"/>
              <a:t>The</a:t>
            </a:r>
            <a:r>
              <a:rPr lang="es-ES" sz="2000" dirty="0"/>
              <a:t> </a:t>
            </a:r>
            <a:r>
              <a:rPr lang="es-ES" sz="2000" dirty="0" err="1"/>
              <a:t>implementation</a:t>
            </a:r>
            <a:r>
              <a:rPr lang="es-ES" sz="2000" dirty="0"/>
              <a:t> plan </a:t>
            </a:r>
            <a:r>
              <a:rPr lang="es-ES" sz="2000" dirty="0" err="1"/>
              <a:t>is</a:t>
            </a:r>
            <a:r>
              <a:rPr lang="es-ES" sz="2000" dirty="0"/>
              <a:t> </a:t>
            </a:r>
            <a:r>
              <a:rPr lang="es-ES" sz="2000" dirty="0" err="1"/>
              <a:t>realistic</a:t>
            </a:r>
            <a:r>
              <a:rPr lang="es-ES" sz="2000" dirty="0"/>
              <a:t>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s-ES" dirty="0"/>
              <a:t>KPI and SMART </a:t>
            </a:r>
            <a:r>
              <a:rPr lang="es-ES" dirty="0" err="1"/>
              <a:t>objectives</a:t>
            </a:r>
            <a:r>
              <a:rPr lang="es-ES" dirty="0"/>
              <a:t> </a:t>
            </a:r>
            <a:r>
              <a:rPr lang="es-ES" dirty="0" err="1"/>
              <a:t>will</a:t>
            </a:r>
            <a:r>
              <a:rPr lang="es-ES" dirty="0"/>
              <a:t> </a:t>
            </a:r>
            <a:r>
              <a:rPr lang="es-ES" dirty="0" err="1"/>
              <a:t>measure</a:t>
            </a:r>
            <a:r>
              <a:rPr lang="es-ES" dirty="0"/>
              <a:t> </a:t>
            </a:r>
            <a:r>
              <a:rPr lang="es-ES" dirty="0" err="1"/>
              <a:t>success</a:t>
            </a:r>
            <a:r>
              <a:rPr lang="es-E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402049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A3EC895-8BCD-397C-857B-A190FA0863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598394"/>
            <a:ext cx="9989574" cy="753035"/>
          </a:xfrm>
        </p:spPr>
        <p:txBody>
          <a:bodyPr>
            <a:normAutofit fontScale="90000"/>
          </a:bodyPr>
          <a:lstStyle/>
          <a:p>
            <a:r>
              <a:rPr lang="es-ES" dirty="0" err="1"/>
              <a:t>references</a:t>
            </a:r>
            <a:endParaRPr lang="es-ES" dirty="0"/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05DBC615-6082-B291-5223-8F0C228ACC10}"/>
              </a:ext>
            </a:extLst>
          </p:cNvPr>
          <p:cNvSpPr txBox="1"/>
          <p:nvPr/>
        </p:nvSpPr>
        <p:spPr>
          <a:xfrm>
            <a:off x="836318" y="1775011"/>
            <a:ext cx="998957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s-ES" dirty="0"/>
              <a:t>Office </a:t>
            </a:r>
            <a:r>
              <a:rPr lang="es-ES" dirty="0" err="1"/>
              <a:t>for</a:t>
            </a:r>
            <a:r>
              <a:rPr lang="es-ES" dirty="0"/>
              <a:t> </a:t>
            </a:r>
            <a:r>
              <a:rPr lang="es-ES" dirty="0" err="1"/>
              <a:t>National</a:t>
            </a:r>
            <a:r>
              <a:rPr lang="es-ES" dirty="0"/>
              <a:t> </a:t>
            </a:r>
            <a:r>
              <a:rPr lang="es-ES" dirty="0" err="1"/>
              <a:t>Statistics</a:t>
            </a:r>
            <a:r>
              <a:rPr lang="es-ES" dirty="0"/>
              <a:t> (2025) </a:t>
            </a:r>
            <a:r>
              <a:rPr lang="es-ES" i="1" dirty="0" err="1"/>
              <a:t>Retail</a:t>
            </a:r>
            <a:r>
              <a:rPr lang="es-ES" i="1" dirty="0"/>
              <a:t> sales, Great </a:t>
            </a:r>
            <a:r>
              <a:rPr lang="es-ES" i="1" dirty="0" err="1"/>
              <a:t>Britain</a:t>
            </a:r>
            <a:r>
              <a:rPr lang="es-ES" i="1" dirty="0"/>
              <a:t>. </a:t>
            </a:r>
            <a:r>
              <a:rPr lang="es-ES" i="1" dirty="0" err="1"/>
              <a:t>Avaliable</a:t>
            </a:r>
            <a:r>
              <a:rPr lang="es-ES" i="1" dirty="0"/>
              <a:t> at: </a:t>
            </a:r>
            <a:r>
              <a:rPr lang="es-ES" i="1" dirty="0">
                <a:hlinkClick r:id="rId2"/>
              </a:rPr>
              <a:t>https://www.ons.gov.uk/businessindustryandtrade/retailindustry</a:t>
            </a:r>
            <a:r>
              <a:rPr lang="es-ES" i="1" dirty="0"/>
              <a:t>  (Accessed:17 June 2026)</a:t>
            </a:r>
          </a:p>
          <a:p>
            <a:pPr algn="l"/>
            <a:endParaRPr lang="es-ES" i="1" dirty="0"/>
          </a:p>
          <a:p>
            <a:pPr algn="l"/>
            <a:r>
              <a:rPr lang="es-ES" dirty="0" err="1"/>
              <a:t>Federation</a:t>
            </a:r>
            <a:r>
              <a:rPr lang="es-ES" dirty="0"/>
              <a:t> of Small Business (2024) </a:t>
            </a:r>
            <a:r>
              <a:rPr lang="es-ES" i="1" dirty="0"/>
              <a:t>Small Business UK </a:t>
            </a:r>
            <a:r>
              <a:rPr lang="es-ES" i="1" dirty="0" err="1"/>
              <a:t>Report</a:t>
            </a:r>
            <a:r>
              <a:rPr lang="es-ES" i="1" dirty="0"/>
              <a:t>.</a:t>
            </a:r>
            <a:r>
              <a:rPr lang="es-ES" dirty="0"/>
              <a:t> </a:t>
            </a:r>
            <a:r>
              <a:rPr lang="es-ES" dirty="0" err="1"/>
              <a:t>Available</a:t>
            </a:r>
            <a:r>
              <a:rPr lang="es-ES" dirty="0"/>
              <a:t> at: </a:t>
            </a:r>
            <a:r>
              <a:rPr lang="es-ES" dirty="0">
                <a:hlinkClick r:id="rId3"/>
              </a:rPr>
              <a:t>https://www.fsb.org.uk/</a:t>
            </a:r>
            <a:r>
              <a:rPr lang="es-ES" dirty="0"/>
              <a:t> (</a:t>
            </a:r>
            <a:r>
              <a:rPr lang="es-ES" dirty="0" err="1"/>
              <a:t>Accessed</a:t>
            </a:r>
            <a:r>
              <a:rPr lang="es-ES" dirty="0"/>
              <a:t>: 17 June 2026)</a:t>
            </a:r>
          </a:p>
          <a:p>
            <a:pPr algn="l"/>
            <a:endParaRPr lang="es-ES" dirty="0"/>
          </a:p>
          <a:p>
            <a:pPr algn="l"/>
            <a:r>
              <a:rPr lang="es-ES" dirty="0"/>
              <a:t>Google (2025) </a:t>
            </a:r>
            <a:r>
              <a:rPr lang="es-ES" i="1" dirty="0"/>
              <a:t>Google Business </a:t>
            </a:r>
            <a:r>
              <a:rPr lang="es-ES" i="1" dirty="0" err="1"/>
              <a:t>Profile</a:t>
            </a:r>
            <a:r>
              <a:rPr lang="es-ES" i="1" dirty="0"/>
              <a:t> </a:t>
            </a:r>
            <a:r>
              <a:rPr lang="es-ES" i="1" dirty="0" err="1"/>
              <a:t>Help</a:t>
            </a:r>
            <a:r>
              <a:rPr lang="es-ES" i="1" dirty="0"/>
              <a:t>. </a:t>
            </a:r>
            <a:r>
              <a:rPr lang="es-ES" dirty="0" err="1"/>
              <a:t>Available</a:t>
            </a:r>
            <a:r>
              <a:rPr lang="es-ES" dirty="0"/>
              <a:t> at: </a:t>
            </a:r>
            <a:r>
              <a:rPr lang="es-ES" dirty="0">
                <a:hlinkClick r:id="rId4"/>
              </a:rPr>
              <a:t>https://support.google.com/business#topic=4596754</a:t>
            </a:r>
            <a:r>
              <a:rPr lang="es-ES" dirty="0"/>
              <a:t> (</a:t>
            </a:r>
            <a:r>
              <a:rPr lang="es-ES" dirty="0" err="1"/>
              <a:t>Accessed</a:t>
            </a:r>
            <a:r>
              <a:rPr lang="es-ES" dirty="0"/>
              <a:t>: 17 June 2026)</a:t>
            </a:r>
          </a:p>
          <a:p>
            <a:pPr algn="l"/>
            <a:endParaRPr lang="es-ES" dirty="0"/>
          </a:p>
          <a:p>
            <a:pPr algn="l"/>
            <a:r>
              <a:rPr lang="es-ES" dirty="0" err="1"/>
              <a:t>Mailchimp</a:t>
            </a:r>
            <a:r>
              <a:rPr lang="es-ES" dirty="0"/>
              <a:t> (2025) </a:t>
            </a:r>
            <a:r>
              <a:rPr lang="es-ES" i="1" dirty="0"/>
              <a:t>Marketing </a:t>
            </a:r>
            <a:r>
              <a:rPr lang="es-ES" i="1" dirty="0" err="1"/>
              <a:t>Resources</a:t>
            </a:r>
            <a:r>
              <a:rPr lang="es-ES" i="1" dirty="0"/>
              <a:t>. </a:t>
            </a:r>
            <a:r>
              <a:rPr lang="es-ES" i="1" dirty="0" err="1"/>
              <a:t>Available</a:t>
            </a:r>
            <a:r>
              <a:rPr lang="es-ES" i="1" dirty="0"/>
              <a:t> at: </a:t>
            </a:r>
            <a:r>
              <a:rPr lang="es-ES" i="1" dirty="0">
                <a:hlinkClick r:id="rId5"/>
              </a:rPr>
              <a:t>https://mailchimp.com/es/resources/</a:t>
            </a:r>
            <a:r>
              <a:rPr lang="es-ES" i="1" dirty="0"/>
              <a:t> (</a:t>
            </a:r>
            <a:r>
              <a:rPr lang="es-ES" dirty="0" err="1"/>
              <a:t>Accessed</a:t>
            </a:r>
            <a:r>
              <a:rPr lang="es-ES" dirty="0"/>
              <a:t>: 17 June 2026)</a:t>
            </a:r>
          </a:p>
          <a:p>
            <a:pPr algn="l"/>
            <a:endParaRPr lang="es-ES" dirty="0"/>
          </a:p>
          <a:p>
            <a:pPr algn="l"/>
            <a:r>
              <a:rPr lang="es-ES" dirty="0" err="1"/>
              <a:t>Statista</a:t>
            </a:r>
            <a:r>
              <a:rPr lang="es-ES" dirty="0"/>
              <a:t> (2025) </a:t>
            </a:r>
            <a:r>
              <a:rPr lang="es-ES" i="1" dirty="0"/>
              <a:t>E-</a:t>
            </a:r>
            <a:r>
              <a:rPr lang="es-ES" i="1" dirty="0" err="1"/>
              <a:t>commerce</a:t>
            </a:r>
            <a:r>
              <a:rPr lang="es-ES" i="1" dirty="0"/>
              <a:t> and online shopping </a:t>
            </a:r>
            <a:r>
              <a:rPr lang="es-ES" i="1" dirty="0" err="1"/>
              <a:t>statistics</a:t>
            </a:r>
            <a:r>
              <a:rPr lang="es-ES" dirty="0"/>
              <a:t>. </a:t>
            </a:r>
            <a:r>
              <a:rPr lang="es-ES" dirty="0" err="1"/>
              <a:t>Available</a:t>
            </a:r>
            <a:r>
              <a:rPr lang="es-ES" dirty="0"/>
              <a:t> at: </a:t>
            </a:r>
            <a:r>
              <a:rPr lang="es-ES" dirty="0">
                <a:hlinkClick r:id="rId6"/>
              </a:rPr>
              <a:t>https://www.statista.com/</a:t>
            </a:r>
            <a:endParaRPr lang="es-ES" dirty="0"/>
          </a:p>
          <a:p>
            <a:pPr algn="l"/>
            <a:r>
              <a:rPr lang="es-ES" dirty="0"/>
              <a:t>(</a:t>
            </a:r>
            <a:r>
              <a:rPr lang="es-ES" dirty="0" err="1"/>
              <a:t>Accessed</a:t>
            </a:r>
            <a:r>
              <a:rPr lang="es-ES" dirty="0"/>
              <a:t>: 17 June 2026)</a:t>
            </a:r>
          </a:p>
          <a:p>
            <a:pPr algn="l"/>
            <a:endParaRPr lang="es-ES" dirty="0"/>
          </a:p>
          <a:p>
            <a:pPr algn="l"/>
            <a:endParaRPr lang="es-ES" dirty="0"/>
          </a:p>
          <a:p>
            <a:pPr algn="l"/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525628461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Panorámica</PresentationFormat>
  <Slides>16</Slides>
  <Notes>0</Notes>
  <HiddenSlides>0</HiddenSlides>
  <ScaleCrop>false</ScaleCrop>
  <HeadingPairs>
    <vt:vector size="4" baseType="variant">
      <vt:variant>
        <vt:lpstr>Tema</vt:lpstr>
      </vt:variant>
      <vt:variant>
        <vt:i4>1</vt:i4>
      </vt:variant>
      <vt:variant>
        <vt:lpstr>Títulos de diapositiva</vt:lpstr>
      </vt:variant>
      <vt:variant>
        <vt:i4>16</vt:i4>
      </vt:variant>
    </vt:vector>
  </HeadingPairs>
  <TitlesOfParts>
    <vt:vector size="17" baseType="lpstr">
      <vt:lpstr>ChronicleVTI</vt:lpstr>
      <vt:lpstr>Covering Page</vt:lpstr>
      <vt:lpstr>Contents page</vt:lpstr>
      <vt:lpstr>OVERVIEW OF THE CASE STUDY</vt:lpstr>
      <vt:lpstr>Nature of the problem</vt:lpstr>
      <vt:lpstr>Proposed   solution 1</vt:lpstr>
      <vt:lpstr>Proposed Solution 2 </vt:lpstr>
      <vt:lpstr>Apprendix 1 grid Analysis</vt:lpstr>
      <vt:lpstr>Preferred Solution</vt:lpstr>
      <vt:lpstr> Apprendix 2 Risk Analysis</vt:lpstr>
      <vt:lpstr>Risk Analysis Explanation</vt:lpstr>
      <vt:lpstr>Apprendix 3 Implementation pLan</vt:lpstr>
      <vt:lpstr>Implementation justification</vt:lpstr>
      <vt:lpstr>APPRENDIX 4 kpi and smart Objectives</vt:lpstr>
      <vt:lpstr>Monitoring and evaluation</vt:lpstr>
      <vt:lpstr>Key findings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Covering Page</dc:title>
  <dc:creator>Yissey Olivera</dc:creator>
  <cp:lastModifiedBy>Yissey Olivera</cp:lastModifiedBy>
  <cp:revision>9</cp:revision>
  <dcterms:created xsi:type="dcterms:W3CDTF">2026-04-05T14:02:28Z</dcterms:created>
  <dcterms:modified xsi:type="dcterms:W3CDTF">2026-06-17T19:15:18Z</dcterms:modified>
</cp:coreProperties>
</file>