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F88B0A-31C1-450E-B9A2-B038C644894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1EA8A0-996A-4065-BA77-33C8CE4B2387}">
      <dgm:prSet/>
      <dgm:spPr/>
      <dgm:t>
        <a:bodyPr/>
        <a:lstStyle/>
        <a:p>
          <a:r>
            <a:rPr lang="en-GB"/>
            <a:t>Definition </a:t>
          </a:r>
          <a:endParaRPr lang="en-US"/>
        </a:p>
      </dgm:t>
    </dgm:pt>
    <dgm:pt modelId="{763A7E71-5E2B-4F0A-A01E-A0BD68A69CA8}" type="parTrans" cxnId="{5383BDDE-AAB8-4919-A9C8-53CE9F86DE14}">
      <dgm:prSet/>
      <dgm:spPr/>
      <dgm:t>
        <a:bodyPr/>
        <a:lstStyle/>
        <a:p>
          <a:endParaRPr lang="en-US"/>
        </a:p>
      </dgm:t>
    </dgm:pt>
    <dgm:pt modelId="{6C95BB67-5A32-41E0-9421-77EB4704828F}" type="sibTrans" cxnId="{5383BDDE-AAB8-4919-A9C8-53CE9F86DE14}">
      <dgm:prSet/>
      <dgm:spPr/>
      <dgm:t>
        <a:bodyPr/>
        <a:lstStyle/>
        <a:p>
          <a:endParaRPr lang="en-US"/>
        </a:p>
      </dgm:t>
    </dgm:pt>
    <dgm:pt modelId="{544A3AA4-F5A7-44B4-9BA3-ADE9F9DFC941}">
      <dgm:prSet/>
      <dgm:spPr/>
      <dgm:t>
        <a:bodyPr/>
        <a:lstStyle/>
        <a:p>
          <a:r>
            <a:rPr lang="en-GB"/>
            <a:t>Models of communication</a:t>
          </a:r>
          <a:endParaRPr lang="en-US"/>
        </a:p>
      </dgm:t>
    </dgm:pt>
    <dgm:pt modelId="{D247BB73-DDC5-4AEE-8A80-9060E288A764}" type="parTrans" cxnId="{2C3E1F8D-312C-4A00-89BE-9AFB4D3F0FE0}">
      <dgm:prSet/>
      <dgm:spPr/>
      <dgm:t>
        <a:bodyPr/>
        <a:lstStyle/>
        <a:p>
          <a:endParaRPr lang="en-US"/>
        </a:p>
      </dgm:t>
    </dgm:pt>
    <dgm:pt modelId="{29FAC0B1-92DE-4D76-B3C9-7496F3A48A21}" type="sibTrans" cxnId="{2C3E1F8D-312C-4A00-89BE-9AFB4D3F0FE0}">
      <dgm:prSet/>
      <dgm:spPr/>
      <dgm:t>
        <a:bodyPr/>
        <a:lstStyle/>
        <a:p>
          <a:endParaRPr lang="en-US"/>
        </a:p>
      </dgm:t>
    </dgm:pt>
    <dgm:pt modelId="{FF74C5EF-2ABB-4966-81E5-AE1C1FB887D9}">
      <dgm:prSet/>
      <dgm:spPr/>
      <dgm:t>
        <a:bodyPr/>
        <a:lstStyle/>
        <a:p>
          <a:r>
            <a:rPr lang="en-GB"/>
            <a:t>Communication skills</a:t>
          </a:r>
          <a:endParaRPr lang="en-US"/>
        </a:p>
      </dgm:t>
    </dgm:pt>
    <dgm:pt modelId="{4ADD9F4D-C0DA-4CD5-917F-60CD5EE249C1}" type="parTrans" cxnId="{AC310391-82BE-4CEA-A8BB-D796EFA1FAC1}">
      <dgm:prSet/>
      <dgm:spPr/>
      <dgm:t>
        <a:bodyPr/>
        <a:lstStyle/>
        <a:p>
          <a:endParaRPr lang="en-US"/>
        </a:p>
      </dgm:t>
    </dgm:pt>
    <dgm:pt modelId="{CCBF31A3-B706-4DCE-B76F-F654EB5C6430}" type="sibTrans" cxnId="{AC310391-82BE-4CEA-A8BB-D796EFA1FAC1}">
      <dgm:prSet/>
      <dgm:spPr/>
      <dgm:t>
        <a:bodyPr/>
        <a:lstStyle/>
        <a:p>
          <a:endParaRPr lang="en-US"/>
        </a:p>
      </dgm:t>
    </dgm:pt>
    <dgm:pt modelId="{9107E1EA-6DB0-44E6-B92C-D0EAE7F6F4F2}">
      <dgm:prSet/>
      <dgm:spPr/>
      <dgm:t>
        <a:bodyPr/>
        <a:lstStyle/>
        <a:p>
          <a:r>
            <a:rPr lang="en-GB"/>
            <a:t>Exemple of poor communication in the workplace</a:t>
          </a:r>
          <a:endParaRPr lang="en-US"/>
        </a:p>
      </dgm:t>
    </dgm:pt>
    <dgm:pt modelId="{769C4C3C-CDCB-4E00-B70B-29F352BAEE46}" type="parTrans" cxnId="{F75EDD47-2C4D-4214-93EC-780600B0DB57}">
      <dgm:prSet/>
      <dgm:spPr/>
      <dgm:t>
        <a:bodyPr/>
        <a:lstStyle/>
        <a:p>
          <a:endParaRPr lang="en-US"/>
        </a:p>
      </dgm:t>
    </dgm:pt>
    <dgm:pt modelId="{461B8FDE-8059-4E25-8EF9-81BBD45BE03B}" type="sibTrans" cxnId="{F75EDD47-2C4D-4214-93EC-780600B0DB57}">
      <dgm:prSet/>
      <dgm:spPr/>
      <dgm:t>
        <a:bodyPr/>
        <a:lstStyle/>
        <a:p>
          <a:endParaRPr lang="en-US"/>
        </a:p>
      </dgm:t>
    </dgm:pt>
    <dgm:pt modelId="{5F0B35C6-6662-467D-9039-A323ACB6CB03}">
      <dgm:prSet/>
      <dgm:spPr/>
      <dgm:t>
        <a:bodyPr/>
        <a:lstStyle/>
        <a:p>
          <a:r>
            <a:rPr lang="en-GB"/>
            <a:t>Conclusion</a:t>
          </a:r>
          <a:endParaRPr lang="en-US"/>
        </a:p>
      </dgm:t>
    </dgm:pt>
    <dgm:pt modelId="{1E8192ED-DB33-4D78-8A64-C462FEDE47BD}" type="parTrans" cxnId="{82038F06-67A8-4099-821F-F72F50285F09}">
      <dgm:prSet/>
      <dgm:spPr/>
      <dgm:t>
        <a:bodyPr/>
        <a:lstStyle/>
        <a:p>
          <a:endParaRPr lang="en-US"/>
        </a:p>
      </dgm:t>
    </dgm:pt>
    <dgm:pt modelId="{735C7144-DEDB-4FC9-97A7-0193DAE08C73}" type="sibTrans" cxnId="{82038F06-67A8-4099-821F-F72F50285F09}">
      <dgm:prSet/>
      <dgm:spPr/>
      <dgm:t>
        <a:bodyPr/>
        <a:lstStyle/>
        <a:p>
          <a:endParaRPr lang="en-US"/>
        </a:p>
      </dgm:t>
    </dgm:pt>
    <dgm:pt modelId="{2502CA2A-286C-44C5-8871-0757F5D482C6}" type="pres">
      <dgm:prSet presAssocID="{3BF88B0A-31C1-450E-B9A2-B038C6448945}" presName="root" presStyleCnt="0">
        <dgm:presLayoutVars>
          <dgm:dir/>
          <dgm:resizeHandles val="exact"/>
        </dgm:presLayoutVars>
      </dgm:prSet>
      <dgm:spPr/>
    </dgm:pt>
    <dgm:pt modelId="{A16E8708-0A52-493A-BEB1-F491B5F00788}" type="pres">
      <dgm:prSet presAssocID="{A81EA8A0-996A-4065-BA77-33C8CE4B2387}" presName="compNode" presStyleCnt="0"/>
      <dgm:spPr/>
    </dgm:pt>
    <dgm:pt modelId="{3001B4F0-73A8-4DB2-A561-F168F4C8D42C}" type="pres">
      <dgm:prSet presAssocID="{A81EA8A0-996A-4065-BA77-33C8CE4B238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76766C3-85C8-4B5E-9C3C-8424260CA9C1}" type="pres">
      <dgm:prSet presAssocID="{A81EA8A0-996A-4065-BA77-33C8CE4B2387}" presName="spaceRect" presStyleCnt="0"/>
      <dgm:spPr/>
    </dgm:pt>
    <dgm:pt modelId="{D1EB959E-11B4-42BD-A98A-8E9FFDD8B418}" type="pres">
      <dgm:prSet presAssocID="{A81EA8A0-996A-4065-BA77-33C8CE4B2387}" presName="textRect" presStyleLbl="revTx" presStyleIdx="0" presStyleCnt="5">
        <dgm:presLayoutVars>
          <dgm:chMax val="1"/>
          <dgm:chPref val="1"/>
        </dgm:presLayoutVars>
      </dgm:prSet>
      <dgm:spPr/>
    </dgm:pt>
    <dgm:pt modelId="{7E47EF6B-501F-4C27-BEE9-8BDF689C5062}" type="pres">
      <dgm:prSet presAssocID="{6C95BB67-5A32-41E0-9421-77EB4704828F}" presName="sibTrans" presStyleCnt="0"/>
      <dgm:spPr/>
    </dgm:pt>
    <dgm:pt modelId="{306E22DD-BA5F-4B77-B961-477372B878D5}" type="pres">
      <dgm:prSet presAssocID="{544A3AA4-F5A7-44B4-9BA3-ADE9F9DFC941}" presName="compNode" presStyleCnt="0"/>
      <dgm:spPr/>
    </dgm:pt>
    <dgm:pt modelId="{F8F28FB6-F4D0-47E3-B2DE-BCA6562A7F37}" type="pres">
      <dgm:prSet presAssocID="{544A3AA4-F5A7-44B4-9BA3-ADE9F9DFC94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DC2B41C-BCF6-4025-97B4-D40B592F1A3A}" type="pres">
      <dgm:prSet presAssocID="{544A3AA4-F5A7-44B4-9BA3-ADE9F9DFC941}" presName="spaceRect" presStyleCnt="0"/>
      <dgm:spPr/>
    </dgm:pt>
    <dgm:pt modelId="{42E6264D-E744-4EED-8233-09F321D0B5EF}" type="pres">
      <dgm:prSet presAssocID="{544A3AA4-F5A7-44B4-9BA3-ADE9F9DFC941}" presName="textRect" presStyleLbl="revTx" presStyleIdx="1" presStyleCnt="5">
        <dgm:presLayoutVars>
          <dgm:chMax val="1"/>
          <dgm:chPref val="1"/>
        </dgm:presLayoutVars>
      </dgm:prSet>
      <dgm:spPr/>
    </dgm:pt>
    <dgm:pt modelId="{6313FCF0-D9B2-44C2-8DCB-E14DB7A51F0C}" type="pres">
      <dgm:prSet presAssocID="{29FAC0B1-92DE-4D76-B3C9-7496F3A48A21}" presName="sibTrans" presStyleCnt="0"/>
      <dgm:spPr/>
    </dgm:pt>
    <dgm:pt modelId="{7258D4D2-66EA-4060-8201-0EEFEB80E92F}" type="pres">
      <dgm:prSet presAssocID="{FF74C5EF-2ABB-4966-81E5-AE1C1FB887D9}" presName="compNode" presStyleCnt="0"/>
      <dgm:spPr/>
    </dgm:pt>
    <dgm:pt modelId="{C21F72CC-7C09-4625-8F4E-4A6D332E8FA4}" type="pres">
      <dgm:prSet presAssocID="{FF74C5EF-2ABB-4966-81E5-AE1C1FB887D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7FC8919-ABDE-497B-A422-59A5D06C60BB}" type="pres">
      <dgm:prSet presAssocID="{FF74C5EF-2ABB-4966-81E5-AE1C1FB887D9}" presName="spaceRect" presStyleCnt="0"/>
      <dgm:spPr/>
    </dgm:pt>
    <dgm:pt modelId="{84065198-6ABF-4E17-800D-732D5742FE7E}" type="pres">
      <dgm:prSet presAssocID="{FF74C5EF-2ABB-4966-81E5-AE1C1FB887D9}" presName="textRect" presStyleLbl="revTx" presStyleIdx="2" presStyleCnt="5">
        <dgm:presLayoutVars>
          <dgm:chMax val="1"/>
          <dgm:chPref val="1"/>
        </dgm:presLayoutVars>
      </dgm:prSet>
      <dgm:spPr/>
    </dgm:pt>
    <dgm:pt modelId="{0419D70D-9C44-4516-9011-45A0028CBA67}" type="pres">
      <dgm:prSet presAssocID="{CCBF31A3-B706-4DCE-B76F-F654EB5C6430}" presName="sibTrans" presStyleCnt="0"/>
      <dgm:spPr/>
    </dgm:pt>
    <dgm:pt modelId="{9FA92148-AE29-45FE-81BE-E299055D9A98}" type="pres">
      <dgm:prSet presAssocID="{9107E1EA-6DB0-44E6-B92C-D0EAE7F6F4F2}" presName="compNode" presStyleCnt="0"/>
      <dgm:spPr/>
    </dgm:pt>
    <dgm:pt modelId="{5F47D3C9-DF81-45DA-BB88-A136CAF79C4D}" type="pres">
      <dgm:prSet presAssocID="{9107E1EA-6DB0-44E6-B92C-D0EAE7F6F4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vertisment"/>
        </a:ext>
      </dgm:extLst>
    </dgm:pt>
    <dgm:pt modelId="{42E2B9B2-EEEA-4E18-9680-B6690CCFF701}" type="pres">
      <dgm:prSet presAssocID="{9107E1EA-6DB0-44E6-B92C-D0EAE7F6F4F2}" presName="spaceRect" presStyleCnt="0"/>
      <dgm:spPr/>
    </dgm:pt>
    <dgm:pt modelId="{4637EF1B-61E4-4885-AF99-560347DF2BE1}" type="pres">
      <dgm:prSet presAssocID="{9107E1EA-6DB0-44E6-B92C-D0EAE7F6F4F2}" presName="textRect" presStyleLbl="revTx" presStyleIdx="3" presStyleCnt="5">
        <dgm:presLayoutVars>
          <dgm:chMax val="1"/>
          <dgm:chPref val="1"/>
        </dgm:presLayoutVars>
      </dgm:prSet>
      <dgm:spPr/>
    </dgm:pt>
    <dgm:pt modelId="{12B3D002-F422-4415-8247-8BF21E517EBC}" type="pres">
      <dgm:prSet presAssocID="{461B8FDE-8059-4E25-8EF9-81BBD45BE03B}" presName="sibTrans" presStyleCnt="0"/>
      <dgm:spPr/>
    </dgm:pt>
    <dgm:pt modelId="{819574F5-D0D1-4B0E-B4A9-59059A761DCE}" type="pres">
      <dgm:prSet presAssocID="{5F0B35C6-6662-467D-9039-A323ACB6CB03}" presName="compNode" presStyleCnt="0"/>
      <dgm:spPr/>
    </dgm:pt>
    <dgm:pt modelId="{3DB9BC51-88B1-4216-9EFF-1A7DBEA1442D}" type="pres">
      <dgm:prSet presAssocID="{5F0B35C6-6662-467D-9039-A323ACB6CB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ocănaș"/>
        </a:ext>
      </dgm:extLst>
    </dgm:pt>
    <dgm:pt modelId="{5200EC2D-4F98-4671-A15A-3BB4A7FFF8EA}" type="pres">
      <dgm:prSet presAssocID="{5F0B35C6-6662-467D-9039-A323ACB6CB03}" presName="spaceRect" presStyleCnt="0"/>
      <dgm:spPr/>
    </dgm:pt>
    <dgm:pt modelId="{D3DDAF54-7DBD-4A7D-942C-DC49BF99E014}" type="pres">
      <dgm:prSet presAssocID="{5F0B35C6-6662-467D-9039-A323ACB6CB03}" presName="textRect" presStyleLbl="revTx" presStyleIdx="4" presStyleCnt="5">
        <dgm:presLayoutVars>
          <dgm:chMax val="1"/>
          <dgm:chPref val="1"/>
        </dgm:presLayoutVars>
      </dgm:prSet>
      <dgm:spPr/>
    </dgm:pt>
  </dgm:ptLst>
  <dgm:cxnLst>
    <dgm:cxn modelId="{82038F06-67A8-4099-821F-F72F50285F09}" srcId="{3BF88B0A-31C1-450E-B9A2-B038C6448945}" destId="{5F0B35C6-6662-467D-9039-A323ACB6CB03}" srcOrd="4" destOrd="0" parTransId="{1E8192ED-DB33-4D78-8A64-C462FEDE47BD}" sibTransId="{735C7144-DEDB-4FC9-97A7-0193DAE08C73}"/>
    <dgm:cxn modelId="{F75EDD47-2C4D-4214-93EC-780600B0DB57}" srcId="{3BF88B0A-31C1-450E-B9A2-B038C6448945}" destId="{9107E1EA-6DB0-44E6-B92C-D0EAE7F6F4F2}" srcOrd="3" destOrd="0" parTransId="{769C4C3C-CDCB-4E00-B70B-29F352BAEE46}" sibTransId="{461B8FDE-8059-4E25-8EF9-81BBD45BE03B}"/>
    <dgm:cxn modelId="{8B532163-B254-4EE1-8398-C178F0860C2C}" type="presOf" srcId="{9107E1EA-6DB0-44E6-B92C-D0EAE7F6F4F2}" destId="{4637EF1B-61E4-4885-AF99-560347DF2BE1}" srcOrd="0" destOrd="0" presId="urn:microsoft.com/office/officeart/2018/2/layout/IconLabelList"/>
    <dgm:cxn modelId="{592AC06F-F7E1-4B6D-9D0A-540749FA25FE}" type="presOf" srcId="{5F0B35C6-6662-467D-9039-A323ACB6CB03}" destId="{D3DDAF54-7DBD-4A7D-942C-DC49BF99E014}" srcOrd="0" destOrd="0" presId="urn:microsoft.com/office/officeart/2018/2/layout/IconLabelList"/>
    <dgm:cxn modelId="{D6DCD474-17A7-45AB-8D22-F0E53E2BB262}" type="presOf" srcId="{A81EA8A0-996A-4065-BA77-33C8CE4B2387}" destId="{D1EB959E-11B4-42BD-A98A-8E9FFDD8B418}" srcOrd="0" destOrd="0" presId="urn:microsoft.com/office/officeart/2018/2/layout/IconLabelList"/>
    <dgm:cxn modelId="{3DC3677B-3584-4FD4-B650-A8C470DD7125}" type="presOf" srcId="{3BF88B0A-31C1-450E-B9A2-B038C6448945}" destId="{2502CA2A-286C-44C5-8871-0757F5D482C6}" srcOrd="0" destOrd="0" presId="urn:microsoft.com/office/officeart/2018/2/layout/IconLabelList"/>
    <dgm:cxn modelId="{A9E9CA7E-762D-41D3-A94C-EBE2DC465560}" type="presOf" srcId="{544A3AA4-F5A7-44B4-9BA3-ADE9F9DFC941}" destId="{42E6264D-E744-4EED-8233-09F321D0B5EF}" srcOrd="0" destOrd="0" presId="urn:microsoft.com/office/officeart/2018/2/layout/IconLabelList"/>
    <dgm:cxn modelId="{2C3E1F8D-312C-4A00-89BE-9AFB4D3F0FE0}" srcId="{3BF88B0A-31C1-450E-B9A2-B038C6448945}" destId="{544A3AA4-F5A7-44B4-9BA3-ADE9F9DFC941}" srcOrd="1" destOrd="0" parTransId="{D247BB73-DDC5-4AEE-8A80-9060E288A764}" sibTransId="{29FAC0B1-92DE-4D76-B3C9-7496F3A48A21}"/>
    <dgm:cxn modelId="{AC310391-82BE-4CEA-A8BB-D796EFA1FAC1}" srcId="{3BF88B0A-31C1-450E-B9A2-B038C6448945}" destId="{FF74C5EF-2ABB-4966-81E5-AE1C1FB887D9}" srcOrd="2" destOrd="0" parTransId="{4ADD9F4D-C0DA-4CD5-917F-60CD5EE249C1}" sibTransId="{CCBF31A3-B706-4DCE-B76F-F654EB5C6430}"/>
    <dgm:cxn modelId="{216C8AC7-7BAE-4837-AB4B-45FE359F2561}" type="presOf" srcId="{FF74C5EF-2ABB-4966-81E5-AE1C1FB887D9}" destId="{84065198-6ABF-4E17-800D-732D5742FE7E}" srcOrd="0" destOrd="0" presId="urn:microsoft.com/office/officeart/2018/2/layout/IconLabelList"/>
    <dgm:cxn modelId="{5383BDDE-AAB8-4919-A9C8-53CE9F86DE14}" srcId="{3BF88B0A-31C1-450E-B9A2-B038C6448945}" destId="{A81EA8A0-996A-4065-BA77-33C8CE4B2387}" srcOrd="0" destOrd="0" parTransId="{763A7E71-5E2B-4F0A-A01E-A0BD68A69CA8}" sibTransId="{6C95BB67-5A32-41E0-9421-77EB4704828F}"/>
    <dgm:cxn modelId="{1DF341F9-E5BA-434A-925F-A16F674E61A5}" type="presParOf" srcId="{2502CA2A-286C-44C5-8871-0757F5D482C6}" destId="{A16E8708-0A52-493A-BEB1-F491B5F00788}" srcOrd="0" destOrd="0" presId="urn:microsoft.com/office/officeart/2018/2/layout/IconLabelList"/>
    <dgm:cxn modelId="{760B1674-327F-4C68-A0B5-2186AB893701}" type="presParOf" srcId="{A16E8708-0A52-493A-BEB1-F491B5F00788}" destId="{3001B4F0-73A8-4DB2-A561-F168F4C8D42C}" srcOrd="0" destOrd="0" presId="urn:microsoft.com/office/officeart/2018/2/layout/IconLabelList"/>
    <dgm:cxn modelId="{B4862DA4-361B-46B4-8D8F-8BDE9255AD21}" type="presParOf" srcId="{A16E8708-0A52-493A-BEB1-F491B5F00788}" destId="{F76766C3-85C8-4B5E-9C3C-8424260CA9C1}" srcOrd="1" destOrd="0" presId="urn:microsoft.com/office/officeart/2018/2/layout/IconLabelList"/>
    <dgm:cxn modelId="{F711649E-1E4F-4FA1-B3F4-25660325D286}" type="presParOf" srcId="{A16E8708-0A52-493A-BEB1-F491B5F00788}" destId="{D1EB959E-11B4-42BD-A98A-8E9FFDD8B418}" srcOrd="2" destOrd="0" presId="urn:microsoft.com/office/officeart/2018/2/layout/IconLabelList"/>
    <dgm:cxn modelId="{A23B250C-2382-439C-B2E8-526E88A2F0B1}" type="presParOf" srcId="{2502CA2A-286C-44C5-8871-0757F5D482C6}" destId="{7E47EF6B-501F-4C27-BEE9-8BDF689C5062}" srcOrd="1" destOrd="0" presId="urn:microsoft.com/office/officeart/2018/2/layout/IconLabelList"/>
    <dgm:cxn modelId="{85CE07BC-8BD9-4E6C-B606-4E0766FEA4B3}" type="presParOf" srcId="{2502CA2A-286C-44C5-8871-0757F5D482C6}" destId="{306E22DD-BA5F-4B77-B961-477372B878D5}" srcOrd="2" destOrd="0" presId="urn:microsoft.com/office/officeart/2018/2/layout/IconLabelList"/>
    <dgm:cxn modelId="{09EA2065-5B5E-4D30-A6DF-5296A3C0E115}" type="presParOf" srcId="{306E22DD-BA5F-4B77-B961-477372B878D5}" destId="{F8F28FB6-F4D0-47E3-B2DE-BCA6562A7F37}" srcOrd="0" destOrd="0" presId="urn:microsoft.com/office/officeart/2018/2/layout/IconLabelList"/>
    <dgm:cxn modelId="{2143C46B-495A-4F9C-ADFA-04C56BA896CF}" type="presParOf" srcId="{306E22DD-BA5F-4B77-B961-477372B878D5}" destId="{4DC2B41C-BCF6-4025-97B4-D40B592F1A3A}" srcOrd="1" destOrd="0" presId="urn:microsoft.com/office/officeart/2018/2/layout/IconLabelList"/>
    <dgm:cxn modelId="{7EC3B8D7-950A-450C-BCCF-41E8F15B9AE1}" type="presParOf" srcId="{306E22DD-BA5F-4B77-B961-477372B878D5}" destId="{42E6264D-E744-4EED-8233-09F321D0B5EF}" srcOrd="2" destOrd="0" presId="urn:microsoft.com/office/officeart/2018/2/layout/IconLabelList"/>
    <dgm:cxn modelId="{091361DA-3982-44AF-AE1A-E47D73E2EBF5}" type="presParOf" srcId="{2502CA2A-286C-44C5-8871-0757F5D482C6}" destId="{6313FCF0-D9B2-44C2-8DCB-E14DB7A51F0C}" srcOrd="3" destOrd="0" presId="urn:microsoft.com/office/officeart/2018/2/layout/IconLabelList"/>
    <dgm:cxn modelId="{358F083C-D632-420A-8259-60756F3C0BA4}" type="presParOf" srcId="{2502CA2A-286C-44C5-8871-0757F5D482C6}" destId="{7258D4D2-66EA-4060-8201-0EEFEB80E92F}" srcOrd="4" destOrd="0" presId="urn:microsoft.com/office/officeart/2018/2/layout/IconLabelList"/>
    <dgm:cxn modelId="{D37E27F4-4422-4B6A-9904-323D08518459}" type="presParOf" srcId="{7258D4D2-66EA-4060-8201-0EEFEB80E92F}" destId="{C21F72CC-7C09-4625-8F4E-4A6D332E8FA4}" srcOrd="0" destOrd="0" presId="urn:microsoft.com/office/officeart/2018/2/layout/IconLabelList"/>
    <dgm:cxn modelId="{B3BAD9E4-B5CA-4383-B6EE-59D863389F6B}" type="presParOf" srcId="{7258D4D2-66EA-4060-8201-0EEFEB80E92F}" destId="{A7FC8919-ABDE-497B-A422-59A5D06C60BB}" srcOrd="1" destOrd="0" presId="urn:microsoft.com/office/officeart/2018/2/layout/IconLabelList"/>
    <dgm:cxn modelId="{6286B4CC-C492-46E9-90AA-E1960996E099}" type="presParOf" srcId="{7258D4D2-66EA-4060-8201-0EEFEB80E92F}" destId="{84065198-6ABF-4E17-800D-732D5742FE7E}" srcOrd="2" destOrd="0" presId="urn:microsoft.com/office/officeart/2018/2/layout/IconLabelList"/>
    <dgm:cxn modelId="{5FBEDE7F-DC64-444F-B8DB-E13DD0C8A597}" type="presParOf" srcId="{2502CA2A-286C-44C5-8871-0757F5D482C6}" destId="{0419D70D-9C44-4516-9011-45A0028CBA67}" srcOrd="5" destOrd="0" presId="urn:microsoft.com/office/officeart/2018/2/layout/IconLabelList"/>
    <dgm:cxn modelId="{B01CABB7-B0D9-4BA4-B8CD-26F814BE5BEC}" type="presParOf" srcId="{2502CA2A-286C-44C5-8871-0757F5D482C6}" destId="{9FA92148-AE29-45FE-81BE-E299055D9A98}" srcOrd="6" destOrd="0" presId="urn:microsoft.com/office/officeart/2018/2/layout/IconLabelList"/>
    <dgm:cxn modelId="{8DA71993-8B01-4EBE-92CC-66A03A7B6330}" type="presParOf" srcId="{9FA92148-AE29-45FE-81BE-E299055D9A98}" destId="{5F47D3C9-DF81-45DA-BB88-A136CAF79C4D}" srcOrd="0" destOrd="0" presId="urn:microsoft.com/office/officeart/2018/2/layout/IconLabelList"/>
    <dgm:cxn modelId="{32C2A831-D1B0-4C6A-B245-64D96A0ADF7F}" type="presParOf" srcId="{9FA92148-AE29-45FE-81BE-E299055D9A98}" destId="{42E2B9B2-EEEA-4E18-9680-B6690CCFF701}" srcOrd="1" destOrd="0" presId="urn:microsoft.com/office/officeart/2018/2/layout/IconLabelList"/>
    <dgm:cxn modelId="{835175A0-BDF4-4454-933C-E92C46479084}" type="presParOf" srcId="{9FA92148-AE29-45FE-81BE-E299055D9A98}" destId="{4637EF1B-61E4-4885-AF99-560347DF2BE1}" srcOrd="2" destOrd="0" presId="urn:microsoft.com/office/officeart/2018/2/layout/IconLabelList"/>
    <dgm:cxn modelId="{41FC1E37-309E-40B1-8A95-3681EFD9C17B}" type="presParOf" srcId="{2502CA2A-286C-44C5-8871-0757F5D482C6}" destId="{12B3D002-F422-4415-8247-8BF21E517EBC}" srcOrd="7" destOrd="0" presId="urn:microsoft.com/office/officeart/2018/2/layout/IconLabelList"/>
    <dgm:cxn modelId="{6E20FDF8-78B6-432C-BF19-D9C609C4FCA9}" type="presParOf" srcId="{2502CA2A-286C-44C5-8871-0757F5D482C6}" destId="{819574F5-D0D1-4B0E-B4A9-59059A761DCE}" srcOrd="8" destOrd="0" presId="urn:microsoft.com/office/officeart/2018/2/layout/IconLabelList"/>
    <dgm:cxn modelId="{C25C983B-4342-4059-B863-7D1BB60EDF8C}" type="presParOf" srcId="{819574F5-D0D1-4B0E-B4A9-59059A761DCE}" destId="{3DB9BC51-88B1-4216-9EFF-1A7DBEA1442D}" srcOrd="0" destOrd="0" presId="urn:microsoft.com/office/officeart/2018/2/layout/IconLabelList"/>
    <dgm:cxn modelId="{610A176F-1BAA-43C2-A6E9-60DFE3997108}" type="presParOf" srcId="{819574F5-D0D1-4B0E-B4A9-59059A761DCE}" destId="{5200EC2D-4F98-4671-A15A-3BB4A7FFF8EA}" srcOrd="1" destOrd="0" presId="urn:microsoft.com/office/officeart/2018/2/layout/IconLabelList"/>
    <dgm:cxn modelId="{6A5A98D6-CCFF-4BC6-B2FA-C66236C90810}" type="presParOf" srcId="{819574F5-D0D1-4B0E-B4A9-59059A761DCE}" destId="{D3DDAF54-7DBD-4A7D-942C-DC49BF99E01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1B4F0-73A8-4DB2-A561-F168F4C8D42C}">
      <dsp:nvSpPr>
        <dsp:cNvPr id="0" name=""/>
        <dsp:cNvSpPr/>
      </dsp:nvSpPr>
      <dsp:spPr>
        <a:xfrm>
          <a:off x="497892" y="58097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EB959E-11B4-42BD-A98A-8E9FFDD8B418}">
      <dsp:nvSpPr>
        <dsp:cNvPr id="0" name=""/>
        <dsp:cNvSpPr/>
      </dsp:nvSpPr>
      <dsp:spPr>
        <a:xfrm>
          <a:off x="2892" y="166102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Definition </a:t>
          </a:r>
          <a:endParaRPr lang="en-US" sz="1700" kern="1200"/>
        </a:p>
      </dsp:txBody>
      <dsp:txXfrm>
        <a:off x="2892" y="1661023"/>
        <a:ext cx="1800000" cy="720000"/>
      </dsp:txXfrm>
    </dsp:sp>
    <dsp:sp modelId="{F8F28FB6-F4D0-47E3-B2DE-BCA6562A7F37}">
      <dsp:nvSpPr>
        <dsp:cNvPr id="0" name=""/>
        <dsp:cNvSpPr/>
      </dsp:nvSpPr>
      <dsp:spPr>
        <a:xfrm>
          <a:off x="2612892" y="58097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E6264D-E744-4EED-8233-09F321D0B5EF}">
      <dsp:nvSpPr>
        <dsp:cNvPr id="0" name=""/>
        <dsp:cNvSpPr/>
      </dsp:nvSpPr>
      <dsp:spPr>
        <a:xfrm>
          <a:off x="2117892" y="166102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Models of communication</a:t>
          </a:r>
          <a:endParaRPr lang="en-US" sz="1700" kern="1200"/>
        </a:p>
      </dsp:txBody>
      <dsp:txXfrm>
        <a:off x="2117892" y="1661023"/>
        <a:ext cx="1800000" cy="720000"/>
      </dsp:txXfrm>
    </dsp:sp>
    <dsp:sp modelId="{C21F72CC-7C09-4625-8F4E-4A6D332E8FA4}">
      <dsp:nvSpPr>
        <dsp:cNvPr id="0" name=""/>
        <dsp:cNvSpPr/>
      </dsp:nvSpPr>
      <dsp:spPr>
        <a:xfrm>
          <a:off x="4727893" y="58097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065198-6ABF-4E17-800D-732D5742FE7E}">
      <dsp:nvSpPr>
        <dsp:cNvPr id="0" name=""/>
        <dsp:cNvSpPr/>
      </dsp:nvSpPr>
      <dsp:spPr>
        <a:xfrm>
          <a:off x="4232893" y="166102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Communication skills</a:t>
          </a:r>
          <a:endParaRPr lang="en-US" sz="1700" kern="1200"/>
        </a:p>
      </dsp:txBody>
      <dsp:txXfrm>
        <a:off x="4232893" y="1661023"/>
        <a:ext cx="1800000" cy="720000"/>
      </dsp:txXfrm>
    </dsp:sp>
    <dsp:sp modelId="{5F47D3C9-DF81-45DA-BB88-A136CAF79C4D}">
      <dsp:nvSpPr>
        <dsp:cNvPr id="0" name=""/>
        <dsp:cNvSpPr/>
      </dsp:nvSpPr>
      <dsp:spPr>
        <a:xfrm>
          <a:off x="6842893" y="58097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37EF1B-61E4-4885-AF99-560347DF2BE1}">
      <dsp:nvSpPr>
        <dsp:cNvPr id="0" name=""/>
        <dsp:cNvSpPr/>
      </dsp:nvSpPr>
      <dsp:spPr>
        <a:xfrm>
          <a:off x="6347893" y="166102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Exemple of poor communication in the workplace</a:t>
          </a:r>
          <a:endParaRPr lang="en-US" sz="1700" kern="1200"/>
        </a:p>
      </dsp:txBody>
      <dsp:txXfrm>
        <a:off x="6347893" y="1661023"/>
        <a:ext cx="1800000" cy="720000"/>
      </dsp:txXfrm>
    </dsp:sp>
    <dsp:sp modelId="{3DB9BC51-88B1-4216-9EFF-1A7DBEA1442D}">
      <dsp:nvSpPr>
        <dsp:cNvPr id="0" name=""/>
        <dsp:cNvSpPr/>
      </dsp:nvSpPr>
      <dsp:spPr>
        <a:xfrm>
          <a:off x="8957893" y="58097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DDAF54-7DBD-4A7D-942C-DC49BF99E014}">
      <dsp:nvSpPr>
        <dsp:cNvPr id="0" name=""/>
        <dsp:cNvSpPr/>
      </dsp:nvSpPr>
      <dsp:spPr>
        <a:xfrm>
          <a:off x="8462893" y="166102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Conclusion</a:t>
          </a:r>
          <a:endParaRPr lang="en-US" sz="1700" kern="1200"/>
        </a:p>
      </dsp:txBody>
      <dsp:txXfrm>
        <a:off x="8462893" y="1661023"/>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ro-RO"/>
              <a:t>Faceți clic pentru a edita stilul de titlu coordonator</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ro-RO"/>
              <a:t>Faceți clic pentru a edita stilul de titlu coordonator</a:t>
            </a:r>
            <a:endParaRPr lang="en-US"/>
          </a:p>
        </p:txBody>
      </p:sp>
      <p:sp>
        <p:nvSpPr>
          <p:cNvPr id="3" name="Content Placeholder 2"/>
          <p:cNvSpPr>
            <a:spLocks noGrp="1"/>
          </p:cNvSpPr>
          <p:nvPr>
            <p:ph idx="1"/>
          </p:nvPr>
        </p:nvSpPr>
        <p:spPr>
          <a:xfrm>
            <a:off x="2589212" y="2133600"/>
            <a:ext cx="8915400" cy="377762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ro-RO"/>
              <a:t>Faceți clic pentru a edita stilul de titlu coordonator</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ro-RO"/>
              <a:t>Faceți clic pentru a edita stilul de titlu coordonator</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o-RO"/>
              <a:t>Faceți clic pentru a edita stilul de titlu coordonator</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4/21/21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4/21/21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4/21/21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ro-RO"/>
              <a:t>Faceți clic pentru a edita stilul de titlu coordonator</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ro-RO"/>
              <a:t>Faceți clic pentru a edita stilul de titlu coordonator</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ro-RO"/>
              <a:t>Faceți clic pentru a edita stilul de titlu coordonator</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o-RO"/>
              <a:t>Faceți clic pentru a edita stilul de titlu coordonator</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ro-RO"/>
              <a:t>Faceți clic pentru a edita stilul de titlu coordonator</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t carte de vizită">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o-RO"/>
              <a:t>Faceți clic pentru a edita stilul de titlu coordonator</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devărat sau fals">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ro-RO"/>
              <a:t>Faceți clic pentru a edita stilul de titlu coordonator</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4/21/21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3" name="Vertical Text Placeholder 2"/>
          <p:cNvSpPr>
            <a:spLocks noGrp="1"/>
          </p:cNvSpPr>
          <p:nvPr>
            <p:ph type="body" orient="vert" idx="1"/>
          </p:nvPr>
        </p:nvSpPr>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ro-RO"/>
              <a:t>Faceți clic pentru a edita stilul de titlu coordonator</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4/21/21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ro-RO"/>
              <a:t>Faceți clic pentru a edita stilul de titlu coordonator</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4/21/21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3D2D2F-DB2E-424C-9DC8-02A1CCD818BD}"/>
              </a:ext>
            </a:extLst>
          </p:cNvPr>
          <p:cNvSpPr>
            <a:spLocks noGrp="1"/>
          </p:cNvSpPr>
          <p:nvPr>
            <p:ph type="ctrTitle"/>
          </p:nvPr>
        </p:nvSpPr>
        <p:spPr>
          <a:xfrm>
            <a:off x="2589213" y="675862"/>
            <a:ext cx="8915399" cy="1126283"/>
          </a:xfrm>
        </p:spPr>
        <p:txBody>
          <a:bodyPr/>
          <a:lstStyle/>
          <a:p>
            <a:r>
              <a:rPr lang="en-GB"/>
              <a:t>     Communication </a:t>
            </a:r>
          </a:p>
        </p:txBody>
      </p:sp>
      <p:sp>
        <p:nvSpPr>
          <p:cNvPr id="3" name="Subtitlu 2">
            <a:extLst>
              <a:ext uri="{FF2B5EF4-FFF2-40B4-BE49-F238E27FC236}">
                <a16:creationId xmlns:a16="http://schemas.microsoft.com/office/drawing/2014/main" id="{697CEC53-7522-4F94-94F6-3C63DE2E7DA4}"/>
              </a:ext>
            </a:extLst>
          </p:cNvPr>
          <p:cNvSpPr>
            <a:spLocks noGrp="1"/>
          </p:cNvSpPr>
          <p:nvPr>
            <p:ph type="subTitle" idx="1"/>
          </p:nvPr>
        </p:nvSpPr>
        <p:spPr>
          <a:xfrm>
            <a:off x="1524001" y="3604591"/>
            <a:ext cx="9980612" cy="2955235"/>
          </a:xfrm>
        </p:spPr>
        <p:txBody>
          <a:bodyPr/>
          <a:lstStyle/>
          <a:p>
            <a:r>
              <a:rPr lang="en-GB" sz="2400">
                <a:latin typeface="Arial" panose="020B0604020202020204" pitchFamily="34" charset="0"/>
                <a:cs typeface="Arial" panose="020B0604020202020204" pitchFamily="34" charset="0"/>
              </a:rPr>
              <a:t>Module: Effective Team Working </a:t>
            </a:r>
            <a:r>
              <a:rPr lang="en-GB" sz="2400" err="1">
                <a:latin typeface="Arial" panose="020B0604020202020204" pitchFamily="34" charset="0"/>
                <a:cs typeface="Arial" panose="020B0604020202020204" pitchFamily="34" charset="0"/>
              </a:rPr>
              <a:t>andCommunication</a:t>
            </a:r>
            <a:r>
              <a:rPr lang="en-GB" sz="2400">
                <a:latin typeface="Arial" panose="020B0604020202020204" pitchFamily="34" charset="0"/>
                <a:cs typeface="Arial" panose="020B0604020202020204" pitchFamily="34" charset="0"/>
              </a:rPr>
              <a:t>(BMSW4002_LON)</a:t>
            </a:r>
          </a:p>
          <a:p>
            <a:r>
              <a:rPr lang="en-GB" sz="2400">
                <a:latin typeface="Arial" panose="020B0604020202020204" pitchFamily="34" charset="0"/>
                <a:cs typeface="Arial" panose="020B0604020202020204" pitchFamily="34" charset="0"/>
              </a:rPr>
              <a:t>Teacher: Rita </a:t>
            </a:r>
            <a:r>
              <a:rPr lang="en-GB" sz="2400" err="1">
                <a:latin typeface="Arial" panose="020B0604020202020204" pitchFamily="34" charset="0"/>
                <a:cs typeface="Arial" panose="020B0604020202020204" pitchFamily="34" charset="0"/>
              </a:rPr>
              <a:t>Ukachi</a:t>
            </a:r>
            <a:r>
              <a:rPr lang="en-GB" sz="2400">
                <a:latin typeface="Arial" panose="020B0604020202020204" pitchFamily="34" charset="0"/>
                <a:cs typeface="Arial" panose="020B0604020202020204" pitchFamily="34" charset="0"/>
              </a:rPr>
              <a:t>-Lois</a:t>
            </a:r>
          </a:p>
          <a:p>
            <a:r>
              <a:rPr lang="en-GB" sz="2400">
                <a:latin typeface="Arial" panose="020B0604020202020204" pitchFamily="34" charset="0"/>
                <a:cs typeface="Arial" panose="020B0604020202020204" pitchFamily="34" charset="0"/>
              </a:rPr>
              <a:t>Student: Maxinese Florentina-</a:t>
            </a:r>
            <a:r>
              <a:rPr lang="en-GB" sz="2400" err="1">
                <a:latin typeface="Arial" panose="020B0604020202020204" pitchFamily="34" charset="0"/>
                <a:cs typeface="Arial" panose="020B0604020202020204" pitchFamily="34" charset="0"/>
              </a:rPr>
              <a:t>Marilena</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Student ID: 1919888</a:t>
            </a:r>
          </a:p>
          <a:p>
            <a:endParaRPr lang="en-GB" sz="24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87949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u 1">
            <a:extLst>
              <a:ext uri="{FF2B5EF4-FFF2-40B4-BE49-F238E27FC236}">
                <a16:creationId xmlns:a16="http://schemas.microsoft.com/office/drawing/2014/main" id="{46EBFEFB-CE50-441D-8C3F-8770210CB702}"/>
              </a:ext>
            </a:extLst>
          </p:cNvPr>
          <p:cNvSpPr>
            <a:spLocks noGrp="1"/>
          </p:cNvSpPr>
          <p:nvPr>
            <p:ph type="title"/>
          </p:nvPr>
        </p:nvSpPr>
        <p:spPr>
          <a:xfrm>
            <a:off x="1843391" y="624110"/>
            <a:ext cx="9383408" cy="1280890"/>
          </a:xfrm>
        </p:spPr>
        <p:txBody>
          <a:bodyPr>
            <a:normAutofit/>
          </a:bodyPr>
          <a:lstStyle/>
          <a:p>
            <a:r>
              <a:rPr lang="en-GB" u="sng">
                <a:solidFill>
                  <a:schemeClr val="bg1"/>
                </a:solidFill>
                <a:effectLst>
                  <a:outerShdw blurRad="38100" dist="38100" dir="2700000" algn="tl">
                    <a:srgbClr val="000000">
                      <a:alpha val="43137"/>
                    </a:srgbClr>
                  </a:outerShdw>
                </a:effectLst>
              </a:rPr>
              <a:t>Content</a:t>
            </a:r>
            <a:br>
              <a:rPr lang="en-GB" u="sng">
                <a:solidFill>
                  <a:schemeClr val="bg1"/>
                </a:solidFill>
                <a:effectLst>
                  <a:outerShdw blurRad="38100" dist="38100" dir="2700000" algn="tl">
                    <a:srgbClr val="000000">
                      <a:alpha val="43137"/>
                    </a:srgbClr>
                  </a:outerShdw>
                </a:effectLst>
              </a:rPr>
            </a:br>
            <a:endParaRPr lang="en-GB" u="sng">
              <a:solidFill>
                <a:schemeClr val="bg1"/>
              </a:solidFill>
              <a:effectLst>
                <a:outerShdw blurRad="38100" dist="38100" dir="2700000" algn="tl">
                  <a:srgbClr val="000000">
                    <a:alpha val="43137"/>
                  </a:srgbClr>
                </a:outerShdw>
              </a:effectLst>
            </a:endParaRPr>
          </a:p>
        </p:txBody>
      </p:sp>
      <p:sp>
        <p:nvSpPr>
          <p:cNvPr id="13"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Substituent conținut 2">
            <a:extLst>
              <a:ext uri="{FF2B5EF4-FFF2-40B4-BE49-F238E27FC236}">
                <a16:creationId xmlns:a16="http://schemas.microsoft.com/office/drawing/2014/main" id="{FA28D0D6-741C-4730-8B69-0B64D23E6281}"/>
              </a:ext>
            </a:extLst>
          </p:cNvPr>
          <p:cNvGraphicFramePr>
            <a:graphicFrameLocks noGrp="1"/>
          </p:cNvGraphicFramePr>
          <p:nvPr>
            <p:ph idx="1"/>
            <p:extLst>
              <p:ext uri="{D42A27DB-BD31-4B8C-83A1-F6EECF244321}">
                <p14:modId xmlns:p14="http://schemas.microsoft.com/office/powerpoint/2010/main" val="3529969566"/>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922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035B845-984A-4168-BBBA-0600BAAFF859}"/>
              </a:ext>
            </a:extLst>
          </p:cNvPr>
          <p:cNvSpPr>
            <a:spLocks noGrp="1"/>
          </p:cNvSpPr>
          <p:nvPr>
            <p:ph type="title"/>
          </p:nvPr>
        </p:nvSpPr>
        <p:spPr>
          <a:xfrm>
            <a:off x="1687669" y="624110"/>
            <a:ext cx="4137059" cy="1280890"/>
          </a:xfrm>
        </p:spPr>
        <p:txBody>
          <a:bodyPr>
            <a:normAutofit/>
          </a:bodyPr>
          <a:lstStyle/>
          <a:p>
            <a:r>
              <a:rPr lang="en-GB" u="sng">
                <a:effectLst>
                  <a:outerShdw blurRad="38100" dist="38100" dir="2700000" algn="tl">
                    <a:srgbClr val="000000">
                      <a:alpha val="43137"/>
                    </a:srgbClr>
                  </a:outerShdw>
                </a:effectLst>
              </a:rPr>
              <a:t>Definition</a:t>
            </a:r>
          </a:p>
        </p:txBody>
      </p:sp>
      <p:sp>
        <p:nvSpPr>
          <p:cNvPr id="3" name="Substituent conținut 2">
            <a:extLst>
              <a:ext uri="{FF2B5EF4-FFF2-40B4-BE49-F238E27FC236}">
                <a16:creationId xmlns:a16="http://schemas.microsoft.com/office/drawing/2014/main" id="{61C5B771-CA66-4392-A6EF-F9DEDCF2DDB2}"/>
              </a:ext>
            </a:extLst>
          </p:cNvPr>
          <p:cNvSpPr>
            <a:spLocks noGrp="1"/>
          </p:cNvSpPr>
          <p:nvPr>
            <p:ph idx="1"/>
          </p:nvPr>
        </p:nvSpPr>
        <p:spPr>
          <a:xfrm>
            <a:off x="1683956" y="2133600"/>
            <a:ext cx="4140772" cy="3777622"/>
          </a:xfrm>
        </p:spPr>
        <p:txBody>
          <a:bodyPr>
            <a:normAutofit/>
          </a:bodyPr>
          <a:lstStyle/>
          <a:p>
            <a:r>
              <a:rPr lang="en-GB" sz="2400">
                <a:solidFill>
                  <a:srgbClr val="000000"/>
                </a:solidFill>
                <a:latin typeface="Arial" panose="020B0604020202020204" pitchFamily="34" charset="0"/>
                <a:cs typeface="Arial" panose="020B0604020202020204" pitchFamily="34" charset="0"/>
              </a:rPr>
              <a:t>Communication it’s importance in the world of </a:t>
            </a:r>
            <a:r>
              <a:rPr lang="en-GB" sz="2400" err="1">
                <a:solidFill>
                  <a:srgbClr val="000000"/>
                </a:solidFill>
                <a:latin typeface="Arial" panose="020B0604020202020204" pitchFamily="34" charset="0"/>
                <a:cs typeface="Arial" panose="020B0604020202020204" pitchFamily="34" charset="0"/>
              </a:rPr>
              <a:t>work,the</a:t>
            </a:r>
            <a:r>
              <a:rPr lang="en-GB" sz="2400">
                <a:solidFill>
                  <a:srgbClr val="000000"/>
                </a:solidFill>
                <a:latin typeface="Arial" panose="020B0604020202020204" pitchFamily="34" charset="0"/>
                <a:cs typeface="Arial" panose="020B0604020202020204" pitchFamily="34" charset="0"/>
              </a:rPr>
              <a:t> barriers that could affect the message and the consequences that may arise from poor communication. </a:t>
            </a:r>
          </a:p>
        </p:txBody>
      </p:sp>
      <p:pic>
        <p:nvPicPr>
          <p:cNvPr id="7" name="Graphic 6" descr="Chat Bubble">
            <a:extLst>
              <a:ext uri="{FF2B5EF4-FFF2-40B4-BE49-F238E27FC236}">
                <a16:creationId xmlns:a16="http://schemas.microsoft.com/office/drawing/2014/main" id="{FA686F41-6339-4CCC-AE65-E062058E8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859292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39039A2-6D80-459D-A094-DDC5C257CF5F}"/>
              </a:ext>
            </a:extLst>
          </p:cNvPr>
          <p:cNvSpPr>
            <a:spLocks noGrp="1"/>
          </p:cNvSpPr>
          <p:nvPr>
            <p:ph type="title"/>
          </p:nvPr>
        </p:nvSpPr>
        <p:spPr>
          <a:xfrm>
            <a:off x="1687669" y="624110"/>
            <a:ext cx="4137059" cy="1280890"/>
          </a:xfrm>
        </p:spPr>
        <p:txBody>
          <a:bodyPr>
            <a:normAutofit/>
          </a:bodyPr>
          <a:lstStyle/>
          <a:p>
            <a:r>
              <a:rPr lang="en-GB" sz="320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Models of communication</a:t>
            </a:r>
          </a:p>
        </p:txBody>
      </p:sp>
      <p:sp>
        <p:nvSpPr>
          <p:cNvPr id="3" name="Substituent conținut 2">
            <a:extLst>
              <a:ext uri="{FF2B5EF4-FFF2-40B4-BE49-F238E27FC236}">
                <a16:creationId xmlns:a16="http://schemas.microsoft.com/office/drawing/2014/main" id="{BF01F7E5-0544-48C3-BB5D-95609AD7C69B}"/>
              </a:ext>
            </a:extLst>
          </p:cNvPr>
          <p:cNvSpPr>
            <a:spLocks noGrp="1"/>
          </p:cNvSpPr>
          <p:nvPr>
            <p:ph idx="1"/>
          </p:nvPr>
        </p:nvSpPr>
        <p:spPr>
          <a:xfrm>
            <a:off x="1683956" y="1772529"/>
            <a:ext cx="4140772" cy="4138693"/>
          </a:xfrm>
        </p:spPr>
        <p:txBody>
          <a:bodyPr>
            <a:noAutofit/>
          </a:bodyPr>
          <a:lstStyle/>
          <a:p>
            <a:r>
              <a:rPr lang="en-GB" sz="2400" u="sng">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Direct</a:t>
            </a:r>
            <a:r>
              <a:rPr lang="en-GB" sz="2400">
                <a:solidFill>
                  <a:srgbClr val="000000"/>
                </a:solidFill>
                <a:latin typeface="Arial" panose="020B0604020202020204" pitchFamily="34" charset="0"/>
                <a:cs typeface="Arial" panose="020B0604020202020204" pitchFamily="34" charset="0"/>
              </a:rPr>
              <a:t> </a:t>
            </a:r>
          </a:p>
          <a:p>
            <a:pPr marL="0" indent="0">
              <a:buNone/>
            </a:pP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When communication </a:t>
            </a:r>
            <a:r>
              <a:rPr lang="en-GB" sz="2400" err="1">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parteners</a:t>
            </a: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are face to </a:t>
            </a:r>
            <a:r>
              <a:rPr lang="en-GB" sz="2400" err="1">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face,in</a:t>
            </a: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 common situational context.</a:t>
            </a:r>
          </a:p>
          <a:p>
            <a:endParaRPr lang="en-GB" sz="2400">
              <a:solidFill>
                <a:srgbClr val="000000"/>
              </a:solidFill>
              <a:latin typeface="Arial" panose="020B0604020202020204" pitchFamily="34" charset="0"/>
              <a:cs typeface="Arial" panose="020B0604020202020204" pitchFamily="34" charset="0"/>
            </a:endParaRPr>
          </a:p>
          <a:p>
            <a:r>
              <a:rPr lang="en-GB" sz="2400" u="sng">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Mediated</a:t>
            </a:r>
          </a:p>
          <a:p>
            <a:pPr marL="0" indent="0">
              <a:buNone/>
            </a:pPr>
            <a:r>
              <a:rPr lang="en-GB" sz="2400" err="1">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When,in</a:t>
            </a: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order to </a:t>
            </a:r>
            <a:r>
              <a:rPr lang="en-GB" sz="2400" err="1">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communicate,the</a:t>
            </a: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partners use various other means of transmitting the message (</a:t>
            </a:r>
            <a:r>
              <a:rPr lang="en-GB" sz="2400" err="1">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letter,telephone,fax</a:t>
            </a:r>
            <a:r>
              <a:rPr lang="en-GB" sz="240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etc)</a:t>
            </a:r>
            <a:endParaRPr lang="en-GB" sz="2400">
              <a:solidFill>
                <a:srgbClr val="000000"/>
              </a:solidFill>
              <a:latin typeface="Arial" panose="020B0604020202020204" pitchFamily="34" charset="0"/>
              <a:cs typeface="Arial" panose="020B0604020202020204" pitchFamily="34" charset="0"/>
            </a:endParaRPr>
          </a:p>
        </p:txBody>
      </p:sp>
      <p:pic>
        <p:nvPicPr>
          <p:cNvPr id="7" name="Graphic 6" descr="Chat">
            <a:extLst>
              <a:ext uri="{FF2B5EF4-FFF2-40B4-BE49-F238E27FC236}">
                <a16:creationId xmlns:a16="http://schemas.microsoft.com/office/drawing/2014/main" id="{2BB97B0C-C993-40EE-A41D-99EE5B0FD5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433785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96296F7-24AB-44DC-848E-8390BB6F23BD}"/>
              </a:ext>
            </a:extLst>
          </p:cNvPr>
          <p:cNvSpPr>
            <a:spLocks noGrp="1"/>
          </p:cNvSpPr>
          <p:nvPr>
            <p:ph type="title"/>
          </p:nvPr>
        </p:nvSpPr>
        <p:spPr/>
        <p:txBody>
          <a:bodyPr/>
          <a:lstStyle/>
          <a:p>
            <a:r>
              <a:rPr lang="en-GB"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Communication Skills</a:t>
            </a:r>
          </a:p>
        </p:txBody>
      </p:sp>
      <p:sp>
        <p:nvSpPr>
          <p:cNvPr id="3" name="Substituent conținut 2">
            <a:extLst>
              <a:ext uri="{FF2B5EF4-FFF2-40B4-BE49-F238E27FC236}">
                <a16:creationId xmlns:a16="http://schemas.microsoft.com/office/drawing/2014/main" id="{7F1CF458-FD75-4E30-B1AB-29EB96717C6E}"/>
              </a:ext>
            </a:extLst>
          </p:cNvPr>
          <p:cNvSpPr>
            <a:spLocks noGrp="1"/>
          </p:cNvSpPr>
          <p:nvPr>
            <p:ph idx="1"/>
          </p:nvPr>
        </p:nvSpPr>
        <p:spPr/>
        <p:txBody>
          <a:bodyPr>
            <a:normAutofit/>
          </a:bodyPr>
          <a:lstStyle/>
          <a:p>
            <a:r>
              <a:rPr lang="en-GB" sz="2400"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Verbal communications -</a:t>
            </a:r>
            <a:r>
              <a:rPr lang="en-GB" sz="2400">
                <a:latin typeface="Arial" panose="020B0604020202020204" pitchFamily="34" charset="0"/>
                <a:cs typeface="Arial" panose="020B0604020202020204" pitchFamily="34" charset="0"/>
              </a:rPr>
              <a:t>Spoken or </a:t>
            </a:r>
            <a:r>
              <a:rPr lang="en-GB" sz="2400" err="1">
                <a:latin typeface="Arial" panose="020B0604020202020204" pitchFamily="34" charset="0"/>
                <a:cs typeface="Arial" panose="020B0604020202020204" pitchFamily="34" charset="0"/>
              </a:rPr>
              <a:t>oras,written</a:t>
            </a:r>
            <a:r>
              <a:rPr lang="en-GB" sz="2400">
                <a:latin typeface="Arial" panose="020B0604020202020204" pitchFamily="34" charset="0"/>
                <a:cs typeface="Arial" panose="020B0604020202020204" pitchFamily="34" charset="0"/>
              </a:rPr>
              <a:t> or types</a:t>
            </a:r>
          </a:p>
          <a:p>
            <a:r>
              <a:rPr lang="en-GB" sz="2400"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Non-Verbal</a:t>
            </a:r>
            <a:r>
              <a:rPr lang="en-GB" sz="2400" u="sng">
                <a:latin typeface="Arial" panose="020B0604020202020204" pitchFamily="34" charset="0"/>
                <a:cs typeface="Arial" panose="020B0604020202020204" pitchFamily="34" charset="0"/>
              </a:rPr>
              <a:t>-</a:t>
            </a:r>
            <a:r>
              <a:rPr lang="en-GB" sz="2400">
                <a:latin typeface="Arial" panose="020B0604020202020204" pitchFamily="34" charset="0"/>
                <a:cs typeface="Arial" panose="020B0604020202020204" pitchFamily="34" charset="0"/>
              </a:rPr>
              <a:t>Body language (</a:t>
            </a:r>
            <a:r>
              <a:rPr lang="en-GB" sz="2400" err="1">
                <a:latin typeface="Arial" panose="020B0604020202020204" pitchFamily="34" charset="0"/>
                <a:cs typeface="Arial" panose="020B0604020202020204" pitchFamily="34" charset="0"/>
              </a:rPr>
              <a:t>gestures,facial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expressions,posture,tone</a:t>
            </a:r>
            <a:r>
              <a:rPr lang="en-GB" sz="2400">
                <a:latin typeface="Arial" panose="020B0604020202020204" pitchFamily="34" charset="0"/>
                <a:cs typeface="Arial" panose="020B0604020202020204" pitchFamily="34" charset="0"/>
              </a:rPr>
              <a:t> and </a:t>
            </a:r>
            <a:r>
              <a:rPr lang="en-GB" sz="2400" err="1">
                <a:latin typeface="Arial" panose="020B0604020202020204" pitchFamily="34" charset="0"/>
                <a:cs typeface="Arial" panose="020B0604020202020204" pitchFamily="34" charset="0"/>
              </a:rPr>
              <a:t>piych</a:t>
            </a:r>
            <a:r>
              <a:rPr lang="en-GB" sz="2400">
                <a:latin typeface="Arial" panose="020B0604020202020204" pitchFamily="34" charset="0"/>
                <a:cs typeface="Arial" panose="020B0604020202020204" pitchFamily="34" charset="0"/>
              </a:rPr>
              <a:t> of voice)</a:t>
            </a:r>
          </a:p>
          <a:p>
            <a:r>
              <a:rPr lang="en-GB" sz="2400"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Listening –</a:t>
            </a:r>
            <a:r>
              <a:rPr lang="en-GB" sz="2400">
                <a:latin typeface="Arial" panose="020B0604020202020204" pitchFamily="34" charset="0"/>
                <a:cs typeface="Arial" panose="020B0604020202020204" pitchFamily="34" charset="0"/>
              </a:rPr>
              <a:t> </a:t>
            </a:r>
          </a:p>
          <a:p>
            <a:pPr marL="0" indent="0">
              <a:buNone/>
            </a:pPr>
            <a:r>
              <a:rPr lang="en-GB" sz="2400" u="sng">
                <a:latin typeface="Arial" panose="020B0604020202020204" pitchFamily="34" charset="0"/>
                <a:cs typeface="Arial" panose="020B0604020202020204" pitchFamily="34" charset="0"/>
              </a:rPr>
              <a:t>Active Listening-Paying attention and not </a:t>
            </a:r>
            <a:r>
              <a:rPr lang="en-GB" sz="2400" u="sng" err="1">
                <a:latin typeface="Arial" panose="020B0604020202020204" pitchFamily="34" charset="0"/>
                <a:cs typeface="Arial" panose="020B0604020202020204" pitchFamily="34" charset="0"/>
              </a:rPr>
              <a:t>doint</a:t>
            </a:r>
            <a:r>
              <a:rPr lang="en-GB" sz="2400" u="sng">
                <a:latin typeface="Arial" panose="020B0604020202020204" pitchFamily="34" charset="0"/>
                <a:cs typeface="Arial" panose="020B0604020202020204" pitchFamily="34" charset="0"/>
              </a:rPr>
              <a:t> other things</a:t>
            </a:r>
          </a:p>
          <a:p>
            <a:pPr marL="0" indent="0">
              <a:buNone/>
            </a:pPr>
            <a:r>
              <a:rPr lang="en-GB" sz="2400" u="sng">
                <a:latin typeface="Arial" panose="020B0604020202020204" pitchFamily="34" charset="0"/>
                <a:cs typeface="Arial" panose="020B0604020202020204" pitchFamily="34" charset="0"/>
              </a:rPr>
              <a:t>Empathetic listening-Listening and trying to put yourself in the speaker’s shoes.</a:t>
            </a:r>
          </a:p>
          <a:p>
            <a:endParaRPr lang="en-GB" sz="2400" u="sng">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3892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CFEBAE4-ABE5-4F82-86C2-CDC26E10F982}"/>
              </a:ext>
            </a:extLst>
          </p:cNvPr>
          <p:cNvSpPr>
            <a:spLocks noGrp="1"/>
          </p:cNvSpPr>
          <p:nvPr>
            <p:ph type="title"/>
          </p:nvPr>
        </p:nvSpPr>
        <p:spPr>
          <a:xfrm>
            <a:off x="2589212" y="852710"/>
            <a:ext cx="8911687" cy="1280890"/>
          </a:xfrm>
        </p:spPr>
        <p:txBody>
          <a:bodyPr/>
          <a:lstStyle/>
          <a:p>
            <a:r>
              <a:rPr lang="en-GB"/>
              <a:t>Example of poor communication in the workplace</a:t>
            </a:r>
          </a:p>
        </p:txBody>
      </p:sp>
      <p:sp>
        <p:nvSpPr>
          <p:cNvPr id="3" name="Substituent conținut 2">
            <a:extLst>
              <a:ext uri="{FF2B5EF4-FFF2-40B4-BE49-F238E27FC236}">
                <a16:creationId xmlns:a16="http://schemas.microsoft.com/office/drawing/2014/main" id="{35296B3F-33A1-4EA7-A82A-FD3AD7E787ED}"/>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In one day my boss text to me to ask me about some staff if we need it in the shop quickly or we have for another few </a:t>
            </a:r>
            <a:r>
              <a:rPr lang="en-GB" sz="2400" err="1">
                <a:latin typeface="Arial" panose="020B0604020202020204" pitchFamily="34" charset="0"/>
                <a:cs typeface="Arial" panose="020B0604020202020204" pitchFamily="34" charset="0"/>
              </a:rPr>
              <a:t>days,besides</a:t>
            </a:r>
            <a:r>
              <a:rPr lang="en-GB" sz="2400">
                <a:latin typeface="Arial" panose="020B0604020202020204" pitchFamily="34" charset="0"/>
                <a:cs typeface="Arial" panose="020B0604020202020204" pitchFamily="34" charset="0"/>
              </a:rPr>
              <a:t> a lot of things he ask me if we need sweet corn and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text back to him very quickly ‘Yes we need the sweet croissant’ the problem here was my automatic corrector, and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didn’t check the </a:t>
            </a:r>
            <a:r>
              <a:rPr lang="en-GB" sz="2400" err="1">
                <a:latin typeface="Arial" panose="020B0604020202020204" pitchFamily="34" charset="0"/>
                <a:cs typeface="Arial" panose="020B0604020202020204" pitchFamily="34" charset="0"/>
              </a:rPr>
              <a:t>messege</a:t>
            </a:r>
            <a:r>
              <a:rPr lang="en-GB" sz="2400">
                <a:latin typeface="Arial" panose="020B0604020202020204" pitchFamily="34" charset="0"/>
                <a:cs typeface="Arial" panose="020B0604020202020204" pitchFamily="34" charset="0"/>
              </a:rPr>
              <a:t> before send back to him.</a:t>
            </a:r>
          </a:p>
        </p:txBody>
      </p:sp>
    </p:spTree>
    <p:extLst>
      <p:ext uri="{BB962C8B-B14F-4D97-AF65-F5344CB8AC3E}">
        <p14:creationId xmlns:p14="http://schemas.microsoft.com/office/powerpoint/2010/main" val="814079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E496E025-E2DB-45B4-89E2-266A10722D16}"/>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latin typeface="Arial" panose="020B0604020202020204" pitchFamily="34" charset="0"/>
                <a:cs typeface="Arial" panose="020B0604020202020204" pitchFamily="34" charset="0"/>
              </a:rPr>
              <a:t>Conclusion</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Substituent conținut 2">
            <a:extLst>
              <a:ext uri="{FF2B5EF4-FFF2-40B4-BE49-F238E27FC236}">
                <a16:creationId xmlns:a16="http://schemas.microsoft.com/office/drawing/2014/main" id="{07B1CC31-3DC0-4385-995E-90FBFDDD0E5D}"/>
              </a:ext>
            </a:extLst>
          </p:cNvPr>
          <p:cNvSpPr>
            <a:spLocks noGrp="1"/>
          </p:cNvSpPr>
          <p:nvPr>
            <p:ph idx="1"/>
          </p:nvPr>
        </p:nvSpPr>
        <p:spPr>
          <a:xfrm>
            <a:off x="5049062" y="942108"/>
            <a:ext cx="6455549" cy="4969114"/>
          </a:xfrm>
        </p:spPr>
        <p:txBody>
          <a:bodyPr anchor="ctr">
            <a:normAutofit/>
          </a:bodyPr>
          <a:lstStyle/>
          <a:p>
            <a:r>
              <a:rPr lang="en-GB">
                <a:solidFill>
                  <a:schemeClr val="tx2">
                    <a:lumMod val="75000"/>
                  </a:schemeClr>
                </a:solidFill>
                <a:latin typeface="Arial" panose="020B0604020202020204" pitchFamily="34" charset="0"/>
                <a:cs typeface="Arial" panose="020B0604020202020204" pitchFamily="34" charset="0"/>
              </a:rPr>
              <a:t>The people need communication to relate to the people around them. We use verbal communication to externalize what we feel and think. The communication is viral for us,it is found in all the activities we ourselved is also reflected in the wai we relate to those around us.</a:t>
            </a:r>
          </a:p>
        </p:txBody>
      </p:sp>
    </p:spTree>
    <p:extLst>
      <p:ext uri="{BB962C8B-B14F-4D97-AF65-F5344CB8AC3E}">
        <p14:creationId xmlns:p14="http://schemas.microsoft.com/office/powerpoint/2010/main" val="3343825751"/>
      </p:ext>
    </p:extLst>
  </p:cSld>
  <p:clrMapOvr>
    <a:masterClrMapping/>
  </p:clrMapOvr>
</p:sld>
</file>

<file path=ppt/theme/theme1.xml><?xml version="1.0" encoding="utf-8"?>
<a:theme xmlns:a="http://schemas.openxmlformats.org/drawingml/2006/main" name="Adiere">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7</Slides>
  <Notes>0</Notes>
  <HiddenSlides>0</HiddenSlides>
  <ScaleCrop>false</ScaleCrop>
  <HeadingPairs>
    <vt:vector size="4" baseType="variant">
      <vt:variant>
        <vt:lpstr>Temă</vt:lpstr>
      </vt:variant>
      <vt:variant>
        <vt:i4>1</vt:i4>
      </vt:variant>
      <vt:variant>
        <vt:lpstr>Titluri diapozitive</vt:lpstr>
      </vt:variant>
      <vt:variant>
        <vt:i4>7</vt:i4>
      </vt:variant>
    </vt:vector>
  </HeadingPairs>
  <TitlesOfParts>
    <vt:vector size="8" baseType="lpstr">
      <vt:lpstr>Adiere</vt:lpstr>
      <vt:lpstr>     Communication </vt:lpstr>
      <vt:lpstr>Content </vt:lpstr>
      <vt:lpstr>Definition</vt:lpstr>
      <vt:lpstr>Models of communication</vt:lpstr>
      <vt:lpstr>Communication Skills</vt:lpstr>
      <vt:lpstr>Example of poor communication in the workplace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Communication </dc:title>
  <dc:creator>Marilena-Florentina Maxinese</dc:creator>
  <cp:lastModifiedBy>Marilena-Florentina Maxinese</cp:lastModifiedBy>
  <cp:revision>1</cp:revision>
  <dcterms:created xsi:type="dcterms:W3CDTF">2021-04-20T21:19:26Z</dcterms:created>
  <dcterms:modified xsi:type="dcterms:W3CDTF">2021-04-21T08:32:58Z</dcterms:modified>
</cp:coreProperties>
</file>