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825" autoAdjust="0"/>
  </p:normalViewPr>
  <p:slideViewPr>
    <p:cSldViewPr snapToGrid="0" snapToObjects="1">
      <p:cViewPr varScale="1">
        <p:scale>
          <a:sx n="72" d="100"/>
          <a:sy n="72" d="100"/>
        </p:scale>
        <p:origin x="1762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DC26A-5FCF-4943-8B0A-6AA54EE35F46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0A65B-EA55-4811-B022-1F224A4B9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28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D0A65B-EA55-4811-B022-1F224A4B918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459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 main problem is that Nessus provides good vulnerability scanning, Nmap provides detailed fingerprinting, and Metasploit provides exploitation — but none of them work together automatically.</a:t>
            </a:r>
            <a:br>
              <a:rPr lang="en-GB" dirty="0"/>
            </a:br>
            <a:r>
              <a:rPr lang="en-GB" dirty="0"/>
              <a:t>A tester has to move data between these tools manually and guess which exploit to try. This slows down testing and creates room for human error. There is no reinforcement-learning-based framework that links Nessus → Nmap → Metasploit into one intelligent automated pipeline. That is the gap my research will address.”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D0A65B-EA55-4811-B022-1F224A4B91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799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RL-powered automated </a:t>
            </a:r>
            <a:r>
              <a:rPr lang="en-US" sz="3600" dirty="0" err="1"/>
              <a:t>pentesting</a:t>
            </a:r>
            <a:r>
              <a:rPr lang="en-US" sz="3600" dirty="0"/>
              <a:t> system combining Nmap &amp; Metasploit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Module: Research Methods and Professional Development</a:t>
            </a:r>
          </a:p>
          <a:p>
            <a:r>
              <a:rPr dirty="0"/>
              <a:t>Presentation Date: </a:t>
            </a:r>
            <a:r>
              <a:rPr lang="en-IN" dirty="0"/>
              <a:t>08</a:t>
            </a:r>
            <a:r>
              <a:rPr dirty="0"/>
              <a:t>t</a:t>
            </a:r>
            <a:r>
              <a:rPr lang="en-IN" dirty="0"/>
              <a:t>h</a:t>
            </a:r>
            <a:r>
              <a:rPr dirty="0"/>
              <a:t> </a:t>
            </a:r>
            <a:r>
              <a:rPr lang="en-IN" dirty="0"/>
              <a:t>December</a:t>
            </a:r>
            <a:r>
              <a:rPr dirty="0"/>
              <a:t>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Research Context/Background</a:t>
            </a:r>
          </a:p>
          <a:p>
            <a:r>
              <a:rPr dirty="0"/>
              <a:t>Research Problem</a:t>
            </a:r>
          </a:p>
          <a:p>
            <a:r>
              <a:rPr dirty="0"/>
              <a:t>Research Aim and Objectives</a:t>
            </a:r>
          </a:p>
          <a:p>
            <a:r>
              <a:rPr dirty="0"/>
              <a:t>Literature Review Summary</a:t>
            </a:r>
          </a:p>
          <a:p>
            <a:r>
              <a:rPr dirty="0"/>
              <a:t>Research Methodology</a:t>
            </a:r>
          </a:p>
          <a:p>
            <a:r>
              <a:rPr dirty="0"/>
              <a:t>Project Planning and Resources</a:t>
            </a:r>
          </a:p>
          <a:p>
            <a:r>
              <a:rPr dirty="0"/>
              <a:t>Project Impact and Limitations</a:t>
            </a:r>
          </a:p>
          <a:p>
            <a:r>
              <a:rPr dirty="0"/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Rising need for intelligent automated </a:t>
            </a:r>
            <a:r>
              <a:rPr lang="en-US" sz="1800" dirty="0" err="1"/>
              <a:t>pentesting</a:t>
            </a:r>
            <a:endParaRPr lang="en-US" sz="1800" dirty="0"/>
          </a:p>
          <a:p>
            <a:pPr algn="just"/>
            <a:r>
              <a:rPr lang="en-US" sz="1800" dirty="0"/>
              <a:t>Commercial tools = detection only, limited adaptability</a:t>
            </a:r>
          </a:p>
          <a:p>
            <a:pPr algn="just"/>
            <a:r>
              <a:rPr lang="en-US" sz="1800" dirty="0"/>
              <a:t>Nmap = flexible, fast, scriptable (NSE)</a:t>
            </a:r>
          </a:p>
          <a:p>
            <a:pPr algn="just"/>
            <a:r>
              <a:rPr lang="en-US" sz="1800" dirty="0"/>
              <a:t>RL emerging for exploit selection and automation</a:t>
            </a:r>
          </a:p>
          <a:p>
            <a:pPr marL="0" indent="0" algn="just">
              <a:buNone/>
            </a:pPr>
            <a:endParaRPr lang="en-US" sz="1800" dirty="0"/>
          </a:p>
          <a:p>
            <a:pPr algn="just"/>
            <a:endParaRPr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Tools operate separately </a:t>
            </a:r>
            <a:endParaRPr lang="en-GB" sz="1800" dirty="0"/>
          </a:p>
          <a:p>
            <a:pPr algn="just"/>
            <a:r>
              <a:rPr lang="en-GB" sz="1800" dirty="0"/>
              <a:t>Depend heavily on signature databases</a:t>
            </a:r>
          </a:p>
          <a:p>
            <a:pPr algn="just"/>
            <a:r>
              <a:rPr lang="en-GB" sz="1800" dirty="0"/>
              <a:t>Limited exploitation automation and </a:t>
            </a:r>
            <a:r>
              <a:rPr lang="en-US" sz="1800" dirty="0"/>
              <a:t>Manual interpretation required</a:t>
            </a:r>
            <a:endParaRPr lang="en-GB" sz="1800" dirty="0"/>
          </a:p>
          <a:p>
            <a:pPr algn="just"/>
            <a:r>
              <a:rPr lang="en-GB" sz="1800" dirty="0"/>
              <a:t>Slow with large networks</a:t>
            </a:r>
          </a:p>
          <a:p>
            <a:pPr algn="just"/>
            <a:r>
              <a:rPr lang="en-GB" sz="1800" dirty="0"/>
              <a:t>Expensive, closed-source</a:t>
            </a:r>
          </a:p>
          <a:p>
            <a:pPr algn="just"/>
            <a:r>
              <a:rPr lang="en-GB" sz="1800" dirty="0"/>
              <a:t>No intelligent decision-making</a:t>
            </a:r>
          </a:p>
          <a:p>
            <a:pPr algn="just"/>
            <a:endParaRPr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F29CE5-7007-E048-B7D1-75D1559DC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223" y="3632905"/>
            <a:ext cx="3137298" cy="261588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b="1" dirty="0"/>
              <a:t>Aim:</a:t>
            </a:r>
            <a:br>
              <a:rPr lang="en-US" sz="1800" dirty="0"/>
            </a:br>
            <a:r>
              <a:rPr lang="en-US" sz="1800" dirty="0"/>
              <a:t>• Build an RL-powered automated </a:t>
            </a:r>
            <a:r>
              <a:rPr lang="en-US" sz="1800" dirty="0" err="1"/>
              <a:t>pentesting</a:t>
            </a:r>
            <a:r>
              <a:rPr lang="en-US" sz="1800" dirty="0"/>
              <a:t> system combining Nmap &amp; Metasploit</a:t>
            </a:r>
          </a:p>
          <a:p>
            <a:r>
              <a:rPr lang="en-US" sz="1800" b="1" dirty="0"/>
              <a:t>Objectives:</a:t>
            </a:r>
            <a:br>
              <a:rPr lang="en-US" sz="1800" dirty="0"/>
            </a:br>
            <a:r>
              <a:rPr lang="en-US" sz="1800" dirty="0"/>
              <a:t>• Analyze Nessus, Rapid7, and Nmap capabilities</a:t>
            </a:r>
            <a:br>
              <a:rPr lang="en-US" sz="1800" dirty="0"/>
            </a:br>
            <a:r>
              <a:rPr lang="en-US" sz="1800" dirty="0"/>
              <a:t>• Enhance Nmap with threaded NSE-based scanning</a:t>
            </a:r>
            <a:br>
              <a:rPr lang="en-US" sz="1800" dirty="0"/>
            </a:br>
            <a:r>
              <a:rPr lang="en-US" sz="1800" dirty="0"/>
              <a:t>• Connect Nmap outputs directly to Metasploit</a:t>
            </a:r>
            <a:br>
              <a:rPr lang="en-US" sz="1800" dirty="0"/>
            </a:br>
            <a:r>
              <a:rPr lang="en-US" sz="1800" dirty="0"/>
              <a:t>• Train an RL algorithm for smart exploit selection</a:t>
            </a:r>
            <a:br>
              <a:rPr lang="en-US" sz="1800" dirty="0"/>
            </a:br>
            <a:r>
              <a:rPr lang="en-US" sz="1800" dirty="0"/>
              <a:t>• Evaluate efficiency vs commercial scanners</a:t>
            </a:r>
          </a:p>
          <a:p>
            <a:pPr marL="0" indent="0" algn="just">
              <a:buNone/>
            </a:pPr>
            <a:endParaRPr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dirty="0"/>
              <a:t>• Nessus: plugin-based, accurate scanning</a:t>
            </a:r>
          </a:p>
          <a:p>
            <a:pPr marL="0" indent="0" algn="just">
              <a:buNone/>
            </a:pPr>
            <a:r>
              <a:rPr lang="en-US" sz="1800" dirty="0"/>
              <a:t>• Nmap: NSE scripting, flexible detection</a:t>
            </a:r>
          </a:p>
          <a:p>
            <a:pPr marL="0" indent="0" algn="just">
              <a:buNone/>
            </a:pPr>
            <a:r>
              <a:rPr lang="en-US" sz="1800" dirty="0"/>
              <a:t>• Metasploit: exploitation framework</a:t>
            </a:r>
          </a:p>
          <a:p>
            <a:pPr marL="0" indent="0" algn="just">
              <a:buNone/>
            </a:pPr>
            <a:r>
              <a:rPr lang="en-US" sz="1800" dirty="0"/>
              <a:t>• RL studies emerging (2024–2025)</a:t>
            </a:r>
            <a:endParaRPr lang="en-GB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Applied + experimental approach</a:t>
            </a:r>
          </a:p>
          <a:p>
            <a:pPr algn="just"/>
            <a:r>
              <a:rPr lang="en-US" sz="1800" dirty="0"/>
              <a:t>Quantitative evaluation</a:t>
            </a:r>
          </a:p>
          <a:p>
            <a:pPr algn="just"/>
            <a:r>
              <a:rPr lang="en-US" sz="1800" dirty="0"/>
              <a:t>Nmap threaded NSE → Metasploit RPC → RL agent</a:t>
            </a:r>
          </a:p>
          <a:p>
            <a:pPr algn="just"/>
            <a:r>
              <a:rPr lang="en-US" sz="1800" dirty="0"/>
              <a:t>Metrics: success rate, attempts, time-to-compromise</a:t>
            </a:r>
          </a:p>
          <a:p>
            <a:pPr algn="just"/>
            <a:endParaRPr sz="1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EE61AC2-CFC8-8332-B47E-987A1A64C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780" y="3143802"/>
            <a:ext cx="4654243" cy="26158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Planning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1800" dirty="0"/>
              <a:t>10-week structured timeline</a:t>
            </a:r>
          </a:p>
          <a:p>
            <a:pPr lvl="1" algn="just"/>
            <a:r>
              <a:rPr lang="en-GB" sz="1800" dirty="0"/>
              <a:t>Week 1–2: Literature review</a:t>
            </a:r>
          </a:p>
          <a:p>
            <a:pPr lvl="1" algn="just"/>
            <a:r>
              <a:rPr lang="en-GB" sz="1800" dirty="0"/>
              <a:t>Week 3–4: Testing Nessus / Rapid7 weaknesses</a:t>
            </a:r>
          </a:p>
          <a:p>
            <a:pPr lvl="1" algn="just"/>
            <a:r>
              <a:rPr lang="en-GB" sz="1800" dirty="0"/>
              <a:t>Week 5–6: Advanced Nmap NSE development</a:t>
            </a:r>
          </a:p>
          <a:p>
            <a:pPr lvl="1" algn="just"/>
            <a:r>
              <a:rPr lang="en-GB" sz="1800" dirty="0"/>
              <a:t>Week 7–8: RL integration with Metasploit</a:t>
            </a:r>
          </a:p>
          <a:p>
            <a:pPr lvl="1" algn="just"/>
            <a:r>
              <a:rPr lang="en-GB" sz="1800" dirty="0"/>
              <a:t>Week 9: Benchmarking &amp; comparison</a:t>
            </a:r>
          </a:p>
          <a:p>
            <a:pPr lvl="1" algn="just"/>
            <a:r>
              <a:rPr lang="en-GB" sz="1800" dirty="0"/>
              <a:t>Week 10: Final evaluation + presentation</a:t>
            </a:r>
          </a:p>
          <a:p>
            <a:pPr algn="just"/>
            <a:r>
              <a:rPr lang="en-GB" sz="1800" dirty="0"/>
              <a:t>Tools: Nmap, Metasploit, RL frameworks, Nessus, Python</a:t>
            </a:r>
          </a:p>
          <a:p>
            <a:pPr algn="just"/>
            <a:r>
              <a:rPr lang="en-GB" sz="1800" dirty="0"/>
              <a:t>VM environment for safe testing</a:t>
            </a:r>
          </a:p>
          <a:p>
            <a:pPr algn="just"/>
            <a:r>
              <a:rPr lang="en-GB" sz="1800" dirty="0"/>
              <a:t>Ethical and resource-managed workflow</a:t>
            </a:r>
            <a:endParaRPr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Impact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b="1" dirty="0"/>
              <a:t>Impact:</a:t>
            </a:r>
            <a:br>
              <a:rPr lang="en-US" sz="1800" dirty="0"/>
            </a:br>
            <a:r>
              <a:rPr lang="en-US" sz="1800" dirty="0"/>
              <a:t>• Intelligent automated </a:t>
            </a:r>
            <a:r>
              <a:rPr lang="en-US" sz="1800" dirty="0" err="1"/>
              <a:t>pentesting</a:t>
            </a:r>
            <a:br>
              <a:rPr lang="en-US" sz="1800" dirty="0"/>
            </a:br>
            <a:r>
              <a:rPr lang="en-US" sz="1800" dirty="0"/>
              <a:t>• Open-source alternative to commercial scanners</a:t>
            </a:r>
            <a:br>
              <a:rPr lang="en-US" sz="1800" dirty="0"/>
            </a:br>
            <a:r>
              <a:rPr lang="en-US" sz="1800" dirty="0"/>
              <a:t>• Faster, smarter exploit selection</a:t>
            </a:r>
          </a:p>
          <a:p>
            <a:r>
              <a:rPr lang="en-US" sz="1800" b="1" dirty="0"/>
              <a:t>Limitations:</a:t>
            </a:r>
            <a:br>
              <a:rPr lang="en-US" sz="1800" dirty="0"/>
            </a:br>
            <a:r>
              <a:rPr lang="en-US" sz="1800" dirty="0"/>
              <a:t>• Lab-based generalization issues</a:t>
            </a:r>
            <a:br>
              <a:rPr lang="en-US" sz="1800" dirty="0"/>
            </a:br>
            <a:r>
              <a:rPr lang="en-US" sz="1800" dirty="0"/>
              <a:t>• Exploit database limitations</a:t>
            </a:r>
            <a:br>
              <a:rPr lang="en-US" sz="1800" dirty="0"/>
            </a:br>
            <a:r>
              <a:rPr lang="en-US" sz="1800" dirty="0"/>
              <a:t>• RL model training requires compute</a:t>
            </a:r>
          </a:p>
          <a:p>
            <a:pPr algn="just"/>
            <a:endParaRPr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5600" b="1" dirty="0"/>
              <a:t>[1]</a:t>
            </a:r>
            <a:r>
              <a:rPr lang="en-US" sz="5600" dirty="0"/>
              <a:t> Tenable, Inc., </a:t>
            </a:r>
            <a:r>
              <a:rPr lang="en-US" sz="5600" i="1" dirty="0"/>
              <a:t>“Nessus Professional User Guide,”</a:t>
            </a:r>
            <a:r>
              <a:rPr lang="en-US" sz="5600" dirty="0"/>
              <a:t> Tenable Documentation, 2024. Accessed: Dec. 2024. [Online]. Available: https://docs.tenable.com</a:t>
            </a:r>
            <a:br>
              <a:rPr lang="en-US" sz="5600" dirty="0"/>
            </a:br>
            <a:r>
              <a:rPr lang="en-US" sz="5600" dirty="0"/>
              <a:t>➡ Supports: Nessus plugin-based detection (NASL), limitations (no automated exploitation).</a:t>
            </a:r>
          </a:p>
          <a:p>
            <a:r>
              <a:rPr lang="en-US" sz="5600" b="1" dirty="0"/>
              <a:t>[2]</a:t>
            </a:r>
            <a:r>
              <a:rPr lang="en-US" sz="5600" dirty="0"/>
              <a:t> Rapid7, </a:t>
            </a:r>
            <a:r>
              <a:rPr lang="en-US" sz="5600" i="1" dirty="0"/>
              <a:t>“</a:t>
            </a:r>
            <a:r>
              <a:rPr lang="en-US" sz="5600" i="1" dirty="0" err="1"/>
              <a:t>InsightVM</a:t>
            </a:r>
            <a:r>
              <a:rPr lang="en-US" sz="5600" i="1" dirty="0"/>
              <a:t> / Nexpose User Guide,”</a:t>
            </a:r>
            <a:r>
              <a:rPr lang="en-US" sz="5600" dirty="0"/>
              <a:t> Rapid7 Documentation Portal, 2024. Accessed: Dec. 2024. [Online]. Available: https://docs.rapid7.com</a:t>
            </a:r>
            <a:br>
              <a:rPr lang="en-US" sz="5600" dirty="0"/>
            </a:br>
            <a:r>
              <a:rPr lang="en-US" sz="5600" dirty="0"/>
              <a:t>➡ Supports: Rapid7 risk scoring, agent-based visibility, CVE correlation, but no autonomous exploitation.</a:t>
            </a:r>
          </a:p>
          <a:p>
            <a:r>
              <a:rPr lang="en-US" sz="5600" b="1" dirty="0"/>
              <a:t>[3]</a:t>
            </a:r>
            <a:r>
              <a:rPr lang="en-US" sz="5600" dirty="0"/>
              <a:t> Gordon Fyodor Lyon, </a:t>
            </a:r>
            <a:r>
              <a:rPr lang="en-US" sz="5600" i="1" dirty="0"/>
              <a:t>“Nmap Network Scanning: The Official Nmap Project Guide to Network Discovery and Security Scanning,”</a:t>
            </a:r>
            <a:r>
              <a:rPr lang="en-US" sz="5600" dirty="0"/>
              <a:t> Insecure.org, 2022.</a:t>
            </a:r>
            <a:br>
              <a:rPr lang="en-US" sz="5600" dirty="0"/>
            </a:br>
            <a:r>
              <a:rPr lang="en-US" sz="5600" dirty="0"/>
              <a:t>➡ Supports: Nmap architecture, NSE extensibility, user-developed scripts.</a:t>
            </a:r>
          </a:p>
          <a:p>
            <a:r>
              <a:rPr lang="en-US" sz="5600" b="1" dirty="0"/>
              <a:t>[4]</a:t>
            </a:r>
            <a:r>
              <a:rPr lang="en-US" sz="5600" dirty="0"/>
              <a:t> Nmap Project, </a:t>
            </a:r>
            <a:r>
              <a:rPr lang="en-US" sz="5600" i="1" dirty="0"/>
              <a:t>“Nmap Scripting Engine (NSE) Guide,”</a:t>
            </a:r>
            <a:r>
              <a:rPr lang="en-US" sz="5600" dirty="0"/>
              <a:t> Nmap.org, 2023. Accessed: Dec. 2024. [Online]. Available: https://nmap.org/book/nse.html</a:t>
            </a:r>
            <a:br>
              <a:rPr lang="en-US" sz="5600" dirty="0"/>
            </a:br>
            <a:r>
              <a:rPr lang="en-US" sz="5600" dirty="0"/>
              <a:t>➡ Supports: Threaded scanning, script categories, extensibility benefits.</a:t>
            </a:r>
          </a:p>
          <a:p>
            <a:r>
              <a:rPr lang="en-US" sz="5600" b="1" dirty="0"/>
              <a:t>[5]</a:t>
            </a:r>
            <a:r>
              <a:rPr lang="en-US" sz="5600" dirty="0"/>
              <a:t> D. R. Thomas, J. L. S. Near, and B. Reaves, </a:t>
            </a:r>
            <a:r>
              <a:rPr lang="en-US" sz="5600" i="1" dirty="0"/>
              <a:t>“Automated Penetration Testing via Reinforcement Learning,”</a:t>
            </a:r>
            <a:r>
              <a:rPr lang="en-US" sz="5600" dirty="0"/>
              <a:t> in </a:t>
            </a:r>
            <a:r>
              <a:rPr lang="en-US" sz="5600" b="1" dirty="0"/>
              <a:t>IEEE Security &amp; Privacy Workshops (SPW)</a:t>
            </a:r>
            <a:r>
              <a:rPr lang="en-US" sz="5600" dirty="0"/>
              <a:t>, 2023.</a:t>
            </a:r>
            <a:br>
              <a:rPr lang="en-US" sz="5600" dirty="0"/>
            </a:br>
            <a:r>
              <a:rPr lang="en-US" sz="5600" dirty="0"/>
              <a:t>➡ Supports: RL models (PPO, DQN) used for exploit learning in controlled environments.</a:t>
            </a:r>
          </a:p>
          <a:p>
            <a:r>
              <a:rPr lang="en-US" sz="5600" b="1" dirty="0"/>
              <a:t>[6]</a:t>
            </a:r>
            <a:r>
              <a:rPr lang="en-US" sz="5600" dirty="0"/>
              <a:t> A. Al-</a:t>
            </a:r>
            <a:r>
              <a:rPr lang="en-US" sz="5600" dirty="0" err="1"/>
              <a:t>Mahruqi</a:t>
            </a:r>
            <a:r>
              <a:rPr lang="en-US" sz="5600" dirty="0"/>
              <a:t> and L. Zhang, </a:t>
            </a:r>
            <a:r>
              <a:rPr lang="en-US" sz="5600" i="1" dirty="0"/>
              <a:t>“Deep Reinforcement Learning for Automated Exploit Selection,”</a:t>
            </a:r>
            <a:r>
              <a:rPr lang="en-US" sz="5600" dirty="0"/>
              <a:t> </a:t>
            </a:r>
            <a:r>
              <a:rPr lang="en-US" sz="5600" b="1" dirty="0"/>
              <a:t>Applied Sciences</a:t>
            </a:r>
            <a:r>
              <a:rPr lang="en-US" sz="5600" dirty="0"/>
              <a:t>, vol. 14, no. 4, pp. 1–15, 2024.</a:t>
            </a:r>
            <a:br>
              <a:rPr lang="en-US" sz="5600" dirty="0"/>
            </a:br>
            <a:r>
              <a:rPr lang="en-US" sz="5600" dirty="0"/>
              <a:t>➡ Supports: RL improving exploitation accuracy and reducing attempts.</a:t>
            </a:r>
          </a:p>
          <a:p>
            <a:r>
              <a:rPr lang="en-US" sz="5600" b="1" dirty="0"/>
              <a:t>[7]</a:t>
            </a:r>
            <a:r>
              <a:rPr lang="en-US" sz="5600" dirty="0"/>
              <a:t> V. H. Pham et al., </a:t>
            </a:r>
            <a:r>
              <a:rPr lang="en-US" sz="5600" i="1" dirty="0"/>
              <a:t>“Raiju: Reinforcement Learning-Guided Post-Exploitation Framework,”</a:t>
            </a:r>
            <a:r>
              <a:rPr lang="en-US" sz="5600" dirty="0"/>
              <a:t> </a:t>
            </a:r>
            <a:r>
              <a:rPr lang="en-US" sz="5600" b="1" dirty="0"/>
              <a:t>Computers &amp; Security</a:t>
            </a:r>
            <a:r>
              <a:rPr lang="en-US" sz="5600" dirty="0"/>
              <a:t>, vol. 134, pp. 1–15, 2024.</a:t>
            </a:r>
            <a:br>
              <a:rPr lang="en-US" sz="5600" dirty="0"/>
            </a:br>
            <a:r>
              <a:rPr lang="en-US" sz="5600" dirty="0"/>
              <a:t>➡ Supports: RL-guided exploitation strategies; highlights gap in integrated RL pipelines.</a:t>
            </a:r>
          </a:p>
          <a:p>
            <a:r>
              <a:rPr lang="en-US" sz="5600" b="1" dirty="0"/>
              <a:t>[8]</a:t>
            </a:r>
            <a:r>
              <a:rPr lang="en-US" sz="5600" dirty="0"/>
              <a:t> M. </a:t>
            </a:r>
            <a:r>
              <a:rPr lang="en-US" sz="5600" dirty="0" err="1"/>
              <a:t>Ussath</a:t>
            </a:r>
            <a:r>
              <a:rPr lang="en-US" sz="5600" dirty="0"/>
              <a:t>, D. Gessner, and J. Steffens, </a:t>
            </a:r>
            <a:r>
              <a:rPr lang="en-US" sz="5600" i="1" dirty="0"/>
              <a:t>“State of Automated Penetration Testing: A Survey,”</a:t>
            </a:r>
            <a:r>
              <a:rPr lang="en-US" sz="5600" dirty="0"/>
              <a:t> </a:t>
            </a:r>
            <a:r>
              <a:rPr lang="en-US" sz="5600" b="1" dirty="0"/>
              <a:t>Journal of Cybersecurity</a:t>
            </a:r>
            <a:r>
              <a:rPr lang="en-US" sz="5600" dirty="0"/>
              <a:t>, vol. 9, pp. 1–20, 2023.</a:t>
            </a:r>
            <a:br>
              <a:rPr lang="en-US" sz="5600" dirty="0"/>
            </a:br>
            <a:r>
              <a:rPr lang="en-US" sz="5600" dirty="0"/>
              <a:t>➡ Supports: Identified research gap — lack of unified Nmap + Metasploit + RL frameworks.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2093</TotalTime>
  <Words>851</Words>
  <Application>Microsoft Office PowerPoint</Application>
  <PresentationFormat>On-screen Show (4:3)</PresentationFormat>
  <Paragraphs>63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RL-powered automated pentesting system combining Nmap &amp; Metasploit</vt:lpstr>
      <vt:lpstr>Presentation Overview</vt:lpstr>
      <vt:lpstr>Research Context / Background</vt:lpstr>
      <vt:lpstr>Research Problem</vt:lpstr>
      <vt:lpstr>Research Aim and Objectives</vt:lpstr>
      <vt:lpstr>Literature Review Summary</vt:lpstr>
      <vt:lpstr>Research Methodology</vt:lpstr>
      <vt:lpstr>Project Planning and Resources</vt:lpstr>
      <vt:lpstr>Project Impact and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Rushabh Vipulkumar Patel (2436066)</cp:lastModifiedBy>
  <cp:revision>7</cp:revision>
  <dcterms:created xsi:type="dcterms:W3CDTF">2013-01-27T09:14:16Z</dcterms:created>
  <dcterms:modified xsi:type="dcterms:W3CDTF">2025-12-07T20:37:00Z</dcterms:modified>
  <cp:category/>
</cp:coreProperties>
</file>