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11"/>
  </p:notesMasterIdLst>
  <p:handoutMasterIdLst>
    <p:handoutMasterId r:id="rId12"/>
  </p:handoutMasterIdLst>
  <p:sldIdLst>
    <p:sldId id="256" r:id="rId5"/>
    <p:sldId id="330" r:id="rId6"/>
    <p:sldId id="305" r:id="rId7"/>
    <p:sldId id="257" r:id="rId8"/>
    <p:sldId id="332" r:id="rId9"/>
    <p:sldId id="335" r:id="rId10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AFA23-556C-4CF7-8629-ADEFA637FA12}" v="12" dt="2023-12-09T21:40:50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3725" autoAdjust="0"/>
  </p:normalViewPr>
  <p:slideViewPr>
    <p:cSldViewPr snapToGrid="0">
      <p:cViewPr varScale="1">
        <p:scale>
          <a:sx n="73" d="100"/>
          <a:sy n="73" d="100"/>
        </p:scale>
        <p:origin x="1070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E597499-AEDB-41F8-9D86-78AEA6CB388B}" type="datetime1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555657-0A12-495F-9FFA-D8F7554E7C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4C7E47C-375C-4F64-9207-883C66454AFE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2780FBB-F712-42E7-8C2F-226D98798B3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283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360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Emotional intelligence in the workplace has profound advantages, enhancing team collaboration, minimising conflicts, and building a trusting atmosphere. Emotional intelligence has a crucial role in enhancing decision-making, problem-solving, and communication skills, as it indicates that employees have a deeper knowledge of their colleagues.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57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07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6340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crucial for any company to undertake change in order to consistently expand, create new abilities, and uncover inventive solutions to challenges.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44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GB" noProof="0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rtlCol="0"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 rtlCol="0"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 rtl="0"/>
            <a:r>
              <a:rPr lang="en-GB" sz="20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3/1/20XX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28844951-7827-47D4-8276-7DDE1FA7D85A}" type="slidenum">
              <a:rPr lang="en-GB" noProof="0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GB" noProof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fld id="{28844951-7827-47D4-8276-7DDE1FA7D85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introductiontocommunication/chapter/leadership-in-groups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tntfamilyhistory.blogspot.com/2019/07/developing-your-leadership-qualities.html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opentextbc.ca/researchmethods/chapter/constructing-survey-questionnaires/" TargetMode="Externa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pxhere.com/en/photo/1439851" TargetMode="External"/><Relationship Id="rId5" Type="http://schemas.openxmlformats.org/officeDocument/2006/relationships/image" Target="../media/image6.jpg"/><Relationship Id="rId4" Type="http://schemas.openxmlformats.org/officeDocument/2006/relationships/hyperlink" Target="https://www.bachilleratocinefilo.com/2017/05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os.io/blog/preregistration-plan-not-prison/" TargetMode="External"/><Relationship Id="rId13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7.jpg"/><Relationship Id="rId7" Type="http://schemas.openxmlformats.org/officeDocument/2006/relationships/image" Target="../media/image9.jp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ipradio.it/2016/03/24/promuovere-cambiamento-salutando-passato-ix-puntata-dinamicamente/" TargetMode="External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s://momworksitout.com/2019/02/05/i-am-making-changes/" TargetMode="External"/><Relationship Id="rId4" Type="http://schemas.openxmlformats.org/officeDocument/2006/relationships/hyperlink" Target="https://opensource.com/article/19/3/managing-changes-open-source-projects" TargetMode="External"/><Relationship Id="rId9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2bproductive.blogspot.com/2017/07/three-top-soft-skills-leaders-need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publicdomainpictures.net/en/view-image.php?image=236062&amp;picture=bright-pink-backgrou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 anchor="b" anchorCtr="0"/>
          <a:lstStyle/>
          <a:p>
            <a:pPr rtl="0"/>
            <a:r>
              <a:rPr lang="en-GB" dirty="0"/>
              <a:t>Compassionate Leadership Impact on Change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175" y="3600450"/>
            <a:ext cx="9144000" cy="2451100"/>
          </a:xfrm>
        </p:spPr>
        <p:txBody>
          <a:bodyPr rtlCol="0"/>
          <a:lstStyle/>
          <a:p>
            <a:pPr rtl="0"/>
            <a:r>
              <a:rPr lang="en-GB" dirty="0"/>
              <a:t>Paige Wride 1101193</a:t>
            </a:r>
          </a:p>
          <a:p>
            <a:r>
              <a:rPr lang="en-GB" b="1" i="0" dirty="0">
                <a:effectLst/>
                <a:latin typeface="-apple-system"/>
              </a:rPr>
              <a:t>BMSW6010</a:t>
            </a:r>
          </a:p>
          <a:p>
            <a:pPr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49352-2AB0-4ADD-96B9-AB0FAECB5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93" y="-672882"/>
            <a:ext cx="6287814" cy="14727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Questionnaire 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9AA98-AED4-4FAD-999C-98B64BB9D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1557"/>
            <a:ext cx="5914938" cy="2986087"/>
          </a:xfrm>
        </p:spPr>
        <p:txBody>
          <a:bodyPr rtlCol="0">
            <a:normAutofit/>
          </a:bodyPr>
          <a:lstStyle/>
          <a:p>
            <a:pPr rtl="0"/>
            <a:r>
              <a:rPr lang="en-GB" b="0" i="0" dirty="0">
                <a:solidFill>
                  <a:srgbClr val="1E0028"/>
                </a:solidFill>
                <a:effectLst/>
                <a:latin typeface="Aeonik"/>
              </a:rPr>
              <a:t>The importance of questionnaires in research is immense, helping researchers gain relevant information quickly and effectively. </a:t>
            </a:r>
            <a:r>
              <a:rPr lang="en-GB" dirty="0"/>
              <a:t>(</a:t>
            </a:r>
            <a:r>
              <a:rPr lang="en-GB" dirty="0" err="1"/>
              <a:t>MarketResearch</a:t>
            </a:r>
            <a:r>
              <a:rPr lang="en-GB" dirty="0"/>
              <a:t> , 2022)</a:t>
            </a:r>
          </a:p>
        </p:txBody>
      </p:sp>
      <p:sp>
        <p:nvSpPr>
          <p:cNvPr id="81" name="Date Placeholder 80">
            <a:extLst>
              <a:ext uri="{FF2B5EF4-FFF2-40B4-BE49-F238E27FC236}">
                <a16:creationId xmlns:a16="http://schemas.microsoft.com/office/drawing/2014/main" id="{82960077-7DAA-4543-8719-74137BCBB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088C71B-3F8B-4679-8801-8C4C86D45C1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838200" y="3330104"/>
            <a:ext cx="4599432" cy="2286000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6812000-377B-4B9A-A2C2-AFDD83B7A3F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7589520" y="4693445"/>
            <a:ext cx="4599432" cy="2286000"/>
          </a:xfr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4F42B7E8-FEA7-4E82-B22D-FA992604095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7589520" y="52608"/>
            <a:ext cx="4599432" cy="2286000"/>
          </a:xfrm>
        </p:spPr>
      </p:pic>
      <p:sp>
        <p:nvSpPr>
          <p:cNvPr id="82" name="Footer Placeholder 81">
            <a:extLst>
              <a:ext uri="{FF2B5EF4-FFF2-40B4-BE49-F238E27FC236}">
                <a16:creationId xmlns:a16="http://schemas.microsoft.com/office/drawing/2014/main" id="{503949B9-68A2-4ABE-91ED-37C05B246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CCCE07D-3B17-42EC-AE9C-222D13143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A368AD-207D-6ECE-5F60-394071B729AE}"/>
              </a:ext>
            </a:extLst>
          </p:cNvPr>
          <p:cNvSpPr txBox="1"/>
          <p:nvPr/>
        </p:nvSpPr>
        <p:spPr>
          <a:xfrm>
            <a:off x="7241628" y="2223192"/>
            <a:ext cx="45994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courses.lumenlearning.com/introductiontocommunication/chapter/leadership-in-group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90342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8E50F-247A-4628-90BB-62A60E396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090" y="409903"/>
            <a:ext cx="6537433" cy="1387365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Emotional Intelligence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A8BE8-DC21-47DE-B6F3-7DC95B43C5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3112" y="1433304"/>
            <a:ext cx="5322888" cy="2451100"/>
          </a:xfrm>
        </p:spPr>
        <p:txBody>
          <a:bodyPr rtlCol="0">
            <a:normAutofit/>
          </a:bodyPr>
          <a:lstStyle/>
          <a:p>
            <a:pPr rtl="0"/>
            <a:r>
              <a:rPr lang="en-GB" sz="1600" b="0" i="0" dirty="0">
                <a:effectLst/>
                <a:latin typeface="Merriweather" panose="020F0502020204030204" pitchFamily="2" charset="0"/>
              </a:rPr>
              <a:t>the ability to perceive, interpret, demonstrate, control, evaluate, and use emotions to communicate with and relate to others effectively and constructively. </a:t>
            </a:r>
            <a:r>
              <a:rPr lang="en-GB" sz="1100" dirty="0"/>
              <a:t>(Cherry, 2023)</a:t>
            </a:r>
            <a:endParaRPr lang="en-GB" sz="16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C238EB8-09B7-4151-B562-13B050D4A3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6784848" y="905256"/>
            <a:ext cx="4581144" cy="2450592"/>
          </a:xfr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8C7F1323-5935-4F21-BFEA-E642AAB30A7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6784848" y="3520440"/>
            <a:ext cx="4581144" cy="245059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D56A41-F428-BBF4-B0C7-DE363884D0E3}"/>
              </a:ext>
            </a:extLst>
          </p:cNvPr>
          <p:cNvSpPr txBox="1"/>
          <p:nvPr/>
        </p:nvSpPr>
        <p:spPr>
          <a:xfrm>
            <a:off x="6784848" y="3355848"/>
            <a:ext cx="45811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bachilleratocinefilo.com/2017/0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693196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57686-487A-4245-814E-58B1C25C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/>
          <a:lstStyle/>
          <a:p>
            <a:pPr rtl="0"/>
            <a:r>
              <a:rPr lang="en-GB" dirty="0"/>
              <a:t>Why is change important in organisations?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566BB-9632-4FD7-9FFC-FD3C43D39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>
            <a:normAutofit/>
          </a:bodyPr>
          <a:lstStyle/>
          <a:p>
            <a:pPr rtl="0"/>
            <a:r>
              <a:rPr lang="en-GB" sz="1800" b="0" i="0" dirty="0">
                <a:solidFill>
                  <a:srgbClr val="1C2534"/>
                </a:solidFill>
                <a:effectLst/>
                <a:latin typeface="Rubik"/>
              </a:rPr>
              <a:t>“It is important for organizations to undergo change and development in order to stay competitive in the current business environment”. </a:t>
            </a:r>
            <a:r>
              <a:rPr lang="en-GB" sz="1800" dirty="0"/>
              <a:t>(Abbas, 2022)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9953FF0-412E-4D4D-91B1-A91C65C4662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490538" y="4059936"/>
            <a:ext cx="2807208" cy="2322576"/>
          </a:xfr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CF184A7-72F0-4298-BD0F-B461E6A4355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3291840" y="4059936"/>
            <a:ext cx="2807208" cy="2322576"/>
          </a:xfrm>
        </p:spPr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DB4636A3-BAA9-469C-8F28-2B0A9530D27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6099048" y="4059936"/>
            <a:ext cx="2807208" cy="2322576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AECBB048-D3B9-4FE4-A34B-876DE7D50C84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/>
        </p:blipFill>
        <p:spPr>
          <a:xfrm>
            <a:off x="8906256" y="4059936"/>
            <a:ext cx="2807208" cy="2322576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FFBE36B-5CC8-44EE-801B-6159157B53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FF014D18-B223-4ED4-BCCA-1E4C38285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1898C30-E58E-4EC9-8A27-DF1822A98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B3277C-5EEA-9A4A-7349-C4725740E717}"/>
              </a:ext>
            </a:extLst>
          </p:cNvPr>
          <p:cNvSpPr txBox="1"/>
          <p:nvPr/>
        </p:nvSpPr>
        <p:spPr>
          <a:xfrm>
            <a:off x="490538" y="6382512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opensource.com/article/19/3/managing-changes-open-source-project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4C7BE3-5D4F-963A-16A3-1DC454D24A63}"/>
              </a:ext>
            </a:extLst>
          </p:cNvPr>
          <p:cNvSpPr txBox="1"/>
          <p:nvPr/>
        </p:nvSpPr>
        <p:spPr>
          <a:xfrm>
            <a:off x="3291840" y="6382512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wipradio.it/2016/03/24/promuovere-cambiamento-salutando-passato-ix-puntata-dinamicament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FD141E-5A18-B747-C282-1D1B3FD4AA72}"/>
              </a:ext>
            </a:extLst>
          </p:cNvPr>
          <p:cNvSpPr txBox="1"/>
          <p:nvPr/>
        </p:nvSpPr>
        <p:spPr>
          <a:xfrm>
            <a:off x="6099048" y="6382512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cos.io/blog/preregistration-plan-not-pris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3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43A935-8881-5169-741D-6B28509AE00C}"/>
              </a:ext>
            </a:extLst>
          </p:cNvPr>
          <p:cNvSpPr txBox="1"/>
          <p:nvPr/>
        </p:nvSpPr>
        <p:spPr>
          <a:xfrm>
            <a:off x="8906256" y="6382512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momworksitout.com/2019/02/05/i-am-making-chang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62346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DBD4-E398-4AA3-AEC1-4BF03FC59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/>
          <a:lstStyle/>
          <a:p>
            <a:pPr rtl="0"/>
            <a:r>
              <a:rPr lang="en-GB" dirty="0"/>
              <a:t>Advantages and Disadvantages of an authoritarian leader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7D1C07D-75DD-4A12-9C4C-A9C3E052A3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493776" y="484632"/>
            <a:ext cx="11210544" cy="3191256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80182-DF99-445E-8055-837D597C3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>
            <a:normAutofit/>
          </a:bodyPr>
          <a:lstStyle/>
          <a:p>
            <a:pPr rtl="0"/>
            <a:r>
              <a:rPr lang="en-GB" sz="1500" b="1" i="0" dirty="0">
                <a:solidFill>
                  <a:srgbClr val="3A3A3A"/>
                </a:solidFill>
                <a:effectLst/>
                <a:latin typeface="Work Sans" panose="020F0502020204030204" pitchFamily="2" charset="0"/>
              </a:rPr>
              <a:t> It can provide a boost in productivity.</a:t>
            </a:r>
            <a:br>
              <a:rPr lang="en-GB" sz="1500" dirty="0"/>
            </a:br>
            <a:r>
              <a:rPr lang="en-GB" sz="1200" b="0" i="0" dirty="0">
                <a:solidFill>
                  <a:srgbClr val="3A3A3A"/>
                </a:solidFill>
                <a:effectLst/>
                <a:latin typeface="Work Sans" panose="020F0502020204030204" pitchFamily="2" charset="0"/>
              </a:rPr>
              <a:t>When processes are clear for team members, then everyone on the team is able to set their focus on the tasks that they are asked to do. </a:t>
            </a:r>
            <a:r>
              <a:rPr lang="en-GB" sz="1050" dirty="0"/>
              <a:t>(</a:t>
            </a:r>
            <a:r>
              <a:rPr lang="en-GB" sz="1050" dirty="0" err="1"/>
              <a:t>futureofworking</a:t>
            </a:r>
            <a:r>
              <a:rPr lang="en-GB" sz="1050" dirty="0"/>
              <a:t>, 2023)</a:t>
            </a:r>
          </a:p>
          <a:p>
            <a:r>
              <a:rPr lang="en-GB" sz="1400" b="1" i="0" dirty="0">
                <a:solidFill>
                  <a:srgbClr val="282828"/>
                </a:solidFill>
                <a:effectLst/>
                <a:latin typeface="Work Sans" pitchFamily="2" charset="0"/>
              </a:rPr>
              <a:t>Discourages Group Input</a:t>
            </a:r>
          </a:p>
          <a:p>
            <a:pPr rtl="0"/>
            <a:r>
              <a:rPr lang="en-GB" sz="1200" b="0" i="0" dirty="0">
                <a:solidFill>
                  <a:srgbClr val="282828"/>
                </a:solidFill>
                <a:effectLst/>
                <a:latin typeface="Work Sans" pitchFamily="2" charset="0"/>
              </a:rPr>
              <a:t>group members may feel that they cannot contribute creative solutions to group problems and that their knowledge and expertise have been overlooked. </a:t>
            </a:r>
            <a:r>
              <a:rPr lang="en-GB" sz="1000" dirty="0"/>
              <a:t>(Nickerson, 2023)</a:t>
            </a:r>
            <a:endParaRPr lang="en-GB" sz="1200" dirty="0">
              <a:latin typeface="Work Sans" pitchFamily="2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354B2E-C37D-4B68-9B83-A941B747CC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0FABF8-6F79-4985-A2FB-99DAD9E63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A55AA7-3B73-477B-A886-58F8E9942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44441A-068D-0D01-0F36-B4BDB6B93C20}"/>
              </a:ext>
            </a:extLst>
          </p:cNvPr>
          <p:cNvSpPr txBox="1"/>
          <p:nvPr/>
        </p:nvSpPr>
        <p:spPr>
          <a:xfrm>
            <a:off x="490728" y="3688355"/>
            <a:ext cx="112105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2bproductive.blogspot.com/2017/07/three-top-soft-skills-leaders-nee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510143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BBA7D00-FBC1-4E10-8B44-A05F4AD3FA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2192" y="475488"/>
            <a:ext cx="12179808" cy="5907024"/>
          </a:xfrm>
          <a:prstGeom prst="rect">
            <a:avLst/>
          </a:prstGeo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2DB3B99A-1BFE-45FD-89BB-94C4EC582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007" y="81696"/>
            <a:ext cx="4800600" cy="1940525"/>
          </a:xfrm>
        </p:spPr>
        <p:txBody>
          <a:bodyPr rtlCol="0"/>
          <a:lstStyle/>
          <a:p>
            <a:pPr rtl="0"/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D0082-0478-4749-89B1-BE87392F40F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4007" y="3269737"/>
            <a:ext cx="4800600" cy="1066800"/>
          </a:xfrm>
        </p:spPr>
        <p:txBody>
          <a:bodyPr rtlCol="0" anchor="ctr" anchorCtr="0">
            <a:normAutofit fontScale="25000" lnSpcReduction="20000"/>
          </a:bodyPr>
          <a:lstStyle/>
          <a:p>
            <a:r>
              <a:rPr lang="en-GB" sz="4800" dirty="0">
                <a:effectLst/>
              </a:rPr>
              <a:t>Abbas, T. (2022) </a:t>
            </a:r>
            <a:r>
              <a:rPr lang="en-GB" sz="4800" i="1" dirty="0">
                <a:effectLst/>
              </a:rPr>
              <a:t>Importance of organizational change and development |</a:t>
            </a:r>
            <a:r>
              <a:rPr lang="en-GB" sz="4800" dirty="0">
                <a:effectLst/>
              </a:rPr>
              <a:t>, </a:t>
            </a:r>
            <a:r>
              <a:rPr lang="en-GB" sz="4800" i="1" dirty="0">
                <a:effectLst/>
              </a:rPr>
              <a:t>CMI</a:t>
            </a:r>
            <a:r>
              <a:rPr lang="en-GB" sz="4800" dirty="0">
                <a:effectLst/>
              </a:rPr>
              <a:t>. Available at: https://changemanagementinsight.com/importance-of-organizational-change-and-development/ (Accessed: 05 December 2023). </a:t>
            </a:r>
          </a:p>
          <a:p>
            <a:r>
              <a:rPr lang="en-GB" sz="4800" dirty="0">
                <a:effectLst/>
              </a:rPr>
              <a:t>Cherry, K. (2023) </a:t>
            </a:r>
            <a:r>
              <a:rPr lang="en-GB" sz="4800" i="1" dirty="0">
                <a:effectLst/>
              </a:rPr>
              <a:t>How emotionally intelligent are you?</a:t>
            </a:r>
            <a:r>
              <a:rPr lang="en-GB" sz="4800" dirty="0">
                <a:effectLst/>
              </a:rPr>
              <a:t>, </a:t>
            </a:r>
            <a:r>
              <a:rPr lang="en-GB" sz="4800" i="1" dirty="0" err="1">
                <a:effectLst/>
              </a:rPr>
              <a:t>Verywell</a:t>
            </a:r>
            <a:r>
              <a:rPr lang="en-GB" sz="4800" i="1" dirty="0">
                <a:effectLst/>
              </a:rPr>
              <a:t> Mind</a:t>
            </a:r>
            <a:r>
              <a:rPr lang="en-GB" sz="4800" dirty="0">
                <a:effectLst/>
              </a:rPr>
              <a:t>. Available at: https://www.verywellmind.com/what-is-emotional-intelligence-2795423 (Accessed: 05 December 2023). </a:t>
            </a:r>
          </a:p>
          <a:p>
            <a:r>
              <a:rPr lang="en-GB" sz="4800" dirty="0" err="1">
                <a:effectLst/>
              </a:rPr>
              <a:t>futureofworking</a:t>
            </a:r>
            <a:r>
              <a:rPr lang="en-GB" sz="4800" dirty="0">
                <a:effectLst/>
              </a:rPr>
              <a:t>, author (2023) </a:t>
            </a:r>
            <a:r>
              <a:rPr lang="en-GB" sz="4800" i="1" dirty="0">
                <a:effectLst/>
              </a:rPr>
              <a:t>15 advantages and disadvantages of the authoritarian leadership style</a:t>
            </a:r>
            <a:r>
              <a:rPr lang="en-GB" sz="4800" dirty="0">
                <a:effectLst/>
              </a:rPr>
              <a:t>, </a:t>
            </a:r>
            <a:r>
              <a:rPr lang="en-GB" sz="4800" i="1" dirty="0">
                <a:effectLst/>
              </a:rPr>
              <a:t>FutureofWorking.com</a:t>
            </a:r>
            <a:r>
              <a:rPr lang="en-GB" sz="4800" dirty="0">
                <a:effectLst/>
              </a:rPr>
              <a:t>. Available at: https://futureofworking.com/15-advantages-and-disadvantages-of-the-authoritarian-leadership-style/ (Accessed: 09 December 2023). </a:t>
            </a:r>
          </a:p>
          <a:p>
            <a:r>
              <a:rPr lang="en-GB" sz="4800" dirty="0" err="1">
                <a:effectLst/>
              </a:rPr>
              <a:t>MarketResearch</a:t>
            </a:r>
            <a:r>
              <a:rPr lang="en-GB" sz="4800" dirty="0">
                <a:effectLst/>
              </a:rPr>
              <a:t> , author (2022) </a:t>
            </a:r>
            <a:r>
              <a:rPr lang="en-GB" sz="4800" i="1" dirty="0">
                <a:effectLst/>
              </a:rPr>
              <a:t>What is a questionnaire: Types of questionnaires in Research</a:t>
            </a:r>
            <a:r>
              <a:rPr lang="en-GB" sz="4800" dirty="0">
                <a:effectLst/>
              </a:rPr>
              <a:t>, </a:t>
            </a:r>
            <a:r>
              <a:rPr lang="en-GB" sz="4800" i="1" dirty="0">
                <a:effectLst/>
              </a:rPr>
              <a:t>Cint</a:t>
            </a:r>
            <a:r>
              <a:rPr lang="en-GB" sz="4800" dirty="0">
                <a:effectLst/>
              </a:rPr>
              <a:t>. Available at: https://www.cint.com/blog/what-is-a-questionnaire-and-how-is-it-used-in-research (Accessed: 05 December 2023). </a:t>
            </a:r>
          </a:p>
          <a:p>
            <a:r>
              <a:rPr lang="en-GB" sz="4800" dirty="0">
                <a:effectLst/>
              </a:rPr>
              <a:t>Nickerson, C. (2023) </a:t>
            </a:r>
            <a:r>
              <a:rPr lang="en-GB" sz="4800" i="1" dirty="0">
                <a:effectLst/>
              </a:rPr>
              <a:t>Autocratic leadership style: Definition, examples, and pros and cons</a:t>
            </a:r>
            <a:r>
              <a:rPr lang="en-GB" sz="4800" dirty="0">
                <a:effectLst/>
              </a:rPr>
              <a:t>, </a:t>
            </a:r>
            <a:r>
              <a:rPr lang="en-GB" sz="4800" i="1" dirty="0">
                <a:effectLst/>
              </a:rPr>
              <a:t>Simply Psychology</a:t>
            </a:r>
            <a:r>
              <a:rPr lang="en-GB" sz="4800" dirty="0">
                <a:effectLst/>
              </a:rPr>
              <a:t>. Available at: https://www.simplypsychology.org/autocratic-leadership.html (Accessed: 09 December 2023). 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068970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71_TF00537603_Win32.potx" id="{D2E9A045-399B-4A2D-9D8D-F3E81717F059}" vid="{2D2D5BFB-F2E3-483F-82B4-4C40ADB37E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052644-F409-493B-8E91-969D43897F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AFE2A1-77F8-441E-9B9F-DD61C354F4F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Luminous design</Template>
  <TotalTime>0</TotalTime>
  <Words>546</Words>
  <Application>Microsoft Office PowerPoint</Application>
  <PresentationFormat>Widescreen</PresentationFormat>
  <Paragraphs>43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7" baseType="lpstr">
      <vt:lpstr>Aeonik</vt:lpstr>
      <vt:lpstr>-apple-system</vt:lpstr>
      <vt:lpstr>Arial</vt:lpstr>
      <vt:lpstr>Avenir Next LT Pro</vt:lpstr>
      <vt:lpstr>Calibri</vt:lpstr>
      <vt:lpstr>Merriweather</vt:lpstr>
      <vt:lpstr>Rubik</vt:lpstr>
      <vt:lpstr>Sabon Next LT</vt:lpstr>
      <vt:lpstr>Wingdings</vt:lpstr>
      <vt:lpstr>Work Sans</vt:lpstr>
      <vt:lpstr>LuminousVTI</vt:lpstr>
      <vt:lpstr>Compassionate Leadership Impact on Change</vt:lpstr>
      <vt:lpstr>Questionnaire Evidence </vt:lpstr>
      <vt:lpstr>Emotional Intelligence </vt:lpstr>
      <vt:lpstr>Why is change important in organisations?</vt:lpstr>
      <vt:lpstr>Advantages and Disadvantages of an authoritarian leader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paige wride</dc:creator>
  <cp:lastModifiedBy>paige wride</cp:lastModifiedBy>
  <cp:revision>2</cp:revision>
  <dcterms:created xsi:type="dcterms:W3CDTF">2023-12-05T18:52:26Z</dcterms:created>
  <dcterms:modified xsi:type="dcterms:W3CDTF">2023-12-09T22:04:31Z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