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Invite students to identify which outcome they feel least confident about before the session begins.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Stress that the history-taking session links most directly to the compulsory workplace observation and reflective account. The academic interview link is clinical reasoning about factors that influence a measurement.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Students should use the workbook observer checklist during role play because it rehearses the behaviours required in the workplace observation.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planning guide only: context 50 to 75 words, strengths 100 to 125, critical consideration 125 to 150, learning 100 to 125, development action 75 to 100. Students must follow the current assessment brief.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Emphasise that the structure is flexible. The patient's immediate safety always takes priority.</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students to practise a 30-second opening in pairs.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SOCRATES is a prompt, not a script. Follow the patient's story and adapt questions to the symptom.</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Model one leading question and ask students to rewrite it as a neutral question.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Use local escalation policy and emergency arrangements when teaching this slide.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Suggested timing: 2 minutes to allocate roles, 8 minutes role play, 3 minutes feedback, 2 minutes group debrief.</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Ask each group to share one communication phrase that worked well and one point they would change next time.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8D5DB-AD40-F6BA-2F2E-96A984E63376}"/>
              </a:ext>
            </a:extLst>
          </p:cNvPr>
          <p:cNvSpPr>
            <a:spLocks noGrp="1"/>
          </p:cNvSpPr>
          <p:nvPr>
            <p:ph type="ctrTitle"/>
          </p:nvPr>
        </p:nvSpPr>
        <p:spPr>
          <a:xfrm>
            <a:off x="1524000" y="1122363"/>
            <a:ext cx="9144000" cy="2387600"/>
          </a:xfrm>
        </p:spPr>
        <p:txBody>
          <a:bodyPr anchor="b"/>
          <a:lstStyle>
            <a:lvl1pPr algn="ctr">
              <a:buNone/>
              <a:defRPr sz="6000"/>
            </a:lvl1pPr>
          </a:lstStyle>
          <a:p>
            <a:r>
              <a:t>Click to edit Master title style</a:t>
            </a:r>
          </a:p>
        </p:txBody>
      </p:sp>
      <p:sp>
        <p:nvSpPr>
          <p:cNvPr id="3" name="Subtitle 2">
            <a:extLst>
              <a:ext uri="{FF2B5EF4-FFF2-40B4-BE49-F238E27FC236}">
                <a16:creationId xmlns:a16="http://schemas.microsoft.com/office/drawing/2014/main" id="{4EE077BE-B1BA-2361-06D7-256E8D4577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t>Click to edit Master subtitle style</a:t>
            </a:r>
          </a:p>
        </p:txBody>
      </p:sp>
      <p:sp>
        <p:nvSpPr>
          <p:cNvPr id="4" name="Date Placeholder 3">
            <a:extLst>
              <a:ext uri="{FF2B5EF4-FFF2-40B4-BE49-F238E27FC236}">
                <a16:creationId xmlns:a16="http://schemas.microsoft.com/office/drawing/2014/main" id="{D04A45DD-2812-FB07-F89E-B15A977BBECC}"/>
              </a:ext>
            </a:extLst>
          </p:cNvPr>
          <p:cNvSpPr>
            <a:spLocks noGrp="1"/>
          </p:cNvSpPr>
          <p:nvPr>
            <p:ph type="dt" idx="10"/>
          </p:nvPr>
        </p:nvSpPr>
        <p:spPr/>
        <p:txBody>
          <a:body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913C0631-D416-A00A-2A25-9C3CE2277116}"/>
              </a:ext>
            </a:extLst>
          </p:cNvPr>
          <p:cNvSpPr>
            <a:spLocks noGrp="1"/>
          </p:cNvSpPr>
          <p:nvPr>
            <p:ph type="ftr" idx="11"/>
          </p:nvPr>
        </p:nvSpPr>
        <p:spPr/>
        <p:txBody>
          <a:bodyPr/>
          <a:lstStyle/>
          <a:p>
            <a:endParaRPr/>
          </a:p>
        </p:txBody>
      </p:sp>
      <p:sp>
        <p:nvSpPr>
          <p:cNvPr id="6" name="Slide Number Placeholder 5">
            <a:extLst>
              <a:ext uri="{FF2B5EF4-FFF2-40B4-BE49-F238E27FC236}">
                <a16:creationId xmlns:a16="http://schemas.microsoft.com/office/drawing/2014/main" id="{B9B181EB-F157-185D-F315-04556D1372AD}"/>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CD5E4-A116-C4C6-BE76-6D6585EA4B35}"/>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2CB805A4-F98E-0ED2-7D62-C52B008C6B05}"/>
              </a:ext>
            </a:extLst>
          </p:cNvPr>
          <p:cNvSpPr>
            <a:spLocks noGrp="1"/>
          </p:cNvSpPr>
          <p:nvPr>
            <p:ph idx="1"/>
          </p:nvPr>
        </p:nvSpPr>
        <p:spPr/>
        <p:txBody>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CC7A2676-71BA-D164-1CA9-1B966BFF8E0F}"/>
              </a:ext>
            </a:extLst>
          </p:cNvPr>
          <p:cNvSpPr>
            <a:spLocks noGrp="1"/>
          </p:cNvSpPr>
          <p:nvPr>
            <p:ph type="dt" idx="10"/>
          </p:nvPr>
        </p:nvSpPr>
        <p:spPr/>
        <p:txBody>
          <a:body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6514228D-D97B-C079-4DA3-FFE5878B0260}"/>
              </a:ext>
            </a:extLst>
          </p:cNvPr>
          <p:cNvSpPr>
            <a:spLocks noGrp="1"/>
          </p:cNvSpPr>
          <p:nvPr>
            <p:ph type="ftr" idx="11"/>
          </p:nvPr>
        </p:nvSpPr>
        <p:spPr/>
        <p:txBody>
          <a:bodyPr/>
          <a:lstStyle/>
          <a:p>
            <a:endParaRPr/>
          </a:p>
        </p:txBody>
      </p:sp>
      <p:sp>
        <p:nvSpPr>
          <p:cNvPr id="6" name="Slide Number Placeholder 5">
            <a:extLst>
              <a:ext uri="{FF2B5EF4-FFF2-40B4-BE49-F238E27FC236}">
                <a16:creationId xmlns:a16="http://schemas.microsoft.com/office/drawing/2014/main" id="{B545F788-66C5-6542-FB42-E6DFF703A91E}"/>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C1951-42B9-7CF8-21E8-440F973CAF2E}"/>
              </a:ext>
            </a:extLst>
          </p:cNvPr>
          <p:cNvSpPr>
            <a:spLocks noGrp="1"/>
          </p:cNvSpPr>
          <p:nvPr>
            <p:ph type="title"/>
          </p:nvPr>
        </p:nvSpPr>
        <p:spPr>
          <a:xfrm>
            <a:off x="831850" y="1709738"/>
            <a:ext cx="10515600" cy="2852737"/>
          </a:xfrm>
        </p:spPr>
        <p:txBody>
          <a:bodyPr anchor="b"/>
          <a:lstStyle>
            <a:lvl1pPr>
              <a:buNone/>
              <a:defRPr sz="6000"/>
            </a:lvl1pPr>
          </a:lstStyle>
          <a:p>
            <a:r>
              <a:t>Click to edit Master title style</a:t>
            </a:r>
          </a:p>
        </p:txBody>
      </p:sp>
      <p:sp>
        <p:nvSpPr>
          <p:cNvPr id="3" name="Text Placeholder 2">
            <a:extLst>
              <a:ext uri="{FF2B5EF4-FFF2-40B4-BE49-F238E27FC236}">
                <a16:creationId xmlns:a16="http://schemas.microsoft.com/office/drawing/2014/main" id="{18B6D033-D7D0-8220-D5D4-F03E97E2892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buNone/>
            </a:pPr>
            <a:r>
              <a:t>Click to edit Master text styles</a:t>
            </a:r>
          </a:p>
        </p:txBody>
      </p:sp>
      <p:sp>
        <p:nvSpPr>
          <p:cNvPr id="4" name="Date Placeholder 3">
            <a:extLst>
              <a:ext uri="{FF2B5EF4-FFF2-40B4-BE49-F238E27FC236}">
                <a16:creationId xmlns:a16="http://schemas.microsoft.com/office/drawing/2014/main" id="{B5131D80-F2DC-9C1C-97EC-79828FC3AE77}"/>
              </a:ext>
            </a:extLst>
          </p:cNvPr>
          <p:cNvSpPr>
            <a:spLocks noGrp="1"/>
          </p:cNvSpPr>
          <p:nvPr>
            <p:ph type="dt" idx="10"/>
          </p:nvPr>
        </p:nvSpPr>
        <p:spPr/>
        <p:txBody>
          <a:body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8BA9CBA8-6ED2-8E96-F40A-5AEC7B22744D}"/>
              </a:ext>
            </a:extLst>
          </p:cNvPr>
          <p:cNvSpPr>
            <a:spLocks noGrp="1"/>
          </p:cNvSpPr>
          <p:nvPr>
            <p:ph type="ftr" idx="11"/>
          </p:nvPr>
        </p:nvSpPr>
        <p:spPr/>
        <p:txBody>
          <a:bodyPr/>
          <a:lstStyle/>
          <a:p>
            <a:endParaRPr/>
          </a:p>
        </p:txBody>
      </p:sp>
      <p:sp>
        <p:nvSpPr>
          <p:cNvPr id="6" name="Slide Number Placeholder 5">
            <a:extLst>
              <a:ext uri="{FF2B5EF4-FFF2-40B4-BE49-F238E27FC236}">
                <a16:creationId xmlns:a16="http://schemas.microsoft.com/office/drawing/2014/main" id="{E8A3F517-DEDE-EE18-276B-25716921707D}"/>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963BA-449C-CE5A-8B40-190ED924606A}"/>
              </a:ext>
            </a:extLst>
          </p:cNvPr>
          <p:cNvSpPr>
            <a:spLocks noGrp="1"/>
          </p:cNvSpPr>
          <p:nvPr>
            <p:ph type="title"/>
          </p:nvPr>
        </p:nvSpPr>
        <p:spPr/>
        <p:txBody>
          <a:bodyPr/>
          <a:lstStyle/>
          <a:p>
            <a:r>
              <a:t>Click to edit Master title style</a:t>
            </a:r>
          </a:p>
        </p:txBody>
      </p:sp>
      <p:sp>
        <p:nvSpPr>
          <p:cNvPr id="3" name="Content Placeholder 2">
            <a:extLst>
              <a:ext uri="{FF2B5EF4-FFF2-40B4-BE49-F238E27FC236}">
                <a16:creationId xmlns:a16="http://schemas.microsoft.com/office/drawing/2014/main" id="{6C887842-AB32-B981-D3E2-3FB79291BC36}"/>
              </a:ext>
            </a:extLst>
          </p:cNvPr>
          <p:cNvSpPr>
            <a:spLocks noGrp="1"/>
          </p:cNvSpPr>
          <p:nvPr>
            <p:ph idx="1"/>
          </p:nvPr>
        </p:nvSpPr>
        <p:spPr>
          <a:xfrm>
            <a:off x="838200" y="1825625"/>
            <a:ext cx="5181600" cy="4351338"/>
          </a:xfrm>
        </p:spPr>
        <p:txBody>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Content Placeholder 3">
            <a:extLst>
              <a:ext uri="{FF2B5EF4-FFF2-40B4-BE49-F238E27FC236}">
                <a16:creationId xmlns:a16="http://schemas.microsoft.com/office/drawing/2014/main" id="{BFAD4982-9C7D-B421-9D3C-F11A7DC9946C}"/>
              </a:ext>
            </a:extLst>
          </p:cNvPr>
          <p:cNvSpPr>
            <a:spLocks noGrp="1"/>
          </p:cNvSpPr>
          <p:nvPr>
            <p:ph idx="2"/>
          </p:nvPr>
        </p:nvSpPr>
        <p:spPr>
          <a:xfrm>
            <a:off x="6172200" y="1825625"/>
            <a:ext cx="5181600" cy="4351338"/>
          </a:xfrm>
        </p:spPr>
        <p:txBody>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5" name="Date Placeholder 4">
            <a:extLst>
              <a:ext uri="{FF2B5EF4-FFF2-40B4-BE49-F238E27FC236}">
                <a16:creationId xmlns:a16="http://schemas.microsoft.com/office/drawing/2014/main" id="{D3EEE143-ECF0-5A6A-D6AF-E856D576190C}"/>
              </a:ext>
            </a:extLst>
          </p:cNvPr>
          <p:cNvSpPr>
            <a:spLocks noGrp="1"/>
          </p:cNvSpPr>
          <p:nvPr>
            <p:ph type="dt" idx="10"/>
          </p:nvPr>
        </p:nvSpPr>
        <p:spPr/>
        <p:txBody>
          <a:bodyPr/>
          <a:lstStyle/>
          <a:p>
            <a:fld id="{BAF5D6F9-8101-4201-8F65-E1A0B55C098F}" type="datetimeFigureOut">
              <a:t>9/16/2026</a:t>
            </a:fld>
            <a:endParaRPr/>
          </a:p>
        </p:txBody>
      </p:sp>
      <p:sp>
        <p:nvSpPr>
          <p:cNvPr id="6" name="Footer Placeholder 5">
            <a:extLst>
              <a:ext uri="{FF2B5EF4-FFF2-40B4-BE49-F238E27FC236}">
                <a16:creationId xmlns:a16="http://schemas.microsoft.com/office/drawing/2014/main" id="{A320CACE-2A84-BFA8-BE14-E46F3360770D}"/>
              </a:ext>
            </a:extLst>
          </p:cNvPr>
          <p:cNvSpPr>
            <a:spLocks noGrp="1"/>
          </p:cNvSpPr>
          <p:nvPr>
            <p:ph type="ftr" idx="11"/>
          </p:nvPr>
        </p:nvSpPr>
        <p:spPr/>
        <p:txBody>
          <a:bodyPr/>
          <a:lstStyle/>
          <a:p>
            <a:endParaRPr/>
          </a:p>
        </p:txBody>
      </p:sp>
      <p:sp>
        <p:nvSpPr>
          <p:cNvPr id="7" name="Slide Number Placeholder 6">
            <a:extLst>
              <a:ext uri="{FF2B5EF4-FFF2-40B4-BE49-F238E27FC236}">
                <a16:creationId xmlns:a16="http://schemas.microsoft.com/office/drawing/2014/main" id="{D33FE099-6D49-08AB-01E1-20E8DC874A0F}"/>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31DF9-FE06-EAB0-201B-66CB38812AB8}"/>
              </a:ext>
            </a:extLst>
          </p:cNvPr>
          <p:cNvSpPr>
            <a:spLocks noGrp="1"/>
          </p:cNvSpPr>
          <p:nvPr>
            <p:ph type="title"/>
          </p:nvPr>
        </p:nvSpPr>
        <p:spPr>
          <a:xfrm>
            <a:off x="839788" y="365125"/>
            <a:ext cx="10515600" cy="1325563"/>
          </a:xfrm>
        </p:spPr>
        <p:txBody>
          <a:bodyPr/>
          <a:lstStyle/>
          <a:p>
            <a:r>
              <a:t>Click to edit Master title style</a:t>
            </a:r>
          </a:p>
        </p:txBody>
      </p:sp>
      <p:sp>
        <p:nvSpPr>
          <p:cNvPr id="3" name="Text Placeholder 2">
            <a:extLst>
              <a:ext uri="{FF2B5EF4-FFF2-40B4-BE49-F238E27FC236}">
                <a16:creationId xmlns:a16="http://schemas.microsoft.com/office/drawing/2014/main" id="{228070B2-660C-93EC-FA26-2166942578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buNone/>
            </a:pPr>
            <a:r>
              <a:t>Click to edit Master text styles</a:t>
            </a:r>
          </a:p>
        </p:txBody>
      </p:sp>
      <p:sp>
        <p:nvSpPr>
          <p:cNvPr id="4" name="Content Placeholder 3">
            <a:extLst>
              <a:ext uri="{FF2B5EF4-FFF2-40B4-BE49-F238E27FC236}">
                <a16:creationId xmlns:a16="http://schemas.microsoft.com/office/drawing/2014/main" id="{75FEF1E0-87E3-1DE4-4EB1-5AE3C9D7369C}"/>
              </a:ext>
            </a:extLst>
          </p:cNvPr>
          <p:cNvSpPr>
            <a:spLocks noGrp="1"/>
          </p:cNvSpPr>
          <p:nvPr>
            <p:ph idx="2"/>
          </p:nvPr>
        </p:nvSpPr>
        <p:spPr>
          <a:xfrm>
            <a:off x="839788" y="2505075"/>
            <a:ext cx="5157787" cy="3684588"/>
          </a:xfrm>
        </p:spPr>
        <p:txBody>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5" name="Text Placeholder 4">
            <a:extLst>
              <a:ext uri="{FF2B5EF4-FFF2-40B4-BE49-F238E27FC236}">
                <a16:creationId xmlns:a16="http://schemas.microsoft.com/office/drawing/2014/main" id="{D6D9E679-6167-8A28-13B6-AA645E98404E}"/>
              </a:ext>
            </a:extLst>
          </p:cNvPr>
          <p:cNvSpPr>
            <a:spLocks noGrp="1"/>
          </p:cNvSpPr>
          <p:nvPr>
            <p:ph type="body"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buNone/>
            </a:pPr>
            <a:r>
              <a:t>Click to edit Master text styles</a:t>
            </a:r>
          </a:p>
        </p:txBody>
      </p:sp>
      <p:sp>
        <p:nvSpPr>
          <p:cNvPr id="6" name="Content Placeholder 5">
            <a:extLst>
              <a:ext uri="{FF2B5EF4-FFF2-40B4-BE49-F238E27FC236}">
                <a16:creationId xmlns:a16="http://schemas.microsoft.com/office/drawing/2014/main" id="{B28E50B8-9DCD-B19D-6C75-70B44E65B46F}"/>
              </a:ext>
            </a:extLst>
          </p:cNvPr>
          <p:cNvSpPr>
            <a:spLocks noGrp="1"/>
          </p:cNvSpPr>
          <p:nvPr>
            <p:ph idx="4"/>
          </p:nvPr>
        </p:nvSpPr>
        <p:spPr>
          <a:xfrm>
            <a:off x="6172200" y="2505075"/>
            <a:ext cx="5183188" cy="3684588"/>
          </a:xfrm>
        </p:spPr>
        <p:txBody>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7" name="Date Placeholder 6">
            <a:extLst>
              <a:ext uri="{FF2B5EF4-FFF2-40B4-BE49-F238E27FC236}">
                <a16:creationId xmlns:a16="http://schemas.microsoft.com/office/drawing/2014/main" id="{AC00335A-18FF-4D09-4CBC-E729603289A2}"/>
              </a:ext>
            </a:extLst>
          </p:cNvPr>
          <p:cNvSpPr>
            <a:spLocks noGrp="1"/>
          </p:cNvSpPr>
          <p:nvPr>
            <p:ph type="dt" idx="10"/>
          </p:nvPr>
        </p:nvSpPr>
        <p:spPr/>
        <p:txBody>
          <a:bodyPr/>
          <a:lstStyle/>
          <a:p>
            <a:fld id="{BAF5D6F9-8101-4201-8F65-E1A0B55C098F}" type="datetimeFigureOut">
              <a:t>9/16/2026</a:t>
            </a:fld>
            <a:endParaRPr/>
          </a:p>
        </p:txBody>
      </p:sp>
      <p:sp>
        <p:nvSpPr>
          <p:cNvPr id="8" name="Footer Placeholder 7">
            <a:extLst>
              <a:ext uri="{FF2B5EF4-FFF2-40B4-BE49-F238E27FC236}">
                <a16:creationId xmlns:a16="http://schemas.microsoft.com/office/drawing/2014/main" id="{7E41AD9D-1E36-AFE6-71DB-D1D0C7939F5B}"/>
              </a:ext>
            </a:extLst>
          </p:cNvPr>
          <p:cNvSpPr>
            <a:spLocks noGrp="1"/>
          </p:cNvSpPr>
          <p:nvPr>
            <p:ph type="ftr" idx="11"/>
          </p:nvPr>
        </p:nvSpPr>
        <p:spPr/>
        <p:txBody>
          <a:bodyPr/>
          <a:lstStyle/>
          <a:p>
            <a:endParaRPr/>
          </a:p>
        </p:txBody>
      </p:sp>
      <p:sp>
        <p:nvSpPr>
          <p:cNvPr id="9" name="Slide Number Placeholder 8">
            <a:extLst>
              <a:ext uri="{FF2B5EF4-FFF2-40B4-BE49-F238E27FC236}">
                <a16:creationId xmlns:a16="http://schemas.microsoft.com/office/drawing/2014/main" id="{345EB01F-61C5-E06A-7EBC-56F3BE780297}"/>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72C5-AC7D-65D2-4186-E68A5BDC928F}"/>
              </a:ext>
            </a:extLst>
          </p:cNvPr>
          <p:cNvSpPr>
            <a:spLocks noGrp="1"/>
          </p:cNvSpPr>
          <p:nvPr>
            <p:ph type="title"/>
          </p:nvPr>
        </p:nvSpPr>
        <p:spPr/>
        <p:txBody>
          <a:bodyPr/>
          <a:lstStyle/>
          <a:p>
            <a:r>
              <a:t>Click to edit Master title style</a:t>
            </a:r>
          </a:p>
        </p:txBody>
      </p:sp>
      <p:sp>
        <p:nvSpPr>
          <p:cNvPr id="3" name="Date Placeholder 2">
            <a:extLst>
              <a:ext uri="{FF2B5EF4-FFF2-40B4-BE49-F238E27FC236}">
                <a16:creationId xmlns:a16="http://schemas.microsoft.com/office/drawing/2014/main" id="{C6516E28-BAD3-06C8-4C5B-54A5EB877D40}"/>
              </a:ext>
            </a:extLst>
          </p:cNvPr>
          <p:cNvSpPr>
            <a:spLocks noGrp="1"/>
          </p:cNvSpPr>
          <p:nvPr>
            <p:ph type="dt" idx="10"/>
          </p:nvPr>
        </p:nvSpPr>
        <p:spPr/>
        <p:txBody>
          <a:bodyPr/>
          <a:lstStyle/>
          <a:p>
            <a:fld id="{BAF5D6F9-8101-4201-8F65-E1A0B55C098F}" type="datetimeFigureOut">
              <a:t>9/16/2026</a:t>
            </a:fld>
            <a:endParaRPr/>
          </a:p>
        </p:txBody>
      </p:sp>
      <p:sp>
        <p:nvSpPr>
          <p:cNvPr id="4" name="Footer Placeholder 3">
            <a:extLst>
              <a:ext uri="{FF2B5EF4-FFF2-40B4-BE49-F238E27FC236}">
                <a16:creationId xmlns:a16="http://schemas.microsoft.com/office/drawing/2014/main" id="{F5EA6D56-5154-7F1C-18FD-4D9D09C69177}"/>
              </a:ext>
            </a:extLst>
          </p:cNvPr>
          <p:cNvSpPr>
            <a:spLocks noGrp="1"/>
          </p:cNvSpPr>
          <p:nvPr>
            <p:ph type="ftr" idx="11"/>
          </p:nvPr>
        </p:nvSpPr>
        <p:spPr/>
        <p:txBody>
          <a:bodyPr/>
          <a:lstStyle/>
          <a:p>
            <a:endParaRPr/>
          </a:p>
        </p:txBody>
      </p:sp>
      <p:sp>
        <p:nvSpPr>
          <p:cNvPr id="5" name="Slide Number Placeholder 4">
            <a:extLst>
              <a:ext uri="{FF2B5EF4-FFF2-40B4-BE49-F238E27FC236}">
                <a16:creationId xmlns:a16="http://schemas.microsoft.com/office/drawing/2014/main" id="{B4528181-4C47-4B53-0EE5-94698276F8C8}"/>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C5F5A9-C31F-72CE-12A9-A5814B652731}"/>
              </a:ext>
            </a:extLst>
          </p:cNvPr>
          <p:cNvSpPr>
            <a:spLocks noGrp="1"/>
          </p:cNvSpPr>
          <p:nvPr>
            <p:ph type="dt" idx="10"/>
          </p:nvPr>
        </p:nvSpPr>
        <p:spPr/>
        <p:txBody>
          <a:bodyPr/>
          <a:lstStyle/>
          <a:p>
            <a:fld id="{BAF5D6F9-8101-4201-8F65-E1A0B55C098F}" type="datetimeFigureOut">
              <a:t>9/16/2026</a:t>
            </a:fld>
            <a:endParaRPr/>
          </a:p>
        </p:txBody>
      </p:sp>
      <p:sp>
        <p:nvSpPr>
          <p:cNvPr id="3" name="Footer Placeholder 2">
            <a:extLst>
              <a:ext uri="{FF2B5EF4-FFF2-40B4-BE49-F238E27FC236}">
                <a16:creationId xmlns:a16="http://schemas.microsoft.com/office/drawing/2014/main" id="{AAC29D32-52E8-D69C-E89A-33CB06C7B5EA}"/>
              </a:ext>
            </a:extLst>
          </p:cNvPr>
          <p:cNvSpPr>
            <a:spLocks noGrp="1"/>
          </p:cNvSpPr>
          <p:nvPr>
            <p:ph type="ftr" idx="11"/>
          </p:nvPr>
        </p:nvSpPr>
        <p:spPr/>
        <p:txBody>
          <a:bodyPr/>
          <a:lstStyle/>
          <a:p>
            <a:endParaRPr/>
          </a:p>
        </p:txBody>
      </p:sp>
      <p:sp>
        <p:nvSpPr>
          <p:cNvPr id="4" name="Slide Number Placeholder 3">
            <a:extLst>
              <a:ext uri="{FF2B5EF4-FFF2-40B4-BE49-F238E27FC236}">
                <a16:creationId xmlns:a16="http://schemas.microsoft.com/office/drawing/2014/main" id="{FC86A6E9-8074-A0D7-DE0D-BF56458AB308}"/>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5E588-6B01-43FE-CAB7-0CF326321C2A}"/>
              </a:ext>
            </a:extLst>
          </p:cNvPr>
          <p:cNvSpPr>
            <a:spLocks noGrp="1"/>
          </p:cNvSpPr>
          <p:nvPr>
            <p:ph type="title"/>
          </p:nvPr>
        </p:nvSpPr>
        <p:spPr>
          <a:xfrm>
            <a:off x="839788" y="457200"/>
            <a:ext cx="3932237" cy="1600200"/>
          </a:xfrm>
        </p:spPr>
        <p:txBody>
          <a:bodyPr anchor="b"/>
          <a:lstStyle>
            <a:lvl1pPr>
              <a:buNone/>
              <a:defRPr sz="3200"/>
            </a:lvl1pPr>
          </a:lstStyle>
          <a:p>
            <a:r>
              <a:t>Click to edit Master title style</a:t>
            </a:r>
          </a:p>
        </p:txBody>
      </p:sp>
      <p:sp>
        <p:nvSpPr>
          <p:cNvPr id="3" name="Content Placeholder 2">
            <a:extLst>
              <a:ext uri="{FF2B5EF4-FFF2-40B4-BE49-F238E27FC236}">
                <a16:creationId xmlns:a16="http://schemas.microsoft.com/office/drawing/2014/main" id="{F3140AB0-D47C-F55C-A609-F6559389C3EA}"/>
              </a:ext>
            </a:extLst>
          </p:cNvPr>
          <p:cNvSpPr>
            <a:spLocks noGrp="1"/>
          </p:cNvSpPr>
          <p:nvPr>
            <p:ph idx="1"/>
          </p:nvPr>
        </p:nvSpPr>
        <p:spPr>
          <a:xfrm>
            <a:off x="5183188" y="987425"/>
            <a:ext cx="6172200" cy="4873625"/>
          </a:xfrm>
        </p:spPr>
        <p:txBody>
          <a:bodyPr/>
          <a:lstStyle>
            <a:lvl1pPr>
              <a:buNone/>
              <a:defRPr sz="3200"/>
            </a:lvl1pPr>
            <a:lvl2pPr>
              <a:buNone/>
              <a:defRPr sz="2800"/>
            </a:lvl2pPr>
            <a:lvl3pPr>
              <a:buNone/>
              <a:defRPr sz="2400"/>
            </a:lvl3pPr>
            <a:lvl4pPr>
              <a:buNone/>
              <a:defRPr sz="2000"/>
            </a:lvl4pPr>
            <a:lvl5pPr>
              <a:buNone/>
              <a:defRPr sz="2000"/>
            </a:lvl5pPr>
            <a:lvl6pPr>
              <a:buNone/>
              <a:defRPr sz="2000"/>
            </a:lvl6pPr>
            <a:lvl7pPr>
              <a:buNone/>
              <a:defRPr sz="2000"/>
            </a:lvl7pPr>
            <a:lvl8pPr>
              <a:buNone/>
              <a:defRPr sz="2000"/>
            </a:lvl8pPr>
            <a:lvl9pPr>
              <a:buNone/>
              <a:defRPr sz="2000"/>
            </a:lvl9p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Text Placeholder 3">
            <a:extLst>
              <a:ext uri="{FF2B5EF4-FFF2-40B4-BE49-F238E27FC236}">
                <a16:creationId xmlns:a16="http://schemas.microsoft.com/office/drawing/2014/main" id="{5B8E935B-346F-5C9B-261A-B509CFE51854}"/>
              </a:ext>
            </a:extLst>
          </p:cNvPr>
          <p:cNvSpPr>
            <a:spLocks noGrp="1"/>
          </p:cNvSpPr>
          <p:nvPr>
            <p:ph type="body"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buNone/>
            </a:pPr>
            <a:r>
              <a:t>Click to edit Master text styles</a:t>
            </a:r>
          </a:p>
        </p:txBody>
      </p:sp>
      <p:sp>
        <p:nvSpPr>
          <p:cNvPr id="5" name="Date Placeholder 4">
            <a:extLst>
              <a:ext uri="{FF2B5EF4-FFF2-40B4-BE49-F238E27FC236}">
                <a16:creationId xmlns:a16="http://schemas.microsoft.com/office/drawing/2014/main" id="{D1F052DB-BA1A-FA5E-4FAE-A9E8C6C09E5E}"/>
              </a:ext>
            </a:extLst>
          </p:cNvPr>
          <p:cNvSpPr>
            <a:spLocks noGrp="1"/>
          </p:cNvSpPr>
          <p:nvPr>
            <p:ph type="dt" idx="10"/>
          </p:nvPr>
        </p:nvSpPr>
        <p:spPr/>
        <p:txBody>
          <a:bodyPr/>
          <a:lstStyle/>
          <a:p>
            <a:fld id="{BAF5D6F9-8101-4201-8F65-E1A0B55C098F}" type="datetimeFigureOut">
              <a:t>9/16/2026</a:t>
            </a:fld>
            <a:endParaRPr/>
          </a:p>
        </p:txBody>
      </p:sp>
      <p:sp>
        <p:nvSpPr>
          <p:cNvPr id="6" name="Footer Placeholder 5">
            <a:extLst>
              <a:ext uri="{FF2B5EF4-FFF2-40B4-BE49-F238E27FC236}">
                <a16:creationId xmlns:a16="http://schemas.microsoft.com/office/drawing/2014/main" id="{8C4CBEE9-F378-39BF-34CD-DB34C23F3EBE}"/>
              </a:ext>
            </a:extLst>
          </p:cNvPr>
          <p:cNvSpPr>
            <a:spLocks noGrp="1"/>
          </p:cNvSpPr>
          <p:nvPr>
            <p:ph type="ftr" idx="11"/>
          </p:nvPr>
        </p:nvSpPr>
        <p:spPr/>
        <p:txBody>
          <a:bodyPr/>
          <a:lstStyle/>
          <a:p>
            <a:endParaRPr/>
          </a:p>
        </p:txBody>
      </p:sp>
      <p:sp>
        <p:nvSpPr>
          <p:cNvPr id="7" name="Slide Number Placeholder 6">
            <a:extLst>
              <a:ext uri="{FF2B5EF4-FFF2-40B4-BE49-F238E27FC236}">
                <a16:creationId xmlns:a16="http://schemas.microsoft.com/office/drawing/2014/main" id="{813B43FC-1753-BE52-B762-1BBE8A23650F}"/>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8FBB9-FEAA-23F0-522C-E2AEFB9DAADE}"/>
              </a:ext>
            </a:extLst>
          </p:cNvPr>
          <p:cNvSpPr>
            <a:spLocks noGrp="1"/>
          </p:cNvSpPr>
          <p:nvPr>
            <p:ph type="title"/>
          </p:nvPr>
        </p:nvSpPr>
        <p:spPr>
          <a:xfrm>
            <a:off x="839788" y="457200"/>
            <a:ext cx="3932237" cy="1600200"/>
          </a:xfrm>
        </p:spPr>
        <p:txBody>
          <a:bodyPr anchor="b"/>
          <a:lstStyle>
            <a:lvl1pPr>
              <a:buNone/>
              <a:defRPr sz="3200"/>
            </a:lvl1pPr>
          </a:lstStyle>
          <a:p>
            <a:r>
              <a:t>Click to edit Master title style</a:t>
            </a:r>
          </a:p>
        </p:txBody>
      </p:sp>
      <p:sp>
        <p:nvSpPr>
          <p:cNvPr id="3" name="Picture Placeholder 2">
            <a:extLst>
              <a:ext uri="{FF2B5EF4-FFF2-40B4-BE49-F238E27FC236}">
                <a16:creationId xmlns:a16="http://schemas.microsoft.com/office/drawing/2014/main" id="{F6A95AEB-A023-1077-30DA-9121C1F020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2F1E1F10-8A5F-85E2-309E-ACCBCAFDAD2A}"/>
              </a:ext>
            </a:extLst>
          </p:cNvPr>
          <p:cNvSpPr>
            <a:spLocks noGrp="1"/>
          </p:cNvSpPr>
          <p:nvPr>
            <p:ph type="body"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buNone/>
            </a:pPr>
            <a:r>
              <a:t>Click to edit Master text styles</a:t>
            </a:r>
          </a:p>
        </p:txBody>
      </p:sp>
      <p:sp>
        <p:nvSpPr>
          <p:cNvPr id="5" name="Date Placeholder 4">
            <a:extLst>
              <a:ext uri="{FF2B5EF4-FFF2-40B4-BE49-F238E27FC236}">
                <a16:creationId xmlns:a16="http://schemas.microsoft.com/office/drawing/2014/main" id="{E4D35E05-3260-C1E1-3111-06DA8BA6EB2D}"/>
              </a:ext>
            </a:extLst>
          </p:cNvPr>
          <p:cNvSpPr>
            <a:spLocks noGrp="1"/>
          </p:cNvSpPr>
          <p:nvPr>
            <p:ph type="dt" idx="10"/>
          </p:nvPr>
        </p:nvSpPr>
        <p:spPr/>
        <p:txBody>
          <a:bodyPr/>
          <a:lstStyle/>
          <a:p>
            <a:fld id="{BAF5D6F9-8101-4201-8F65-E1A0B55C098F}" type="datetimeFigureOut">
              <a:t>9/16/2026</a:t>
            </a:fld>
            <a:endParaRPr/>
          </a:p>
        </p:txBody>
      </p:sp>
      <p:sp>
        <p:nvSpPr>
          <p:cNvPr id="6" name="Footer Placeholder 5">
            <a:extLst>
              <a:ext uri="{FF2B5EF4-FFF2-40B4-BE49-F238E27FC236}">
                <a16:creationId xmlns:a16="http://schemas.microsoft.com/office/drawing/2014/main" id="{EB4FA105-76C2-A614-84CF-50292362D06F}"/>
              </a:ext>
            </a:extLst>
          </p:cNvPr>
          <p:cNvSpPr>
            <a:spLocks noGrp="1"/>
          </p:cNvSpPr>
          <p:nvPr>
            <p:ph type="ftr" idx="11"/>
          </p:nvPr>
        </p:nvSpPr>
        <p:spPr/>
        <p:txBody>
          <a:bodyPr/>
          <a:lstStyle/>
          <a:p>
            <a:endParaRPr/>
          </a:p>
        </p:txBody>
      </p:sp>
      <p:sp>
        <p:nvSpPr>
          <p:cNvPr id="7" name="Slide Number Placeholder 6">
            <a:extLst>
              <a:ext uri="{FF2B5EF4-FFF2-40B4-BE49-F238E27FC236}">
                <a16:creationId xmlns:a16="http://schemas.microsoft.com/office/drawing/2014/main" id="{035B0A0D-1C72-869A-67D9-EF8928522028}"/>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0FB0A-EBD0-7079-8553-0D7505F697C7}"/>
              </a:ext>
            </a:extLst>
          </p:cNvPr>
          <p:cNvSpPr>
            <a:spLocks noGrp="1"/>
          </p:cNvSpPr>
          <p:nvPr>
            <p:ph type="title"/>
          </p:nvPr>
        </p:nvSpPr>
        <p:spPr/>
        <p:txBody>
          <a:bodyPr/>
          <a:lstStyle/>
          <a:p>
            <a:r>
              <a:t>Click to edit Master title style</a:t>
            </a:r>
          </a:p>
        </p:txBody>
      </p:sp>
      <p:sp>
        <p:nvSpPr>
          <p:cNvPr id="3" name="Vertical Text Placeholder 2">
            <a:extLst>
              <a:ext uri="{FF2B5EF4-FFF2-40B4-BE49-F238E27FC236}">
                <a16:creationId xmlns:a16="http://schemas.microsoft.com/office/drawing/2014/main" id="{77D8C56E-FC85-8C23-240E-DCB63C8500EF}"/>
              </a:ext>
            </a:extLst>
          </p:cNvPr>
          <p:cNvSpPr>
            <a:spLocks noGrp="1"/>
          </p:cNvSpPr>
          <p:nvPr>
            <p:ph type="body" idx="1"/>
          </p:nvPr>
        </p:nvSpPr>
        <p:spPr/>
        <p:txBody>
          <a:bodyPr vert="eaVert"/>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42964F04-6484-02BA-E447-0AD9A2F812F4}"/>
              </a:ext>
            </a:extLst>
          </p:cNvPr>
          <p:cNvSpPr>
            <a:spLocks noGrp="1"/>
          </p:cNvSpPr>
          <p:nvPr>
            <p:ph type="dt" idx="10"/>
          </p:nvPr>
        </p:nvSpPr>
        <p:spPr/>
        <p:txBody>
          <a:body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2F50A86F-4812-99B2-E8CF-EFAB4777DFB8}"/>
              </a:ext>
            </a:extLst>
          </p:cNvPr>
          <p:cNvSpPr>
            <a:spLocks noGrp="1"/>
          </p:cNvSpPr>
          <p:nvPr>
            <p:ph type="ftr" idx="11"/>
          </p:nvPr>
        </p:nvSpPr>
        <p:spPr/>
        <p:txBody>
          <a:bodyPr/>
          <a:lstStyle/>
          <a:p>
            <a:endParaRPr/>
          </a:p>
        </p:txBody>
      </p:sp>
      <p:sp>
        <p:nvSpPr>
          <p:cNvPr id="6" name="Slide Number Placeholder 5">
            <a:extLst>
              <a:ext uri="{FF2B5EF4-FFF2-40B4-BE49-F238E27FC236}">
                <a16:creationId xmlns:a16="http://schemas.microsoft.com/office/drawing/2014/main" id="{E24B8B67-389E-EF2A-E7FB-4D2E4C07125A}"/>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F1EAA2-2764-8F77-10B1-621F2BD46C29}"/>
              </a:ext>
            </a:extLst>
          </p:cNvPr>
          <p:cNvSpPr>
            <a:spLocks noGrp="1"/>
          </p:cNvSpPr>
          <p:nvPr>
            <p:ph type="title"/>
          </p:nvPr>
        </p:nvSpPr>
        <p:spPr>
          <a:xfrm>
            <a:off x="8724900" y="365125"/>
            <a:ext cx="2628900" cy="5811838"/>
          </a:xfrm>
        </p:spPr>
        <p:txBody>
          <a:bodyPr vert="eaVert"/>
          <a:lstStyle/>
          <a:p>
            <a:r>
              <a:t>Click to edit Master title style</a:t>
            </a:r>
          </a:p>
        </p:txBody>
      </p:sp>
      <p:sp>
        <p:nvSpPr>
          <p:cNvPr id="3" name="Vertical Text Placeholder 2">
            <a:extLst>
              <a:ext uri="{FF2B5EF4-FFF2-40B4-BE49-F238E27FC236}">
                <a16:creationId xmlns:a16="http://schemas.microsoft.com/office/drawing/2014/main" id="{8D4D0EE2-D61A-BF08-78C0-27CB01F20D20}"/>
              </a:ext>
            </a:extLst>
          </p:cNvPr>
          <p:cNvSpPr>
            <a:spLocks noGrp="1"/>
          </p:cNvSpPr>
          <p:nvPr>
            <p:ph type="body" idx="1"/>
          </p:nvPr>
        </p:nvSpPr>
        <p:spPr>
          <a:xfrm>
            <a:off x="838200" y="365125"/>
            <a:ext cx="7734300" cy="5811838"/>
          </a:xfrm>
        </p:spPr>
        <p:txBody>
          <a:bodyPr vert="eaVert"/>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E01473A2-BF7C-0B56-40FA-75240710FD54}"/>
              </a:ext>
            </a:extLst>
          </p:cNvPr>
          <p:cNvSpPr>
            <a:spLocks noGrp="1"/>
          </p:cNvSpPr>
          <p:nvPr>
            <p:ph type="dt" idx="10"/>
          </p:nvPr>
        </p:nvSpPr>
        <p:spPr/>
        <p:txBody>
          <a:body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D04CDF37-A4CC-3BF0-3F1D-5EA4AF5BA0DA}"/>
              </a:ext>
            </a:extLst>
          </p:cNvPr>
          <p:cNvSpPr>
            <a:spLocks noGrp="1"/>
          </p:cNvSpPr>
          <p:nvPr>
            <p:ph type="ftr" idx="11"/>
          </p:nvPr>
        </p:nvSpPr>
        <p:spPr/>
        <p:txBody>
          <a:bodyPr/>
          <a:lstStyle/>
          <a:p>
            <a:endParaRPr/>
          </a:p>
        </p:txBody>
      </p:sp>
      <p:sp>
        <p:nvSpPr>
          <p:cNvPr id="6" name="Slide Number Placeholder 5">
            <a:extLst>
              <a:ext uri="{FF2B5EF4-FFF2-40B4-BE49-F238E27FC236}">
                <a16:creationId xmlns:a16="http://schemas.microsoft.com/office/drawing/2014/main" id="{D6453825-EACB-96D5-D721-2AD29C431D71}"/>
              </a:ext>
            </a:extLst>
          </p:cNvPr>
          <p:cNvSpPr>
            <a:spLocks noGrp="1"/>
          </p:cNvSpPr>
          <p:nvPr>
            <p:ph type="sldNum" idx="12"/>
          </p:nvPr>
        </p:nvSpPr>
        <p:spPr/>
        <p:txBody>
          <a:bodyPr/>
          <a:lstStyle/>
          <a:p>
            <a:fld id="{759400C5-7CF2-499B-90B0-31CA1A586900}"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04243A-2D9B-7E36-243D-DBDAA4EBB717}"/>
              </a:ext>
            </a:extLst>
          </p:cNvPr>
          <p:cNvSpPr>
            <a:spLocks noGrp="1"/>
          </p:cNvSpPr>
          <p:nvPr>
            <p:ph type="title"/>
          </p:nvPr>
        </p:nvSpPr>
        <p:spPr>
          <a:xfrm>
            <a:off x="838200" y="365125"/>
            <a:ext cx="10515600" cy="1325563"/>
          </a:xfrm>
          <a:prstGeom prst="rect">
            <a:avLst/>
          </a:prstGeom>
        </p:spPr>
        <p:txBody>
          <a:bodyPr vert="horz" lIns="91440" tIns="45720" rIns="91440" bIns="45720" anchor="ctr">
            <a:normAutofit/>
          </a:bodyPr>
          <a:lstStyle/>
          <a:p>
            <a:r>
              <a:t>Click to edit Master title style</a:t>
            </a:r>
          </a:p>
        </p:txBody>
      </p:sp>
      <p:sp>
        <p:nvSpPr>
          <p:cNvPr id="3" name="Text Placeholder 2">
            <a:extLst>
              <a:ext uri="{FF2B5EF4-FFF2-40B4-BE49-F238E27FC236}">
                <a16:creationId xmlns:a16="http://schemas.microsoft.com/office/drawing/2014/main" id="{7C667B97-85A8-132F-90EC-FF7413EBDE65}"/>
              </a:ext>
            </a:extLst>
          </p:cNvPr>
          <p:cNvSpPr>
            <a:spLocks noGrp="1"/>
          </p:cNvSpPr>
          <p:nvPr>
            <p:ph type="body" idx="1"/>
          </p:nvPr>
        </p:nvSpPr>
        <p:spPr>
          <a:xfrm>
            <a:off x="838200" y="1825625"/>
            <a:ext cx="10515600" cy="4351338"/>
          </a:xfrm>
          <a:prstGeom prst="rect">
            <a:avLst/>
          </a:prstGeom>
        </p:spPr>
        <p:txBody>
          <a:bodyPr vert="horz" lIns="91440" tIns="45720" rIns="91440" bIns="45720">
            <a:normAutofit/>
          </a:bodyPr>
          <a:lstStyle/>
          <a:p>
            <a:pPr lvl="0">
              <a:buNone/>
            </a:pPr>
            <a:r>
              <a:t>Click to edit Master text styles</a:t>
            </a:r>
          </a:p>
          <a:p>
            <a:pPr lvl="1">
              <a:buNone/>
            </a:pPr>
            <a:r>
              <a:t>Second level</a:t>
            </a:r>
          </a:p>
          <a:p>
            <a:pPr lvl="2">
              <a:buNone/>
            </a:pPr>
            <a:r>
              <a:t>Third level</a:t>
            </a:r>
          </a:p>
          <a:p>
            <a:pPr lvl="3">
              <a:buNone/>
            </a:pPr>
            <a:r>
              <a:t>Fourth level</a:t>
            </a:r>
          </a:p>
          <a:p>
            <a:pPr lvl="4">
              <a:buNone/>
            </a:pPr>
            <a:r>
              <a:t>Fifth level</a:t>
            </a:r>
          </a:p>
        </p:txBody>
      </p:sp>
      <p:sp>
        <p:nvSpPr>
          <p:cNvPr id="4" name="Date Placeholder 3">
            <a:extLst>
              <a:ext uri="{FF2B5EF4-FFF2-40B4-BE49-F238E27FC236}">
                <a16:creationId xmlns:a16="http://schemas.microsoft.com/office/drawing/2014/main" id="{1C7BC6C9-D73B-A32C-AD65-A70AF45291B6}"/>
              </a:ext>
            </a:extLst>
          </p:cNvPr>
          <p:cNvSpPr>
            <a:spLocks noGrp="1"/>
          </p:cNvSpPr>
          <p:nvPr>
            <p:ph type="dt" idx="2"/>
          </p:nvPr>
        </p:nvSpPr>
        <p:spPr>
          <a:xfrm>
            <a:off x="838200" y="6356350"/>
            <a:ext cx="2743200" cy="365125"/>
          </a:xfrm>
          <a:prstGeom prst="rect">
            <a:avLst/>
          </a:prstGeom>
        </p:spPr>
        <p:txBody>
          <a:bodyPr vert="horz" lIns="91440" tIns="45720" rIns="91440" bIns="45720" anchor="ctr"/>
          <a:lstStyle>
            <a:lvl1pPr algn="l">
              <a:buNone/>
              <a:defRPr sz="1200">
                <a:solidFill>
                  <a:schemeClr val="tx1">
                    <a:tint val="82000"/>
                  </a:schemeClr>
                </a:solidFill>
              </a:defRPr>
            </a:lvl1pPr>
          </a:lstStyle>
          <a:p>
            <a:fld id="{BAF5D6F9-8101-4201-8F65-E1A0B55C098F}" type="datetimeFigureOut">
              <a:t>9/16/2026</a:t>
            </a:fld>
            <a:endParaRPr/>
          </a:p>
        </p:txBody>
      </p:sp>
      <p:sp>
        <p:nvSpPr>
          <p:cNvPr id="5" name="Footer Placeholder 4">
            <a:extLst>
              <a:ext uri="{FF2B5EF4-FFF2-40B4-BE49-F238E27FC236}">
                <a16:creationId xmlns:a16="http://schemas.microsoft.com/office/drawing/2014/main" id="{A356FF66-A985-94B0-BF5A-243F97BF3B4D}"/>
              </a:ext>
            </a:extLst>
          </p:cNvPr>
          <p:cNvSpPr>
            <a:spLocks noGrp="1"/>
          </p:cNvSpPr>
          <p:nvPr>
            <p:ph type="ftr" idx="3"/>
          </p:nvPr>
        </p:nvSpPr>
        <p:spPr>
          <a:xfrm>
            <a:off x="4038600" y="6356350"/>
            <a:ext cx="4114800" cy="365125"/>
          </a:xfrm>
          <a:prstGeom prst="rect">
            <a:avLst/>
          </a:prstGeom>
        </p:spPr>
        <p:txBody>
          <a:bodyPr vert="horz" lIns="91440" tIns="45720" rIns="91440" bIns="45720" anchor="ctr"/>
          <a:lstStyle>
            <a:lvl1pPr algn="ctr">
              <a:buNone/>
              <a:defRPr sz="1200">
                <a:solidFill>
                  <a:schemeClr val="tx1">
                    <a:tint val="82000"/>
                  </a:schemeClr>
                </a:solidFill>
              </a:defRPr>
            </a:lvl1pPr>
          </a:lstStyle>
          <a:p>
            <a:endParaRPr/>
          </a:p>
        </p:txBody>
      </p:sp>
      <p:sp>
        <p:nvSpPr>
          <p:cNvPr id="6" name="Slide Number Placeholder 5">
            <a:extLst>
              <a:ext uri="{FF2B5EF4-FFF2-40B4-BE49-F238E27FC236}">
                <a16:creationId xmlns:a16="http://schemas.microsoft.com/office/drawing/2014/main" id="{6FB9CDAF-E1ED-D884-870E-813FBBF7693F}"/>
              </a:ext>
            </a:extLst>
          </p:cNvPr>
          <p:cNvSpPr>
            <a:spLocks noGrp="1"/>
          </p:cNvSpPr>
          <p:nvPr>
            <p:ph type="sldNum" idx="4"/>
          </p:nvPr>
        </p:nvSpPr>
        <p:spPr>
          <a:xfrm>
            <a:off x="8610600" y="6356350"/>
            <a:ext cx="2743200" cy="365125"/>
          </a:xfrm>
          <a:prstGeom prst="rect">
            <a:avLst/>
          </a:prstGeom>
        </p:spPr>
        <p:txBody>
          <a:bodyPr vert="horz" lIns="91440" tIns="45720" rIns="91440" bIns="45720" anchor="ctr"/>
          <a:lstStyle>
            <a:lvl1pPr algn="r">
              <a:buNone/>
              <a:defRPr sz="1200">
                <a:solidFill>
                  <a:schemeClr val="tx1">
                    <a:tint val="82000"/>
                  </a:schemeClr>
                </a:solidFill>
              </a:defRPr>
            </a:lvl1pPr>
          </a:lstStyle>
          <a:p>
            <a:fld id="{759400C5-7CF2-499B-90B0-31CA1A586900}"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a:lnSpc>
          <a:spcPct val="90000"/>
        </a:lnSpc>
        <a:spcBef>
          <a:spcPct val="0"/>
        </a:spcBef>
        <a:buNone/>
        <a:defRPr sz="4400" kern="1200">
          <a:solidFill>
            <a:schemeClr val="tx1"/>
          </a:solidFill>
          <a:latin typeface="+mj-lt"/>
          <a:ea typeface="+mj-lt"/>
          <a:cs typeface="+mj-lt"/>
        </a:defRPr>
      </a:lvl1pPr>
    </p:titleStyle>
    <p:bodyStyle>
      <a:lvl1pPr marL="228600" indent="-228600" algn="l" defTabSz="914400">
        <a:lnSpc>
          <a:spcPct val="90000"/>
        </a:lnSpc>
        <a:spcBef>
          <a:spcPts val="1000"/>
        </a:spcBef>
        <a:buFont typeface="Arial"/>
        <a:buChar char="•"/>
        <a:defRPr sz="2800" kern="1200">
          <a:solidFill>
            <a:schemeClr val="tx1"/>
          </a:solidFill>
          <a:latin typeface="+mn-lt"/>
          <a:ea typeface="+mn-lt"/>
          <a:cs typeface="+mn-lt"/>
        </a:defRPr>
      </a:lvl1pPr>
      <a:lvl2pPr marL="685800" indent="-228600" algn="l" defTabSz="914400">
        <a:lnSpc>
          <a:spcPct val="90000"/>
        </a:lnSpc>
        <a:spcBef>
          <a:spcPts val="500"/>
        </a:spcBef>
        <a:buFont typeface="Arial"/>
        <a:buChar char="•"/>
        <a:defRPr sz="2400" kern="1200">
          <a:solidFill>
            <a:schemeClr val="tx1"/>
          </a:solidFill>
          <a:latin typeface="+mn-lt"/>
          <a:ea typeface="+mn-lt"/>
          <a:cs typeface="+mn-lt"/>
        </a:defRPr>
      </a:lvl2pPr>
      <a:lvl3pPr marL="1143000" indent="-228600" algn="l" defTabSz="914400">
        <a:lnSpc>
          <a:spcPct val="90000"/>
        </a:lnSpc>
        <a:spcBef>
          <a:spcPts val="500"/>
        </a:spcBef>
        <a:buFont typeface="Arial"/>
        <a:buChar char="•"/>
        <a:defRPr sz="2000" kern="1200">
          <a:solidFill>
            <a:schemeClr val="tx1"/>
          </a:solidFill>
          <a:latin typeface="+mn-lt"/>
          <a:ea typeface="+mn-lt"/>
          <a:cs typeface="+mn-lt"/>
        </a:defRPr>
      </a:lvl3pPr>
      <a:lvl4pPr marL="1600200" indent="-228600" algn="l" defTabSz="914400">
        <a:lnSpc>
          <a:spcPct val="90000"/>
        </a:lnSpc>
        <a:spcBef>
          <a:spcPts val="500"/>
        </a:spcBef>
        <a:buFont typeface="Arial"/>
        <a:buChar char="•"/>
        <a:defRPr sz="1800" kern="1200">
          <a:solidFill>
            <a:schemeClr val="tx1"/>
          </a:solidFill>
          <a:latin typeface="+mn-lt"/>
          <a:ea typeface="+mn-lt"/>
          <a:cs typeface="+mn-lt"/>
        </a:defRPr>
      </a:lvl4pPr>
      <a:lvl5pPr marL="2057400" indent="-228600" algn="l" defTabSz="914400">
        <a:lnSpc>
          <a:spcPct val="90000"/>
        </a:lnSpc>
        <a:spcBef>
          <a:spcPts val="500"/>
        </a:spcBef>
        <a:buFont typeface="Arial"/>
        <a:buChar char="•"/>
        <a:defRPr sz="1800" kern="1200">
          <a:solidFill>
            <a:schemeClr val="tx1"/>
          </a:solidFill>
          <a:latin typeface="+mn-lt"/>
          <a:ea typeface="+mn-lt"/>
          <a:cs typeface="+mn-lt"/>
        </a:defRPr>
      </a:lvl5pPr>
      <a:lvl6pPr marL="2514600" indent="-228600" algn="l" defTabSz="914400">
        <a:lnSpc>
          <a:spcPct val="90000"/>
        </a:lnSpc>
        <a:spcBef>
          <a:spcPts val="500"/>
        </a:spcBef>
        <a:buFont typeface="Arial"/>
        <a:buChar char="•"/>
        <a:defRPr sz="1800" kern="1200">
          <a:solidFill>
            <a:schemeClr val="tx1"/>
          </a:solidFill>
          <a:latin typeface="+mn-lt"/>
          <a:ea typeface="+mn-lt"/>
          <a:cs typeface="+mn-lt"/>
        </a:defRPr>
      </a:lvl6pPr>
      <a:lvl7pPr marL="2971800" indent="-228600" algn="l" defTabSz="914400">
        <a:lnSpc>
          <a:spcPct val="90000"/>
        </a:lnSpc>
        <a:spcBef>
          <a:spcPts val="500"/>
        </a:spcBef>
        <a:buFont typeface="Arial"/>
        <a:buChar char="•"/>
        <a:defRPr sz="1800" kern="1200">
          <a:solidFill>
            <a:schemeClr val="tx1"/>
          </a:solidFill>
          <a:latin typeface="+mn-lt"/>
          <a:ea typeface="+mn-lt"/>
          <a:cs typeface="+mn-lt"/>
        </a:defRPr>
      </a:lvl7pPr>
      <a:lvl8pPr marL="3429000" indent="-228600" algn="l" defTabSz="914400">
        <a:lnSpc>
          <a:spcPct val="90000"/>
        </a:lnSpc>
        <a:spcBef>
          <a:spcPts val="500"/>
        </a:spcBef>
        <a:buFont typeface="Arial"/>
        <a:buChar char="•"/>
        <a:defRPr sz="1800" kern="1200">
          <a:solidFill>
            <a:schemeClr val="tx1"/>
          </a:solidFill>
          <a:latin typeface="+mn-lt"/>
          <a:ea typeface="+mn-lt"/>
          <a:cs typeface="+mn-lt"/>
        </a:defRPr>
      </a:lvl8pPr>
      <a:lvl9pPr marL="3886200" indent="-228600" algn="l" defTabSz="914400">
        <a:lnSpc>
          <a:spcPct val="90000"/>
        </a:lnSpc>
        <a:spcBef>
          <a:spcPts val="500"/>
        </a:spcBef>
        <a:buFont typeface="Arial"/>
        <a:buChar char="•"/>
        <a:defRPr sz="1800" kern="1200">
          <a:solidFill>
            <a:schemeClr val="tx1"/>
          </a:solidFill>
          <a:latin typeface="+mn-lt"/>
          <a:ea typeface="+mn-lt"/>
          <a:cs typeface="+mn-lt"/>
        </a:defRPr>
      </a:lvl9pPr>
    </p:bodyStyle>
    <p:otherStyle>
      <a:lvl1pPr marL="0" algn="l" defTabSz="914400">
        <a:buNone/>
        <a:defRPr sz="1800" kern="1200">
          <a:solidFill>
            <a:schemeClr val="tx1"/>
          </a:solidFill>
          <a:latin typeface="+mn-lt"/>
          <a:ea typeface="+mn-lt"/>
          <a:cs typeface="+mn-lt"/>
        </a:defRPr>
      </a:lvl1pPr>
      <a:lvl2pPr marL="457200" algn="l" defTabSz="914400">
        <a:buNone/>
        <a:defRPr sz="1800" kern="1200">
          <a:solidFill>
            <a:schemeClr val="tx1"/>
          </a:solidFill>
          <a:latin typeface="+mn-lt"/>
          <a:ea typeface="+mn-lt"/>
          <a:cs typeface="+mn-lt"/>
        </a:defRPr>
      </a:lvl2pPr>
      <a:lvl3pPr marL="914400" algn="l" defTabSz="914400">
        <a:buNone/>
        <a:defRPr sz="1800" kern="1200">
          <a:solidFill>
            <a:schemeClr val="tx1"/>
          </a:solidFill>
          <a:latin typeface="+mn-lt"/>
          <a:ea typeface="+mn-lt"/>
          <a:cs typeface="+mn-lt"/>
        </a:defRPr>
      </a:lvl3pPr>
      <a:lvl4pPr marL="1371600" algn="l" defTabSz="914400">
        <a:buNone/>
        <a:defRPr sz="1800" kern="1200">
          <a:solidFill>
            <a:schemeClr val="tx1"/>
          </a:solidFill>
          <a:latin typeface="+mn-lt"/>
          <a:ea typeface="+mn-lt"/>
          <a:cs typeface="+mn-lt"/>
        </a:defRPr>
      </a:lvl4pPr>
      <a:lvl5pPr marL="1828800" algn="l" defTabSz="914400">
        <a:buNone/>
        <a:defRPr sz="1800" kern="1200">
          <a:solidFill>
            <a:schemeClr val="tx1"/>
          </a:solidFill>
          <a:latin typeface="+mn-lt"/>
          <a:ea typeface="+mn-lt"/>
          <a:cs typeface="+mn-lt"/>
        </a:defRPr>
      </a:lvl5pPr>
      <a:lvl6pPr marL="2286000" algn="l" defTabSz="914400">
        <a:buNone/>
        <a:defRPr sz="1800" kern="1200">
          <a:solidFill>
            <a:schemeClr val="tx1"/>
          </a:solidFill>
          <a:latin typeface="+mn-lt"/>
          <a:ea typeface="+mn-lt"/>
          <a:cs typeface="+mn-lt"/>
        </a:defRPr>
      </a:lvl6pPr>
      <a:lvl7pPr marL="2743200" algn="l" defTabSz="914400">
        <a:buNone/>
        <a:defRPr sz="1800" kern="1200">
          <a:solidFill>
            <a:schemeClr val="tx1"/>
          </a:solidFill>
          <a:latin typeface="+mn-lt"/>
          <a:ea typeface="+mn-lt"/>
          <a:cs typeface="+mn-lt"/>
        </a:defRPr>
      </a:lvl7pPr>
      <a:lvl8pPr marL="3200400" algn="l" defTabSz="914400">
        <a:buNone/>
        <a:defRPr sz="1800" kern="1200">
          <a:solidFill>
            <a:schemeClr val="tx1"/>
          </a:solidFill>
          <a:latin typeface="+mn-lt"/>
          <a:ea typeface="+mn-lt"/>
          <a:cs typeface="+mn-lt"/>
        </a:defRPr>
      </a:lvl8pPr>
      <a:lvl9pPr marL="3657600" algn="l" defTabSz="914400">
        <a:buNone/>
        <a:defRPr sz="1800" kern="12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186/s12911-022-01928-0"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hyperlink" Target="https://doi.org/10.7748/en.2024.e220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51021026-E2B3-85FD-E755-A99B26B16A36}"/>
              </a:ext>
            </a:extLst>
          </p:cNvPr>
          <p:cNvSpPr>
            <a:spLocks noGrp="1"/>
          </p:cNvSpPr>
          <p:nvPr>
            <p:ph type="title"/>
          </p:nvPr>
        </p:nvSpPr>
        <p:spPr>
          <a:xfrm>
            <a:off x="686834" y="1153572"/>
            <a:ext cx="3200400" cy="4461163"/>
          </a:xfrm>
        </p:spPr>
        <p:txBody>
          <a:bodyPr>
            <a:normAutofit/>
          </a:bodyPr>
          <a:lstStyle/>
          <a:p>
            <a:r>
              <a:rPr>
                <a:solidFill>
                  <a:srgbClr val="FFFFFF"/>
                </a:solidFill>
              </a:rPr>
              <a:t>History Taking </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6E49528-AE3B-D507-D46A-309C5E29D448}"/>
              </a:ext>
            </a:extLst>
          </p:cNvPr>
          <p:cNvSpPr>
            <a:spLocks noGrp="1"/>
          </p:cNvSpPr>
          <p:nvPr>
            <p:ph idx="1"/>
          </p:nvPr>
        </p:nvSpPr>
        <p:spPr>
          <a:xfrm>
            <a:off x="4447308" y="591344"/>
            <a:ext cx="6906491" cy="5585619"/>
          </a:xfrm>
        </p:spPr>
        <p:txBody>
          <a:bodyPr anchor="ctr">
            <a:normAutofit/>
          </a:bodyPr>
          <a:lstStyle/>
          <a:p>
            <a:r>
              <a:rPr sz="2400"/>
              <a:t>Taking a medical history as a beginner involves developing basic interview skills that are essential in medical education.</a:t>
            </a:r>
          </a:p>
          <a:p>
            <a:r>
              <a:rPr sz="2400"/>
              <a:t>Taking a medical history is a structured yet flexible process essential for accurate diagnosis and effective patient management. For beginners, it involves gathering relevant information through active engagement with the patient, which facilitates their participation and autonomy in the consultation (Butler, 2025).</a:t>
            </a:r>
          </a:p>
          <a:p>
            <a:r>
              <a:rPr sz="2400"/>
              <a:t>Communication skills are fundamental in this process, including active listening, empathetic communication, and cultural sensitivity, which help build rapport and trust with patients (Furstenberg et al. 2020)</a:t>
            </a:r>
          </a:p>
        </p:txBody>
      </p:sp>
    </p:spTree>
    <p:extLst>
      <p:ext uri="{BB962C8B-B14F-4D97-AF65-F5344CB8AC3E}">
        <p14:creationId xmlns:p14="http://schemas.microsoft.com/office/powerpoint/2010/main" val="23719982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4481A-48E6-3097-1C22-7139BF6098FF}"/>
              </a:ext>
            </a:extLst>
          </p:cNvPr>
          <p:cNvSpPr>
            <a:spLocks noGrp="1"/>
          </p:cNvSpPr>
          <p:nvPr>
            <p:ph type="title"/>
          </p:nvPr>
        </p:nvSpPr>
        <p:spPr>
          <a:xfrm>
            <a:off x="5868557" y="1138036"/>
            <a:ext cx="5444382" cy="1402470"/>
          </a:xfrm>
        </p:spPr>
        <p:txBody>
          <a:bodyPr anchor="t">
            <a:normAutofit/>
          </a:bodyPr>
          <a:lstStyle/>
          <a:p>
            <a:r>
              <a:rPr sz="3200"/>
              <a:t>A medical History </a:t>
            </a:r>
          </a:p>
        </p:txBody>
      </p:sp>
      <p:pic>
        <p:nvPicPr>
          <p:cNvPr id="12" name="Picture 4"/>
          <p:cNvPicPr>
            <a:picLocks noChangeAspect="1"/>
          </p:cNvPicPr>
          <p:nvPr/>
        </p:nvPicPr>
        <p:blipFill>
          <a:blip r:embed="rId3"/>
          <a:srcRect l="46198" r="3664" b="-1"/>
          <a:stretch>
            <a:fillRect/>
          </a:stretch>
        </p:blipFill>
        <p:spPr>
          <a:xfrm>
            <a:off x="-1" y="10"/>
            <a:ext cx="5151179" cy="6857990"/>
          </a:xfrm>
          <a:prstGeom prst="rect">
            <a:avLst/>
          </a:prstGeom>
        </p:spPr>
      </p:pic>
      <p:sp>
        <p:nvSpPr>
          <p:cNvPr id="9" name="Straight Connector 8">
            <a:extLst>
              <a:ext uri="{FF2B5EF4-FFF2-40B4-BE49-F238E27FC236}">
                <a16:creationId xmlns:a16="http://schemas.microsoft.com/office/drawing/2014/main" id="{2A25C418-F8CF-43D4-ACE9-F3B85AEEE388}"/>
              </a:ext>
            </a:extLst>
          </p:cNvPr>
          <p:cNvSpPr>
            <a:spLocks noGrp="1"/>
          </p:cNvSpPr>
          <p:nvPr/>
        </p:nv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txBody>
          <a:bodyPr/>
          <a:lstStyle/>
          <a:p>
            <a:endParaRPr lang="en-GB"/>
          </a:p>
        </p:txBody>
      </p:sp>
      <p:sp>
        <p:nvSpPr>
          <p:cNvPr id="3" name="Content Placeholder 2">
            <a:extLst>
              <a:ext uri="{FF2B5EF4-FFF2-40B4-BE49-F238E27FC236}">
                <a16:creationId xmlns:a16="http://schemas.microsoft.com/office/drawing/2014/main" id="{71A7815A-3F50-9E4F-587B-7964A88BB119}"/>
              </a:ext>
            </a:extLst>
          </p:cNvPr>
          <p:cNvSpPr>
            <a:spLocks noGrp="1"/>
          </p:cNvSpPr>
          <p:nvPr>
            <p:ph idx="1"/>
          </p:nvPr>
        </p:nvSpPr>
        <p:spPr>
          <a:xfrm>
            <a:off x="5868557" y="2551176"/>
            <a:ext cx="5444382" cy="3591207"/>
          </a:xfrm>
        </p:spPr>
        <p:txBody>
          <a:bodyPr>
            <a:normAutofit/>
          </a:bodyPr>
          <a:lstStyle/>
          <a:p>
            <a:r>
              <a:rPr sz="2000"/>
              <a:t>A </a:t>
            </a:r>
            <a:r>
              <a:rPr sz="2000" b="1"/>
              <a:t>medical history</a:t>
            </a:r>
            <a:r>
              <a:rPr sz="2000"/>
              <a:t> is a systematic account of information relevant to a patient’s health, gathered through skilled questioning, active listening, and accurate documentation. </a:t>
            </a:r>
          </a:p>
        </p:txBody>
      </p:sp>
    </p:spTree>
    <p:extLst>
      <p:ext uri="{BB962C8B-B14F-4D97-AF65-F5344CB8AC3E}">
        <p14:creationId xmlns:p14="http://schemas.microsoft.com/office/powerpoint/2010/main" val="629799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Learning Outcomes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Explain the purpose and structure of a clinical history</a:t>
            </a:r>
          </a:p>
          <a:p>
            <a:pPr lvl="0">
              <a:buNone/>
            </a:pPr>
            <a:r>
              <a:t>Use open and focused questions to gather relevant information</a:t>
            </a:r>
          </a:p>
          <a:p>
            <a:pPr lvl="0">
              <a:buNone/>
            </a:pPr>
            <a:r>
              <a:t>Demonstrate active listening, empathy, consent, and confidentiality</a:t>
            </a:r>
          </a:p>
          <a:p>
            <a:pPr lvl="0">
              <a:buNone/>
            </a:pPr>
            <a:r>
              <a:t>Record information clearly and identify concerns that require escalation</a:t>
            </a:r>
          </a:p>
        </p:txBody>
      </p:sp>
    </p:spTree>
    <p:extLst>
      <p:ext uri="{BB962C8B-B14F-4D97-AF65-F5344CB8AC3E}">
        <p14:creationId xmlns:p14="http://schemas.microsoft.com/office/powerpoint/2010/main" val="1050848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Assessment</a:t>
            </a:r>
          </a:p>
          <a:p>
            <a:r>
              <a:rPr>
                <a:solidFill>
                  <a:srgbClr val="FFFFFF"/>
                </a:solidFill>
              </a:rPr>
              <a:t>Links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Academic interview: 11 minutes, 75%. Analyse a discipline-specific physiological measurement</a:t>
            </a:r>
          </a:p>
          <a:p>
            <a:pPr lvl="0">
              <a:buNone/>
            </a:pPr>
            <a:r>
              <a:t>History supports reasoning about patient, environment, pathology, and measurement reliability</a:t>
            </a:r>
          </a:p>
          <a:p>
            <a:pPr lvl="0">
              <a:buNone/>
            </a:pPr>
            <a:r>
              <a:t>Workplace observation: Pass or Fail. Safe, professional history-taking is directly observed and must be passed</a:t>
            </a:r>
          </a:p>
          <a:p>
            <a:pPr lvl="0">
              <a:buNone/>
            </a:pPr>
            <a:r>
              <a:t>Reflective account: 500 words, 25%. Evaluate your observed performance and identify professional development</a:t>
            </a:r>
          </a:p>
        </p:txBody>
      </p:sp>
    </p:spTree>
    <p:extLst>
      <p:ext uri="{BB962C8B-B14F-4D97-AF65-F5344CB8AC3E}">
        <p14:creationId xmlns:p14="http://schemas.microsoft.com/office/powerpoint/2010/main" val="1050848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Observation Criteria</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Introduce yourself, confirm identity, explain the purpose, and gain consent</a:t>
            </a:r>
          </a:p>
          <a:p>
            <a:pPr lvl="0">
              <a:buNone/>
            </a:pPr>
            <a:r>
              <a:t>Protect privacy and dignity while using a focused, patient-centred history</a:t>
            </a:r>
          </a:p>
          <a:p>
            <a:pPr lvl="0">
              <a:buNone/>
            </a:pPr>
            <a:r>
              <a:t>Recognise information that may affect safety or the validity of a physiological measurement</a:t>
            </a:r>
          </a:p>
          <a:p>
            <a:pPr lvl="0">
              <a:buNone/>
            </a:pPr>
            <a:r>
              <a:t>Prepare the patient, environment, and equipment while following infection and safety procedures</a:t>
            </a:r>
          </a:p>
          <a:p>
            <a:r>
              <a:t>Record accurately, recognise your limits, seek advice, and escalate concerns</a:t>
            </a:r>
          </a:p>
        </p:txBody>
      </p:sp>
    </p:spTree>
    <p:extLst>
      <p:ext uri="{BB962C8B-B14F-4D97-AF65-F5344CB8AC3E}">
        <p14:creationId xmlns:p14="http://schemas.microsoft.com/office/powerpoint/2010/main" val="10508482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Reflective Account</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Use the observed history-taking episode as the focus of the 500-word account</a:t>
            </a:r>
          </a:p>
          <a:p>
            <a:pPr lvl="0">
              <a:buNone/>
            </a:pPr>
            <a:r>
              <a:t>Describe the context briefly while maintaining confidentiality</a:t>
            </a:r>
          </a:p>
          <a:p>
            <a:pPr lvl="0">
              <a:buNone/>
            </a:pPr>
            <a:r>
              <a:t>Evaluate what went well and support this with specific examples</a:t>
            </a:r>
          </a:p>
          <a:p>
            <a:pPr lvl="0">
              <a:buNone/>
            </a:pPr>
            <a:r>
              <a:t>Critically consider one aspect that could improve and explain why it matters</a:t>
            </a:r>
          </a:p>
          <a:p>
            <a:r>
              <a:t>Identify learning and set a specific action for future practice</a:t>
            </a:r>
          </a:p>
        </p:txBody>
      </p:sp>
    </p:spTree>
    <p:extLst>
      <p:ext uri="{BB962C8B-B14F-4D97-AF65-F5344CB8AC3E}">
        <p14:creationId xmlns:p14="http://schemas.microsoft.com/office/powerpoint/2010/main" val="1050848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History</a:t>
            </a:r>
          </a:p>
          <a:p>
            <a:r>
              <a:rPr>
                <a:solidFill>
                  <a:srgbClr val="FFFFFF"/>
                </a:solidFill>
              </a:rPr>
              <a:t>Structure</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Prepare: privacy, environment, records, and communication needs</a:t>
            </a:r>
          </a:p>
          <a:p>
            <a:pPr lvl="0">
              <a:buNone/>
            </a:pPr>
            <a:r>
              <a:t>Open: introduce yourself, confirm identity, explain your role, and gain consent</a:t>
            </a:r>
          </a:p>
          <a:p>
            <a:pPr lvl="0">
              <a:buNone/>
            </a:pPr>
            <a:r>
              <a:t>Explore: presenting concern, symptom detail, background, medication, social context, and function</a:t>
            </a:r>
          </a:p>
          <a:p>
            <a:pPr lvl="0">
              <a:buNone/>
            </a:pPr>
            <a:r>
              <a:t>Close: summarise, check accuracy, ask if anything was missed, and explain the next step</a:t>
            </a:r>
          </a:p>
        </p:txBody>
      </p:sp>
    </p:spTree>
    <p:extLst>
      <p:ext uri="{BB962C8B-B14F-4D97-AF65-F5344CB8AC3E}">
        <p14:creationId xmlns:p14="http://schemas.microsoft.com/office/powerpoint/2010/main" val="1050848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Opening the History</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Introduce yourself and explain why you are speaking with the patient</a:t>
            </a:r>
          </a:p>
          <a:p>
            <a:pPr lvl="0">
              <a:buNone/>
            </a:pPr>
            <a:r>
              <a:t>Confirm the patient using local identification procedures</a:t>
            </a:r>
          </a:p>
          <a:p>
            <a:pPr lvl="0">
              <a:buNone/>
            </a:pPr>
            <a:r>
              <a:t>Check privacy, comfort, communication needs, and who else is present</a:t>
            </a:r>
          </a:p>
          <a:p>
            <a:pPr lvl="0">
              <a:buNone/>
            </a:pPr>
            <a:r>
              <a:t>Gain consent and begin with an open question: “What has brought you in today?”</a:t>
            </a:r>
          </a:p>
          <a:p>
            <a:r>
              <a:t>Listen without interrupting, then clarify and focus the history</a:t>
            </a:r>
          </a:p>
        </p:txBody>
      </p:sp>
    </p:spTree>
    <p:extLst>
      <p:ext uri="{BB962C8B-B14F-4D97-AF65-F5344CB8AC3E}">
        <p14:creationId xmlns:p14="http://schemas.microsoft.com/office/powerpoint/2010/main" val="1050848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Current Medical Concerns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Presenting complaint and associated symptoms</a:t>
            </a:r>
          </a:p>
          <a:p>
            <a:pPr lvl="0">
              <a:buNone/>
            </a:pPr>
            <a:r>
              <a:t>Onset, duration, severity, progression, and exacerbating/relieving factors</a:t>
            </a:r>
          </a:p>
          <a:p>
            <a:pPr lvl="0">
              <a:buNone/>
            </a:pPr>
            <a:r>
              <a:t>Patient’s own interpretation of the problem (“ideas, concerns, expectations”)</a:t>
            </a:r>
          </a:p>
          <a:p>
            <a:pPr lvl="0">
              <a:buNone/>
            </a:pPr>
            <a:r>
              <a:t>Impact on daily functioning, mood, sleep, work, and social participation</a:t>
            </a:r>
          </a:p>
          <a:p>
            <a:r>
              <a:t>This section establishes the </a:t>
            </a:r>
            <a:r>
              <a:rPr i="1"/>
              <a:t>clinical context</a:t>
            </a:r>
            <a:r>
              <a:t> and guides diagnostic reasoning (Albrink, 2022). </a:t>
            </a:r>
          </a:p>
          <a:p>
            <a:endParaRPr/>
          </a:p>
        </p:txBody>
      </p:sp>
    </p:spTree>
    <p:extLst>
      <p:ext uri="{BB962C8B-B14F-4D97-AF65-F5344CB8AC3E}">
        <p14:creationId xmlns:p14="http://schemas.microsoft.com/office/powerpoint/2010/main" val="1050848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Symptom Questions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Site: where is the symptom and does it spread?</a:t>
            </a:r>
          </a:p>
          <a:p>
            <a:pPr lvl="0">
              <a:buNone/>
            </a:pPr>
            <a:r>
              <a:t>Onset: when and how did it begin?</a:t>
            </a:r>
          </a:p>
          <a:p>
            <a:pPr lvl="0">
              <a:buNone/>
            </a:pPr>
            <a:r>
              <a:t>Character: how would the patient describe it?</a:t>
            </a:r>
          </a:p>
          <a:p>
            <a:pPr lvl="0">
              <a:buNone/>
            </a:pPr>
            <a:r>
              <a:t>Radiation, associated symptoms, timing, triggers, and relieving factors</a:t>
            </a:r>
          </a:p>
          <a:p>
            <a:r>
              <a:t>Severity: use the patient's words and an appropriate scale</a:t>
            </a:r>
          </a:p>
          <a:p>
            <a:r>
              <a:t>Ideas, concerns, expectations, and impact on daily life</a:t>
            </a:r>
          </a:p>
        </p:txBody>
      </p:sp>
    </p:spTree>
    <p:extLst>
      <p:ext uri="{BB962C8B-B14F-4D97-AF65-F5344CB8AC3E}">
        <p14:creationId xmlns:p14="http://schemas.microsoft.com/office/powerpoint/2010/main" val="10508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4D694C93-BE5F-BF70-E564-87609DE91D21}"/>
              </a:ext>
            </a:extLst>
          </p:cNvPr>
          <p:cNvSpPr>
            <a:spLocks noGrp="1"/>
          </p:cNvSpPr>
          <p:nvPr>
            <p:ph type="title"/>
          </p:nvPr>
        </p:nvSpPr>
        <p:spPr>
          <a:xfrm>
            <a:off x="686834" y="1153572"/>
            <a:ext cx="3200400" cy="4461163"/>
          </a:xfrm>
        </p:spPr>
        <p:txBody>
          <a:bodyPr>
            <a:normAutofit/>
          </a:bodyPr>
          <a:lstStyle/>
          <a:p>
            <a:r>
              <a:rPr>
                <a:solidFill>
                  <a:srgbClr val="FFFFFF"/>
                </a:solidFill>
              </a:rPr>
              <a:t>Past Medical History</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F7C750A4-AA84-3DAF-CF87-946AD535CE15}"/>
              </a:ext>
            </a:extLst>
          </p:cNvPr>
          <p:cNvSpPr>
            <a:spLocks noGrp="1"/>
          </p:cNvSpPr>
          <p:nvPr>
            <p:ph idx="1"/>
          </p:nvPr>
        </p:nvSpPr>
        <p:spPr>
          <a:xfrm>
            <a:off x="4447308" y="591344"/>
            <a:ext cx="6906491" cy="5585619"/>
          </a:xfrm>
        </p:spPr>
        <p:txBody>
          <a:bodyPr anchor="ctr">
            <a:normAutofit/>
          </a:bodyPr>
          <a:lstStyle/>
          <a:p>
            <a:pPr lvl="0">
              <a:buNone/>
            </a:pPr>
            <a:r>
              <a:t>Previous diagnoses, hospitalisations, surgeries, and chronic conditions</a:t>
            </a:r>
          </a:p>
          <a:p>
            <a:pPr lvl="0">
              <a:buNone/>
            </a:pPr>
            <a:r>
              <a:t>History of infections, injuries, or significant acute illnesses</a:t>
            </a:r>
          </a:p>
          <a:p>
            <a:pPr lvl="0">
              <a:buNone/>
            </a:pPr>
            <a:r>
              <a:t>Mental health conditions and previous treatments</a:t>
            </a:r>
          </a:p>
          <a:p>
            <a:pPr lvl="0">
              <a:buNone/>
            </a:pPr>
            <a:r>
              <a:t>Immunisation status and screening history</a:t>
            </a:r>
          </a:p>
          <a:p>
            <a:r>
              <a:t>Past conditions often reveal patterns, risk factors, or complications relevant to current symptoms. </a:t>
            </a:r>
          </a:p>
          <a:p>
            <a:endParaRPr/>
          </a:p>
        </p:txBody>
      </p:sp>
    </p:spTree>
    <p:extLst>
      <p:ext uri="{BB962C8B-B14F-4D97-AF65-F5344CB8AC3E}">
        <p14:creationId xmlns:p14="http://schemas.microsoft.com/office/powerpoint/2010/main" val="4264501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9500EE4A-5BC9-1C2B-C0DF-1850E5C6D32E}"/>
              </a:ext>
            </a:extLst>
          </p:cNvPr>
          <p:cNvSpPr>
            <a:spLocks noGrp="1"/>
          </p:cNvSpPr>
          <p:nvPr>
            <p:ph type="title"/>
          </p:nvPr>
        </p:nvSpPr>
        <p:spPr>
          <a:xfrm>
            <a:off x="686834" y="1153572"/>
            <a:ext cx="3200400" cy="4461163"/>
          </a:xfrm>
        </p:spPr>
        <p:txBody>
          <a:bodyPr>
            <a:normAutofit/>
          </a:bodyPr>
          <a:lstStyle/>
          <a:p>
            <a:r>
              <a:rPr>
                <a:solidFill>
                  <a:srgbClr val="FFFFFF"/>
                </a:solidFill>
              </a:rPr>
              <a:t>Medication and Treatment History</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A776E597-500C-F9D5-48F0-AF41B9CF9F2B}"/>
              </a:ext>
            </a:extLst>
          </p:cNvPr>
          <p:cNvSpPr>
            <a:spLocks noGrp="1"/>
          </p:cNvSpPr>
          <p:nvPr>
            <p:ph idx="1"/>
          </p:nvPr>
        </p:nvSpPr>
        <p:spPr>
          <a:xfrm>
            <a:off x="4447308" y="591344"/>
            <a:ext cx="6906491" cy="5585619"/>
          </a:xfrm>
        </p:spPr>
        <p:txBody>
          <a:bodyPr anchor="ctr">
            <a:normAutofit/>
          </a:bodyPr>
          <a:lstStyle/>
          <a:p>
            <a:pPr lvl="0">
              <a:buNone/>
            </a:pPr>
            <a:r>
              <a:t>Current prescribed medications, over‑the‑counter drugs, supplements, and herbal remedies</a:t>
            </a:r>
          </a:p>
          <a:p>
            <a:pPr lvl="0">
              <a:buNone/>
            </a:pPr>
            <a:r>
              <a:t>Adherence, side effects, and patient understanding of their regimen</a:t>
            </a:r>
          </a:p>
          <a:p>
            <a:pPr lvl="0">
              <a:buNone/>
            </a:pPr>
            <a:r>
              <a:t>Past medications and reasons for discontinuation</a:t>
            </a:r>
          </a:p>
          <a:p>
            <a:r>
              <a:t>This helps identify interactions, contraindications, and therapeutic opportunities.</a:t>
            </a:r>
          </a:p>
          <a:p>
            <a:endParaRPr/>
          </a:p>
        </p:txBody>
      </p:sp>
    </p:spTree>
    <p:extLst>
      <p:ext uri="{BB962C8B-B14F-4D97-AF65-F5344CB8AC3E}">
        <p14:creationId xmlns:p14="http://schemas.microsoft.com/office/powerpoint/2010/main" val="2936748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EE14992D-327A-57EF-0CB0-6FB396402B0A}"/>
              </a:ext>
            </a:extLst>
          </p:cNvPr>
          <p:cNvSpPr>
            <a:spLocks noGrp="1"/>
          </p:cNvSpPr>
          <p:nvPr>
            <p:ph type="title"/>
          </p:nvPr>
        </p:nvSpPr>
        <p:spPr>
          <a:xfrm>
            <a:off x="686834" y="1153572"/>
            <a:ext cx="3200400" cy="4461163"/>
          </a:xfrm>
        </p:spPr>
        <p:txBody>
          <a:bodyPr>
            <a:normAutofit/>
          </a:bodyPr>
          <a:lstStyle/>
          <a:p>
            <a:r>
              <a:rPr sz="3700">
                <a:solidFill>
                  <a:srgbClr val="FFFFFF"/>
                </a:solidFill>
              </a:rPr>
              <a:t>Occupational and Environmental Exposures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7C1A7984-C6AA-1B86-3E15-AEC6A3D9ECB7}"/>
              </a:ext>
            </a:extLst>
          </p:cNvPr>
          <p:cNvSpPr>
            <a:spLocks noGrp="1"/>
          </p:cNvSpPr>
          <p:nvPr>
            <p:ph idx="1"/>
          </p:nvPr>
        </p:nvSpPr>
        <p:spPr>
          <a:xfrm>
            <a:off x="4447308" y="591344"/>
            <a:ext cx="6906491" cy="5585619"/>
          </a:xfrm>
        </p:spPr>
        <p:txBody>
          <a:bodyPr anchor="ctr">
            <a:normAutofit/>
          </a:bodyPr>
          <a:lstStyle/>
          <a:p>
            <a:pPr lvl="0">
              <a:buNone/>
            </a:pPr>
            <a:r>
              <a:t>Current and previous occupations</a:t>
            </a:r>
          </a:p>
          <a:p>
            <a:pPr lvl="0">
              <a:buNone/>
            </a:pPr>
            <a:r>
              <a:t>Exposure to chemicals, dust, noise, radiation, repetitive strain, or biological hazards</a:t>
            </a:r>
          </a:p>
          <a:p>
            <a:pPr lvl="0">
              <a:buNone/>
            </a:pPr>
            <a:r>
              <a:t>Work‑related stressors and ergonomic factors</a:t>
            </a:r>
          </a:p>
          <a:p>
            <a:pPr lvl="0">
              <a:buNone/>
            </a:pPr>
            <a:r>
              <a:t>Environmental exposures at home (mould, pets, allergens, smoking, pollutants)</a:t>
            </a:r>
          </a:p>
          <a:p>
            <a:r>
              <a:t>These details support recognition of occupational diseases and environmental contributors to illness.</a:t>
            </a:r>
          </a:p>
          <a:p>
            <a:endParaRPr/>
          </a:p>
        </p:txBody>
      </p:sp>
    </p:spTree>
    <p:extLst>
      <p:ext uri="{BB962C8B-B14F-4D97-AF65-F5344CB8AC3E}">
        <p14:creationId xmlns:p14="http://schemas.microsoft.com/office/powerpoint/2010/main" val="3809740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3444B099-FFAC-7CA5-EBC4-4B845E0800A3}"/>
              </a:ext>
            </a:extLst>
          </p:cNvPr>
          <p:cNvSpPr>
            <a:spLocks noGrp="1"/>
          </p:cNvSpPr>
          <p:nvPr>
            <p:ph type="title"/>
          </p:nvPr>
        </p:nvSpPr>
        <p:spPr>
          <a:xfrm>
            <a:off x="686834" y="1153572"/>
            <a:ext cx="3200400" cy="4461163"/>
          </a:xfrm>
        </p:spPr>
        <p:txBody>
          <a:bodyPr>
            <a:normAutofit/>
          </a:bodyPr>
          <a:lstStyle/>
          <a:p>
            <a:r>
              <a:rPr b="1">
                <a:solidFill>
                  <a:srgbClr val="FFFFFF"/>
                </a:solidFill>
              </a:rPr>
              <a:t>Family History</a:t>
            </a:r>
            <a:br/>
            <a:endParaRPr>
              <a:solidFill>
                <a:srgbClr val="FFFFFF"/>
              </a:solidFill>
            </a:endParaRP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DB268864-2656-6CEB-EE36-DEF1179B4E71}"/>
              </a:ext>
            </a:extLst>
          </p:cNvPr>
          <p:cNvSpPr>
            <a:spLocks noGrp="1"/>
          </p:cNvSpPr>
          <p:nvPr>
            <p:ph idx="1"/>
          </p:nvPr>
        </p:nvSpPr>
        <p:spPr>
          <a:xfrm>
            <a:off x="4447308" y="591344"/>
            <a:ext cx="6906491" cy="5585619"/>
          </a:xfrm>
        </p:spPr>
        <p:txBody>
          <a:bodyPr anchor="ctr">
            <a:normAutofit/>
          </a:bodyPr>
          <a:lstStyle/>
          <a:p>
            <a:pPr lvl="0">
              <a:buNone/>
            </a:pPr>
            <a:r>
              <a:t>Hereditary conditions (e.g., cardiovascular disease, diabetes, cancers, mental illness)</a:t>
            </a:r>
          </a:p>
          <a:p>
            <a:pPr lvl="0">
              <a:buNone/>
            </a:pPr>
            <a:r>
              <a:t>Patterns of illness across generations</a:t>
            </a:r>
          </a:p>
          <a:p>
            <a:pPr lvl="0">
              <a:buNone/>
            </a:pPr>
            <a:r>
              <a:t>Genetic predispositions and shared environmental factors</a:t>
            </a:r>
          </a:p>
          <a:p>
            <a:r>
              <a:t>Family history informs risk stratification and preventive care (Bennett, 2010) </a:t>
            </a:r>
          </a:p>
          <a:p>
            <a:endParaRPr/>
          </a:p>
        </p:txBody>
      </p:sp>
    </p:spTree>
    <p:extLst>
      <p:ext uri="{BB962C8B-B14F-4D97-AF65-F5344CB8AC3E}">
        <p14:creationId xmlns:p14="http://schemas.microsoft.com/office/powerpoint/2010/main" val="707173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06A665E4-715B-1E46-D407-D87DC073BA1D}"/>
              </a:ext>
            </a:extLst>
          </p:cNvPr>
          <p:cNvSpPr>
            <a:spLocks noGrp="1"/>
          </p:cNvSpPr>
          <p:nvPr>
            <p:ph type="title"/>
          </p:nvPr>
        </p:nvSpPr>
        <p:spPr>
          <a:xfrm>
            <a:off x="686834" y="1153572"/>
            <a:ext cx="3200400" cy="4461163"/>
          </a:xfrm>
        </p:spPr>
        <p:txBody>
          <a:bodyPr>
            <a:normAutofit/>
          </a:bodyPr>
          <a:lstStyle/>
          <a:p>
            <a:r>
              <a:rPr>
                <a:solidFill>
                  <a:srgbClr val="FFFFFF"/>
                </a:solidFill>
              </a:rPr>
              <a:t>Social and Lifestyle Factors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48AB41B4-9016-BFE8-2793-F220BDC96652}"/>
              </a:ext>
            </a:extLst>
          </p:cNvPr>
          <p:cNvSpPr>
            <a:spLocks noGrp="1"/>
          </p:cNvSpPr>
          <p:nvPr>
            <p:ph idx="1"/>
          </p:nvPr>
        </p:nvSpPr>
        <p:spPr>
          <a:xfrm>
            <a:off x="4447308" y="591344"/>
            <a:ext cx="6906491" cy="5585619"/>
          </a:xfrm>
        </p:spPr>
        <p:txBody>
          <a:bodyPr anchor="ctr">
            <a:normAutofit/>
          </a:bodyPr>
          <a:lstStyle/>
          <a:p>
            <a:pPr lvl="0">
              <a:buNone/>
            </a:pPr>
            <a:r>
              <a:t>Smoking, alcohol, recreational drug use</a:t>
            </a:r>
          </a:p>
          <a:p>
            <a:pPr lvl="0">
              <a:buNone/>
            </a:pPr>
            <a:r>
              <a:t>Diet, physical activity, sleep patterns</a:t>
            </a:r>
          </a:p>
          <a:p>
            <a:pPr lvl="0">
              <a:buNone/>
            </a:pPr>
            <a:r>
              <a:t>Housing stability, financial pressures, caregiving responsibilities</a:t>
            </a:r>
          </a:p>
          <a:p>
            <a:pPr lvl="0">
              <a:buNone/>
            </a:pPr>
            <a:r>
              <a:t>Social support networks and relationships</a:t>
            </a:r>
          </a:p>
          <a:p>
            <a:r>
              <a:t>These factors shape health outcomes and influence management plans</a:t>
            </a:r>
          </a:p>
          <a:p>
            <a:endParaRPr/>
          </a:p>
        </p:txBody>
      </p:sp>
    </p:spTree>
    <p:extLst>
      <p:ext uri="{BB962C8B-B14F-4D97-AF65-F5344CB8AC3E}">
        <p14:creationId xmlns:p14="http://schemas.microsoft.com/office/powerpoint/2010/main" val="771206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CAB03750-8FC3-3D7A-3B8F-1D6341DFF77A}"/>
              </a:ext>
            </a:extLst>
          </p:cNvPr>
          <p:cNvSpPr>
            <a:spLocks noGrp="1"/>
          </p:cNvSpPr>
          <p:nvPr>
            <p:ph type="title"/>
          </p:nvPr>
        </p:nvSpPr>
        <p:spPr>
          <a:xfrm>
            <a:off x="686834" y="1153572"/>
            <a:ext cx="3200400" cy="4461163"/>
          </a:xfrm>
        </p:spPr>
        <p:txBody>
          <a:bodyPr>
            <a:normAutofit/>
          </a:bodyPr>
          <a:lstStyle/>
          <a:p>
            <a:r>
              <a:rPr>
                <a:solidFill>
                  <a:srgbClr val="FFFFFF"/>
                </a:solidFill>
              </a:rPr>
              <a:t>Functional Impact and Activities of Daily Living</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F5CC1ED4-5353-DE0D-F081-634A181619A1}"/>
              </a:ext>
            </a:extLst>
          </p:cNvPr>
          <p:cNvSpPr>
            <a:spLocks noGrp="1"/>
          </p:cNvSpPr>
          <p:nvPr>
            <p:ph idx="1"/>
          </p:nvPr>
        </p:nvSpPr>
        <p:spPr>
          <a:xfrm>
            <a:off x="4447308" y="591344"/>
            <a:ext cx="6906491" cy="5585619"/>
          </a:xfrm>
        </p:spPr>
        <p:txBody>
          <a:bodyPr anchor="ctr">
            <a:normAutofit/>
          </a:bodyPr>
          <a:lstStyle/>
          <a:p>
            <a:pPr lvl="0">
              <a:buNone/>
            </a:pPr>
            <a:r>
              <a:t>Ability to perform personal care, mobility, work tasks, and household activities</a:t>
            </a:r>
          </a:p>
          <a:p>
            <a:pPr lvl="0">
              <a:buNone/>
            </a:pPr>
            <a:r>
              <a:t>Use of aids or adaptations</a:t>
            </a:r>
          </a:p>
          <a:p>
            <a:pPr lvl="0">
              <a:buNone/>
            </a:pPr>
            <a:r>
              <a:t>Impact of illness on independence, safety, and quality of life</a:t>
            </a:r>
          </a:p>
          <a:p>
            <a:r>
              <a:t>Functional assessment is essential for holistic, person‑centred care.</a:t>
            </a:r>
          </a:p>
          <a:p>
            <a:endParaRPr/>
          </a:p>
        </p:txBody>
      </p:sp>
    </p:spTree>
    <p:extLst>
      <p:ext uri="{BB962C8B-B14F-4D97-AF65-F5344CB8AC3E}">
        <p14:creationId xmlns:p14="http://schemas.microsoft.com/office/powerpoint/2010/main" val="2589793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Interview</a:t>
            </a:r>
          </a:p>
          <a:p>
            <a:r>
              <a:rPr>
                <a:solidFill>
                  <a:srgbClr val="FFFFFF"/>
                </a:solidFill>
              </a:rPr>
              <a:t>Skills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Use an open-to-focused questioning style and ask one question at a time</a:t>
            </a:r>
          </a:p>
          <a:p>
            <a:pPr lvl="0">
              <a:buNone/>
            </a:pPr>
            <a:r>
              <a:t>Use silence, reflection, clarification, and summaries to show active listening</a:t>
            </a:r>
          </a:p>
          <a:p>
            <a:pPr lvl="0">
              <a:buNone/>
            </a:pPr>
            <a:r>
              <a:t>Avoid leading questions, jargon, assumptions, and repeated interruption</a:t>
            </a:r>
          </a:p>
          <a:p>
            <a:pPr lvl="0">
              <a:buNone/>
            </a:pPr>
            <a:r>
              <a:t>Ask sensitive questions calmly, explain why they matter, and remain non-judgemental</a:t>
            </a:r>
          </a:p>
          <a:p>
            <a:r>
              <a:t>Check understanding and adapt for language, hearing, cognition, distress, or culture</a:t>
            </a:r>
          </a:p>
        </p:txBody>
      </p:sp>
    </p:spTree>
    <p:extLst>
      <p:ext uri="{BB962C8B-B14F-4D97-AF65-F5344CB8AC3E}">
        <p14:creationId xmlns:p14="http://schemas.microsoft.com/office/powerpoint/2010/main" val="1050848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Escalating Concerns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fontScale="91113"/>
          </a:bodyPr>
          <a:lstStyle/>
          <a:p>
            <a:pPr lvl="0">
              <a:buNone/>
            </a:pPr>
            <a:r>
              <a:t>Pause the routine history if the patient appears acutely unwell or reports an immediate safety concern</a:t>
            </a:r>
          </a:p>
          <a:p>
            <a:pPr lvl="0">
              <a:buNone/>
            </a:pPr>
            <a:r>
              <a:t>Examples include severe chest pain, marked breathlessness, sudden neurological change, heavy bleeding, collapse, or risk of self-harm</a:t>
            </a:r>
          </a:p>
          <a:p>
            <a:pPr lvl="0">
              <a:buNone/>
            </a:pPr>
            <a:r>
              <a:t>Stay with the patient, seek urgent help through local procedures, and communicate clearly</a:t>
            </a:r>
          </a:p>
          <a:p>
            <a:pPr lvl="0">
              <a:buNone/>
            </a:pPr>
            <a:r>
              <a:t>Record what the patient said, what you observed, the action taken, and who you informed</a:t>
            </a:r>
          </a:p>
          <a:p>
            <a:r>
              <a:t>Work within your role and do not delay escalation to complete every question</a:t>
            </a:r>
          </a:p>
        </p:txBody>
      </p:sp>
    </p:spTree>
    <p:extLst>
      <p:ext uri="{BB962C8B-B14F-4D97-AF65-F5344CB8AC3E}">
        <p14:creationId xmlns:p14="http://schemas.microsoft.com/office/powerpoint/2010/main" val="10508482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15FA6AF4-F4AC-F81A-E5DF-B89222954E86}"/>
              </a:ext>
            </a:extLst>
          </p:cNvPr>
          <p:cNvSpPr>
            <a:spLocks noGrp="1"/>
          </p:cNvSpPr>
          <p:nvPr>
            <p:ph type="title"/>
          </p:nvPr>
        </p:nvSpPr>
        <p:spPr>
          <a:xfrm>
            <a:off x="686834" y="1153572"/>
            <a:ext cx="3200400" cy="4461163"/>
          </a:xfrm>
        </p:spPr>
        <p:txBody>
          <a:bodyPr>
            <a:normAutofit/>
          </a:bodyPr>
          <a:lstStyle/>
          <a:p>
            <a:r>
              <a:rPr sz="3700">
                <a:solidFill>
                  <a:srgbClr val="FFFFFF"/>
                </a:solidFill>
              </a:rPr>
              <a:t>Data Quality and Ethical Considerations</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7EBBEACC-D36F-E9C9-B89C-99FD4B79E59C}"/>
              </a:ext>
            </a:extLst>
          </p:cNvPr>
          <p:cNvSpPr>
            <a:spLocks noGrp="1"/>
          </p:cNvSpPr>
          <p:nvPr>
            <p:ph idx="1"/>
          </p:nvPr>
        </p:nvSpPr>
        <p:spPr>
          <a:xfrm>
            <a:off x="4447308" y="591344"/>
            <a:ext cx="6906491" cy="5585619"/>
          </a:xfrm>
        </p:spPr>
        <p:txBody>
          <a:bodyPr anchor="ctr">
            <a:normAutofit/>
          </a:bodyPr>
          <a:lstStyle/>
          <a:p>
            <a:r>
              <a:rPr sz="2000"/>
              <a:t>High‑quality history taking requires:</a:t>
            </a:r>
          </a:p>
          <a:p>
            <a:pPr lvl="0">
              <a:buNone/>
            </a:pPr>
            <a:r>
              <a:rPr sz="2000" b="1"/>
              <a:t>Accuracy and completeness</a:t>
            </a:r>
            <a:r>
              <a:rPr sz="2000"/>
              <a:t> — avoiding assumptions, verifying details, and documenting objectively</a:t>
            </a:r>
          </a:p>
          <a:p>
            <a:pPr lvl="0">
              <a:buNone/>
            </a:pPr>
            <a:r>
              <a:rPr sz="2000" b="1"/>
              <a:t>Clarity and structure</a:t>
            </a:r>
            <a:r>
              <a:rPr sz="2000"/>
              <a:t> — using standardised formats and avoiding ambiguous language</a:t>
            </a:r>
          </a:p>
          <a:p>
            <a:pPr lvl="0">
              <a:buNone/>
            </a:pPr>
            <a:r>
              <a:rPr sz="2000" b="1"/>
              <a:t>Confidentiality</a:t>
            </a:r>
            <a:r>
              <a:rPr sz="2000"/>
              <a:t> — protecting sensitive information and adhering to legal/ethical frameworks</a:t>
            </a:r>
          </a:p>
          <a:p>
            <a:pPr lvl="0">
              <a:buNone/>
            </a:pPr>
            <a:r>
              <a:rPr sz="2000" b="1"/>
              <a:t>Respect and cultural sensitivity</a:t>
            </a:r>
            <a:r>
              <a:rPr sz="2000"/>
              <a:t> — recognising diverse beliefs, communication styles, and health practices</a:t>
            </a:r>
          </a:p>
          <a:p>
            <a:pPr lvl="0">
              <a:buNone/>
            </a:pPr>
            <a:r>
              <a:rPr sz="2000" b="1"/>
              <a:t>Informed consent</a:t>
            </a:r>
            <a:r>
              <a:rPr sz="2000"/>
              <a:t> — ensuring the patient understands the purpose of questions and feels safe to disclose</a:t>
            </a:r>
          </a:p>
          <a:p>
            <a:pPr lvl="0">
              <a:buNone/>
            </a:pPr>
            <a:r>
              <a:rPr sz="2000" b="1"/>
              <a:t>Non‑judgemental documentation</a:t>
            </a:r>
            <a:r>
              <a:rPr sz="2000"/>
              <a:t> — recording facts without bias, stigma, or emotive phrasing</a:t>
            </a:r>
          </a:p>
          <a:p>
            <a:r>
              <a:rPr sz="2000"/>
              <a:t>Ethical documentation strengthens trust and supports safe, equitable clinical (Porter, 1999).</a:t>
            </a:r>
          </a:p>
          <a:p>
            <a:endParaRPr sz="2000"/>
          </a:p>
        </p:txBody>
      </p:sp>
    </p:spTree>
    <p:extLst>
      <p:ext uri="{BB962C8B-B14F-4D97-AF65-F5344CB8AC3E}">
        <p14:creationId xmlns:p14="http://schemas.microsoft.com/office/powerpoint/2010/main" val="2510686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Role Play</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rPr dirty="0"/>
              <a:t>Work in groups of three: patient, interviewer, and observer</a:t>
            </a:r>
          </a:p>
          <a:p>
            <a:pPr lvl="0">
              <a:buNone/>
            </a:pPr>
            <a:r>
              <a:rPr dirty="0"/>
              <a:t>Choose one scenario from the workbook and read only the card for your role</a:t>
            </a:r>
          </a:p>
          <a:p>
            <a:pPr lvl="0">
              <a:buNone/>
            </a:pPr>
            <a:r>
              <a:rPr dirty="0"/>
              <a:t>Interview for </a:t>
            </a:r>
            <a:r>
              <a:rPr lang="en-US" dirty="0"/>
              <a:t>10</a:t>
            </a:r>
            <a:r>
              <a:rPr dirty="0"/>
              <a:t> minutes, </a:t>
            </a:r>
            <a:r>
              <a:rPr dirty="0" err="1"/>
              <a:t>summarise</a:t>
            </a:r>
            <a:r>
              <a:rPr dirty="0"/>
              <a:t> for 1 minute, then receive 3 minutes of feedback</a:t>
            </a:r>
          </a:p>
          <a:p>
            <a:pPr lvl="0">
              <a:buNone/>
            </a:pPr>
            <a:r>
              <a:rPr dirty="0"/>
              <a:t>Rotate roles </a:t>
            </a:r>
            <a:r>
              <a:rPr lang="en-US" dirty="0"/>
              <a:t>k</a:t>
            </a:r>
            <a:r>
              <a:rPr dirty="0"/>
              <a:t>eep all examples fictional and avoid sharing personal health information</a:t>
            </a:r>
          </a:p>
        </p:txBody>
      </p:sp>
    </p:spTree>
    <p:extLst>
      <p:ext uri="{BB962C8B-B14F-4D97-AF65-F5344CB8AC3E}">
        <p14:creationId xmlns:p14="http://schemas.microsoft.com/office/powerpoint/2010/main" val="1050848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Lst>
          </p:cNvPr>
          <p:cNvSpPr>
            <a:spLocks noGrp="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10" name="Freeform: Shape 9">
            <a:extLst>
              <a:ext uri="{FF2B5EF4-FFF2-40B4-BE49-F238E27FC236}">
                <a16:creationId xmlns:a16="http://schemas.microsoft.com/office/drawing/2014/main" id="{DAAE4CDD-124C-4DCF-9584-B6033B545DD5}"/>
              </a:ext>
            </a:extLst>
          </p:cNvPr>
          <p:cNvSpPr>
            <a:spLocks noGrp="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buNone/>
            </a:pPr>
            <a:endParaRPr/>
          </a:p>
        </p:txBody>
      </p:sp>
      <p:sp>
        <p:nvSpPr>
          <p:cNvPr id="2" name="Title 1">
            <a:extLst>
              <a:ext uri="{FF2B5EF4-FFF2-40B4-BE49-F238E27FC236}">
                <a16:creationId xmlns:a16="http://schemas.microsoft.com/office/drawing/2014/main" id="{BA51A5B0-E63D-B563-CC22-BFD6DC7E703B}"/>
              </a:ext>
            </a:extLst>
          </p:cNvPr>
          <p:cNvSpPr>
            <a:spLocks noGrp="1"/>
          </p:cNvSpPr>
          <p:nvPr>
            <p:ph type="title"/>
          </p:nvPr>
        </p:nvSpPr>
        <p:spPr>
          <a:xfrm>
            <a:off x="686834" y="1153572"/>
            <a:ext cx="3200400" cy="4461163"/>
          </a:xfrm>
        </p:spPr>
        <p:txBody>
          <a:bodyPr>
            <a:normAutofit/>
          </a:bodyPr>
          <a:lstStyle/>
          <a:p>
            <a:r>
              <a:rPr>
                <a:solidFill>
                  <a:srgbClr val="FFFFFF"/>
                </a:solidFill>
              </a:rPr>
              <a:t>Peer Feedback</a:t>
            </a:r>
          </a:p>
        </p:txBody>
      </p:sp>
      <p:sp>
        <p:nvSpPr>
          <p:cNvPr id="12" name="Arc 11">
            <a:extLst>
              <a:ext uri="{FF2B5EF4-FFF2-40B4-BE49-F238E27FC236}">
                <a16:creationId xmlns:a16="http://schemas.microsoft.com/office/drawing/2014/main" id="{081E4A58-353D-44AE-B2FC-2A74E2E400F7}"/>
              </a:ext>
            </a:extLst>
          </p:cNvPr>
          <p:cNvSpPr>
            <a:spLocks noGrp="1"/>
          </p:cNvSpPr>
          <p:nvPr/>
        </p:nvSpPr>
        <p:spPr>
          <a:xfrm flipV="1">
            <a:off x="7550402" y="2455479"/>
            <a:ext cx="4083433" cy="4083433"/>
          </a:xfrm>
          <a:prstGeom prst="arc">
            <a:avLst/>
          </a:prstGeom>
          <a:ln w="127000">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anchor="ctr"/>
          <a:lstStyle/>
          <a:p>
            <a:pPr algn="ctr">
              <a:buNone/>
            </a:pPr>
            <a:endParaRPr/>
          </a:p>
        </p:txBody>
      </p:sp>
      <p:sp>
        <p:nvSpPr>
          <p:cNvPr id="3" name="Content Placeholder 2">
            <a:extLst>
              <a:ext uri="{FF2B5EF4-FFF2-40B4-BE49-F238E27FC236}">
                <a16:creationId xmlns:a16="http://schemas.microsoft.com/office/drawing/2014/main" id="{0EF6CB6F-4CA6-EEDF-2489-0DFA073BBE7E}"/>
              </a:ext>
            </a:extLst>
          </p:cNvPr>
          <p:cNvSpPr>
            <a:spLocks noGrp="1"/>
          </p:cNvSpPr>
          <p:nvPr>
            <p:ph idx="1"/>
          </p:nvPr>
        </p:nvSpPr>
        <p:spPr>
          <a:xfrm>
            <a:off x="4447308" y="591344"/>
            <a:ext cx="6906491" cy="5585619"/>
          </a:xfrm>
        </p:spPr>
        <p:txBody>
          <a:bodyPr anchor="ctr">
            <a:normAutofit/>
          </a:bodyPr>
          <a:lstStyle/>
          <a:p>
            <a:pPr lvl="0">
              <a:buNone/>
            </a:pPr>
            <a:r>
              <a:t>Did the interviewer introduce themselves, explain the purpose, and gain consent?</a:t>
            </a:r>
          </a:p>
          <a:p>
            <a:pPr lvl="0">
              <a:buNone/>
            </a:pPr>
            <a:r>
              <a:t>Did they begin openly, listen, and then use focused questions?</a:t>
            </a:r>
          </a:p>
          <a:p>
            <a:pPr lvl="0">
              <a:buNone/>
            </a:pPr>
            <a:r>
              <a:t>Did they cover the main history domains and explore the patient's perspective?</a:t>
            </a:r>
          </a:p>
          <a:p>
            <a:pPr lvl="0">
              <a:buNone/>
            </a:pPr>
            <a:r>
              <a:t>Did they recognise risk, summarise accurately, and explain the next step?</a:t>
            </a:r>
          </a:p>
          <a:p>
            <a:r>
              <a:t>Give one specific strength and one practical improvement</a:t>
            </a:r>
          </a:p>
        </p:txBody>
      </p:sp>
    </p:spTree>
    <p:extLst>
      <p:ext uri="{BB962C8B-B14F-4D97-AF65-F5344CB8AC3E}">
        <p14:creationId xmlns:p14="http://schemas.microsoft.com/office/powerpoint/2010/main" val="1050848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510D464-6A76-E4D3-022D-E12158FC542E}"/>
              </a:ext>
            </a:extLst>
          </p:cNvPr>
          <p:cNvSpPr>
            <a:spLocks noGrp="1"/>
          </p:cNvSpPr>
          <p:nvPr/>
        </p:nvSpPr>
        <p:spPr>
          <a:xfrm>
            <a:off x="540774" y="550606"/>
            <a:ext cx="8603226" cy="5078313"/>
          </a:xfrm>
          <a:prstGeom prst="rect">
            <a:avLst/>
          </a:prstGeom>
          <a:noFill/>
        </p:spPr>
        <p:txBody>
          <a:bodyPr wrap="square">
            <a:spAutoFit/>
          </a:bodyPr>
          <a:lstStyle/>
          <a:p>
            <a:r>
              <a:rPr dirty="0"/>
              <a:t>Albrink, K. </a:t>
            </a:r>
            <a:r>
              <a:rPr i="1" dirty="0"/>
              <a:t>et al.</a:t>
            </a:r>
            <a:r>
              <a:rPr dirty="0"/>
              <a:t> (2022) “Obtaining patients’ medical history using a digital device prior to consultation in primary care: study protocol for a usability and validity study,” </a:t>
            </a:r>
            <a:r>
              <a:rPr i="1" dirty="0"/>
              <a:t>BMC medical informatics and decision making</a:t>
            </a:r>
            <a:r>
              <a:rPr dirty="0"/>
              <a:t>, 22(1). Available at: </a:t>
            </a:r>
            <a:r>
              <a:rPr dirty="0">
                <a:hlinkClick r:id="rId3"/>
              </a:rPr>
              <a:t>https://doi.org/10.1186/s12911-022-01928-0</a:t>
            </a:r>
            <a:r>
              <a:rPr dirty="0"/>
              <a:t>.</a:t>
            </a:r>
          </a:p>
          <a:p>
            <a:endParaRPr dirty="0"/>
          </a:p>
          <a:p>
            <a:r>
              <a:rPr dirty="0"/>
              <a:t>Bennett, R.L. (2010) </a:t>
            </a:r>
            <a:r>
              <a:rPr i="1" dirty="0"/>
              <a:t>The practical guide to the genetic family history</a:t>
            </a:r>
            <a:r>
              <a:rPr dirty="0"/>
              <a:t>. 2nd Edition. Hoboken, N.J: Wiley-Blackwell.</a:t>
            </a:r>
          </a:p>
          <a:p>
            <a:endParaRPr dirty="0"/>
          </a:p>
          <a:p>
            <a:r>
              <a:rPr sz="1800" b="0" i="0" dirty="0">
                <a:solidFill>
                  <a:schemeClr val="tx1"/>
                </a:solidFill>
                <a:latin typeface="+mn-lt"/>
                <a:ea typeface="+mn-lt"/>
                <a:cs typeface="+mn-lt"/>
              </a:rPr>
              <a:t>Butler, S. (2025) “How to take a comprehensive patient history,” </a:t>
            </a:r>
            <a:r>
              <a:rPr sz="1800" b="0" i="1" dirty="0">
                <a:solidFill>
                  <a:schemeClr val="tx1"/>
                </a:solidFill>
                <a:latin typeface="+mn-lt"/>
                <a:ea typeface="+mn-lt"/>
                <a:cs typeface="+mn-lt"/>
              </a:rPr>
              <a:t>Emergency nurse</a:t>
            </a:r>
            <a:r>
              <a:rPr sz="1800" b="0" i="0" dirty="0">
                <a:solidFill>
                  <a:schemeClr val="tx1"/>
                </a:solidFill>
                <a:latin typeface="+mn-lt"/>
                <a:ea typeface="+mn-lt"/>
                <a:cs typeface="+mn-lt"/>
              </a:rPr>
              <a:t>, 33(2), pp. 16–20. Available at: </a:t>
            </a:r>
            <a:r>
              <a:rPr sz="1800" b="0" i="0" dirty="0">
                <a:solidFill>
                  <a:schemeClr val="tx1"/>
                </a:solidFill>
                <a:latin typeface="+mn-lt"/>
                <a:ea typeface="+mn-lt"/>
                <a:cs typeface="+mn-lt"/>
                <a:hlinkClick r:id="rId4"/>
              </a:rPr>
              <a:t>https://doi.org/10.7748/en.2024.e2209</a:t>
            </a:r>
            <a:r>
              <a:rPr sz="1800" b="0" i="0" dirty="0">
                <a:solidFill>
                  <a:schemeClr val="tx1"/>
                </a:solidFill>
                <a:latin typeface="+mn-lt"/>
                <a:ea typeface="+mn-lt"/>
                <a:cs typeface="+mn-lt"/>
              </a:rPr>
              <a:t>.</a:t>
            </a:r>
          </a:p>
          <a:p>
            <a:endParaRPr dirty="0"/>
          </a:p>
          <a:p>
            <a:r>
              <a:rPr dirty="0"/>
              <a:t>FÜRSTENBERG, S., HELM, T., PREDIGER, S., KADMON, M., BERBERAT, P.O. and HARENDZA, S., 2020. Assessing clinical reasoning in undergraduate medical students during history taking with an empirically derived scale for clinical reasoning indicators. </a:t>
            </a:r>
            <a:r>
              <a:rPr i="1" dirty="0"/>
              <a:t>BMC Medical Education, </a:t>
            </a:r>
            <a:r>
              <a:rPr b="1" dirty="0"/>
              <a:t>20</a:t>
            </a:r>
            <a:r>
              <a:rPr dirty="0"/>
              <a:t>, pp. 1-7.</a:t>
            </a:r>
          </a:p>
          <a:p>
            <a:r>
              <a:rPr dirty="0"/>
              <a:t>Porter, S.C. and Mandl, K.D. (1999) “Data quality and the electronic medical record: a role for direct parental data entry,” </a:t>
            </a:r>
            <a:r>
              <a:rPr i="1" dirty="0"/>
              <a:t>Proceedings - AMIA Symposium</a:t>
            </a:r>
            <a:r>
              <a:rPr dirty="0"/>
              <a:t>, pp. 354–358.</a:t>
            </a:r>
          </a:p>
          <a:p>
            <a:endParaRPr dirty="0"/>
          </a:p>
        </p:txBody>
      </p:sp>
    </p:spTree>
    <p:extLst>
      <p:ext uri="{BB962C8B-B14F-4D97-AF65-F5344CB8AC3E}">
        <p14:creationId xmlns:p14="http://schemas.microsoft.com/office/powerpoint/2010/main" val="17332308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rotWithShape="1">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1731</Words>
  <Application>Microsoft Office PowerPoint</Application>
  <DocSecurity>0</DocSecurity>
  <PresentationFormat>Widescreen</PresentationFormat>
  <Paragraphs>139</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History Taking </vt:lpstr>
      <vt:lpstr>A medical History </vt:lpstr>
      <vt:lpstr>Learning Outcomes</vt:lpstr>
      <vt:lpstr>Assessment Links</vt:lpstr>
      <vt:lpstr>Observation Criteria</vt:lpstr>
      <vt:lpstr>Reflective Account</vt:lpstr>
      <vt:lpstr>History Structure</vt:lpstr>
      <vt:lpstr>Opening the History</vt:lpstr>
      <vt:lpstr>Current Medical Concerns</vt:lpstr>
      <vt:lpstr>Symptom Questions</vt:lpstr>
      <vt:lpstr>Past Medical History</vt:lpstr>
      <vt:lpstr>Medication and Treatment History</vt:lpstr>
      <vt:lpstr>Occupational and Environmental Exposures</vt:lpstr>
      <vt:lpstr>Family History </vt:lpstr>
      <vt:lpstr>Social and Lifestyle Factors</vt:lpstr>
      <vt:lpstr>Functional Impact and Activities of Daily Living</vt:lpstr>
      <vt:lpstr>Interview Skills</vt:lpstr>
      <vt:lpstr>Escalating Concerns</vt:lpstr>
      <vt:lpstr>Data Quality and Ethical Considerations</vt:lpstr>
      <vt:lpstr>Role Play</vt:lpstr>
      <vt:lpstr>Peer Feedback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Felicity Peacock</cp:lastModifiedBy>
  <cp:revision>1</cp:revision>
  <dcterms:created xsi:type="dcterms:W3CDTF">2026-09-16T12:46:22Z</dcterms:created>
  <dcterms:modified xsi:type="dcterms:W3CDTF">2026-09-16T13:58:24Z</dcterms:modified>
</cp:coreProperties>
</file>