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26"/>
  </p:handoutMasterIdLst>
  <p:sldIdLst>
    <p:sldId id="294" r:id="rId2"/>
    <p:sldId id="295" r:id="rId3"/>
    <p:sldId id="257" r:id="rId4"/>
    <p:sldId id="285" r:id="rId5"/>
    <p:sldId id="259" r:id="rId6"/>
    <p:sldId id="260" r:id="rId7"/>
    <p:sldId id="263" r:id="rId8"/>
    <p:sldId id="272" r:id="rId9"/>
    <p:sldId id="265" r:id="rId10"/>
    <p:sldId id="277" r:id="rId11"/>
    <p:sldId id="278" r:id="rId12"/>
    <p:sldId id="280" r:id="rId13"/>
    <p:sldId id="281" r:id="rId14"/>
    <p:sldId id="282" r:id="rId15"/>
    <p:sldId id="283" r:id="rId16"/>
    <p:sldId id="284" r:id="rId17"/>
    <p:sldId id="274" r:id="rId18"/>
    <p:sldId id="275" r:id="rId19"/>
    <p:sldId id="286" r:id="rId20"/>
    <p:sldId id="290" r:id="rId21"/>
    <p:sldId id="288" r:id="rId22"/>
    <p:sldId id="289" r:id="rId23"/>
    <p:sldId id="292" r:id="rId24"/>
    <p:sldId id="293"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494" y="90"/>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D974115-68D1-4A92-B310-6D13D3BEEAAC}" type="datetimeFigureOut">
              <a:rPr lang="en-GB" smtClean="0"/>
              <a:t>23/03/2018</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40EA2B9-8515-4CB5-BBCA-8EF8DA9D4D0C}" type="slidenum">
              <a:rPr lang="en-GB" smtClean="0"/>
              <a:t>‹#›</a:t>
            </a:fld>
            <a:endParaRPr lang="en-GB"/>
          </a:p>
        </p:txBody>
      </p:sp>
    </p:spTree>
    <p:extLst>
      <p:ext uri="{BB962C8B-B14F-4D97-AF65-F5344CB8AC3E}">
        <p14:creationId xmlns:p14="http://schemas.microsoft.com/office/powerpoint/2010/main" val="2161681266"/>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ax="32767" units="in"/>
          <inkml:channel name="Y" type="integer" max="32767" units="in"/>
          <inkml:channel name="F" type="integer" max="1023" units="in"/>
          <inkml:channel name="T" type="integer" max="2.14748E9" units="dev"/>
        </inkml:traceFormat>
        <inkml:channelProperties>
          <inkml:channelProperty channel="X" name="resolution" value="2109.91626" units="1/in"/>
          <inkml:channelProperty channel="Y" name="resolution" value="1336.88293" units="1/in"/>
          <inkml:channelProperty channel="F" name="resolution" value="41.73806" units="1/in"/>
          <inkml:channelProperty channel="T" name="resolution" value="1" units="1/dev"/>
        </inkml:channelProperties>
      </inkml:inkSource>
      <inkml:timestamp xml:id="ts0" timeString="2017-02-25T13:41:32.826"/>
    </inkml:context>
    <inkml:brush xml:id="br0">
      <inkml:brushProperty name="width" value="0.05292" units="cm"/>
      <inkml:brushProperty name="height" value="0.05292" units="cm"/>
      <inkml:brushProperty name="color" value="#FF0000"/>
    </inkml:brush>
  </inkml:definitions>
  <inkml:trace contextRef="#ctx0" brushRef="#br0">2978 17884 512 0,'0'0'0'16,"0"0"0"-16,0 0 0 0,0 0 0 15,0 0 0-15,0 0 0 16,0 0 0-16,0 0 0 0,0 0 0 16,0 0 0-16</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57307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30982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DD157404-D050-4A73-920C-E0C1BACE4627}" type="datetimeFigureOut">
              <a:rPr lang="en-GB" smtClean="0"/>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98718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D157404-D050-4A73-920C-E0C1BACE4627}" type="datetimeFigureOut">
              <a:rPr lang="en-GB" smtClean="0"/>
              <a:t>23/03/2018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975800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D157404-D050-4A73-920C-E0C1BACE4627}" type="datetimeFigureOut">
              <a:rPr lang="en-GB" smtClean="0"/>
              <a:t>23/03/2018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400326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D157404-D050-4A73-920C-E0C1BACE4627}" type="datetimeFigureOut">
              <a:rPr lang="en-GB" smtClean="0"/>
              <a:t>23/03/2018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3224272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157404-D050-4A73-920C-E0C1BACE4627}" type="datetimeFigureOut">
              <a:rPr lang="en-GB" smtClean="0"/>
              <a:t>23/03/2018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29451908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157404-D050-4A73-920C-E0C1BACE4627}" type="datetimeFigureOut">
              <a:rPr lang="en-GB" smtClean="0"/>
              <a:t>23/03/2018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265074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D157404-D050-4A73-920C-E0C1BACE4627}" type="datetimeFigureOut">
              <a:rPr lang="en-GB" smtClean="0"/>
              <a:t>23/03/2018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2590975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4090520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D157404-D050-4A73-920C-E0C1BACE4627}" type="datetimeFigureOut">
              <a:rPr lang="en-GB" smtClean="0"/>
              <a:t>23/03/2018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40F884-72FE-48D6-9576-75127C0C7158}" type="slidenum">
              <a:rPr lang="en-GB" smtClean="0"/>
              <a:t>‹#›</a:t>
            </a:fld>
            <a:endParaRPr lang="en-GB"/>
          </a:p>
        </p:txBody>
      </p:sp>
    </p:spTree>
    <p:extLst>
      <p:ext uri="{BB962C8B-B14F-4D97-AF65-F5344CB8AC3E}">
        <p14:creationId xmlns:p14="http://schemas.microsoft.com/office/powerpoint/2010/main" val="11334951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D157404-D050-4A73-920C-E0C1BACE4627}" type="datetimeFigureOut">
              <a:rPr lang="en-GB" smtClean="0"/>
              <a:t>23/03/2018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40F884-72FE-48D6-9576-75127C0C7158}" type="slidenum">
              <a:rPr lang="en-GB" smtClean="0"/>
              <a:t>‹#›</a:t>
            </a:fld>
            <a:endParaRPr lang="en-GB"/>
          </a:p>
        </p:txBody>
      </p:sp>
    </p:spTree>
    <p:extLst>
      <p:ext uri="{BB962C8B-B14F-4D97-AF65-F5344CB8AC3E}">
        <p14:creationId xmlns:p14="http://schemas.microsoft.com/office/powerpoint/2010/main" val="14444132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emf"/></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p:txBody>
          <a:bodyPr>
            <a:normAutofit fontScale="90000"/>
          </a:bodyPr>
          <a:lstStyle/>
          <a:p>
            <a:r>
              <a:rPr lang="en-GB" altLang="en-US" smtClean="0"/>
              <a:t>THE PLAN </a:t>
            </a:r>
            <a:r>
              <a:rPr lang="en-US" altLang="en-US" smtClean="0"/>
              <a:t/>
            </a:r>
            <a:br>
              <a:rPr lang="en-US" altLang="en-US" smtClean="0"/>
            </a:br>
            <a:r>
              <a:rPr lang="en-US" altLang="en-US" smtClean="0"/>
              <a:t>A.P.I.C. &amp; t</a:t>
            </a:r>
            <a:r>
              <a:rPr lang="en-GB" altLang="en-US" smtClean="0"/>
              <a:t>he marketing plan</a:t>
            </a:r>
          </a:p>
        </p:txBody>
      </p:sp>
      <p:sp>
        <p:nvSpPr>
          <p:cNvPr id="11267" name="Content Placeholder 2"/>
          <p:cNvSpPr>
            <a:spLocks noGrp="1"/>
          </p:cNvSpPr>
          <p:nvPr>
            <p:ph idx="1"/>
          </p:nvPr>
        </p:nvSpPr>
        <p:spPr/>
        <p:txBody>
          <a:bodyPr/>
          <a:lstStyle/>
          <a:p>
            <a:r>
              <a:rPr lang="en-GB" altLang="en-US" dirty="0" smtClean="0"/>
              <a:t>Situation analysis                                       </a:t>
            </a:r>
            <a:r>
              <a:rPr lang="en-GB" altLang="en-US" dirty="0" smtClean="0"/>
              <a:t>      A</a:t>
            </a:r>
            <a:endParaRPr lang="en-GB" altLang="en-US" dirty="0" smtClean="0"/>
          </a:p>
          <a:p>
            <a:r>
              <a:rPr lang="en-GB" altLang="en-US" dirty="0" smtClean="0"/>
              <a:t>Mission statement  &amp; Objective setting     </a:t>
            </a:r>
            <a:r>
              <a:rPr lang="en-GB" altLang="en-US" dirty="0" smtClean="0"/>
              <a:t>  P                               </a:t>
            </a:r>
            <a:endParaRPr lang="en-GB" altLang="en-US" dirty="0" smtClean="0"/>
          </a:p>
          <a:p>
            <a:r>
              <a:rPr lang="en-GB" altLang="en-US" i="1" dirty="0" smtClean="0"/>
              <a:t>Segmentation , targeting and positioning</a:t>
            </a:r>
            <a:r>
              <a:rPr lang="en-GB" altLang="en-US" dirty="0" smtClean="0"/>
              <a:t>   P</a:t>
            </a:r>
          </a:p>
          <a:p>
            <a:r>
              <a:rPr lang="en-GB" altLang="en-US" dirty="0" smtClean="0"/>
              <a:t>Strategies                                                    </a:t>
            </a:r>
            <a:r>
              <a:rPr lang="en-GB" altLang="en-US" dirty="0" smtClean="0"/>
              <a:t>       P</a:t>
            </a:r>
            <a:endParaRPr lang="en-GB" altLang="en-US" dirty="0" smtClean="0"/>
          </a:p>
          <a:p>
            <a:r>
              <a:rPr lang="en-GB" altLang="en-US" b="1" u="sng" dirty="0" smtClean="0"/>
              <a:t>Tactics – the marketing mix</a:t>
            </a:r>
            <a:r>
              <a:rPr lang="en-GB" altLang="en-US" dirty="0" smtClean="0"/>
              <a:t>                       </a:t>
            </a:r>
            <a:r>
              <a:rPr lang="en-GB" altLang="en-US" dirty="0" smtClean="0"/>
              <a:t>     I</a:t>
            </a:r>
            <a:endParaRPr lang="en-GB" altLang="en-US" dirty="0" smtClean="0"/>
          </a:p>
          <a:p>
            <a:r>
              <a:rPr lang="en-GB" altLang="en-US" dirty="0" smtClean="0"/>
              <a:t>Implementation - resources                        </a:t>
            </a:r>
            <a:r>
              <a:rPr lang="en-GB" altLang="en-US" dirty="0" smtClean="0"/>
              <a:t>    I</a:t>
            </a:r>
            <a:endParaRPr lang="en-GB" altLang="en-US" dirty="0" smtClean="0"/>
          </a:p>
          <a:p>
            <a:r>
              <a:rPr lang="en-GB" altLang="en-US" dirty="0" smtClean="0"/>
              <a:t>Evaluation &amp; Control                                 </a:t>
            </a:r>
            <a:r>
              <a:rPr lang="en-GB" altLang="en-US" dirty="0" smtClean="0"/>
              <a:t>       C </a:t>
            </a:r>
            <a:endParaRPr lang="en-GB" altLang="en-US" dirty="0" smtClean="0"/>
          </a:p>
          <a:p>
            <a:endParaRPr lang="en-GB" altLang="en-US" dirty="0" smtClean="0"/>
          </a:p>
        </p:txBody>
      </p:sp>
    </p:spTree>
    <p:extLst>
      <p:ext uri="{BB962C8B-B14F-4D97-AF65-F5344CB8AC3E}">
        <p14:creationId xmlns:p14="http://schemas.microsoft.com/office/powerpoint/2010/main" val="418596894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S.T.P.</a:t>
            </a:r>
            <a:endParaRPr lang="en-GB" dirty="0"/>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683568" y="1340768"/>
            <a:ext cx="7776863" cy="4785395"/>
          </a:xfrm>
        </p:spPr>
      </p:pic>
      <mc:AlternateContent xmlns:mc="http://schemas.openxmlformats.org/markup-compatibility/2006" xmlns:p14="http://schemas.microsoft.com/office/powerpoint/2010/main">
        <mc:Choice Requires="p14">
          <p:contentPart p14:bwMode="auto" r:id="rId3">
            <p14:nvContentPartPr>
              <p14:cNvPr id="3" name="Ink 2"/>
              <p14:cNvContentPartPr/>
              <p14:nvPr/>
            </p14:nvContentPartPr>
            <p14:xfrm>
              <a:off x="1072080" y="6438240"/>
              <a:ext cx="360" cy="360"/>
            </p14:xfrm>
          </p:contentPart>
        </mc:Choice>
        <mc:Fallback xmlns="">
          <p:pic>
            <p:nvPicPr>
              <p:cNvPr id="3" name="Ink 2"/>
              <p:cNvPicPr/>
              <p:nvPr/>
            </p:nvPicPr>
            <p:blipFill>
              <a:blip r:embed="rId4"/>
              <a:stretch>
                <a:fillRect/>
              </a:stretch>
            </p:blipFill>
            <p:spPr>
              <a:xfrm>
                <a:off x="1062720" y="6428880"/>
                <a:ext cx="19080" cy="19080"/>
              </a:xfrm>
              <a:prstGeom prst="rect">
                <a:avLst/>
              </a:prstGeom>
            </p:spPr>
          </p:pic>
        </mc:Fallback>
      </mc:AlternateContent>
    </p:spTree>
    <p:extLst>
      <p:ext uri="{BB962C8B-B14F-4D97-AF65-F5344CB8AC3E}">
        <p14:creationId xmlns:p14="http://schemas.microsoft.com/office/powerpoint/2010/main" val="31638931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Implementation</a:t>
            </a:r>
            <a:br>
              <a:rPr lang="en-GB" dirty="0" smtClean="0"/>
            </a:br>
            <a:r>
              <a:rPr lang="en-GB" dirty="0" smtClean="0"/>
              <a:t>- </a:t>
            </a:r>
            <a:r>
              <a:rPr lang="en-GB" b="1" dirty="0" smtClean="0"/>
              <a:t>the marketing </a:t>
            </a:r>
            <a:r>
              <a:rPr lang="en-GB" b="1" dirty="0"/>
              <a:t>m</a:t>
            </a:r>
            <a:r>
              <a:rPr lang="en-GB" b="1" dirty="0" smtClean="0"/>
              <a:t>ix</a:t>
            </a:r>
            <a:endParaRPr lang="en-GB" b="1" dirty="0"/>
          </a:p>
        </p:txBody>
      </p:sp>
      <p:sp>
        <p:nvSpPr>
          <p:cNvPr id="3" name="Content Placeholder 2"/>
          <p:cNvSpPr>
            <a:spLocks noGrp="1"/>
          </p:cNvSpPr>
          <p:nvPr>
            <p:ph idx="1"/>
          </p:nvPr>
        </p:nvSpPr>
        <p:spPr>
          <a:xfrm>
            <a:off x="685800" y="1676399"/>
            <a:ext cx="7772400" cy="4876801"/>
          </a:xfrm>
        </p:spPr>
        <p:txBody>
          <a:bodyPr>
            <a:normAutofit fontScale="92500" lnSpcReduction="10000"/>
          </a:bodyPr>
          <a:lstStyle/>
          <a:p>
            <a:r>
              <a:rPr lang="en-GB" dirty="0"/>
              <a:t>The marketing mix is a key concept for marketers</a:t>
            </a:r>
            <a:r>
              <a:rPr lang="en-GB" dirty="0" smtClean="0"/>
              <a:t>.</a:t>
            </a:r>
          </a:p>
          <a:p>
            <a:r>
              <a:rPr lang="en-GB" dirty="0" smtClean="0"/>
              <a:t>For each and every </a:t>
            </a:r>
            <a:r>
              <a:rPr lang="en-GB" b="1" i="1" dirty="0" smtClean="0"/>
              <a:t>segment</a:t>
            </a:r>
            <a:r>
              <a:rPr lang="en-GB" dirty="0" smtClean="0"/>
              <a:t> we </a:t>
            </a:r>
            <a:r>
              <a:rPr lang="en-GB" b="1" i="1" dirty="0" smtClean="0"/>
              <a:t>target</a:t>
            </a:r>
            <a:r>
              <a:rPr lang="en-GB" dirty="0" smtClean="0"/>
              <a:t> we </a:t>
            </a:r>
            <a:r>
              <a:rPr lang="en-GB" u="sng" dirty="0" smtClean="0"/>
              <a:t>MUST</a:t>
            </a:r>
            <a:r>
              <a:rPr lang="en-GB" dirty="0" smtClean="0"/>
              <a:t> produce a distinct marketing mix.</a:t>
            </a:r>
            <a:endParaRPr lang="en-GB" dirty="0"/>
          </a:p>
          <a:p>
            <a:r>
              <a:rPr lang="en-GB" dirty="0" smtClean="0"/>
              <a:t>The process for implementing marketing relies on the marketing mix.</a:t>
            </a:r>
          </a:p>
          <a:p>
            <a:r>
              <a:rPr lang="en-GB" dirty="0" smtClean="0"/>
              <a:t>The marketing mix are the marketing managers “tools” of the trade.</a:t>
            </a:r>
          </a:p>
          <a:p>
            <a:r>
              <a:rPr lang="en-GB" dirty="0" smtClean="0"/>
              <a:t>Initially the 4P’s it was later extended to the 7P’s.</a:t>
            </a:r>
          </a:p>
        </p:txBody>
      </p:sp>
    </p:spTree>
    <p:extLst>
      <p:ext uri="{BB962C8B-B14F-4D97-AF65-F5344CB8AC3E}">
        <p14:creationId xmlns:p14="http://schemas.microsoft.com/office/powerpoint/2010/main" val="23244230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normAutofit fontScale="90000"/>
          </a:bodyPr>
          <a:lstStyle/>
          <a:p>
            <a:r>
              <a:rPr lang="en-GB" altLang="en-US" dirty="0" smtClean="0"/>
              <a:t>A harmonised marketing mix</a:t>
            </a:r>
            <a:br>
              <a:rPr lang="en-GB" altLang="en-US" dirty="0" smtClean="0"/>
            </a:br>
            <a:r>
              <a:rPr lang="en-GB" altLang="en-US" dirty="0" smtClean="0"/>
              <a:t>- “the right P’s…”</a:t>
            </a:r>
          </a:p>
        </p:txBody>
      </p:sp>
      <p:pic>
        <p:nvPicPr>
          <p:cNvPr id="9219" name="Content Placeholder 3" descr="marketing mix.png"/>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57200" y="1417638"/>
            <a:ext cx="8229600" cy="5287962"/>
          </a:xfrm>
        </p:spPr>
      </p:pic>
    </p:spTree>
    <p:extLst>
      <p:ext uri="{BB962C8B-B14F-4D97-AF65-F5344CB8AC3E}">
        <p14:creationId xmlns:p14="http://schemas.microsoft.com/office/powerpoint/2010/main" val="168808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85800" y="188640"/>
            <a:ext cx="7772400" cy="936104"/>
          </a:xfrm>
        </p:spPr>
        <p:txBody>
          <a:bodyPr/>
          <a:lstStyle/>
          <a:p>
            <a:r>
              <a:rPr lang="en-GB" altLang="en-US" dirty="0"/>
              <a:t>What is a </a:t>
            </a:r>
            <a:r>
              <a:rPr lang="en-GB" altLang="en-US" dirty="0" smtClean="0"/>
              <a:t>product?</a:t>
            </a:r>
            <a:endParaRPr lang="en-GB" altLang="en-US" dirty="0"/>
          </a:p>
        </p:txBody>
      </p:sp>
      <p:sp>
        <p:nvSpPr>
          <p:cNvPr id="3075" name="Rectangle 3"/>
          <p:cNvSpPr>
            <a:spLocks noGrp="1" noChangeArrowheads="1"/>
          </p:cNvSpPr>
          <p:nvPr>
            <p:ph type="body" idx="1"/>
          </p:nvPr>
        </p:nvSpPr>
        <p:spPr>
          <a:xfrm>
            <a:off x="685800" y="1268760"/>
            <a:ext cx="7772400" cy="4827240"/>
          </a:xfrm>
        </p:spPr>
        <p:txBody>
          <a:bodyPr/>
          <a:lstStyle/>
          <a:p>
            <a:r>
              <a:rPr lang="en-GB" altLang="en-US" sz="2800" dirty="0" smtClean="0"/>
              <a:t>A definition</a:t>
            </a:r>
          </a:p>
          <a:p>
            <a:pPr>
              <a:buFontTx/>
              <a:buNone/>
            </a:pPr>
            <a:r>
              <a:rPr lang="en-GB" altLang="en-US" sz="2800" dirty="0" smtClean="0"/>
              <a:t>“ </a:t>
            </a:r>
            <a:r>
              <a:rPr lang="en-GB" altLang="en-US" sz="2800" dirty="0"/>
              <a:t>anything offered to a market for attention, acquisition, use or consumption that might satisfy a need or want.”  (Kotler &amp; Armstrong 2001:291)</a:t>
            </a:r>
          </a:p>
          <a:p>
            <a:r>
              <a:rPr lang="en-GB" altLang="en-US" sz="2800" dirty="0"/>
              <a:t>It </a:t>
            </a:r>
            <a:r>
              <a:rPr lang="en-GB" altLang="en-US" sz="2800" dirty="0" smtClean="0"/>
              <a:t>now even includes </a:t>
            </a:r>
            <a:r>
              <a:rPr lang="en-GB" altLang="en-US" sz="2800" dirty="0"/>
              <a:t>physical objects, </a:t>
            </a:r>
            <a:r>
              <a:rPr lang="en-GB" altLang="en-US" sz="2800" b="1" i="1" dirty="0"/>
              <a:t>services</a:t>
            </a:r>
            <a:r>
              <a:rPr lang="en-GB" altLang="en-US" sz="2800" dirty="0"/>
              <a:t>, events, persons, places, organisations, ideas or any mix of the above.</a:t>
            </a:r>
          </a:p>
          <a:p>
            <a:r>
              <a:rPr lang="en-GB" altLang="en-US" sz="2800" dirty="0"/>
              <a:t>Can be either Consumer or Industrial</a:t>
            </a:r>
          </a:p>
        </p:txBody>
      </p:sp>
      <p:pic>
        <p:nvPicPr>
          <p:cNvPr id="4" name="Content Placeholder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843808" y="5013176"/>
            <a:ext cx="3528392" cy="1844824"/>
          </a:xfrm>
          <a:prstGeom prst="rect">
            <a:avLst/>
          </a:prstGeom>
        </p:spPr>
      </p:pic>
    </p:spTree>
    <p:extLst>
      <p:ext uri="{BB962C8B-B14F-4D97-AF65-F5344CB8AC3E}">
        <p14:creationId xmlns:p14="http://schemas.microsoft.com/office/powerpoint/2010/main" val="313101511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28650" y="1131094"/>
            <a:ext cx="8286750" cy="994172"/>
          </a:xfrm>
        </p:spPr>
        <p:txBody>
          <a:bodyPr>
            <a:normAutofit fontScale="90000"/>
          </a:bodyPr>
          <a:lstStyle/>
          <a:p>
            <a:r>
              <a:rPr lang="en-GB" dirty="0" smtClean="0"/>
              <a:t>The Augmented Product- the layers of a product</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2496" y="2218299"/>
            <a:ext cx="4663440" cy="3302391"/>
          </a:xfrm>
        </p:spPr>
      </p:pic>
      <p:sp>
        <p:nvSpPr>
          <p:cNvPr id="6" name="Content Placeholder 5"/>
          <p:cNvSpPr>
            <a:spLocks noGrp="1"/>
          </p:cNvSpPr>
          <p:nvPr>
            <p:ph sz="half" idx="2"/>
          </p:nvPr>
        </p:nvSpPr>
        <p:spPr>
          <a:xfrm>
            <a:off x="5349240" y="2226469"/>
            <a:ext cx="3332365" cy="3263504"/>
          </a:xfrm>
        </p:spPr>
        <p:txBody>
          <a:bodyPr>
            <a:normAutofit fontScale="70000" lnSpcReduction="20000"/>
          </a:bodyPr>
          <a:lstStyle/>
          <a:p>
            <a:r>
              <a:rPr lang="en-GB" dirty="0" smtClean="0"/>
              <a:t>Core benefit – a mode of transport you control</a:t>
            </a:r>
          </a:p>
          <a:p>
            <a:r>
              <a:rPr lang="en-GB" dirty="0" smtClean="0"/>
              <a:t>Basic Product – a car</a:t>
            </a:r>
          </a:p>
          <a:p>
            <a:r>
              <a:rPr lang="en-GB" dirty="0" smtClean="0"/>
              <a:t>Expected Product – brand, model, colour</a:t>
            </a:r>
          </a:p>
          <a:p>
            <a:r>
              <a:rPr lang="en-GB" dirty="0" smtClean="0"/>
              <a:t>Augmented Product – guarantees, warranties, interest free finance</a:t>
            </a:r>
          </a:p>
          <a:p>
            <a:r>
              <a:rPr lang="en-GB" dirty="0" smtClean="0"/>
              <a:t>Potential product – hybrid/ electric, </a:t>
            </a:r>
            <a:r>
              <a:rPr lang="en-GB" dirty="0" err="1" smtClean="0"/>
              <a:t>sensored</a:t>
            </a:r>
            <a:r>
              <a:rPr lang="en-GB" dirty="0" smtClean="0"/>
              <a:t>/driverless,</a:t>
            </a:r>
            <a:endParaRPr lang="en-GB" dirty="0"/>
          </a:p>
        </p:txBody>
      </p:sp>
    </p:spTree>
    <p:extLst>
      <p:ext uri="{BB962C8B-B14F-4D97-AF65-F5344CB8AC3E}">
        <p14:creationId xmlns:p14="http://schemas.microsoft.com/office/powerpoint/2010/main" val="17913233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Product Portfolios</a:t>
            </a:r>
            <a:endParaRPr lang="en-GB" dirty="0"/>
          </a:p>
        </p:txBody>
      </p:sp>
      <p:sp>
        <p:nvSpPr>
          <p:cNvPr id="6" name="Content Placeholder 5"/>
          <p:cNvSpPr>
            <a:spLocks noGrp="1"/>
          </p:cNvSpPr>
          <p:nvPr>
            <p:ph sz="half" idx="1"/>
          </p:nvPr>
        </p:nvSpPr>
        <p:spPr>
          <a:xfrm>
            <a:off x="319521" y="1417638"/>
            <a:ext cx="3538188" cy="5282100"/>
          </a:xfrm>
        </p:spPr>
        <p:txBody>
          <a:bodyPr/>
          <a:lstStyle/>
          <a:p>
            <a:r>
              <a:rPr lang="en-GB" dirty="0" smtClean="0"/>
              <a:t>It is very rare for any organisation to produce only a single product.</a:t>
            </a:r>
          </a:p>
          <a:p>
            <a:r>
              <a:rPr lang="en-GB" dirty="0" smtClean="0"/>
              <a:t>So most have a number of products.</a:t>
            </a:r>
          </a:p>
          <a:p>
            <a:r>
              <a:rPr lang="en-GB" dirty="0" smtClean="0"/>
              <a:t>The question is; is it better </a:t>
            </a:r>
            <a:r>
              <a:rPr lang="en-GB" dirty="0" smtClean="0"/>
              <a:t>to have </a:t>
            </a:r>
            <a:r>
              <a:rPr lang="en-GB" dirty="0" smtClean="0"/>
              <a:t>a similar range or a diverse range?</a:t>
            </a:r>
            <a:endParaRPr lang="en-GB" dirty="0"/>
          </a:p>
        </p:txBody>
      </p:sp>
      <p:pic>
        <p:nvPicPr>
          <p:cNvPr id="8"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882345" y="2971800"/>
            <a:ext cx="5220072" cy="3727938"/>
          </a:xfrm>
        </p:spPr>
      </p:pic>
      <p:pic>
        <p:nvPicPr>
          <p:cNvPr id="9"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40875" y="1417639"/>
            <a:ext cx="5136906" cy="1554161"/>
          </a:xfrm>
          <a:prstGeom prst="rect">
            <a:avLst/>
          </a:prstGeom>
        </p:spPr>
      </p:pic>
    </p:spTree>
    <p:extLst>
      <p:ext uri="{BB962C8B-B14F-4D97-AF65-F5344CB8AC3E}">
        <p14:creationId xmlns:p14="http://schemas.microsoft.com/office/powerpoint/2010/main" val="116160670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The Product Life Cycle</a:t>
            </a:r>
            <a:endParaRPr lang="en-GB" dirty="0"/>
          </a:p>
        </p:txBody>
      </p:sp>
      <p:pic>
        <p:nvPicPr>
          <p:cNvPr id="4" name="Content Placeholder 3"/>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628650" y="2271053"/>
            <a:ext cx="5132070" cy="3217985"/>
          </a:xfrm>
        </p:spPr>
      </p:pic>
      <p:sp>
        <p:nvSpPr>
          <p:cNvPr id="6" name="Content Placeholder 5"/>
          <p:cNvSpPr>
            <a:spLocks noGrp="1"/>
          </p:cNvSpPr>
          <p:nvPr>
            <p:ph sz="half" idx="2"/>
          </p:nvPr>
        </p:nvSpPr>
        <p:spPr>
          <a:xfrm>
            <a:off x="5929532" y="2226469"/>
            <a:ext cx="2993662" cy="3263504"/>
          </a:xfrm>
        </p:spPr>
        <p:txBody>
          <a:bodyPr>
            <a:normAutofit fontScale="62500" lnSpcReduction="20000"/>
          </a:bodyPr>
          <a:lstStyle/>
          <a:p>
            <a:pPr marL="0" indent="0">
              <a:buNone/>
            </a:pPr>
            <a:r>
              <a:rPr lang="en-GB" dirty="0" smtClean="0"/>
              <a:t>Research suggests that products, just like people, have a lifecycle. The graph shows a standard situation but it takes many shapes because the unknown part is just how long can they live? Now Steve Jobs has died will Apple continue to succeed in the market?</a:t>
            </a:r>
          </a:p>
          <a:p>
            <a:pPr marL="0" indent="0">
              <a:buNone/>
            </a:pPr>
            <a:r>
              <a:rPr lang="en-GB" dirty="0" smtClean="0"/>
              <a:t>The PLC is at the heart of NPD, </a:t>
            </a:r>
            <a:r>
              <a:rPr lang="en-GB" dirty="0" err="1" smtClean="0"/>
              <a:t>Ansoff</a:t>
            </a:r>
            <a:r>
              <a:rPr lang="en-GB" dirty="0" smtClean="0"/>
              <a:t> and the GE matrix</a:t>
            </a:r>
            <a:endParaRPr lang="en-GB" dirty="0"/>
          </a:p>
        </p:txBody>
      </p:sp>
    </p:spTree>
    <p:extLst>
      <p:ext uri="{BB962C8B-B14F-4D97-AF65-F5344CB8AC3E}">
        <p14:creationId xmlns:p14="http://schemas.microsoft.com/office/powerpoint/2010/main" val="5618651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What is a brand?</a:t>
            </a:r>
          </a:p>
        </p:txBody>
      </p:sp>
      <p:sp>
        <p:nvSpPr>
          <p:cNvPr id="5123" name="Rectangle 3"/>
          <p:cNvSpPr>
            <a:spLocks noGrp="1" noChangeArrowheads="1"/>
          </p:cNvSpPr>
          <p:nvPr>
            <p:ph sz="half" idx="1"/>
          </p:nvPr>
        </p:nvSpPr>
        <p:spPr>
          <a:xfrm>
            <a:off x="628650" y="1752600"/>
            <a:ext cx="3886200" cy="4988768"/>
          </a:xfrm>
        </p:spPr>
        <p:txBody>
          <a:bodyPr>
            <a:normAutofit fontScale="92500" lnSpcReduction="20000"/>
          </a:bodyPr>
          <a:lstStyle/>
          <a:p>
            <a:r>
              <a:rPr lang="en-GB" altLang="en-US" dirty="0" smtClean="0"/>
              <a:t>A definition</a:t>
            </a:r>
          </a:p>
          <a:p>
            <a:pPr>
              <a:buFontTx/>
              <a:buNone/>
            </a:pPr>
            <a:r>
              <a:rPr lang="en-GB" altLang="en-US" dirty="0" smtClean="0"/>
              <a:t>“ </a:t>
            </a:r>
            <a:r>
              <a:rPr lang="en-GB" altLang="en-US" dirty="0"/>
              <a:t>A brand is a name, term, sign, symbol, design, or any combination of these, that identifies the maker or seller of a product or service”                             </a:t>
            </a:r>
            <a:r>
              <a:rPr lang="en-GB" altLang="en-US" sz="1350" dirty="0"/>
              <a:t>(Kotler &amp; Armstrong 2001:301)</a:t>
            </a:r>
          </a:p>
          <a:p>
            <a:r>
              <a:rPr lang="en-GB" altLang="en-US" dirty="0" smtClean="0"/>
              <a:t>Arguably the single most important asset for a marketing manager: we sell brands, consumers connect with brands, for me it is all about brands!!!</a:t>
            </a:r>
            <a:endParaRPr lang="en-GB" altLang="en-US" dirty="0"/>
          </a:p>
          <a:p>
            <a:pPr>
              <a:buFontTx/>
              <a:buNone/>
            </a:pPr>
            <a:endParaRPr lang="en-GB" altLang="en-US" dirty="0"/>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11151" y="1752600"/>
            <a:ext cx="4104249" cy="4988768"/>
          </a:xfrm>
        </p:spPr>
      </p:pic>
    </p:spTree>
    <p:extLst>
      <p:ext uri="{BB962C8B-B14F-4D97-AF65-F5344CB8AC3E}">
        <p14:creationId xmlns:p14="http://schemas.microsoft.com/office/powerpoint/2010/main" val="22519706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8195" name="Rectangle 3"/>
          <p:cNvSpPr>
            <a:spLocks noGrp="1" noChangeArrowheads="1"/>
          </p:cNvSpPr>
          <p:nvPr>
            <p:ph type="body" idx="1"/>
          </p:nvPr>
        </p:nvSpPr>
        <p:spPr>
          <a:xfrm>
            <a:off x="685800" y="1524000"/>
            <a:ext cx="7772400" cy="4857328"/>
          </a:xfrm>
        </p:spPr>
        <p:txBody>
          <a:bodyPr>
            <a:normAutofit/>
          </a:bodyPr>
          <a:lstStyle/>
          <a:p>
            <a:pPr algn="ctr">
              <a:buFontTx/>
              <a:buNone/>
            </a:pPr>
            <a:r>
              <a:rPr lang="en-US" dirty="0" smtClean="0"/>
              <a:t>PRICE</a:t>
            </a:r>
          </a:p>
          <a:p>
            <a:pPr>
              <a:buNone/>
            </a:pPr>
            <a:r>
              <a:rPr lang="en-GB" sz="2800" dirty="0"/>
              <a:t>Of all the marketing mix elements many think pricing is the most:</a:t>
            </a:r>
          </a:p>
          <a:p>
            <a:r>
              <a:rPr lang="en-GB" sz="2800" dirty="0"/>
              <a:t>Flexible</a:t>
            </a:r>
          </a:p>
          <a:p>
            <a:r>
              <a:rPr lang="en-GB" sz="2800" dirty="0"/>
              <a:t>Independent</a:t>
            </a:r>
          </a:p>
          <a:p>
            <a:r>
              <a:rPr lang="en-GB" sz="2800" dirty="0"/>
              <a:t>Controllable </a:t>
            </a:r>
          </a:p>
          <a:p>
            <a:r>
              <a:rPr lang="en-GB" sz="2800" dirty="0" smtClean="0"/>
              <a:t>Important</a:t>
            </a:r>
          </a:p>
          <a:p>
            <a:pPr marL="0" indent="0">
              <a:buNone/>
            </a:pPr>
            <a:r>
              <a:rPr lang="en-GB" sz="2800" dirty="0"/>
              <a:t>However to be totally effective it needs to have a strategic role</a:t>
            </a:r>
          </a:p>
          <a:p>
            <a:pPr>
              <a:buFontTx/>
              <a:buNone/>
            </a:pPr>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343400" y="2590800"/>
            <a:ext cx="3886200" cy="2562225"/>
          </a:xfrm>
          <a:prstGeom prst="rect">
            <a:avLst/>
          </a:prstGeom>
        </p:spPr>
      </p:pic>
    </p:spTree>
    <p:extLst>
      <p:ext uri="{BB962C8B-B14F-4D97-AF65-F5344CB8AC3E}">
        <p14:creationId xmlns:p14="http://schemas.microsoft.com/office/powerpoint/2010/main" val="184261855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Methods of deciding Price</a:t>
            </a:r>
            <a:endParaRPr lang="en-GB" dirty="0"/>
          </a:p>
        </p:txBody>
      </p:sp>
      <p:sp>
        <p:nvSpPr>
          <p:cNvPr id="5" name="Content Placeholder 4"/>
          <p:cNvSpPr>
            <a:spLocks noGrp="1"/>
          </p:cNvSpPr>
          <p:nvPr>
            <p:ph sz="half" idx="1"/>
          </p:nvPr>
        </p:nvSpPr>
        <p:spPr/>
        <p:txBody>
          <a:bodyPr>
            <a:normAutofit fontScale="92500"/>
          </a:bodyPr>
          <a:lstStyle/>
          <a:p>
            <a:pPr marL="0" indent="0">
              <a:buNone/>
            </a:pPr>
            <a:r>
              <a:rPr lang="en-GB" dirty="0" smtClean="0"/>
              <a:t>Most organisations do not use a demand and supply curve to identify the price. They are much more practical &amp; will consider the following when deciding price:</a:t>
            </a:r>
          </a:p>
          <a:p>
            <a:r>
              <a:rPr lang="en-GB" dirty="0" smtClean="0"/>
              <a:t>Cost (+ margin)</a:t>
            </a:r>
          </a:p>
          <a:p>
            <a:r>
              <a:rPr lang="en-GB" dirty="0" smtClean="0"/>
              <a:t>Customer acceptability</a:t>
            </a:r>
          </a:p>
          <a:p>
            <a:r>
              <a:rPr lang="en-GB" dirty="0" smtClean="0"/>
              <a:t>Competitor (positioning)</a:t>
            </a:r>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495800" y="1752600"/>
            <a:ext cx="4191000" cy="4267200"/>
          </a:xfrm>
        </p:spPr>
      </p:pic>
    </p:spTree>
    <p:extLst>
      <p:ext uri="{BB962C8B-B14F-4D97-AF65-F5344CB8AC3E}">
        <p14:creationId xmlns:p14="http://schemas.microsoft.com/office/powerpoint/2010/main" val="2650325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dirty="0" smtClean="0"/>
              <a:t>TYPES OF “REAL” PRICING </a:t>
            </a:r>
            <a:r>
              <a:rPr lang="en-US" altLang="en-US" dirty="0"/>
              <a:t>POLICIES</a:t>
            </a:r>
          </a:p>
        </p:txBody>
      </p:sp>
      <p:sp>
        <p:nvSpPr>
          <p:cNvPr id="5123" name="Rectangle 3"/>
          <p:cNvSpPr>
            <a:spLocks noGrp="1" noChangeArrowheads="1"/>
          </p:cNvSpPr>
          <p:nvPr>
            <p:ph type="body" sz="half" idx="1"/>
          </p:nvPr>
        </p:nvSpPr>
        <p:spPr/>
        <p:txBody>
          <a:bodyPr/>
          <a:lstStyle/>
          <a:p>
            <a:r>
              <a:rPr lang="en-US" altLang="en-US" sz="2800" dirty="0"/>
              <a:t>Product line pricing</a:t>
            </a:r>
          </a:p>
          <a:p>
            <a:r>
              <a:rPr lang="en-US" altLang="en-US" sz="2800" dirty="0"/>
              <a:t>Psychological</a:t>
            </a:r>
          </a:p>
          <a:p>
            <a:r>
              <a:rPr lang="en-US" altLang="en-US" sz="2800" dirty="0"/>
              <a:t>Geographic</a:t>
            </a:r>
          </a:p>
          <a:p>
            <a:r>
              <a:rPr lang="en-US" altLang="en-US" sz="2800" dirty="0"/>
              <a:t>International</a:t>
            </a:r>
          </a:p>
          <a:p>
            <a:r>
              <a:rPr lang="en-US" altLang="en-US" sz="2800" dirty="0"/>
              <a:t>Segments</a:t>
            </a:r>
          </a:p>
          <a:p>
            <a:r>
              <a:rPr lang="en-US" altLang="en-US" sz="2800" dirty="0"/>
              <a:t>Captive</a:t>
            </a:r>
          </a:p>
          <a:p>
            <a:r>
              <a:rPr lang="en-US" altLang="en-US" sz="2800" dirty="0"/>
              <a:t>Seasonal</a:t>
            </a:r>
          </a:p>
          <a:p>
            <a:r>
              <a:rPr lang="en-US" altLang="en-US" sz="2800" dirty="0"/>
              <a:t>By-product</a:t>
            </a:r>
          </a:p>
        </p:txBody>
      </p:sp>
      <p:sp>
        <p:nvSpPr>
          <p:cNvPr id="5124" name="Rectangle 4"/>
          <p:cNvSpPr>
            <a:spLocks noGrp="1" noChangeArrowheads="1"/>
          </p:cNvSpPr>
          <p:nvPr>
            <p:ph type="body" sz="half" idx="2"/>
          </p:nvPr>
        </p:nvSpPr>
        <p:spPr/>
        <p:txBody>
          <a:bodyPr>
            <a:normAutofit fontScale="92500" lnSpcReduction="10000"/>
          </a:bodyPr>
          <a:lstStyle/>
          <a:p>
            <a:r>
              <a:rPr lang="en-US" altLang="en-US" sz="2800" dirty="0"/>
              <a:t>Discounting</a:t>
            </a:r>
          </a:p>
          <a:p>
            <a:r>
              <a:rPr lang="en-US" altLang="en-US" sz="2800" dirty="0"/>
              <a:t>Allowances</a:t>
            </a:r>
          </a:p>
          <a:p>
            <a:r>
              <a:rPr lang="en-US" altLang="en-US" sz="2800" dirty="0"/>
              <a:t>Optional</a:t>
            </a:r>
          </a:p>
          <a:p>
            <a:r>
              <a:rPr lang="en-US" altLang="en-US" sz="2800" dirty="0"/>
              <a:t>“Bundling”</a:t>
            </a:r>
          </a:p>
          <a:p>
            <a:r>
              <a:rPr lang="en-US" altLang="en-US" sz="2800" dirty="0"/>
              <a:t>Market share</a:t>
            </a:r>
          </a:p>
          <a:p>
            <a:r>
              <a:rPr lang="en-US" altLang="en-US" sz="2800" dirty="0"/>
              <a:t>Price leadership</a:t>
            </a:r>
          </a:p>
          <a:p>
            <a:r>
              <a:rPr lang="en-US" altLang="en-US" sz="2800" i="1" dirty="0"/>
              <a:t>negotiated</a:t>
            </a:r>
          </a:p>
          <a:p>
            <a:r>
              <a:rPr lang="en-US" altLang="en-US" sz="2800" b="1" dirty="0" smtClean="0"/>
              <a:t>Penetration and Skimming – what do these mean?</a:t>
            </a:r>
            <a:endParaRPr lang="en-US" altLang="en-US" sz="2800" b="1" dirty="0"/>
          </a:p>
        </p:txBody>
      </p:sp>
    </p:spTree>
    <p:extLst>
      <p:ext uri="{BB962C8B-B14F-4D97-AF65-F5344CB8AC3E}">
        <p14:creationId xmlns:p14="http://schemas.microsoft.com/office/powerpoint/2010/main" val="186166290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9219" name="Rectangle 3"/>
          <p:cNvSpPr>
            <a:spLocks noGrp="1" noChangeArrowheads="1"/>
          </p:cNvSpPr>
          <p:nvPr>
            <p:ph type="body" idx="1"/>
          </p:nvPr>
        </p:nvSpPr>
        <p:spPr>
          <a:xfrm>
            <a:off x="323528" y="1981200"/>
            <a:ext cx="8424936" cy="4256112"/>
          </a:xfrm>
        </p:spPr>
        <p:txBody>
          <a:bodyPr>
            <a:normAutofit lnSpcReduction="10000"/>
          </a:bodyPr>
          <a:lstStyle/>
          <a:p>
            <a:pPr algn="ctr">
              <a:buFontTx/>
              <a:buNone/>
            </a:pPr>
            <a:r>
              <a:rPr lang="en-US" dirty="0" smtClean="0"/>
              <a:t>PLACE</a:t>
            </a:r>
          </a:p>
          <a:p>
            <a:r>
              <a:rPr lang="en-US" dirty="0" smtClean="0"/>
              <a:t>This element is actually about </a:t>
            </a:r>
            <a:r>
              <a:rPr lang="en-US" b="1" i="1" u="sng" dirty="0" smtClean="0"/>
              <a:t>intermediaries</a:t>
            </a:r>
            <a:r>
              <a:rPr lang="en-US" dirty="0" smtClean="0"/>
              <a:t>; Place is the word that is closest to Distribution that begins with a P.</a:t>
            </a:r>
          </a:p>
          <a:p>
            <a:r>
              <a:rPr lang="en-US" dirty="0" smtClean="0"/>
              <a:t>Intermediaries are simply the middlemen, those who buy from one to sell to another.</a:t>
            </a:r>
          </a:p>
          <a:p>
            <a:r>
              <a:rPr lang="en-US" dirty="0" smtClean="0"/>
              <a:t>Often considered a poor/ boring relation yet executed properly it bring significant advantage</a:t>
            </a:r>
          </a:p>
        </p:txBody>
      </p:sp>
    </p:spTree>
    <p:extLst>
      <p:ext uri="{BB962C8B-B14F-4D97-AF65-F5344CB8AC3E}">
        <p14:creationId xmlns:p14="http://schemas.microsoft.com/office/powerpoint/2010/main" val="365826271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normAutofit fontScale="90000"/>
          </a:bodyPr>
          <a:lstStyle/>
          <a:p>
            <a:r>
              <a:rPr lang="en-GB" altLang="en-US" smtClean="0"/>
              <a:t>THE BASIC OPTIONS</a:t>
            </a:r>
            <a:br>
              <a:rPr lang="en-GB" altLang="en-US" smtClean="0"/>
            </a:br>
            <a:r>
              <a:rPr lang="en-GB" altLang="en-US" smtClean="0"/>
              <a:t>FOR DISTRIBUTION</a:t>
            </a:r>
          </a:p>
        </p:txBody>
      </p:sp>
      <p:pic>
        <p:nvPicPr>
          <p:cNvPr id="7171"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971550" y="1989138"/>
            <a:ext cx="7561263" cy="4032250"/>
          </a:xfrm>
        </p:spPr>
      </p:pic>
    </p:spTree>
    <p:extLst>
      <p:ext uri="{BB962C8B-B14F-4D97-AF65-F5344CB8AC3E}">
        <p14:creationId xmlns:p14="http://schemas.microsoft.com/office/powerpoint/2010/main" val="258048016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107950" y="188913"/>
            <a:ext cx="4248150" cy="1563687"/>
          </a:xfrm>
        </p:spPr>
        <p:txBody>
          <a:bodyPr/>
          <a:lstStyle/>
          <a:p>
            <a:r>
              <a:rPr lang="en-US" altLang="en-US" smtClean="0"/>
              <a:t> DISTRIBUTION STRATEGY</a:t>
            </a:r>
          </a:p>
        </p:txBody>
      </p:sp>
      <p:sp>
        <p:nvSpPr>
          <p:cNvPr id="12291" name="Rectangle 3"/>
          <p:cNvSpPr>
            <a:spLocks noGrp="1" noChangeArrowheads="1"/>
          </p:cNvSpPr>
          <p:nvPr>
            <p:ph sz="half" idx="1"/>
          </p:nvPr>
        </p:nvSpPr>
        <p:spPr/>
        <p:txBody>
          <a:bodyPr/>
          <a:lstStyle/>
          <a:p>
            <a:pPr>
              <a:lnSpc>
                <a:spcPct val="90000"/>
              </a:lnSpc>
              <a:buFontTx/>
              <a:buNone/>
            </a:pPr>
            <a:r>
              <a:rPr lang="en-US" altLang="en-US" sz="2400" smtClean="0"/>
              <a:t>There are four main strategies for producers to consider when using intermediaries:</a:t>
            </a:r>
          </a:p>
          <a:p>
            <a:pPr>
              <a:lnSpc>
                <a:spcPct val="90000"/>
              </a:lnSpc>
            </a:pPr>
            <a:r>
              <a:rPr lang="en-US" altLang="en-US" sz="2400" smtClean="0"/>
              <a:t>Intensive – as many as will carry it</a:t>
            </a:r>
          </a:p>
          <a:p>
            <a:pPr>
              <a:lnSpc>
                <a:spcPct val="90000"/>
              </a:lnSpc>
            </a:pPr>
            <a:r>
              <a:rPr lang="en-US" altLang="en-US" sz="2400" smtClean="0"/>
              <a:t>Selective – chosen for specific reason, a specialist for example</a:t>
            </a:r>
          </a:p>
          <a:p>
            <a:pPr>
              <a:lnSpc>
                <a:spcPct val="90000"/>
              </a:lnSpc>
            </a:pPr>
            <a:r>
              <a:rPr lang="en-US" altLang="en-US" sz="2400" smtClean="0"/>
              <a:t>Exclusive – to restrict access “not for everyone”</a:t>
            </a:r>
          </a:p>
          <a:p>
            <a:pPr>
              <a:lnSpc>
                <a:spcPct val="90000"/>
              </a:lnSpc>
            </a:pPr>
            <a:r>
              <a:rPr lang="en-US" altLang="en-US" sz="2400" smtClean="0"/>
              <a:t>International – a global view</a:t>
            </a:r>
          </a:p>
        </p:txBody>
      </p:sp>
      <p:pic>
        <p:nvPicPr>
          <p:cNvPr id="12292"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356100" y="404813"/>
            <a:ext cx="4537075" cy="5903912"/>
          </a:xfrm>
        </p:spPr>
      </p:pic>
    </p:spTree>
    <p:extLst>
      <p:ext uri="{BB962C8B-B14F-4D97-AF65-F5344CB8AC3E}">
        <p14:creationId xmlns:p14="http://schemas.microsoft.com/office/powerpoint/2010/main" val="27003515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US" altLang="en-US" sz="4000" smtClean="0"/>
              <a:t> PHYSICAL DISTRIBUTION LOGISTICS &amp; DISTRIBUTION</a:t>
            </a:r>
          </a:p>
        </p:txBody>
      </p:sp>
      <p:sp>
        <p:nvSpPr>
          <p:cNvPr id="13315" name="Rectangle 3"/>
          <p:cNvSpPr>
            <a:spLocks noGrp="1" noChangeArrowheads="1"/>
          </p:cNvSpPr>
          <p:nvPr>
            <p:ph sz="half" idx="1"/>
          </p:nvPr>
        </p:nvSpPr>
        <p:spPr>
          <a:xfrm>
            <a:off x="179388" y="1981200"/>
            <a:ext cx="4316412" cy="4471988"/>
          </a:xfrm>
        </p:spPr>
        <p:txBody>
          <a:bodyPr/>
          <a:lstStyle/>
          <a:p>
            <a:pPr>
              <a:buFontTx/>
              <a:buNone/>
            </a:pPr>
            <a:r>
              <a:rPr lang="en-US" altLang="en-US" smtClean="0"/>
              <a:t>The mechanics needed to make things work:</a:t>
            </a:r>
          </a:p>
          <a:p>
            <a:r>
              <a:rPr lang="en-US" altLang="en-US" smtClean="0"/>
              <a:t>Order processing</a:t>
            </a:r>
          </a:p>
          <a:p>
            <a:r>
              <a:rPr lang="en-US" altLang="en-US" smtClean="0"/>
              <a:t>Transport</a:t>
            </a:r>
          </a:p>
          <a:p>
            <a:r>
              <a:rPr lang="en-US" altLang="en-US" smtClean="0"/>
              <a:t>Stock holding &amp; storage</a:t>
            </a:r>
          </a:p>
          <a:p>
            <a:r>
              <a:rPr lang="en-US" altLang="en-US" smtClean="0"/>
              <a:t>Local knowledge</a:t>
            </a:r>
          </a:p>
          <a:p>
            <a:r>
              <a:rPr lang="en-US" altLang="en-US" smtClean="0"/>
              <a:t>Promotions, display &amp; P.O.S.</a:t>
            </a:r>
          </a:p>
          <a:p>
            <a:r>
              <a:rPr lang="en-US" altLang="en-US" smtClean="0"/>
              <a:t>Customer service</a:t>
            </a:r>
          </a:p>
        </p:txBody>
      </p:sp>
      <p:pic>
        <p:nvPicPr>
          <p:cNvPr id="13316" name="Content Placeholder 2"/>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495800" y="1981200"/>
            <a:ext cx="4468813" cy="4471988"/>
          </a:xfrm>
        </p:spPr>
      </p:pic>
    </p:spTree>
    <p:extLst>
      <p:ext uri="{BB962C8B-B14F-4D97-AF65-F5344CB8AC3E}">
        <p14:creationId xmlns:p14="http://schemas.microsoft.com/office/powerpoint/2010/main" val="65900848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normAutofit fontScale="90000"/>
          </a:bodyPr>
          <a:lstStyle/>
          <a:p>
            <a:r>
              <a:rPr lang="en-US" smtClean="0"/>
              <a:t>THE MARKETING MIX  AS A COMPETITIVE ADVANTAGE</a:t>
            </a:r>
          </a:p>
        </p:txBody>
      </p:sp>
      <p:sp>
        <p:nvSpPr>
          <p:cNvPr id="10243" name="Rectangle 3"/>
          <p:cNvSpPr>
            <a:spLocks noGrp="1" noChangeArrowheads="1"/>
          </p:cNvSpPr>
          <p:nvPr>
            <p:ph type="body" idx="1"/>
          </p:nvPr>
        </p:nvSpPr>
        <p:spPr/>
        <p:txBody>
          <a:bodyPr/>
          <a:lstStyle/>
          <a:p>
            <a:pPr algn="ctr">
              <a:buFontTx/>
              <a:buNone/>
            </a:pPr>
            <a:r>
              <a:rPr lang="en-US" dirty="0" smtClean="0"/>
              <a:t>PROMOTION</a:t>
            </a:r>
          </a:p>
          <a:p>
            <a:r>
              <a:rPr lang="en-US" dirty="0" smtClean="0"/>
              <a:t>If Place is boring then promotion is sexy!</a:t>
            </a:r>
          </a:p>
          <a:p>
            <a:r>
              <a:rPr lang="en-US" dirty="0" smtClean="0"/>
              <a:t>As with Place the choice of word is a P-word representative of the theme of … communication.</a:t>
            </a:r>
          </a:p>
          <a:p>
            <a:r>
              <a:rPr lang="en-US" dirty="0" smtClean="0"/>
              <a:t>Like the marketing mix there is a communication/ promotion mix.</a:t>
            </a:r>
          </a:p>
        </p:txBody>
      </p:sp>
    </p:spTree>
    <p:extLst>
      <p:ext uri="{BB962C8B-B14F-4D97-AF65-F5344CB8AC3E}">
        <p14:creationId xmlns:p14="http://schemas.microsoft.com/office/powerpoint/2010/main" val="31175239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685800" y="188913"/>
            <a:ext cx="7772400" cy="1223962"/>
          </a:xfrm>
        </p:spPr>
        <p:txBody>
          <a:bodyPr>
            <a:normAutofit fontScale="90000"/>
          </a:bodyPr>
          <a:lstStyle/>
          <a:p>
            <a:r>
              <a:rPr lang="en-US" altLang="en-US" dirty="0" smtClean="0"/>
              <a:t>PROMOTION/ COMMUNICATION MIX</a:t>
            </a:r>
          </a:p>
        </p:txBody>
      </p:sp>
      <p:sp>
        <p:nvSpPr>
          <p:cNvPr id="8195" name="Rectangle 3"/>
          <p:cNvSpPr>
            <a:spLocks noGrp="1" noChangeArrowheads="1"/>
          </p:cNvSpPr>
          <p:nvPr>
            <p:ph type="body" idx="1"/>
          </p:nvPr>
        </p:nvSpPr>
        <p:spPr>
          <a:xfrm>
            <a:off x="685800" y="1484313"/>
            <a:ext cx="7772400" cy="5040312"/>
          </a:xfrm>
        </p:spPr>
        <p:txBody>
          <a:bodyPr>
            <a:normAutofit lnSpcReduction="10000"/>
          </a:bodyPr>
          <a:lstStyle/>
          <a:p>
            <a:r>
              <a:rPr lang="en-US" altLang="en-US" i="1" dirty="0" smtClean="0"/>
              <a:t>Personal Selling</a:t>
            </a:r>
          </a:p>
          <a:p>
            <a:r>
              <a:rPr lang="en-US" altLang="en-US" i="1" dirty="0" smtClean="0"/>
              <a:t>Advertising</a:t>
            </a:r>
          </a:p>
          <a:p>
            <a:r>
              <a:rPr lang="en-US" altLang="en-US" i="1" dirty="0" smtClean="0"/>
              <a:t>Public Relations</a:t>
            </a:r>
          </a:p>
          <a:p>
            <a:r>
              <a:rPr lang="en-US" altLang="en-US" i="1" dirty="0" smtClean="0"/>
              <a:t>Sales Promotion</a:t>
            </a:r>
          </a:p>
          <a:p>
            <a:r>
              <a:rPr lang="en-US" altLang="en-US" i="1" dirty="0" smtClean="0"/>
              <a:t>Direct Marketing</a:t>
            </a:r>
          </a:p>
          <a:p>
            <a:pPr>
              <a:buFontTx/>
              <a:buNone/>
            </a:pPr>
            <a:r>
              <a:rPr lang="en-US" altLang="en-US" dirty="0" smtClean="0"/>
              <a:t>The promotion mix is where marketers mix the full range of promotion elements.</a:t>
            </a:r>
          </a:p>
          <a:p>
            <a:pPr>
              <a:buFontTx/>
              <a:buNone/>
            </a:pPr>
            <a:r>
              <a:rPr lang="en-US" altLang="en-US" b="1" dirty="0" smtClean="0"/>
              <a:t>Note: Are you clear about the differences between each element.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62400" y="1384415"/>
            <a:ext cx="5105400" cy="2806585"/>
          </a:xfrm>
          <a:prstGeom prst="rect">
            <a:avLst/>
          </a:prstGeom>
        </p:spPr>
      </p:pic>
    </p:spTree>
    <p:extLst>
      <p:ext uri="{BB962C8B-B14F-4D97-AF65-F5344CB8AC3E}">
        <p14:creationId xmlns:p14="http://schemas.microsoft.com/office/powerpoint/2010/main" val="38715735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US" smtClean="0"/>
              <a:t>THE SERVICE MIX AS A COMPETITIVE ADVANTAGE</a:t>
            </a:r>
          </a:p>
        </p:txBody>
      </p:sp>
      <p:sp>
        <p:nvSpPr>
          <p:cNvPr id="11267" name="Rectangle 3"/>
          <p:cNvSpPr>
            <a:spLocks noGrp="1" noChangeArrowheads="1"/>
          </p:cNvSpPr>
          <p:nvPr>
            <p:ph type="body" idx="1"/>
          </p:nvPr>
        </p:nvSpPr>
        <p:spPr/>
        <p:txBody>
          <a:bodyPr/>
          <a:lstStyle/>
          <a:p>
            <a:pPr algn="ctr">
              <a:buFontTx/>
              <a:buNone/>
            </a:pPr>
            <a:r>
              <a:rPr lang="en-US" dirty="0" smtClean="0"/>
              <a:t>SERVICE</a:t>
            </a:r>
          </a:p>
          <a:p>
            <a:r>
              <a:rPr lang="en-US" dirty="0" smtClean="0"/>
              <a:t>The marketing mix was extended in the 1980’s by Booms and </a:t>
            </a:r>
            <a:r>
              <a:rPr lang="en-US" dirty="0" err="1" smtClean="0"/>
              <a:t>Bitner</a:t>
            </a:r>
            <a:r>
              <a:rPr lang="en-US" dirty="0" smtClean="0"/>
              <a:t> to include:</a:t>
            </a:r>
          </a:p>
          <a:p>
            <a:r>
              <a:rPr lang="en-US" dirty="0" smtClean="0"/>
              <a:t>People</a:t>
            </a:r>
          </a:p>
          <a:p>
            <a:r>
              <a:rPr lang="en-US" dirty="0" smtClean="0"/>
              <a:t>Processes</a:t>
            </a:r>
          </a:p>
          <a:p>
            <a:r>
              <a:rPr lang="en-US" dirty="0" smtClean="0"/>
              <a:t>Physical evidence</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14800" y="3294106"/>
            <a:ext cx="4267200" cy="2764118"/>
          </a:xfrm>
          <a:prstGeom prst="rect">
            <a:avLst/>
          </a:prstGeom>
        </p:spPr>
      </p:pic>
    </p:spTree>
    <p:extLst>
      <p:ext uri="{BB962C8B-B14F-4D97-AF65-F5344CB8AC3E}">
        <p14:creationId xmlns:p14="http://schemas.microsoft.com/office/powerpoint/2010/main" val="414657754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normAutofit fontScale="90000"/>
          </a:bodyPr>
          <a:lstStyle/>
          <a:p>
            <a:r>
              <a:rPr lang="en-US" smtClean="0"/>
              <a:t>THE SERVICE MIX AS A COMPETITIVE ADVANTAGE</a:t>
            </a:r>
          </a:p>
        </p:txBody>
      </p:sp>
      <p:sp>
        <p:nvSpPr>
          <p:cNvPr id="11267" name="Rectangle 3"/>
          <p:cNvSpPr>
            <a:spLocks noGrp="1" noChangeArrowheads="1"/>
          </p:cNvSpPr>
          <p:nvPr>
            <p:ph type="body" idx="1"/>
          </p:nvPr>
        </p:nvSpPr>
        <p:spPr/>
        <p:txBody>
          <a:bodyPr/>
          <a:lstStyle/>
          <a:p>
            <a:pPr algn="ctr">
              <a:buFontTx/>
              <a:buNone/>
            </a:pPr>
            <a:r>
              <a:rPr lang="en-US" dirty="0" smtClean="0"/>
              <a:t>PEOPLE</a:t>
            </a:r>
          </a:p>
          <a:p>
            <a:pPr>
              <a:buFontTx/>
              <a:buNone/>
            </a:pPr>
            <a:r>
              <a:rPr lang="en-US" dirty="0" smtClean="0"/>
              <a:t>ISSUES INCLUDE:</a:t>
            </a:r>
          </a:p>
          <a:p>
            <a:r>
              <a:rPr lang="en-US" dirty="0" smtClean="0"/>
              <a:t>appearance</a:t>
            </a:r>
          </a:p>
          <a:p>
            <a:r>
              <a:rPr lang="en-US" dirty="0" smtClean="0"/>
              <a:t>professionalism</a:t>
            </a:r>
          </a:p>
          <a:p>
            <a:r>
              <a:rPr lang="en-US" dirty="0" smtClean="0"/>
              <a:t>commitment</a:t>
            </a:r>
          </a:p>
          <a:p>
            <a:r>
              <a:rPr lang="en-US" dirty="0" smtClean="0"/>
              <a:t>skills</a:t>
            </a:r>
          </a:p>
          <a:p>
            <a:r>
              <a:rPr lang="en-US" dirty="0" err="1" smtClean="0"/>
              <a:t>behaviour</a:t>
            </a:r>
            <a:r>
              <a:rPr lang="en-US" dirty="0" smtClean="0"/>
              <a:t>/attitude/discretion</a:t>
            </a:r>
          </a:p>
          <a:p>
            <a:endParaRPr lang="en-US"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81400" y="2209799"/>
            <a:ext cx="5357411" cy="2971801"/>
          </a:xfrm>
          <a:prstGeom prst="rect">
            <a:avLst/>
          </a:prstGeom>
        </p:spPr>
      </p:pic>
    </p:spTree>
    <p:extLst>
      <p:ext uri="{BB962C8B-B14F-4D97-AF65-F5344CB8AC3E}">
        <p14:creationId xmlns:p14="http://schemas.microsoft.com/office/powerpoint/2010/main" val="172801406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normAutofit fontScale="90000"/>
          </a:bodyPr>
          <a:lstStyle/>
          <a:p>
            <a:r>
              <a:rPr lang="en-US" smtClean="0"/>
              <a:t>THE SERVICE MIX AS A COMPETITIVE ADVANTAGE</a:t>
            </a:r>
          </a:p>
        </p:txBody>
      </p:sp>
      <p:sp>
        <p:nvSpPr>
          <p:cNvPr id="12291" name="Rectangle 3"/>
          <p:cNvSpPr>
            <a:spLocks noGrp="1" noChangeArrowheads="1"/>
          </p:cNvSpPr>
          <p:nvPr>
            <p:ph type="body" idx="1"/>
          </p:nvPr>
        </p:nvSpPr>
        <p:spPr/>
        <p:txBody>
          <a:bodyPr/>
          <a:lstStyle/>
          <a:p>
            <a:pPr algn="ctr">
              <a:buFontTx/>
              <a:buNone/>
            </a:pPr>
            <a:r>
              <a:rPr lang="en-US" dirty="0" smtClean="0"/>
              <a:t>PROCESSES</a:t>
            </a:r>
          </a:p>
          <a:p>
            <a:pPr>
              <a:buFontTx/>
              <a:buNone/>
            </a:pPr>
            <a:r>
              <a:rPr lang="en-US" dirty="0" smtClean="0"/>
              <a:t>ISSUES INCLUDE:</a:t>
            </a:r>
          </a:p>
          <a:p>
            <a:r>
              <a:rPr lang="en-US" dirty="0" smtClean="0"/>
              <a:t>policies &amp; procedures</a:t>
            </a:r>
          </a:p>
          <a:p>
            <a:r>
              <a:rPr lang="en-US" dirty="0" smtClean="0"/>
              <a:t>capacity</a:t>
            </a:r>
          </a:p>
          <a:p>
            <a:r>
              <a:rPr lang="en-US" dirty="0" err="1" smtClean="0"/>
              <a:t>mechanisation</a:t>
            </a:r>
            <a:endParaRPr lang="en-US" dirty="0" smtClean="0"/>
          </a:p>
          <a:p>
            <a:r>
              <a:rPr lang="en-US" dirty="0" smtClean="0"/>
              <a:t>information &amp; accessibility</a:t>
            </a:r>
          </a:p>
          <a:p>
            <a:r>
              <a:rPr lang="en-US" dirty="0" smtClean="0"/>
              <a:t>queuing/speed/timing/</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38800" y="1417638"/>
            <a:ext cx="3352800" cy="5287963"/>
          </a:xfrm>
          <a:prstGeom prst="rect">
            <a:avLst/>
          </a:prstGeom>
        </p:spPr>
      </p:pic>
    </p:spTree>
    <p:extLst>
      <p:ext uri="{BB962C8B-B14F-4D97-AF65-F5344CB8AC3E}">
        <p14:creationId xmlns:p14="http://schemas.microsoft.com/office/powerpoint/2010/main" val="34027680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normAutofit fontScale="90000"/>
          </a:bodyPr>
          <a:lstStyle/>
          <a:p>
            <a:r>
              <a:rPr lang="en-US" smtClean="0"/>
              <a:t>THE SERVICE MIX AS A COMPETITIVE ADVANTAGE</a:t>
            </a:r>
          </a:p>
        </p:txBody>
      </p:sp>
      <p:sp>
        <p:nvSpPr>
          <p:cNvPr id="13315" name="Rectangle 3"/>
          <p:cNvSpPr>
            <a:spLocks noGrp="1" noChangeArrowheads="1"/>
          </p:cNvSpPr>
          <p:nvPr>
            <p:ph type="body" idx="1"/>
          </p:nvPr>
        </p:nvSpPr>
        <p:spPr/>
        <p:txBody>
          <a:bodyPr/>
          <a:lstStyle/>
          <a:p>
            <a:pPr algn="ctr">
              <a:buFontTx/>
              <a:buNone/>
            </a:pPr>
            <a:r>
              <a:rPr lang="en-US" dirty="0" smtClean="0"/>
              <a:t>PHYSICAL EVIDENCE</a:t>
            </a:r>
          </a:p>
          <a:p>
            <a:pPr>
              <a:buFontTx/>
              <a:buNone/>
            </a:pPr>
            <a:r>
              <a:rPr lang="en-US" dirty="0" smtClean="0"/>
              <a:t>ISSUES INCLUDE:</a:t>
            </a:r>
          </a:p>
          <a:p>
            <a:r>
              <a:rPr lang="en-US" dirty="0" smtClean="0"/>
              <a:t>corporate I.D.</a:t>
            </a:r>
          </a:p>
          <a:p>
            <a:r>
              <a:rPr lang="en-US" dirty="0" smtClean="0"/>
              <a:t>facilities</a:t>
            </a:r>
          </a:p>
          <a:p>
            <a:r>
              <a:rPr lang="en-US" dirty="0" smtClean="0"/>
              <a:t>tangible evidence</a:t>
            </a:r>
          </a:p>
          <a:p>
            <a:r>
              <a:rPr lang="en-US" dirty="0" smtClean="0"/>
              <a:t>environment</a:t>
            </a:r>
          </a:p>
          <a:p>
            <a:r>
              <a:rPr lang="en-US" dirty="0" smtClean="0"/>
              <a:t>ambiance</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86200" y="2133600"/>
            <a:ext cx="5029200" cy="4571999"/>
          </a:xfrm>
          <a:prstGeom prst="rect">
            <a:avLst/>
          </a:prstGeom>
        </p:spPr>
      </p:pic>
    </p:spTree>
    <p:extLst>
      <p:ext uri="{BB962C8B-B14F-4D97-AF65-F5344CB8AC3E}">
        <p14:creationId xmlns:p14="http://schemas.microsoft.com/office/powerpoint/2010/main" val="178959934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685800" y="404813"/>
            <a:ext cx="7772400" cy="1223962"/>
          </a:xfrm>
        </p:spPr>
        <p:txBody>
          <a:bodyPr>
            <a:normAutofit fontScale="90000"/>
          </a:bodyPr>
          <a:lstStyle/>
          <a:p>
            <a:r>
              <a:rPr lang="en-GB" altLang="en-US" smtClean="0"/>
              <a:t>REICHHELDS </a:t>
            </a:r>
            <a:br>
              <a:rPr lang="en-GB" altLang="en-US" smtClean="0"/>
            </a:br>
            <a:r>
              <a:rPr lang="en-GB" altLang="en-US" smtClean="0"/>
              <a:t>- loyalty-based cycle</a:t>
            </a:r>
          </a:p>
        </p:txBody>
      </p:sp>
      <p:pic>
        <p:nvPicPr>
          <p:cNvPr id="1843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611188" y="1700213"/>
            <a:ext cx="8281987" cy="4897437"/>
          </a:xfrm>
        </p:spPr>
      </p:pic>
    </p:spTree>
    <p:extLst>
      <p:ext uri="{BB962C8B-B14F-4D97-AF65-F5344CB8AC3E}">
        <p14:creationId xmlns:p14="http://schemas.microsoft.com/office/powerpoint/2010/main" val="15349696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next term….</a:t>
            </a:r>
            <a:endParaRPr lang="en-GB" dirty="0"/>
          </a:p>
        </p:txBody>
      </p:sp>
      <p:sp>
        <p:nvSpPr>
          <p:cNvPr id="3" name="Content Placeholder 2"/>
          <p:cNvSpPr>
            <a:spLocks noGrp="1"/>
          </p:cNvSpPr>
          <p:nvPr>
            <p:ph idx="1"/>
          </p:nvPr>
        </p:nvSpPr>
        <p:spPr/>
        <p:txBody>
          <a:bodyPr/>
          <a:lstStyle/>
          <a:p>
            <a:r>
              <a:rPr lang="en-GB" dirty="0" smtClean="0"/>
              <a:t>What is the marketing mix?</a:t>
            </a:r>
          </a:p>
          <a:p>
            <a:r>
              <a:rPr lang="en-GB" dirty="0" smtClean="0"/>
              <a:t>Why do you need to know it?</a:t>
            </a:r>
          </a:p>
          <a:p>
            <a:r>
              <a:rPr lang="en-GB" dirty="0" smtClean="0"/>
              <a:t>Choose any Sports related business and report on the marketing mix as they use it.</a:t>
            </a:r>
            <a:endParaRPr lang="en-GB" dirty="0"/>
          </a:p>
        </p:txBody>
      </p:sp>
    </p:spTree>
    <p:extLst>
      <p:ext uri="{BB962C8B-B14F-4D97-AF65-F5344CB8AC3E}">
        <p14:creationId xmlns:p14="http://schemas.microsoft.com/office/powerpoint/2010/main" val="39535427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TotalTime>
  <Words>865</Words>
  <Application>Microsoft Office PowerPoint</Application>
  <PresentationFormat>On-screen Show (4:3)</PresentationFormat>
  <Paragraphs>136</Paragraphs>
  <Slides>24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24</vt:i4>
      </vt:variant>
    </vt:vector>
  </HeadingPairs>
  <TitlesOfParts>
    <vt:vector size="27" baseType="lpstr">
      <vt:lpstr>Arial</vt:lpstr>
      <vt:lpstr>Calibri</vt:lpstr>
      <vt:lpstr>Office Theme</vt:lpstr>
      <vt:lpstr>THE PLAN  A.P.I.C. &amp; the marketing plan</vt:lpstr>
      <vt:lpstr>S.T.P.</vt:lpstr>
      <vt:lpstr>Implementation - the marketing mix</vt:lpstr>
      <vt:lpstr>A harmonised marketing mix - “the right P’s…”</vt:lpstr>
      <vt:lpstr>What is a product?</vt:lpstr>
      <vt:lpstr>The Augmented Product- the layers of a product</vt:lpstr>
      <vt:lpstr>Product Portfolios</vt:lpstr>
      <vt:lpstr>The Product Life Cycle</vt:lpstr>
      <vt:lpstr>What is a brand?</vt:lpstr>
      <vt:lpstr>THE MARKETING MIX  AS A COMPETITIVE ADVANTAGE</vt:lpstr>
      <vt:lpstr>Methods of deciding Price</vt:lpstr>
      <vt:lpstr>TYPES OF “REAL” PRICING POLICIES</vt:lpstr>
      <vt:lpstr>THE MARKETING MIX  AS A COMPETITIVE ADVANTAGE</vt:lpstr>
      <vt:lpstr>THE BASIC OPTIONS FOR DISTRIBUTION</vt:lpstr>
      <vt:lpstr> DISTRIBUTION STRATEGY</vt:lpstr>
      <vt:lpstr> PHYSICAL DISTRIBUTION LOGISTICS &amp; DISTRIBUTION</vt:lpstr>
      <vt:lpstr>THE MARKETING MIX  AS A COMPETITIVE ADVANTAGE</vt:lpstr>
      <vt:lpstr>PROMOTION/ COMMUNICATION MIX</vt:lpstr>
      <vt:lpstr>THE SERVICE MIX AS A COMPETITIVE ADVANTAGE</vt:lpstr>
      <vt:lpstr>THE SERVICE MIX AS A COMPETITIVE ADVANTAGE</vt:lpstr>
      <vt:lpstr>THE SERVICE MIX AS A COMPETITIVE ADVANTAGE</vt:lpstr>
      <vt:lpstr>THE SERVICE MIX AS A COMPETITIVE ADVANTAGE</vt:lpstr>
      <vt:lpstr>REICHHELDS  - loyalty-based cycle</vt:lpstr>
      <vt:lpstr>For next term….</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CIM Strategic Marketing</dc:title>
  <dc:creator>Fleming</dc:creator>
  <cp:lastModifiedBy>Will Fleming</cp:lastModifiedBy>
  <cp:revision>8</cp:revision>
  <cp:lastPrinted>2018-03-21T16:20:44Z</cp:lastPrinted>
  <dcterms:created xsi:type="dcterms:W3CDTF">2017-03-02T20:52:27Z</dcterms:created>
  <dcterms:modified xsi:type="dcterms:W3CDTF">2018-03-23T11:32:09Z</dcterms:modified>
</cp:coreProperties>
</file>