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notesMasterIdLst>
    <p:notesMasterId r:id="rId37"/>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notesMaster" Target="notesMasters/notes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svg"/><Relationship Id="rId3" Type="http://schemas.openxmlformats.org/officeDocument/2006/relationships/image" Target="../media/image-9-1.png"/><Relationship Id="rId4" Type="http://schemas.openxmlformats.org/officeDocument/2006/relationships/image" Target="../media/image-9-2.svg"/><Relationship Id="rId5" Type="http://schemas.openxmlformats.org/officeDocument/2006/relationships/image" Target="../media/image-9-1.png"/><Relationship Id="rId6" Type="http://schemas.openxmlformats.org/officeDocument/2006/relationships/image" Target="../media/image-9-2.svg"/><Relationship Id="rId7" Type="http://schemas.openxmlformats.org/officeDocument/2006/relationships/slideLayout" Target="../slideLayouts/slideLayout2.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svg"/><Relationship Id="rId3" Type="http://schemas.openxmlformats.org/officeDocument/2006/relationships/image" Target="../media/image-17-1.png"/><Relationship Id="rId4" Type="http://schemas.openxmlformats.org/officeDocument/2006/relationships/image" Target="../media/image-17-2.svg"/><Relationship Id="rId5" Type="http://schemas.openxmlformats.org/officeDocument/2006/relationships/slideLayout" Target="../slideLayouts/slideLayout2.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2.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png"/><Relationship Id="rId3" Type="http://schemas.openxmlformats.org/officeDocument/2006/relationships/image" Target="../media/image-24-3.png"/><Relationship Id="rId4" Type="http://schemas.openxmlformats.org/officeDocument/2006/relationships/image" Target="../media/image-24-4.png"/><Relationship Id="rId5" Type="http://schemas.openxmlformats.org/officeDocument/2006/relationships/slideLayout" Target="../slideLayouts/slideLayout2.xml"/><Relationship Id="rId6"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image" Target="../media/image-28-2.svg"/><Relationship Id="rId3" Type="http://schemas.openxmlformats.org/officeDocument/2006/relationships/image" Target="../media/image-28-3.png"/><Relationship Id="rId4" Type="http://schemas.openxmlformats.org/officeDocument/2006/relationships/image" Target="../media/image-28-4.svg"/><Relationship Id="rId5" Type="http://schemas.openxmlformats.org/officeDocument/2006/relationships/image" Target="../media/image-28-5.png"/><Relationship Id="rId6" Type="http://schemas.openxmlformats.org/officeDocument/2006/relationships/image" Target="../media/image-28-6.svg"/><Relationship Id="rId7" Type="http://schemas.openxmlformats.org/officeDocument/2006/relationships/slideLayout" Target="../slideLayouts/slideLayout2.xml"/><Relationship Id="rId8"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image" Target="../media/image-32-2.svg"/><Relationship Id="rId3" Type="http://schemas.openxmlformats.org/officeDocument/2006/relationships/image" Target="../media/image-32-1.png"/><Relationship Id="rId4" Type="http://schemas.openxmlformats.org/officeDocument/2006/relationships/image" Target="../media/image-32-2.svg"/><Relationship Id="rId5" Type="http://schemas.openxmlformats.org/officeDocument/2006/relationships/image" Target="../media/image-32-1.png"/><Relationship Id="rId6" Type="http://schemas.openxmlformats.org/officeDocument/2006/relationships/image" Target="../media/image-32-2.svg"/><Relationship Id="rId7" Type="http://schemas.openxmlformats.org/officeDocument/2006/relationships/slideLayout" Target="../slideLayouts/slideLayout2.xml"/><Relationship Id="rId8"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2.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image" Target="../media/image-34-2.svg"/><Relationship Id="rId3" Type="http://schemas.openxmlformats.org/officeDocument/2006/relationships/image" Target="../media/image-34-1.png"/><Relationship Id="rId4" Type="http://schemas.openxmlformats.org/officeDocument/2006/relationships/image" Target="../media/image-34-2.svg"/><Relationship Id="rId5" Type="http://schemas.openxmlformats.org/officeDocument/2006/relationships/image" Target="../media/image-34-1.png"/><Relationship Id="rId6" Type="http://schemas.openxmlformats.org/officeDocument/2006/relationships/image" Target="../media/image-34-2.svg"/><Relationship Id="rId7" Type="http://schemas.openxmlformats.org/officeDocument/2006/relationships/slideLayout" Target="../slideLayouts/slideLayout2.xml"/><Relationship Id="rId8"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image" Target="../media/image-35-2.svg"/><Relationship Id="rId3" Type="http://schemas.openxmlformats.org/officeDocument/2006/relationships/image" Target="../media/image-35-1.png"/><Relationship Id="rId4" Type="http://schemas.openxmlformats.org/officeDocument/2006/relationships/image" Target="../media/image-35-2.svg"/><Relationship Id="rId5" Type="http://schemas.openxmlformats.org/officeDocument/2006/relationships/image" Target="../media/image-35-5.png"/><Relationship Id="rId6" Type="http://schemas.openxmlformats.org/officeDocument/2006/relationships/image" Target="../media/image-35-6.svg"/><Relationship Id="rId7" Type="http://schemas.openxmlformats.org/officeDocument/2006/relationships/image" Target="../media/image-35-5.png"/><Relationship Id="rId8" Type="http://schemas.openxmlformats.org/officeDocument/2006/relationships/image" Target="../media/image-35-6.svg"/><Relationship Id="rId9" Type="http://schemas.openxmlformats.org/officeDocument/2006/relationships/slideLayout" Target="../slideLayouts/slideLayout2.xml"/><Relationship Id="rId10" Type="http://schemas.openxmlformats.org/officeDocument/2006/relationships/notesSlide" Target="../notesSlides/notesSlide3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1714798"/>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661475" y="3285827"/>
            <a:ext cx="5407882"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6: Daoist Political Philosophy</a:t>
            </a:r>
            <a:endParaRPr lang="en-US" sz="2300" dirty="0"/>
          </a:p>
        </p:txBody>
      </p:sp>
      <p:sp>
        <p:nvSpPr>
          <p:cNvPr id="5" name="Text 2"/>
          <p:cNvSpPr/>
          <p:nvPr/>
        </p:nvSpPr>
        <p:spPr>
          <a:xfrm>
            <a:off x="661475" y="4009430"/>
            <a:ext cx="6296860" cy="1133773"/>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Exploring the political urgency of the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Daodejing</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 from radical primitivism to the paradox of governing without governing.</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710208"/>
            <a:ext cx="6516326"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Table of Contents</a:t>
            </a:r>
            <a:endParaRPr lang="en-US" sz="4650" dirty="0"/>
          </a:p>
        </p:txBody>
      </p:sp>
      <p:sp>
        <p:nvSpPr>
          <p:cNvPr id="3" name="Text 1"/>
          <p:cNvSpPr/>
          <p:nvPr/>
        </p:nvSpPr>
        <p:spPr>
          <a:xfrm>
            <a:off x="661475" y="1920974"/>
            <a:ext cx="472468" cy="295275"/>
          </a:xfrm>
          <a:prstGeom prst="rect">
            <a:avLst/>
          </a:prstGeom>
          <a:noFill/>
          <a:ln/>
        </p:spPr>
        <p:txBody>
          <a:bodyPr wrap="none" lIns="0" tIns="0" rIns="0" bIns="0" rtlCol="0" anchor="ctr"/>
          <a:lstStyle/>
          <a:p>
            <a:pPr algn="l" indent="0" marL="0">
              <a:lnSpc>
                <a:spcPct val="100000"/>
              </a:lnSpc>
              <a:buNone/>
            </a:pPr>
            <a:r>
              <a:rPr lang="en-US" sz="1850" dirty="0">
                <a:solidFill>
                  <a:srgbClr val="3C3939"/>
                </a:solidFill>
                <a:latin typeface="Inter Light" pitchFamily="34" charset="0"/>
                <a:ea typeface="Inter Light" pitchFamily="34" charset="-122"/>
                <a:cs typeface="Inter Light" pitchFamily="34" charset="-120"/>
              </a:rPr>
              <a:t>01</a:t>
            </a:r>
            <a:endParaRPr lang="en-US" sz="1850" dirty="0"/>
          </a:p>
        </p:txBody>
      </p:sp>
      <p:sp>
        <p:nvSpPr>
          <p:cNvPr id="4" name="Shape 2"/>
          <p:cNvSpPr/>
          <p:nvPr/>
        </p:nvSpPr>
        <p:spPr>
          <a:xfrm>
            <a:off x="661475" y="2290763"/>
            <a:ext cx="5316206" cy="31750"/>
          </a:xfrm>
          <a:prstGeom prst="rect">
            <a:avLst/>
          </a:prstGeom>
          <a:solidFill>
            <a:srgbClr val="1B1B27"/>
          </a:solidFill>
          <a:ln/>
        </p:spPr>
      </p:sp>
      <p:sp>
        <p:nvSpPr>
          <p:cNvPr id="5" name="Text 3"/>
          <p:cNvSpPr/>
          <p:nvPr/>
        </p:nvSpPr>
        <p:spPr>
          <a:xfrm>
            <a:off x="661475" y="2472333"/>
            <a:ext cx="3256476"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Academic Background</a:t>
            </a:r>
            <a:endParaRPr lang="en-US" sz="2300" dirty="0"/>
          </a:p>
        </p:txBody>
      </p:sp>
      <p:sp>
        <p:nvSpPr>
          <p:cNvPr id="6" name="Text 4"/>
          <p:cNvSpPr/>
          <p:nvPr/>
        </p:nvSpPr>
        <p:spPr>
          <a:xfrm>
            <a:off x="661475" y="2983210"/>
            <a:ext cx="5316206"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political dimension of the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Daodejing</a:t>
            </a:r>
            <a:endParaRPr lang="en-US" sz="1850" dirty="0"/>
          </a:p>
        </p:txBody>
      </p:sp>
      <p:sp>
        <p:nvSpPr>
          <p:cNvPr id="7" name="Text 5"/>
          <p:cNvSpPr/>
          <p:nvPr/>
        </p:nvSpPr>
        <p:spPr>
          <a:xfrm>
            <a:off x="6213915" y="1920974"/>
            <a:ext cx="472468" cy="295275"/>
          </a:xfrm>
          <a:prstGeom prst="rect">
            <a:avLst/>
          </a:prstGeom>
          <a:noFill/>
          <a:ln/>
        </p:spPr>
        <p:txBody>
          <a:bodyPr wrap="none" lIns="0" tIns="0" rIns="0" bIns="0" rtlCol="0" anchor="ctr"/>
          <a:lstStyle/>
          <a:p>
            <a:pPr algn="l" indent="0" marL="0">
              <a:lnSpc>
                <a:spcPct val="100000"/>
              </a:lnSpc>
              <a:buNone/>
            </a:pPr>
            <a:r>
              <a:rPr lang="en-US" sz="1850" dirty="0">
                <a:solidFill>
                  <a:srgbClr val="3C3939"/>
                </a:solidFill>
                <a:latin typeface="Inter Light" pitchFamily="34" charset="0"/>
                <a:ea typeface="Inter Light" pitchFamily="34" charset="-122"/>
                <a:cs typeface="Inter Light" pitchFamily="34" charset="-120"/>
              </a:rPr>
              <a:t>02</a:t>
            </a:r>
            <a:endParaRPr lang="en-US" sz="1850" dirty="0"/>
          </a:p>
        </p:txBody>
      </p:sp>
      <p:sp>
        <p:nvSpPr>
          <p:cNvPr id="8" name="Shape 6"/>
          <p:cNvSpPr/>
          <p:nvPr/>
        </p:nvSpPr>
        <p:spPr>
          <a:xfrm>
            <a:off x="6213915" y="2290763"/>
            <a:ext cx="5316305" cy="31750"/>
          </a:xfrm>
          <a:prstGeom prst="rect">
            <a:avLst/>
          </a:prstGeom>
          <a:solidFill>
            <a:srgbClr val="1B1B27"/>
          </a:solidFill>
          <a:ln/>
        </p:spPr>
      </p:sp>
      <p:sp>
        <p:nvSpPr>
          <p:cNvPr id="9" name="Text 7"/>
          <p:cNvSpPr/>
          <p:nvPr/>
        </p:nvSpPr>
        <p:spPr>
          <a:xfrm>
            <a:off x="6213915" y="2472333"/>
            <a:ext cx="2953371"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Key Points 1–5</a:t>
            </a:r>
            <a:endParaRPr lang="en-US" sz="2300" dirty="0"/>
          </a:p>
        </p:txBody>
      </p:sp>
      <p:sp>
        <p:nvSpPr>
          <p:cNvPr id="10" name="Text 8"/>
          <p:cNvSpPr/>
          <p:nvPr/>
        </p:nvSpPr>
        <p:spPr>
          <a:xfrm>
            <a:off x="6213915" y="2983210"/>
            <a:ext cx="5316305"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Small State · Critique of Virtue · Strategic Reversal · Empty Minds · The Shadowy Ruler</a:t>
            </a:r>
            <a:endParaRPr lang="en-US" sz="1850" dirty="0"/>
          </a:p>
        </p:txBody>
      </p:sp>
      <p:sp>
        <p:nvSpPr>
          <p:cNvPr id="11" name="Text 9"/>
          <p:cNvSpPr/>
          <p:nvPr/>
        </p:nvSpPr>
        <p:spPr>
          <a:xfrm>
            <a:off x="661475" y="4152503"/>
            <a:ext cx="472468" cy="295275"/>
          </a:xfrm>
          <a:prstGeom prst="rect">
            <a:avLst/>
          </a:prstGeom>
          <a:noFill/>
          <a:ln/>
        </p:spPr>
        <p:txBody>
          <a:bodyPr wrap="none" lIns="0" tIns="0" rIns="0" bIns="0" rtlCol="0" anchor="ctr"/>
          <a:lstStyle/>
          <a:p>
            <a:pPr algn="l" indent="0" marL="0">
              <a:lnSpc>
                <a:spcPct val="100000"/>
              </a:lnSpc>
              <a:buNone/>
            </a:pPr>
            <a:r>
              <a:rPr lang="en-US" sz="1850" dirty="0">
                <a:solidFill>
                  <a:srgbClr val="3C3939"/>
                </a:solidFill>
                <a:latin typeface="Inter Light" pitchFamily="34" charset="0"/>
                <a:ea typeface="Inter Light" pitchFamily="34" charset="-122"/>
                <a:cs typeface="Inter Light" pitchFamily="34" charset="-120"/>
              </a:rPr>
              <a:t>03</a:t>
            </a:r>
            <a:endParaRPr lang="en-US" sz="1850" dirty="0"/>
          </a:p>
        </p:txBody>
      </p:sp>
      <p:sp>
        <p:nvSpPr>
          <p:cNvPr id="12" name="Shape 10"/>
          <p:cNvSpPr/>
          <p:nvPr/>
        </p:nvSpPr>
        <p:spPr>
          <a:xfrm>
            <a:off x="661475" y="4522291"/>
            <a:ext cx="5316206" cy="31750"/>
          </a:xfrm>
          <a:prstGeom prst="rect">
            <a:avLst/>
          </a:prstGeom>
          <a:solidFill>
            <a:srgbClr val="1B1B27"/>
          </a:solidFill>
          <a:ln/>
        </p:spPr>
      </p:sp>
      <p:sp>
        <p:nvSpPr>
          <p:cNvPr id="13" name="Text 11"/>
          <p:cNvSpPr/>
          <p:nvPr/>
        </p:nvSpPr>
        <p:spPr>
          <a:xfrm>
            <a:off x="661475" y="4703862"/>
            <a:ext cx="2953371"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Close Reading</a:t>
            </a:r>
            <a:endParaRPr lang="en-US" sz="2300" dirty="0"/>
          </a:p>
        </p:txBody>
      </p:sp>
      <p:sp>
        <p:nvSpPr>
          <p:cNvPr id="14" name="Text 12"/>
          <p:cNvSpPr/>
          <p:nvPr/>
        </p:nvSpPr>
        <p:spPr>
          <a:xfrm>
            <a:off x="661475" y="5214739"/>
            <a:ext cx="5316206"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DDJ 80, 19, and 36 in depth</a:t>
            </a:r>
            <a:endParaRPr lang="en-US" sz="1850" dirty="0"/>
          </a:p>
        </p:txBody>
      </p:sp>
      <p:sp>
        <p:nvSpPr>
          <p:cNvPr id="15" name="Text 13"/>
          <p:cNvSpPr/>
          <p:nvPr/>
        </p:nvSpPr>
        <p:spPr>
          <a:xfrm>
            <a:off x="6213915" y="4152503"/>
            <a:ext cx="472468" cy="295275"/>
          </a:xfrm>
          <a:prstGeom prst="rect">
            <a:avLst/>
          </a:prstGeom>
          <a:noFill/>
          <a:ln/>
        </p:spPr>
        <p:txBody>
          <a:bodyPr wrap="none" lIns="0" tIns="0" rIns="0" bIns="0" rtlCol="0" anchor="ctr"/>
          <a:lstStyle/>
          <a:p>
            <a:pPr algn="l" indent="0" marL="0">
              <a:lnSpc>
                <a:spcPct val="100000"/>
              </a:lnSpc>
              <a:buNone/>
            </a:pPr>
            <a:r>
              <a:rPr lang="en-US" sz="1850" dirty="0">
                <a:solidFill>
                  <a:srgbClr val="3C3939"/>
                </a:solidFill>
                <a:latin typeface="Inter Light" pitchFamily="34" charset="0"/>
                <a:ea typeface="Inter Light" pitchFamily="34" charset="-122"/>
                <a:cs typeface="Inter Light" pitchFamily="34" charset="-120"/>
              </a:rPr>
              <a:t>04</a:t>
            </a:r>
            <a:endParaRPr lang="en-US" sz="1850" dirty="0"/>
          </a:p>
        </p:txBody>
      </p:sp>
      <p:sp>
        <p:nvSpPr>
          <p:cNvPr id="16" name="Shape 14"/>
          <p:cNvSpPr/>
          <p:nvPr/>
        </p:nvSpPr>
        <p:spPr>
          <a:xfrm>
            <a:off x="6213915" y="4522291"/>
            <a:ext cx="5316305" cy="31750"/>
          </a:xfrm>
          <a:prstGeom prst="rect">
            <a:avLst/>
          </a:prstGeom>
          <a:solidFill>
            <a:srgbClr val="1B1B27"/>
          </a:solidFill>
          <a:ln/>
        </p:spPr>
      </p:sp>
      <p:sp>
        <p:nvSpPr>
          <p:cNvPr id="17" name="Text 15"/>
          <p:cNvSpPr/>
          <p:nvPr/>
        </p:nvSpPr>
        <p:spPr>
          <a:xfrm>
            <a:off x="6213915" y="4703862"/>
            <a:ext cx="3959622"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Core Questions &amp; Summary</a:t>
            </a:r>
            <a:endParaRPr lang="en-US" sz="2300" dirty="0"/>
          </a:p>
        </p:txBody>
      </p:sp>
      <p:sp>
        <p:nvSpPr>
          <p:cNvPr id="18" name="Text 16"/>
          <p:cNvSpPr/>
          <p:nvPr/>
        </p:nvSpPr>
        <p:spPr>
          <a:xfrm>
            <a:off x="6213915" y="5214739"/>
            <a:ext cx="5316305"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Returning to the central philosophical problems and key takeaways</a:t>
            </a:r>
            <a:endParaRPr lang="en-US" sz="1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835620"/>
            <a:ext cx="6296860" cy="166122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Academic Background (1): The </a:t>
            </a:r>
            <a:pPr algn="l" indent="0" marL="0">
              <a:lnSpc>
                <a:spcPct val="104000"/>
              </a:lnSpc>
              <a:buNone/>
            </a:pPr>
            <a:r>
              <a:rPr lang="en-US" sz="3450" b="1" i="1" dirty="0">
                <a:solidFill>
                  <a:srgbClr val="1B1B27"/>
                </a:solidFill>
                <a:latin typeface="Inter Bold" pitchFamily="34" charset="0"/>
                <a:ea typeface="Inter Bold" pitchFamily="34" charset="-122"/>
                <a:cs typeface="Inter Bold" pitchFamily="34" charset="-120"/>
              </a:rPr>
              <a:t>Daodejing</a:t>
            </a:r>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's Political Urgency</a:t>
            </a:r>
            <a:endParaRPr lang="en-US" sz="3450" dirty="0"/>
          </a:p>
        </p:txBody>
      </p:sp>
      <p:sp>
        <p:nvSpPr>
          <p:cNvPr id="4" name="Text 1"/>
          <p:cNvSpPr/>
          <p:nvPr/>
        </p:nvSpPr>
        <p:spPr>
          <a:xfrm>
            <a:off x="5233360" y="2696170"/>
            <a:ext cx="6296860"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Western readers often approach 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Daodejing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as mystical spirituality, overlooking its political dimension. Van Norden corrects this: the text has an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"urgent practical concern, rooted in the chaotic situation of the Warring States Period"</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(Van Norden, p.40).</a:t>
            </a:r>
            <a:endParaRPr lang="en-US" sz="1350" dirty="0"/>
          </a:p>
        </p:txBody>
      </p:sp>
      <p:sp>
        <p:nvSpPr>
          <p:cNvPr id="5" name="Shape 2"/>
          <p:cNvSpPr/>
          <p:nvPr/>
        </p:nvSpPr>
        <p:spPr>
          <a:xfrm>
            <a:off x="5233360" y="3837781"/>
            <a:ext cx="19050" cy="1042988"/>
          </a:xfrm>
          <a:prstGeom prst="roundRect">
            <a:avLst>
              <a:gd name="adj" fmla="val 59999"/>
            </a:avLst>
          </a:prstGeom>
          <a:solidFill>
            <a:srgbClr val="1B1B27"/>
          </a:solidFill>
          <a:ln/>
        </p:spPr>
      </p:sp>
      <p:sp>
        <p:nvSpPr>
          <p:cNvPr id="6" name="Text 3"/>
          <p:cNvSpPr/>
          <p:nvPr/>
        </p:nvSpPr>
        <p:spPr>
          <a:xfrm>
            <a:off x="5499161" y="3987205"/>
            <a:ext cx="6031059"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court is resplendent; Yet the fields are overgrown. The granaries are empty; Yet some wear elegant clothes... This is known as taking pride in robbery. Far is this from the Way! — DDJ 53</a:t>
            </a:r>
            <a:endParaRPr lang="en-US" sz="1350" dirty="0"/>
          </a:p>
        </p:txBody>
      </p:sp>
      <p:sp>
        <p:nvSpPr>
          <p:cNvPr id="7" name="Text 4"/>
          <p:cNvSpPr/>
          <p:nvPr/>
        </p:nvSpPr>
        <p:spPr>
          <a:xfrm>
            <a:off x="5233360" y="5030192"/>
            <a:ext cx="6296860"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This is not a quietist mystic but a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social critic</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indicting the ruling class. 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Daodejing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's political outrage places it alongside Confucianism and Mohism — all three respond to the same crisis, but their prescriptions differ radically.</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895251"/>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Academic Background (2): The Diagnosis — Less is More</a:t>
            </a:r>
            <a:endParaRPr lang="en-US" sz="3700" dirty="0"/>
          </a:p>
        </p:txBody>
      </p:sp>
      <p:sp>
        <p:nvSpPr>
          <p:cNvPr id="3" name="Text 1"/>
          <p:cNvSpPr/>
          <p:nvPr/>
        </p:nvSpPr>
        <p:spPr>
          <a:xfrm>
            <a:off x="661475" y="2378968"/>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Where Confucians prescribe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more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ritual and moral cultivation, and Mohists prescribe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more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efficient management, the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Daodejing</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prescribes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less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The fundamental diagnosis: civilisation itself is not the solution to disorder but its cause.</a:t>
            </a:r>
            <a:endParaRPr lang="en-US" sz="1450" dirty="0"/>
          </a:p>
        </p:txBody>
      </p:sp>
      <p:sp>
        <p:nvSpPr>
          <p:cNvPr id="4" name="Shape 2"/>
          <p:cNvSpPr/>
          <p:nvPr/>
        </p:nvSpPr>
        <p:spPr>
          <a:xfrm>
            <a:off x="661475" y="3093343"/>
            <a:ext cx="5358770" cy="1359098"/>
          </a:xfrm>
          <a:prstGeom prst="roundRect">
            <a:avLst>
              <a:gd name="adj" fmla="val 5841"/>
            </a:avLst>
          </a:prstGeom>
          <a:solidFill>
            <a:srgbClr val="FFFFFF"/>
          </a:solidFill>
          <a:ln w="25399">
            <a:solidFill>
              <a:srgbClr val="D8D4D4"/>
            </a:solidFill>
            <a:prstDash val="solid"/>
          </a:ln>
        </p:spPr>
      </p:sp>
      <p:sp>
        <p:nvSpPr>
          <p:cNvPr id="5" name="Text 3"/>
          <p:cNvSpPr/>
          <p:nvPr/>
        </p:nvSpPr>
        <p:spPr>
          <a:xfrm>
            <a:off x="875881" y="330775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Artificial Desires</a:t>
            </a:r>
            <a:endParaRPr lang="en-US" sz="1850" dirty="0"/>
          </a:p>
        </p:txBody>
      </p:sp>
      <p:sp>
        <p:nvSpPr>
          <p:cNvPr id="6" name="Text 4"/>
          <p:cNvSpPr/>
          <p:nvPr/>
        </p:nvSpPr>
        <p:spPr>
          <a:xfrm>
            <a:off x="875881" y="3693716"/>
            <a:ext cx="492995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Social competition creates desires that are the primary source of conflict (Ch.3, 12, 46)</a:t>
            </a:r>
            <a:endParaRPr lang="en-US" sz="1450" dirty="0"/>
          </a:p>
        </p:txBody>
      </p:sp>
      <p:sp>
        <p:nvSpPr>
          <p:cNvPr id="7" name="Shape 5"/>
          <p:cNvSpPr/>
          <p:nvPr/>
        </p:nvSpPr>
        <p:spPr>
          <a:xfrm>
            <a:off x="6171450" y="3093343"/>
            <a:ext cx="5358770" cy="1359098"/>
          </a:xfrm>
          <a:prstGeom prst="roundRect">
            <a:avLst>
              <a:gd name="adj" fmla="val 5841"/>
            </a:avLst>
          </a:prstGeom>
          <a:solidFill>
            <a:srgbClr val="FFFFFF"/>
          </a:solidFill>
          <a:ln w="25399">
            <a:solidFill>
              <a:srgbClr val="D8D4D4"/>
            </a:solidFill>
            <a:prstDash val="solid"/>
          </a:ln>
        </p:spPr>
      </p:sp>
      <p:sp>
        <p:nvSpPr>
          <p:cNvPr id="8" name="Text 6"/>
          <p:cNvSpPr/>
          <p:nvPr/>
        </p:nvSpPr>
        <p:spPr>
          <a:xfrm>
            <a:off x="6385857" y="330775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Moral Concepts</a:t>
            </a:r>
            <a:endParaRPr lang="en-US" sz="1850" dirty="0"/>
          </a:p>
        </p:txBody>
      </p:sp>
      <p:sp>
        <p:nvSpPr>
          <p:cNvPr id="9" name="Text 7"/>
          <p:cNvSpPr/>
          <p:nvPr/>
        </p:nvSpPr>
        <p:spPr>
          <a:xfrm>
            <a:off x="6385857" y="3693716"/>
            <a:ext cx="4929957" cy="544314"/>
          </a:xfrm>
          <a:prstGeom prst="rect">
            <a:avLst/>
          </a:prstGeom>
          <a:noFill/>
          <a:ln/>
        </p:spPr>
        <p:txBody>
          <a:bodyPr wrap="square" lIns="0" tIns="0" rIns="0" bIns="0" rtlCol="0" anchor="t">
            <a:normAutofit/>
          </a:bodyPr>
          <a:lstStyle/>
          <a:p>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Ren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yi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li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are symptoms of decay — they arise only when the Way has been lost (Ch.18)</a:t>
            </a:r>
            <a:endParaRPr lang="en-US" sz="1450" dirty="0"/>
          </a:p>
        </p:txBody>
      </p:sp>
      <p:sp>
        <p:nvSpPr>
          <p:cNvPr id="10" name="Shape 8"/>
          <p:cNvSpPr/>
          <p:nvPr/>
        </p:nvSpPr>
        <p:spPr>
          <a:xfrm>
            <a:off x="661475" y="4603651"/>
            <a:ext cx="5358770" cy="1359098"/>
          </a:xfrm>
          <a:prstGeom prst="roundRect">
            <a:avLst>
              <a:gd name="adj" fmla="val 5841"/>
            </a:avLst>
          </a:prstGeom>
          <a:solidFill>
            <a:srgbClr val="FFFFFF"/>
          </a:solidFill>
          <a:ln w="25399">
            <a:solidFill>
              <a:srgbClr val="D8D4D4"/>
            </a:solidFill>
            <a:prstDash val="solid"/>
          </a:ln>
        </p:spPr>
      </p:sp>
      <p:sp>
        <p:nvSpPr>
          <p:cNvPr id="11" name="Text 9"/>
          <p:cNvSpPr/>
          <p:nvPr/>
        </p:nvSpPr>
        <p:spPr>
          <a:xfrm>
            <a:off x="875881" y="4818063"/>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False Knowledge</a:t>
            </a:r>
            <a:endParaRPr lang="en-US" sz="1850" dirty="0"/>
          </a:p>
        </p:txBody>
      </p:sp>
      <p:sp>
        <p:nvSpPr>
          <p:cNvPr id="12" name="Text 10"/>
          <p:cNvSpPr/>
          <p:nvPr/>
        </p:nvSpPr>
        <p:spPr>
          <a:xfrm>
            <a:off x="875881" y="5204023"/>
            <a:ext cx="492995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Discursive, textual knowledge is not wisdom but cleverness that generates hypocrisy (Ch.19, 65)</a:t>
            </a:r>
            <a:endParaRPr lang="en-US" sz="1450" dirty="0"/>
          </a:p>
        </p:txBody>
      </p:sp>
      <p:sp>
        <p:nvSpPr>
          <p:cNvPr id="13" name="Shape 11"/>
          <p:cNvSpPr/>
          <p:nvPr/>
        </p:nvSpPr>
        <p:spPr>
          <a:xfrm>
            <a:off x="6171450" y="4603651"/>
            <a:ext cx="5358770" cy="1359098"/>
          </a:xfrm>
          <a:prstGeom prst="roundRect">
            <a:avLst>
              <a:gd name="adj" fmla="val 5841"/>
            </a:avLst>
          </a:prstGeom>
          <a:solidFill>
            <a:srgbClr val="FFFFFF"/>
          </a:solidFill>
          <a:ln w="25399">
            <a:solidFill>
              <a:srgbClr val="D8D4D4"/>
            </a:solidFill>
            <a:prstDash val="solid"/>
          </a:ln>
        </p:spPr>
      </p:sp>
      <p:sp>
        <p:nvSpPr>
          <p:cNvPr id="14" name="Text 12"/>
          <p:cNvSpPr/>
          <p:nvPr/>
        </p:nvSpPr>
        <p:spPr>
          <a:xfrm>
            <a:off x="6385857" y="4818063"/>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Wuwei Governance</a:t>
            </a:r>
            <a:endParaRPr lang="en-US" sz="1850" dirty="0"/>
          </a:p>
        </p:txBody>
      </p:sp>
      <p:sp>
        <p:nvSpPr>
          <p:cNvPr id="15" name="Text 13"/>
          <p:cNvSpPr/>
          <p:nvPr/>
        </p:nvSpPr>
        <p:spPr>
          <a:xfrm>
            <a:off x="6385857" y="5204023"/>
            <a:ext cx="492995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ruler who governs least governs best (Ch.17, 57, 75)</a:t>
            </a:r>
            <a:endParaRPr lang="en-US" sz="1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585615"/>
            <a:ext cx="1415320" cy="444103"/>
          </a:xfrm>
          <a:prstGeom prst="roundRect">
            <a:avLst>
              <a:gd name="adj" fmla="val 17876"/>
            </a:avLst>
          </a:prstGeom>
          <a:solidFill>
            <a:srgbClr val="E1E1EA"/>
          </a:solidFill>
          <a:ln/>
        </p:spPr>
      </p:sp>
      <p:sp>
        <p:nvSpPr>
          <p:cNvPr id="4" name="Text 1"/>
          <p:cNvSpPr/>
          <p:nvPr/>
        </p:nvSpPr>
        <p:spPr>
          <a:xfrm>
            <a:off x="5375041" y="1656457"/>
            <a:ext cx="1741543"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1</a:t>
            </a:r>
            <a:endParaRPr lang="en-US" sz="1450" dirty="0"/>
          </a:p>
        </p:txBody>
      </p:sp>
      <p:sp>
        <p:nvSpPr>
          <p:cNvPr id="5" name="Text 2"/>
          <p:cNvSpPr/>
          <p:nvPr/>
        </p:nvSpPr>
        <p:spPr>
          <a:xfrm>
            <a:off x="5233360" y="2124174"/>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'Small State, Few People'</a:t>
            </a:r>
            <a:endParaRPr lang="en-US" sz="6400" dirty="0"/>
          </a:p>
        </p:txBody>
      </p:sp>
      <p:sp>
        <p:nvSpPr>
          <p:cNvPr id="6" name="Text 3"/>
          <p:cNvSpPr/>
          <p:nvPr/>
        </p:nvSpPr>
        <p:spPr>
          <a:xfrm>
            <a:off x="5233360" y="4516537"/>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Reading Daodejing 80 — radical primitivism and the rejection of civilisation</a:t>
            </a:r>
            <a:endParaRPr lang="en-US" sz="1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713184"/>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Key Point 1 (1): Controversy — What Kind of Claim is DDJ 80 Making?</a:t>
            </a:r>
            <a:endParaRPr lang="en-US" sz="3700" dirty="0"/>
          </a:p>
        </p:txBody>
      </p:sp>
      <p:sp>
        <p:nvSpPr>
          <p:cNvPr id="3" name="Text 1"/>
          <p:cNvSpPr/>
          <p:nvPr/>
        </p:nvSpPr>
        <p:spPr>
          <a:xfrm>
            <a:off x="661475" y="2196902"/>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Is Daodejing 80 a literal political programme, a utopian thought experiment, or a satirical provocation? The passage advocates returning to knotted cords and abandoning tools, boats, chariots, armour, and writing.</a:t>
            </a:r>
            <a:endParaRPr lang="en-US" sz="1450" dirty="0"/>
          </a:p>
        </p:txBody>
      </p:sp>
      <p:sp>
        <p:nvSpPr>
          <p:cNvPr id="4" name="Shape 2"/>
          <p:cNvSpPr/>
          <p:nvPr/>
        </p:nvSpPr>
        <p:spPr>
          <a:xfrm>
            <a:off x="661475" y="2911277"/>
            <a:ext cx="3522078" cy="2137470"/>
          </a:xfrm>
          <a:prstGeom prst="roundRect">
            <a:avLst>
              <a:gd name="adj" fmla="val 3714"/>
            </a:avLst>
          </a:prstGeom>
          <a:solidFill>
            <a:srgbClr val="F2EEEE"/>
          </a:solidFill>
          <a:ln w="6350">
            <a:solidFill>
              <a:srgbClr val="D8D4D4"/>
            </a:solidFill>
            <a:prstDash val="solid"/>
          </a:ln>
        </p:spPr>
      </p:sp>
      <p:sp>
        <p:nvSpPr>
          <p:cNvPr id="5" name="Text 3"/>
          <p:cNvSpPr/>
          <p:nvPr/>
        </p:nvSpPr>
        <p:spPr>
          <a:xfrm>
            <a:off x="856832" y="3106638"/>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(a) Literal</a:t>
            </a:r>
            <a:endParaRPr lang="en-US" sz="1850" dirty="0"/>
          </a:p>
        </p:txBody>
      </p:sp>
      <p:sp>
        <p:nvSpPr>
          <p:cNvPr id="6" name="Text 4"/>
          <p:cNvSpPr/>
          <p:nvPr/>
        </p:nvSpPr>
        <p:spPr>
          <a:xfrm>
            <a:off x="856832" y="3492599"/>
            <a:ext cx="3131365"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Dismantle civilisation and return to Neolithic village life — a position even Wang Bi's contemporaries found laughable (Van Norden, p.222)</a:t>
            </a:r>
            <a:endParaRPr lang="en-US" sz="1450" dirty="0"/>
          </a:p>
        </p:txBody>
      </p:sp>
      <p:sp>
        <p:nvSpPr>
          <p:cNvPr id="7" name="Shape 5"/>
          <p:cNvSpPr/>
          <p:nvPr/>
        </p:nvSpPr>
        <p:spPr>
          <a:xfrm>
            <a:off x="4334759" y="2911277"/>
            <a:ext cx="3522078" cy="2137470"/>
          </a:xfrm>
          <a:prstGeom prst="roundRect">
            <a:avLst>
              <a:gd name="adj" fmla="val 3714"/>
            </a:avLst>
          </a:prstGeom>
          <a:solidFill>
            <a:srgbClr val="F2EEEE"/>
          </a:solidFill>
          <a:ln w="6350">
            <a:solidFill>
              <a:srgbClr val="D8D4D4"/>
            </a:solidFill>
            <a:prstDash val="solid"/>
          </a:ln>
        </p:spPr>
      </p:sp>
      <p:sp>
        <p:nvSpPr>
          <p:cNvPr id="8" name="Text 6"/>
          <p:cNvSpPr/>
          <p:nvPr/>
        </p:nvSpPr>
        <p:spPr>
          <a:xfrm>
            <a:off x="4530116" y="3106638"/>
            <a:ext cx="2739956"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(b) Thought Experiment</a:t>
            </a:r>
            <a:endParaRPr lang="en-US" sz="1850" dirty="0"/>
          </a:p>
        </p:txBody>
      </p:sp>
      <p:sp>
        <p:nvSpPr>
          <p:cNvPr id="9" name="Text 7"/>
          <p:cNvSpPr/>
          <p:nvPr/>
        </p:nvSpPr>
        <p:spPr>
          <a:xfrm>
            <a:off x="4530116" y="3492599"/>
            <a:ext cx="3131365"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Uses exaggeration to expose the hidden costs of 'progress' — anxiety, competition, and violence</a:t>
            </a:r>
            <a:endParaRPr lang="en-US" sz="1450" dirty="0"/>
          </a:p>
        </p:txBody>
      </p:sp>
      <p:sp>
        <p:nvSpPr>
          <p:cNvPr id="10" name="Shape 8"/>
          <p:cNvSpPr/>
          <p:nvPr/>
        </p:nvSpPr>
        <p:spPr>
          <a:xfrm>
            <a:off x="8008043" y="2911277"/>
            <a:ext cx="3522178" cy="2137470"/>
          </a:xfrm>
          <a:prstGeom prst="roundRect">
            <a:avLst>
              <a:gd name="adj" fmla="val 3714"/>
            </a:avLst>
          </a:prstGeom>
          <a:solidFill>
            <a:srgbClr val="F2EEEE"/>
          </a:solidFill>
          <a:ln w="6350">
            <a:solidFill>
              <a:srgbClr val="D8D4D4"/>
            </a:solidFill>
            <a:prstDash val="solid"/>
          </a:ln>
        </p:spPr>
      </p:sp>
      <p:sp>
        <p:nvSpPr>
          <p:cNvPr id="11" name="Text 9"/>
          <p:cNvSpPr/>
          <p:nvPr/>
        </p:nvSpPr>
        <p:spPr>
          <a:xfrm>
            <a:off x="8203399" y="3106638"/>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(c) Satirical</a:t>
            </a:r>
            <a:endParaRPr lang="en-US" sz="1850" dirty="0"/>
          </a:p>
        </p:txBody>
      </p:sp>
      <p:sp>
        <p:nvSpPr>
          <p:cNvPr id="12" name="Text 10"/>
          <p:cNvSpPr/>
          <p:nvPr/>
        </p:nvSpPr>
        <p:spPr>
          <a:xfrm>
            <a:off x="8203399" y="3492599"/>
            <a:ext cx="3131464"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Presents an impossible ideal to show the only genuine solution to political problems is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not political at all</a:t>
            </a:r>
            <a:endParaRPr lang="en-US" sz="1450" dirty="0"/>
          </a:p>
        </p:txBody>
      </p:sp>
      <p:sp>
        <p:nvSpPr>
          <p:cNvPr id="13" name="Shape 11"/>
          <p:cNvSpPr/>
          <p:nvPr/>
        </p:nvSpPr>
        <p:spPr>
          <a:xfrm>
            <a:off x="661475" y="5218807"/>
            <a:ext cx="10868745" cy="926009"/>
          </a:xfrm>
          <a:prstGeom prst="roundRect">
            <a:avLst>
              <a:gd name="adj" fmla="val 8573"/>
            </a:avLst>
          </a:prstGeom>
          <a:solidFill>
            <a:srgbClr val="E1E1EA"/>
          </a:solidFill>
          <a:ln/>
        </p:spPr>
      </p:sp>
      <p:pic>
        <p:nvPicPr>
          <p:cNvPr id="14" name="Image 0" descr="preencoded.png">    </p:cNvPr>
          <p:cNvPicPr>
            <a:picLocks noChangeAspect="1"/>
          </p:cNvPicPr>
          <p:nvPr/>
        </p:nvPicPr>
        <p:blipFill>
          <a:blip r:embed="rId1"/>
          <a:stretch>
            <a:fillRect/>
          </a:stretch>
        </p:blipFill>
        <p:spPr>
          <a:xfrm>
            <a:off x="850482" y="5473799"/>
            <a:ext cx="236234" cy="189012"/>
          </a:xfrm>
          <a:prstGeom prst="rect">
            <a:avLst/>
          </a:prstGeom>
        </p:spPr>
      </p:pic>
      <p:sp>
        <p:nvSpPr>
          <p:cNvPr id="15" name="Text 12"/>
          <p:cNvSpPr/>
          <p:nvPr/>
        </p:nvSpPr>
        <p:spPr>
          <a:xfrm>
            <a:off x="1275723" y="5417245"/>
            <a:ext cx="1006549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 three interpretations are not mutually exclusive. The most productive reading treats the passage as all three simultaneously.</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796032"/>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Key Point 1 (2): Daodejing 80 — The Passage</a:t>
            </a:r>
            <a:endParaRPr lang="en-US" sz="4150" dirty="0"/>
          </a:p>
        </p:txBody>
      </p:sp>
      <p:sp>
        <p:nvSpPr>
          <p:cNvPr id="3" name="Shape 1"/>
          <p:cNvSpPr/>
          <p:nvPr/>
        </p:nvSpPr>
        <p:spPr>
          <a:xfrm>
            <a:off x="661475" y="2507655"/>
            <a:ext cx="25399" cy="2046387"/>
          </a:xfrm>
          <a:prstGeom prst="roundRect">
            <a:avLst>
              <a:gd name="adj" fmla="val 60001"/>
            </a:avLst>
          </a:prstGeom>
          <a:solidFill>
            <a:srgbClr val="1B1B27"/>
          </a:solidFill>
          <a:ln/>
        </p:spPr>
      </p:sp>
      <p:sp>
        <p:nvSpPr>
          <p:cNvPr id="4" name="Text 2"/>
          <p:cNvSpPr/>
          <p:nvPr/>
        </p:nvSpPr>
        <p:spPr>
          <a:xfrm>
            <a:off x="980356" y="2722959"/>
            <a:ext cx="10549864"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Make the state small and the people few. Let there be arms for troops in tens and hundreds, but unused... Let the people return to keeping records by knotted rope. Their food sweet to them, their clothes beautiful to them, their homes comfortable to them, their customs joyful to them. Though neighbouring states be in sight of one another... the people of one will never visit the other, even as they grow old and die. — DDJ 80 (Eno trans.)</a:t>
            </a:r>
            <a:endParaRPr lang="en-US" sz="1650" dirty="0"/>
          </a:p>
        </p:txBody>
      </p:sp>
      <p:sp>
        <p:nvSpPr>
          <p:cNvPr id="5" name="Text 3"/>
          <p:cNvSpPr/>
          <p:nvPr/>
        </p:nvSpPr>
        <p:spPr>
          <a:xfrm>
            <a:off x="661475" y="4769346"/>
            <a:ext cx="10868745"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Van Norden: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"only the heartless could fail to be moved by this vision of a simple, happy life in a small community"</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(p.222). The chapter rejects large-scale political organisation, technological progress, military power, writing, and trade. It affirms local self-sufficiency and contentment. Notably,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no ruler or governing authority appears</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the community is spontaneously well-ordered.</a:t>
            </a:r>
            <a:endParaRPr lang="en-US" sz="16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889198"/>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1 (3): Translation Note and Numbered Argument</a:t>
            </a:r>
            <a:endParaRPr lang="en-US" sz="3950" dirty="0"/>
          </a:p>
        </p:txBody>
      </p:sp>
      <p:sp>
        <p:nvSpPr>
          <p:cNvPr id="3" name="Shape 1"/>
          <p:cNvSpPr/>
          <p:nvPr/>
        </p:nvSpPr>
        <p:spPr>
          <a:xfrm>
            <a:off x="516917" y="2400300"/>
            <a:ext cx="4342597" cy="3568402"/>
          </a:xfrm>
          <a:prstGeom prst="roundRect">
            <a:avLst>
              <a:gd name="adj" fmla="val 4052"/>
            </a:avLst>
          </a:prstGeom>
          <a:solidFill>
            <a:srgbClr val="1B1B27"/>
          </a:solidFill>
          <a:ln/>
        </p:spPr>
      </p:sp>
      <p:sp>
        <p:nvSpPr>
          <p:cNvPr id="4" name="Text 2"/>
          <p:cNvSpPr/>
          <p:nvPr/>
        </p:nvSpPr>
        <p:spPr>
          <a:xfrm>
            <a:off x="717730" y="2570956"/>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Translation Note</a:t>
            </a:r>
            <a:endParaRPr lang="en-US" sz="1950" dirty="0"/>
          </a:p>
        </p:txBody>
      </p:sp>
      <p:sp>
        <p:nvSpPr>
          <p:cNvPr id="5" name="Text 3"/>
          <p:cNvSpPr/>
          <p:nvPr/>
        </p:nvSpPr>
        <p:spPr>
          <a:xfrm>
            <a:off x="717730" y="3055342"/>
            <a:ext cx="3940969" cy="237728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Eno's "Make the state small" is imperative; Chinese </a:t>
            </a:r>
            <a:pPr algn="l" indent="0" marL="0">
              <a:lnSpc>
                <a:spcPct val="123000"/>
              </a:lnSpc>
              <a:buNone/>
            </a:pPr>
            <a:r>
              <a:rPr lang="en-US" sz="1550" i="1" dirty="0">
                <a:solidFill>
                  <a:srgbClr val="FFFFFF"/>
                </a:solidFill>
                <a:latin typeface="Inter" pitchFamily="34" charset="0"/>
                <a:ea typeface="Inter" pitchFamily="34" charset="-122"/>
                <a:cs typeface="Inter" pitchFamily="34" charset="-120"/>
              </a:rPr>
              <a:t>xiao guo gua min</a:t>
            </a:r>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 is a nominal phrase — literally "small state, few people" — hovering between description and prescription. This grammatical ambiguity allows the passage to function as both ideal and programme.</a:t>
            </a:r>
            <a:endParaRPr lang="en-US" sz="1550" dirty="0"/>
          </a:p>
        </p:txBody>
      </p:sp>
      <p:sp>
        <p:nvSpPr>
          <p:cNvPr id="6" name="Text 4"/>
          <p:cNvSpPr/>
          <p:nvPr/>
        </p:nvSpPr>
        <p:spPr>
          <a:xfrm>
            <a:off x="5211235" y="2570956"/>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Argument</a:t>
            </a:r>
            <a:endParaRPr lang="en-US" sz="1950" dirty="0"/>
          </a:p>
        </p:txBody>
      </p:sp>
      <p:sp>
        <p:nvSpPr>
          <p:cNvPr id="7" name="Text 5"/>
          <p:cNvSpPr/>
          <p:nvPr/>
        </p:nvSpPr>
        <p:spPr>
          <a:xfrm>
            <a:off x="5211235" y="3055342"/>
            <a:ext cx="6325236" cy="2853630"/>
          </a:xfrm>
          <a:prstGeom prst="rect">
            <a:avLst/>
          </a:prstGeom>
          <a:noFill/>
          <a:ln/>
        </p:spPr>
        <p:txBody>
          <a:bodyPr wrap="square" lIns="0" tIns="0" rIns="0" bIns="0" rtlCol="0" anchor="t">
            <a:normAutofit/>
          </a:bodyPr>
          <a:lstStyle/>
          <a:p>
            <a:pPr algn="l" marL="314960" indent="-314960">
              <a:lnSpc>
                <a:spcPct val="123000"/>
              </a:lnSpc>
              <a:buSzPct val="100000"/>
              <a:buFont typeface="+mj-lt"/>
              <a:buAutoNum type="arabicPeriod" startAt="1"/>
            </a:pPr>
            <a:r>
              <a:rPr lang="en-US" sz="1550" dirty="0">
                <a:solidFill>
                  <a:srgbClr val="3C3939"/>
                </a:solidFill>
                <a:latin typeface="Inter" pitchFamily="34" charset="0"/>
                <a:ea typeface="Inter" pitchFamily="34" charset="-122"/>
                <a:cs typeface="Inter" pitchFamily="34" charset="-120"/>
              </a:rPr>
              <a:t>DDJ 80 describes a society rejecting civilisation's central features</a:t>
            </a:r>
            <a:endParaRPr lang="en-US" sz="1550" dirty="0"/>
          </a:p>
          <a:p>
            <a:pPr algn="l" marL="314960" indent="-314960">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This rejection is grounded in the diagnosis that these features generate more suffering than well-being (DDJ 53, 57, 75)</a:t>
            </a:r>
            <a:endParaRPr lang="en-US" sz="1550" dirty="0"/>
          </a:p>
          <a:p>
            <a:pPr algn="l" marL="314960" indent="-314960">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The text contrasts the small community's contentment with the anxiety of large states</a:t>
            </a:r>
            <a:endParaRPr lang="en-US" sz="1550" dirty="0"/>
          </a:p>
          <a:p>
            <a:pPr algn="l" marL="314960" indent="-314960">
              <a:lnSpc>
                <a:spcPct val="123000"/>
              </a:lnSpc>
              <a:buSzPct val="100000"/>
              <a:buFont typeface="+mj-lt"/>
              <a:buAutoNum type="arabicPeriod" startAt="4"/>
            </a:pPr>
            <a:r>
              <a:rPr lang="en-US" sz="1550" b="1" dirty="0">
                <a:solidFill>
                  <a:srgbClr val="3C3939"/>
                </a:solidFill>
                <a:latin typeface="Inter Bold" pitchFamily="34" charset="0"/>
                <a:ea typeface="Inter Bold" pitchFamily="34" charset="-122"/>
                <a:cs typeface="Inter Bold" pitchFamily="34" charset="-120"/>
              </a:rPr>
              <a:t>Conclusion</a:t>
            </a:r>
            <a:pPr algn="l" marL="314960" indent="-314960">
              <a:lnSpc>
                <a:spcPct val="123000"/>
              </a:lnSpc>
              <a:buSzPct val="100000"/>
              <a:buFont typeface="+mj-lt"/>
              <a:buAutoNum type="arabicPeriod" startAt="4"/>
            </a:pPr>
            <a:r>
              <a:rPr lang="en-US" sz="1550" dirty="0">
                <a:solidFill>
                  <a:srgbClr val="3C3939"/>
                </a:solidFill>
                <a:latin typeface="Inter" pitchFamily="34" charset="0"/>
                <a:ea typeface="Inter" pitchFamily="34" charset="-122"/>
                <a:cs typeface="Inter" pitchFamily="34" charset="-120"/>
              </a:rPr>
              <a:t>: The </a:t>
            </a:r>
            <a:pPr algn="l" marL="314960" indent="-314960">
              <a:lnSpc>
                <a:spcPct val="123000"/>
              </a:lnSpc>
              <a:buSzPct val="100000"/>
              <a:buFont typeface="+mj-lt"/>
              <a:buAutoNum type="arabicPeriod" startAt="4"/>
            </a:pPr>
            <a:r>
              <a:rPr lang="en-US" sz="1550" i="1" dirty="0">
                <a:solidFill>
                  <a:srgbClr val="3C3939"/>
                </a:solidFill>
                <a:latin typeface="Inter" pitchFamily="34" charset="0"/>
                <a:ea typeface="Inter" pitchFamily="34" charset="-122"/>
                <a:cs typeface="Inter" pitchFamily="34" charset="-120"/>
              </a:rPr>
              <a:t>Daodejing</a:t>
            </a:r>
            <a:pPr algn="l" marL="314960" indent="-314960">
              <a:lnSpc>
                <a:spcPct val="123000"/>
              </a:lnSpc>
              <a:buSzPct val="100000"/>
              <a:buFont typeface="+mj-lt"/>
              <a:buAutoNum type="arabicPeriod" startAt="4"/>
            </a:pPr>
            <a:r>
              <a:rPr lang="en-US" sz="1550" dirty="0">
                <a:solidFill>
                  <a:srgbClr val="3C3939"/>
                </a:solidFill>
                <a:latin typeface="Inter" pitchFamily="34" charset="0"/>
                <a:ea typeface="Inter" pitchFamily="34" charset="-122"/>
                <a:cs typeface="Inter" pitchFamily="34" charset="-120"/>
              </a:rPr>
              <a:t>'s political philosophy is a </a:t>
            </a:r>
            <a:pPr algn="l" marL="314960" indent="-314960">
              <a:lnSpc>
                <a:spcPct val="123000"/>
              </a:lnSpc>
              <a:buSzPct val="100000"/>
              <a:buFont typeface="+mj-lt"/>
              <a:buAutoNum type="arabicPeriod" startAt="4"/>
            </a:pPr>
            <a:r>
              <a:rPr lang="en-US" sz="1550" b="1" dirty="0">
                <a:solidFill>
                  <a:srgbClr val="3C3939"/>
                </a:solidFill>
                <a:latin typeface="Inter Bold" pitchFamily="34" charset="0"/>
                <a:ea typeface="Inter Bold" pitchFamily="34" charset="-122"/>
                <a:cs typeface="Inter Bold" pitchFamily="34" charset="-120"/>
              </a:rPr>
              <a:t>radical primitivism</a:t>
            </a:r>
            <a:pPr algn="l" marL="314960" indent="-314960">
              <a:lnSpc>
                <a:spcPct val="123000"/>
              </a:lnSpc>
              <a:buSzPct val="100000"/>
              <a:buFont typeface="+mj-lt"/>
              <a:buAutoNum type="arabicPeriod" startAt="4"/>
            </a:pPr>
            <a:r>
              <a:rPr lang="en-US" sz="1550" dirty="0">
                <a:solidFill>
                  <a:srgbClr val="3C3939"/>
                </a:solidFill>
                <a:latin typeface="Inter" pitchFamily="34" charset="0"/>
                <a:ea typeface="Inter" pitchFamily="34" charset="-122"/>
                <a:cs typeface="Inter" pitchFamily="34" charset="-120"/>
              </a:rPr>
              <a:t> — well-being decreases with the accumulation of civilisation</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689570"/>
            <a:ext cx="10868745" cy="12354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Key Point 1 (4): Cross-Reference with Days 4–5</a:t>
            </a:r>
            <a:endParaRPr lang="en-US" sz="38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35589" y="2261939"/>
            <a:ext cx="296458" cy="296466"/>
          </a:xfrm>
          <a:prstGeom prst="rect">
            <a:avLst/>
          </a:prstGeom>
        </p:spPr>
      </p:pic>
      <p:sp>
        <p:nvSpPr>
          <p:cNvPr id="4" name="Text 1"/>
          <p:cNvSpPr/>
          <p:nvPr/>
        </p:nvSpPr>
        <p:spPr>
          <a:xfrm>
            <a:off x="1303900" y="2255838"/>
            <a:ext cx="2842645" cy="617736"/>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Day 4 — Critique of Language</a:t>
            </a:r>
            <a:endParaRPr lang="en-US" sz="1900" dirty="0"/>
          </a:p>
        </p:txBody>
      </p:sp>
      <p:sp>
        <p:nvSpPr>
          <p:cNvPr id="5" name="Text 2"/>
          <p:cNvSpPr/>
          <p:nvPr/>
        </p:nvSpPr>
        <p:spPr>
          <a:xfrm>
            <a:off x="1303900" y="2972792"/>
            <a:ext cx="2842645" cy="319563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Just as naming divides the undifferentiated Dao into objects of desire, civilisation divides the simple community into a web of roles and dependencies. The advocacy of knotted cords is philosophically significant: no writing means no fixed categories, no authoritative texts, no disputation.</a:t>
            </a:r>
            <a:endParaRPr lang="en-US" sz="15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27427" y="2261939"/>
            <a:ext cx="296458" cy="296466"/>
          </a:xfrm>
          <a:prstGeom prst="rect">
            <a:avLst/>
          </a:prstGeom>
        </p:spPr>
      </p:pic>
      <p:sp>
        <p:nvSpPr>
          <p:cNvPr id="7" name="Text 3"/>
          <p:cNvSpPr/>
          <p:nvPr/>
        </p:nvSpPr>
        <p:spPr>
          <a:xfrm>
            <a:off x="4995738" y="2255838"/>
            <a:ext cx="2842645" cy="617736"/>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Day 5 — Wuwei and Ziran</a:t>
            </a:r>
            <a:endParaRPr lang="en-US" sz="1900" dirty="0"/>
          </a:p>
        </p:txBody>
      </p:sp>
      <p:sp>
        <p:nvSpPr>
          <p:cNvPr id="8" name="Text 4"/>
          <p:cNvSpPr/>
          <p:nvPr/>
        </p:nvSpPr>
        <p:spPr>
          <a:xfrm>
            <a:off x="4995738" y="2972792"/>
            <a:ext cx="2842645" cy="29051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Ch.80's political programme is the </a:t>
            </a:r>
            <a:pPr algn="l" indent="0" marL="0">
              <a:lnSpc>
                <a:spcPct val="122000"/>
              </a:lnSpc>
              <a:buNone/>
            </a:pPr>
            <a:r>
              <a:rPr lang="en-US" sz="1550" b="1" dirty="0">
                <a:solidFill>
                  <a:srgbClr val="3C3939"/>
                </a:solidFill>
                <a:latin typeface="Inter Bold" pitchFamily="34" charset="0"/>
                <a:ea typeface="Inter Bold" pitchFamily="34" charset="-122"/>
                <a:cs typeface="Inter Bold" pitchFamily="34" charset="-120"/>
              </a:rPr>
              <a:t>social expression</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of wuwei and ziran. The small community is 'self-so'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ziran</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 it organises itself without conscious political design. The ruler's nonaction consists in leaving the community to its own spontaneous processes.</a:t>
            </a:r>
            <a:endParaRPr lang="en-US" sz="15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19264" y="2261939"/>
            <a:ext cx="296458" cy="296466"/>
          </a:xfrm>
          <a:prstGeom prst="rect">
            <a:avLst/>
          </a:prstGeom>
        </p:spPr>
      </p:pic>
      <p:sp>
        <p:nvSpPr>
          <p:cNvPr id="10" name="Text 5"/>
          <p:cNvSpPr/>
          <p:nvPr/>
        </p:nvSpPr>
        <p:spPr>
          <a:xfrm>
            <a:off x="8687575" y="2255838"/>
            <a:ext cx="2842645" cy="617736"/>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Day 6 — Extension to Governance</a:t>
            </a:r>
            <a:endParaRPr lang="en-US" sz="1900" dirty="0"/>
          </a:p>
        </p:txBody>
      </p:sp>
      <p:sp>
        <p:nvSpPr>
          <p:cNvPr id="11" name="Text 6"/>
          <p:cNvSpPr/>
          <p:nvPr/>
        </p:nvSpPr>
        <p:spPr>
          <a:xfrm>
            <a:off x="8687575" y="2972792"/>
            <a:ext cx="2842645" cy="203358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If Day 5 showed wuwei is not the absence of action but the absence of self-conscious striving, Day 6 extends this to governance: the ruler refrains from intervention that disrupts natural social order.</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217116"/>
            <a:ext cx="1381190" cy="414635"/>
          </a:xfrm>
          <a:prstGeom prst="roundRect">
            <a:avLst>
              <a:gd name="adj" fmla="val 18189"/>
            </a:avLst>
          </a:prstGeom>
          <a:solidFill>
            <a:srgbClr val="E1E1EA"/>
          </a:solidFill>
          <a:ln/>
        </p:spPr>
      </p:sp>
      <p:sp>
        <p:nvSpPr>
          <p:cNvPr id="4" name="Text 1"/>
          <p:cNvSpPr/>
          <p:nvPr/>
        </p:nvSpPr>
        <p:spPr>
          <a:xfrm>
            <a:off x="5367997" y="1284387"/>
            <a:ext cx="1721501" cy="280095"/>
          </a:xfrm>
          <a:prstGeom prst="rect">
            <a:avLst/>
          </a:prstGeom>
          <a:noFill/>
          <a:ln/>
        </p:spPr>
        <p:txBody>
          <a:bodyPr wrap="none" lIns="0" tIns="0" rIns="0" bIns="0" rtlCol="0" anchor="t"/>
          <a:lstStyle/>
          <a:p>
            <a:pPr algn="l" indent="0" marL="0">
              <a:lnSpc>
                <a:spcPct val="130000"/>
              </a:lnSpc>
              <a:buNone/>
            </a:pPr>
            <a:r>
              <a:rPr lang="en-US" sz="1400" dirty="0">
                <a:solidFill>
                  <a:srgbClr val="3C3939"/>
                </a:solidFill>
                <a:latin typeface="Inter" pitchFamily="34" charset="0"/>
                <a:ea typeface="Inter" pitchFamily="34" charset="-122"/>
                <a:cs typeface="Inter" pitchFamily="34" charset="-120"/>
              </a:rPr>
              <a:t>KEY POINT 2</a:t>
            </a:r>
            <a:endParaRPr lang="en-US" sz="1400" dirty="0"/>
          </a:p>
        </p:txBody>
      </p:sp>
      <p:sp>
        <p:nvSpPr>
          <p:cNvPr id="5" name="Text 2"/>
          <p:cNvSpPr/>
          <p:nvPr/>
        </p:nvSpPr>
        <p:spPr>
          <a:xfrm>
            <a:off x="5233360" y="1716980"/>
            <a:ext cx="6296860" cy="2903934"/>
          </a:xfrm>
          <a:prstGeom prst="rect">
            <a:avLst/>
          </a:prstGeom>
          <a:noFill/>
          <a:ln/>
        </p:spPr>
        <p:txBody>
          <a:bodyPr wrap="square" lIns="0" tIns="0" rIns="0" bIns="0" rtlCol="0" anchor="t">
            <a:normAutofit/>
          </a:bodyPr>
          <a:lstStyle/>
          <a:p>
            <a:pPr algn="l" indent="0" marL="0">
              <a:lnSpc>
                <a:spcPct val="104000"/>
              </a:lnSpc>
              <a:buNone/>
            </a:pPr>
            <a:r>
              <a:rPr lang="en-US" sz="6050" b="1" dirty="0">
                <a:solidFill>
                  <a:srgbClr val="1B1B27"/>
                </a:solidFill>
                <a:latin typeface="Inter Bold" pitchFamily="34" charset="0"/>
                <a:ea typeface="Inter Bold" pitchFamily="34" charset="-122"/>
                <a:cs typeface="Inter Bold" pitchFamily="34" charset="-120"/>
              </a:rPr>
              <a:t>'Cut Off Sagehood, Cast Out Wisdom'</a:t>
            </a:r>
            <a:endParaRPr lang="en-US" sz="6050" dirty="0"/>
          </a:p>
        </p:txBody>
      </p:sp>
      <p:sp>
        <p:nvSpPr>
          <p:cNvPr id="6" name="Text 3"/>
          <p:cNvSpPr/>
          <p:nvPr/>
        </p:nvSpPr>
        <p:spPr>
          <a:xfrm>
            <a:off x="5233360" y="4940697"/>
            <a:ext cx="6296860"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Critique of virtue in Daodejing 19 — anti-intellectualism or targeted critique?</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688380"/>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Key Point 2 (1): Controversy — Anti-Intellectualism or Targeted Critique?</a:t>
            </a:r>
            <a:endParaRPr lang="en-US" sz="4150" dirty="0"/>
          </a:p>
        </p:txBody>
      </p:sp>
      <p:sp>
        <p:nvSpPr>
          <p:cNvPr id="3" name="Text 1"/>
          <p:cNvSpPr/>
          <p:nvPr/>
        </p:nvSpPr>
        <p:spPr>
          <a:xfrm>
            <a:off x="661475" y="2400002"/>
            <a:ext cx="10868745"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Does DDJ 19 advocate genuine anti-intellectualism, or a more targeted critique of self-conscious, performed virtue?</a:t>
            </a:r>
            <a:endParaRPr lang="en-US" sz="1650" dirty="0"/>
          </a:p>
        </p:txBody>
      </p:sp>
      <p:sp>
        <p:nvSpPr>
          <p:cNvPr id="4" name="Shape 2"/>
          <p:cNvSpPr/>
          <p:nvPr/>
        </p:nvSpPr>
        <p:spPr>
          <a:xfrm>
            <a:off x="661475" y="3261618"/>
            <a:ext cx="25399" cy="1723231"/>
          </a:xfrm>
          <a:prstGeom prst="roundRect">
            <a:avLst>
              <a:gd name="adj" fmla="val 60001"/>
            </a:avLst>
          </a:prstGeom>
          <a:solidFill>
            <a:srgbClr val="1B1B27"/>
          </a:solidFill>
          <a:ln/>
        </p:spPr>
      </p:sp>
      <p:sp>
        <p:nvSpPr>
          <p:cNvPr id="5" name="Text 3"/>
          <p:cNvSpPr/>
          <p:nvPr/>
        </p:nvSpPr>
        <p:spPr>
          <a:xfrm>
            <a:off x="980356" y="3476923"/>
            <a:ext cx="10549864"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Cut off sagehood! Cast out wisdom! The people will benefit a hundredfold. Cut off ren! Cast out right! The people will return to filiality and parental kindness. Cut off cleverness! Cast out profit! Brigands and thieves will nowhere be found... Exhibit the plainness of undyed cloth; embrace the uncarved block. Be little self-regarding and make your desires few. — DDJ 19 (Eno trans.)</a:t>
            </a:r>
            <a:endParaRPr lang="en-US" sz="1650" dirty="0"/>
          </a:p>
        </p:txBody>
      </p:sp>
      <p:sp>
        <p:nvSpPr>
          <p:cNvPr id="6" name="Text 4"/>
          <p:cNvSpPr/>
          <p:nvPr/>
        </p:nvSpPr>
        <p:spPr>
          <a:xfrm>
            <a:off x="661475" y="5200154"/>
            <a:ext cx="10868745"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repetition of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jue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(cut off) and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qi</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(cast out) creates an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imperative intensity</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unmatched in the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Daodejing</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target is explicitly the central Confucian values: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sheng</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zhi</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ren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yi</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These are not being reformed — they are being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severed and discarded</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t>
            </a:r>
            <a:endParaRPr lang="en-US" sz="16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754559"/>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Key Point 2 (2): Van Norden's Structural Interpretation</a:t>
            </a:r>
            <a:endParaRPr lang="en-US" sz="4150" dirty="0"/>
          </a:p>
        </p:txBody>
      </p:sp>
      <p:sp>
        <p:nvSpPr>
          <p:cNvPr id="3" name="Text 1"/>
          <p:cNvSpPr/>
          <p:nvPr/>
        </p:nvSpPr>
        <p:spPr>
          <a:xfrm>
            <a:off x="661475" y="2561828"/>
            <a:ext cx="4707217"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DDJ 18 — The Causal Argument</a:t>
            </a:r>
            <a:endParaRPr lang="en-US" sz="2050" dirty="0"/>
          </a:p>
        </p:txBody>
      </p:sp>
      <p:sp>
        <p:nvSpPr>
          <p:cNvPr id="4" name="Shape 2"/>
          <p:cNvSpPr/>
          <p:nvPr/>
        </p:nvSpPr>
        <p:spPr>
          <a:xfrm>
            <a:off x="661475" y="3109317"/>
            <a:ext cx="25399" cy="1960166"/>
          </a:xfrm>
          <a:prstGeom prst="roundRect">
            <a:avLst>
              <a:gd name="adj" fmla="val 60001"/>
            </a:avLst>
          </a:prstGeom>
          <a:solidFill>
            <a:srgbClr val="1B1B27"/>
          </a:solidFill>
          <a:ln/>
        </p:spPr>
      </p:sp>
      <p:sp>
        <p:nvSpPr>
          <p:cNvPr id="5" name="Text 3"/>
          <p:cNvSpPr/>
          <p:nvPr/>
        </p:nvSpPr>
        <p:spPr>
          <a:xfrm>
            <a:off x="980356" y="3281561"/>
            <a:ext cx="4856140"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When the great Way is abandoned, there are benevolence and righteousness. When wisdom and intelligence come forth, there is great hypocrisy... When the state is in turmoil and chaos, there are loyal ministers. — DDJ 18</a:t>
            </a:r>
            <a:endParaRPr lang="en-US" sz="1650" dirty="0"/>
          </a:p>
        </p:txBody>
      </p:sp>
      <p:sp>
        <p:nvSpPr>
          <p:cNvPr id="6" name="Text 4"/>
          <p:cNvSpPr/>
          <p:nvPr/>
        </p:nvSpPr>
        <p:spPr>
          <a:xfrm>
            <a:off x="661475" y="5284887"/>
            <a:ext cx="5175021"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Ch.18 describes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causal relationship</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Ch.19 issues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command</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Together: diagnosis and prescription.</a:t>
            </a:r>
            <a:endParaRPr lang="en-US" sz="1650" dirty="0"/>
          </a:p>
        </p:txBody>
      </p:sp>
      <p:sp>
        <p:nvSpPr>
          <p:cNvPr id="7" name="Text 5"/>
          <p:cNvSpPr/>
          <p:nvPr/>
        </p:nvSpPr>
        <p:spPr>
          <a:xfrm>
            <a:off x="6361549" y="2561828"/>
            <a:ext cx="3487650"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Van Norden's Reading</a:t>
            </a:r>
            <a:endParaRPr lang="en-US" sz="2050" dirty="0"/>
          </a:p>
        </p:txBody>
      </p:sp>
      <p:sp>
        <p:nvSpPr>
          <p:cNvPr id="8" name="Text 6"/>
          <p:cNvSpPr/>
          <p:nvPr/>
        </p:nvSpPr>
        <p:spPr>
          <a:xfrm>
            <a:off x="6361549" y="3085306"/>
            <a:ext cx="5175021" cy="275748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critique is not merely polemical but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structural</a:t>
            </a:r>
            <a:pPr algn="l" indent="0" marL="0">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 The text suggests that "the effort to cultivate virtues is one of the sources of social decay" and that "to try to be virtuous will lead only to artificiality and hypocrisy" (Van Norden, p.42).</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Concepts like 'benevolence' arise as remedies only after the Way has been lost.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Celebrating them as solutions mistakes the symptom for the disease.</a:t>
            </a:r>
            <a:endParaRPr lang="en-US" sz="16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775295"/>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Key Point 2 (3): The Numbered Argument and Cross-References</a:t>
            </a:r>
            <a:endParaRPr lang="en-US" sz="3700" dirty="0"/>
          </a:p>
        </p:txBody>
      </p:sp>
      <p:sp>
        <p:nvSpPr>
          <p:cNvPr id="3" name="Shape 1"/>
          <p:cNvSpPr/>
          <p:nvPr/>
        </p:nvSpPr>
        <p:spPr>
          <a:xfrm>
            <a:off x="661475" y="2259013"/>
            <a:ext cx="425241" cy="425252"/>
          </a:xfrm>
          <a:prstGeom prst="roundRect">
            <a:avLst>
              <a:gd name="adj" fmla="val 18669"/>
            </a:avLst>
          </a:prstGeom>
          <a:solidFill>
            <a:srgbClr val="F2EEEE"/>
          </a:solidFill>
          <a:ln w="6350">
            <a:solidFill>
              <a:srgbClr val="D8D4D4"/>
            </a:solidFill>
            <a:prstDash val="solid"/>
          </a:ln>
        </p:spPr>
      </p:sp>
      <p:sp>
        <p:nvSpPr>
          <p:cNvPr id="4" name="Text 2"/>
          <p:cNvSpPr/>
          <p:nvPr/>
        </p:nvSpPr>
        <p:spPr>
          <a:xfrm>
            <a:off x="732365" y="2294434"/>
            <a:ext cx="283461" cy="354409"/>
          </a:xfrm>
          <a:prstGeom prst="rect">
            <a:avLst/>
          </a:prstGeom>
          <a:noFill/>
          <a:ln/>
        </p:spPr>
        <p:txBody>
          <a:bodyPr wrap="none" lIns="0" tIns="0" rIns="0" bIns="0" rtlCol="0" anchor="ctr"/>
          <a:lstStyle/>
          <a:p>
            <a:pPr algn="ctr" indent="0" marL="0">
              <a:lnSpc>
                <a:spcPct val="100000"/>
              </a:lnSpc>
              <a:buNone/>
            </a:pPr>
            <a:r>
              <a:rPr lang="en-US" sz="2200" b="1" dirty="0">
                <a:solidFill>
                  <a:srgbClr val="3C3939"/>
                </a:solidFill>
                <a:latin typeface="Inter Bold" pitchFamily="34" charset="0"/>
                <a:ea typeface="Inter Bold" pitchFamily="34" charset="-122"/>
                <a:cs typeface="Inter Bold" pitchFamily="34" charset="-120"/>
              </a:rPr>
              <a:t>1</a:t>
            </a:r>
            <a:endParaRPr lang="en-US" sz="2200" dirty="0"/>
          </a:p>
        </p:txBody>
      </p:sp>
      <p:sp>
        <p:nvSpPr>
          <p:cNvPr id="5" name="Text 3"/>
          <p:cNvSpPr/>
          <p:nvPr/>
        </p:nvSpPr>
        <p:spPr>
          <a:xfrm>
            <a:off x="1237921" y="2323902"/>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Premise 1</a:t>
            </a:r>
            <a:endParaRPr lang="en-US" sz="1850" dirty="0"/>
          </a:p>
        </p:txBody>
      </p:sp>
      <p:sp>
        <p:nvSpPr>
          <p:cNvPr id="6" name="Text 4"/>
          <p:cNvSpPr/>
          <p:nvPr/>
        </p:nvSpPr>
        <p:spPr>
          <a:xfrm>
            <a:off x="1237921" y="2709863"/>
            <a:ext cx="4763373"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Confucian virtues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ren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yi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zhi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li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are presented as the solution to social disorder</a:t>
            </a:r>
            <a:endParaRPr lang="en-US" sz="1450" dirty="0"/>
          </a:p>
        </p:txBody>
      </p:sp>
      <p:sp>
        <p:nvSpPr>
          <p:cNvPr id="7" name="Shape 5"/>
          <p:cNvSpPr/>
          <p:nvPr/>
        </p:nvSpPr>
        <p:spPr>
          <a:xfrm>
            <a:off x="6190301" y="2259013"/>
            <a:ext cx="425241" cy="425252"/>
          </a:xfrm>
          <a:prstGeom prst="roundRect">
            <a:avLst>
              <a:gd name="adj" fmla="val 18669"/>
            </a:avLst>
          </a:prstGeom>
          <a:solidFill>
            <a:srgbClr val="F2EEEE"/>
          </a:solidFill>
          <a:ln w="6350">
            <a:solidFill>
              <a:srgbClr val="D8D4D4"/>
            </a:solidFill>
            <a:prstDash val="solid"/>
          </a:ln>
        </p:spPr>
      </p:sp>
      <p:sp>
        <p:nvSpPr>
          <p:cNvPr id="8" name="Text 6"/>
          <p:cNvSpPr/>
          <p:nvPr/>
        </p:nvSpPr>
        <p:spPr>
          <a:xfrm>
            <a:off x="6261191" y="2294434"/>
            <a:ext cx="283461" cy="354409"/>
          </a:xfrm>
          <a:prstGeom prst="rect">
            <a:avLst/>
          </a:prstGeom>
          <a:noFill/>
          <a:ln/>
        </p:spPr>
        <p:txBody>
          <a:bodyPr wrap="none" lIns="0" tIns="0" rIns="0" bIns="0" rtlCol="0" anchor="ctr"/>
          <a:lstStyle/>
          <a:p>
            <a:pPr algn="ctr" indent="0" marL="0">
              <a:lnSpc>
                <a:spcPct val="100000"/>
              </a:lnSpc>
              <a:buNone/>
            </a:pPr>
            <a:r>
              <a:rPr lang="en-US" sz="2200" b="1" dirty="0">
                <a:solidFill>
                  <a:srgbClr val="3C3939"/>
                </a:solidFill>
                <a:latin typeface="Inter Bold" pitchFamily="34" charset="0"/>
                <a:ea typeface="Inter Bold" pitchFamily="34" charset="-122"/>
                <a:cs typeface="Inter Bold" pitchFamily="34" charset="-120"/>
              </a:rPr>
              <a:t>2</a:t>
            </a:r>
            <a:endParaRPr lang="en-US" sz="2200" dirty="0"/>
          </a:p>
        </p:txBody>
      </p:sp>
      <p:sp>
        <p:nvSpPr>
          <p:cNvPr id="9" name="Text 7"/>
          <p:cNvSpPr/>
          <p:nvPr/>
        </p:nvSpPr>
        <p:spPr>
          <a:xfrm>
            <a:off x="6766748" y="2323902"/>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Premise 2</a:t>
            </a:r>
            <a:endParaRPr lang="en-US" sz="1850" dirty="0"/>
          </a:p>
        </p:txBody>
      </p:sp>
      <p:sp>
        <p:nvSpPr>
          <p:cNvPr id="10" name="Text 8"/>
          <p:cNvSpPr/>
          <p:nvPr/>
        </p:nvSpPr>
        <p:spPr>
          <a:xfrm>
            <a:off x="6766748" y="2709863"/>
            <a:ext cx="4763472"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Daodejing</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claims these virtues arise only when the Way has already been lost (Ch.18) — they are symptoms, not remedies</a:t>
            </a:r>
            <a:endParaRPr lang="en-US" sz="1450" dirty="0"/>
          </a:p>
        </p:txBody>
      </p:sp>
      <p:sp>
        <p:nvSpPr>
          <p:cNvPr id="11" name="Shape 9"/>
          <p:cNvSpPr/>
          <p:nvPr/>
        </p:nvSpPr>
        <p:spPr>
          <a:xfrm>
            <a:off x="661475" y="3828752"/>
            <a:ext cx="425241" cy="425252"/>
          </a:xfrm>
          <a:prstGeom prst="roundRect">
            <a:avLst>
              <a:gd name="adj" fmla="val 18669"/>
            </a:avLst>
          </a:prstGeom>
          <a:solidFill>
            <a:srgbClr val="F2EEEE"/>
          </a:solidFill>
          <a:ln w="6350">
            <a:solidFill>
              <a:srgbClr val="D8D4D4"/>
            </a:solidFill>
            <a:prstDash val="solid"/>
          </a:ln>
        </p:spPr>
      </p:sp>
      <p:sp>
        <p:nvSpPr>
          <p:cNvPr id="12" name="Text 10"/>
          <p:cNvSpPr/>
          <p:nvPr/>
        </p:nvSpPr>
        <p:spPr>
          <a:xfrm>
            <a:off x="732365" y="3864173"/>
            <a:ext cx="283461" cy="354409"/>
          </a:xfrm>
          <a:prstGeom prst="rect">
            <a:avLst/>
          </a:prstGeom>
          <a:noFill/>
          <a:ln/>
        </p:spPr>
        <p:txBody>
          <a:bodyPr wrap="none" lIns="0" tIns="0" rIns="0" bIns="0" rtlCol="0" anchor="ctr"/>
          <a:lstStyle/>
          <a:p>
            <a:pPr algn="ctr" indent="0" marL="0">
              <a:lnSpc>
                <a:spcPct val="100000"/>
              </a:lnSpc>
              <a:buNone/>
            </a:pPr>
            <a:r>
              <a:rPr lang="en-US" sz="2200" b="1" dirty="0">
                <a:solidFill>
                  <a:srgbClr val="3C3939"/>
                </a:solidFill>
                <a:latin typeface="Inter Bold" pitchFamily="34" charset="0"/>
                <a:ea typeface="Inter Bold" pitchFamily="34" charset="-122"/>
                <a:cs typeface="Inter Bold" pitchFamily="34" charset="-120"/>
              </a:rPr>
              <a:t>3</a:t>
            </a:r>
            <a:endParaRPr lang="en-US" sz="2200" dirty="0"/>
          </a:p>
        </p:txBody>
      </p:sp>
      <p:sp>
        <p:nvSpPr>
          <p:cNvPr id="13" name="Text 11"/>
          <p:cNvSpPr/>
          <p:nvPr/>
        </p:nvSpPr>
        <p:spPr>
          <a:xfrm>
            <a:off x="1237921" y="3893641"/>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Premise 3</a:t>
            </a:r>
            <a:endParaRPr lang="en-US" sz="1850" dirty="0"/>
          </a:p>
        </p:txBody>
      </p:sp>
      <p:sp>
        <p:nvSpPr>
          <p:cNvPr id="14" name="Text 12"/>
          <p:cNvSpPr/>
          <p:nvPr/>
        </p:nvSpPr>
        <p:spPr>
          <a:xfrm>
            <a:off x="1237921" y="4279602"/>
            <a:ext cx="4763373"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Self-conscious striving after virtue produces hypocrisy and artificiality, not genuine virtue (Ch.19, Ch.38)</a:t>
            </a:r>
            <a:endParaRPr lang="en-US" sz="1450" dirty="0"/>
          </a:p>
        </p:txBody>
      </p:sp>
      <p:sp>
        <p:nvSpPr>
          <p:cNvPr id="15" name="Shape 13"/>
          <p:cNvSpPr/>
          <p:nvPr/>
        </p:nvSpPr>
        <p:spPr>
          <a:xfrm>
            <a:off x="6190301" y="3828752"/>
            <a:ext cx="425241" cy="425252"/>
          </a:xfrm>
          <a:prstGeom prst="roundRect">
            <a:avLst>
              <a:gd name="adj" fmla="val 18669"/>
            </a:avLst>
          </a:prstGeom>
          <a:solidFill>
            <a:srgbClr val="F2EEEE"/>
          </a:solidFill>
          <a:ln w="6350">
            <a:solidFill>
              <a:srgbClr val="D8D4D4"/>
            </a:solidFill>
            <a:prstDash val="solid"/>
          </a:ln>
        </p:spPr>
      </p:sp>
      <p:sp>
        <p:nvSpPr>
          <p:cNvPr id="16" name="Text 14"/>
          <p:cNvSpPr/>
          <p:nvPr/>
        </p:nvSpPr>
        <p:spPr>
          <a:xfrm>
            <a:off x="6261191" y="3864173"/>
            <a:ext cx="283461" cy="354409"/>
          </a:xfrm>
          <a:prstGeom prst="rect">
            <a:avLst/>
          </a:prstGeom>
          <a:noFill/>
          <a:ln/>
        </p:spPr>
        <p:txBody>
          <a:bodyPr wrap="none" lIns="0" tIns="0" rIns="0" bIns="0" rtlCol="0" anchor="ctr"/>
          <a:lstStyle/>
          <a:p>
            <a:pPr algn="ctr" indent="0" marL="0">
              <a:lnSpc>
                <a:spcPct val="100000"/>
              </a:lnSpc>
              <a:buNone/>
            </a:pPr>
            <a:r>
              <a:rPr lang="en-US" sz="2200" b="1" dirty="0">
                <a:solidFill>
                  <a:srgbClr val="3C3939"/>
                </a:solidFill>
                <a:latin typeface="Inter Bold" pitchFamily="34" charset="0"/>
                <a:ea typeface="Inter Bold" pitchFamily="34" charset="-122"/>
                <a:cs typeface="Inter Bold" pitchFamily="34" charset="-120"/>
              </a:rPr>
              <a:t>4</a:t>
            </a:r>
            <a:endParaRPr lang="en-US" sz="2200" dirty="0"/>
          </a:p>
        </p:txBody>
      </p:sp>
      <p:sp>
        <p:nvSpPr>
          <p:cNvPr id="17" name="Text 15"/>
          <p:cNvSpPr/>
          <p:nvPr/>
        </p:nvSpPr>
        <p:spPr>
          <a:xfrm>
            <a:off x="6766748" y="3893641"/>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Conclusion</a:t>
            </a:r>
            <a:endParaRPr lang="en-US" sz="1850" dirty="0"/>
          </a:p>
        </p:txBody>
      </p:sp>
      <p:sp>
        <p:nvSpPr>
          <p:cNvPr id="18" name="Text 16"/>
          <p:cNvSpPr/>
          <p:nvPr/>
        </p:nvSpPr>
        <p:spPr>
          <a:xfrm>
            <a:off x="6766748" y="4279602"/>
            <a:ext cx="4763472"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proper response is not more moral cultivation but a return to simplicity —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'exhibit the plainness of undyed cloth; embrace the uncarved block'</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(Ch.19)</a:t>
            </a:r>
            <a:endParaRPr lang="en-US" sz="1450" dirty="0"/>
          </a:p>
        </p:txBody>
      </p:sp>
      <p:sp>
        <p:nvSpPr>
          <p:cNvPr id="19" name="Text 17"/>
          <p:cNvSpPr/>
          <p:nvPr/>
        </p:nvSpPr>
        <p:spPr>
          <a:xfrm>
            <a:off x="661475" y="5266134"/>
            <a:ext cx="10868745"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Cross-reference with Day 4: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ren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and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yi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are names — like all names, they create artificial distinctions that generate the very problems they claim to solve. Cross-reference with Day 5: the Daoist alternative is not different virtues but the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abandonment of the very project of virtue-cultivation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585615"/>
            <a:ext cx="1455106" cy="444103"/>
          </a:xfrm>
          <a:prstGeom prst="roundRect">
            <a:avLst>
              <a:gd name="adj" fmla="val 17876"/>
            </a:avLst>
          </a:prstGeom>
          <a:solidFill>
            <a:srgbClr val="E1E1EA"/>
          </a:solidFill>
          <a:ln/>
        </p:spPr>
      </p:sp>
      <p:sp>
        <p:nvSpPr>
          <p:cNvPr id="4" name="Text 1"/>
          <p:cNvSpPr/>
          <p:nvPr/>
        </p:nvSpPr>
        <p:spPr>
          <a:xfrm>
            <a:off x="803156" y="1656457"/>
            <a:ext cx="1781329"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661475" y="2124174"/>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Strategic Reversal</a:t>
            </a:r>
            <a:endParaRPr lang="en-US" sz="6400" dirty="0"/>
          </a:p>
        </p:txBody>
      </p:sp>
      <p:sp>
        <p:nvSpPr>
          <p:cNvPr id="6" name="Text 3"/>
          <p:cNvSpPr/>
          <p:nvPr/>
        </p:nvSpPr>
        <p:spPr>
          <a:xfrm>
            <a:off x="661475" y="4516537"/>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Reading Daodejing 36 as political counsel — manipulation or natural process?</a:t>
            </a:r>
            <a:endParaRPr lang="en-US" sz="1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909538"/>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3 (1): Controversy — Manipulation or Natural Process?</a:t>
            </a:r>
            <a:endParaRPr lang="en-US" sz="3950" dirty="0"/>
          </a:p>
        </p:txBody>
      </p:sp>
      <p:sp>
        <p:nvSpPr>
          <p:cNvPr id="3" name="Text 1"/>
          <p:cNvSpPr/>
          <p:nvPr/>
        </p:nvSpPr>
        <p:spPr>
          <a:xfrm>
            <a:off x="661475" y="2506067"/>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Is DDJ 36 a guide to political manipulation — as the Legalist Han Feizi read it — or a description of how the Dao operates in the natural world?</a:t>
            </a:r>
            <a:endParaRPr lang="en-US" sz="1550" dirty="0"/>
          </a:p>
        </p:txBody>
      </p:sp>
      <p:sp>
        <p:nvSpPr>
          <p:cNvPr id="4" name="Shape 2"/>
          <p:cNvSpPr/>
          <p:nvPr/>
        </p:nvSpPr>
        <p:spPr>
          <a:xfrm>
            <a:off x="661475" y="3292376"/>
            <a:ext cx="25399" cy="1275358"/>
          </a:xfrm>
          <a:prstGeom prst="roundRect">
            <a:avLst>
              <a:gd name="adj" fmla="val 60001"/>
            </a:avLst>
          </a:prstGeom>
          <a:solidFill>
            <a:srgbClr val="1B1B27"/>
          </a:solidFill>
          <a:ln/>
        </p:spPr>
      </p:sp>
      <p:sp>
        <p:nvSpPr>
          <p:cNvPr id="5" name="Text 3"/>
          <p:cNvSpPr/>
          <p:nvPr/>
        </p:nvSpPr>
        <p:spPr>
          <a:xfrm>
            <a:off x="962695" y="3484364"/>
            <a:ext cx="10567525"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To shrink it you must stretch it; to weaken it you must strengthen it; to discard it you must raise it up; to seize it you must bestow it — this is called subtle discernment. The weak and supple overcomes the strong and hard. Fish must not emerge from the deeps; the vital tools of a state must not be revealed. — DDJ 36 (Eno trans.)</a:t>
            </a:r>
            <a:endParaRPr lang="en-US" sz="1550" dirty="0"/>
          </a:p>
        </p:txBody>
      </p:sp>
      <p:sp>
        <p:nvSpPr>
          <p:cNvPr id="6" name="Text 4"/>
          <p:cNvSpPr/>
          <p:nvPr/>
        </p:nvSpPr>
        <p:spPr>
          <a:xfrm>
            <a:off x="661475" y="4759821"/>
            <a:ext cx="10868745"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chapter has three parts: (1) paradoxical reversals, (2) the general principle of reversal, (3) application to statecraft with a warning about concealment. Han Feizi transforms these metaphysical insights into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technology of power</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"Remain empty, still, and without concern, so that you may secretly observe the defects of others"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(Han Feizi 5, cited in Van Norden, p.194–195).</a:t>
            </a:r>
            <a:endParaRPr lang="en-US" sz="15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1130995"/>
            <a:ext cx="11034238"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Key Point 3 (2): The Interpretive Tension</a:t>
            </a:r>
            <a:endParaRPr lang="en-US" sz="4150" dirty="0"/>
          </a:p>
        </p:txBody>
      </p:sp>
      <p:sp>
        <p:nvSpPr>
          <p:cNvPr id="3" name="Shape 1"/>
          <p:cNvSpPr/>
          <p:nvPr/>
        </p:nvSpPr>
        <p:spPr>
          <a:xfrm>
            <a:off x="508384" y="2082502"/>
            <a:ext cx="5481203" cy="3644503"/>
          </a:xfrm>
          <a:prstGeom prst="roundRect">
            <a:avLst>
              <a:gd name="adj" fmla="val 4201"/>
            </a:avLst>
          </a:prstGeom>
          <a:solidFill>
            <a:srgbClr val="1B1B27"/>
          </a:solidFill>
          <a:ln/>
        </p:spPr>
      </p:sp>
      <p:sp>
        <p:nvSpPr>
          <p:cNvPr id="4" name="Text 2"/>
          <p:cNvSpPr/>
          <p:nvPr/>
        </p:nvSpPr>
        <p:spPr>
          <a:xfrm>
            <a:off x="721005" y="2273796"/>
            <a:ext cx="3317494"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The Legalist Reading</a:t>
            </a:r>
            <a:endParaRPr lang="en-US" sz="2050" dirty="0"/>
          </a:p>
        </p:txBody>
      </p:sp>
      <p:sp>
        <p:nvSpPr>
          <p:cNvPr id="5" name="Text 3"/>
          <p:cNvSpPr/>
          <p:nvPr/>
        </p:nvSpPr>
        <p:spPr>
          <a:xfrm>
            <a:off x="721005" y="2797274"/>
            <a:ext cx="5055962"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Han Feizi transforms 'remain empty, still, and without concern' from a description of sage-like equanimity into a </a:t>
            </a:r>
            <a:pPr algn="l" indent="0" marL="0">
              <a:lnSpc>
                <a:spcPct val="127000"/>
              </a:lnSpc>
              <a:buNone/>
            </a:pPr>
            <a:r>
              <a:rPr lang="en-US" sz="1650" b="1" dirty="0">
                <a:solidFill>
                  <a:srgbClr val="FFFFFF"/>
                </a:solidFill>
                <a:latin typeface="Inter Bold" pitchFamily="34" charset="0"/>
                <a:ea typeface="Inter Bold" pitchFamily="34" charset="-122"/>
                <a:cs typeface="Inter Bold" pitchFamily="34" charset="-120"/>
              </a:rPr>
              <a:t>method of surveillance and control</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Van Norden acknowledges this reading, though probably a distortion, has </a:t>
            </a:r>
            <a:pPr algn="l" indent="0" marL="0">
              <a:lnSpc>
                <a:spcPct val="127000"/>
              </a:lnSpc>
              <a:buNone/>
            </a:pPr>
            <a:r>
              <a:rPr lang="en-US" sz="1650" b="1" dirty="0">
                <a:solidFill>
                  <a:srgbClr val="FFFFFF"/>
                </a:solidFill>
                <a:latin typeface="Inter Bold" pitchFamily="34" charset="0"/>
                <a:ea typeface="Inter Bold" pitchFamily="34" charset="-122"/>
                <a:cs typeface="Inter Bold" pitchFamily="34" charset="-120"/>
              </a:rPr>
              <a:t>"some support in the text itself"</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(p.194–195).</a:t>
            </a:r>
            <a:endParaRPr lang="en-US" sz="1650" dirty="0"/>
          </a:p>
        </p:txBody>
      </p:sp>
      <p:sp>
        <p:nvSpPr>
          <p:cNvPr id="6" name="Text 4"/>
          <p:cNvSpPr/>
          <p:nvPr/>
        </p:nvSpPr>
        <p:spPr>
          <a:xfrm>
            <a:off x="6361549" y="2273796"/>
            <a:ext cx="3351228"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Genuine Tension</a:t>
            </a:r>
            <a:endParaRPr lang="en-US" sz="2050" dirty="0"/>
          </a:p>
        </p:txBody>
      </p:sp>
      <p:sp>
        <p:nvSpPr>
          <p:cNvPr id="7" name="Text 5"/>
          <p:cNvSpPr/>
          <p:nvPr/>
        </p:nvSpPr>
        <p:spPr>
          <a:xfrm>
            <a:off x="6361549" y="2797274"/>
            <a:ext cx="5175021" cy="275748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DDJ 62 suggests the Way can be used for instrumental purposes: </a:t>
            </a:r>
            <a:pPr algn="l" indent="0" marL="0">
              <a:lnSpc>
                <a:spcPct val="127000"/>
              </a:lnSpc>
              <a:spcAft>
                <a:spcPts val="1350"/>
              </a:spcAft>
              <a:buNone/>
            </a:pPr>
            <a:r>
              <a:rPr lang="en-US" sz="1650" i="1" dirty="0">
                <a:solidFill>
                  <a:srgbClr val="3C3939"/>
                </a:solidFill>
                <a:latin typeface="Inter" pitchFamily="34" charset="0"/>
                <a:ea typeface="Inter" pitchFamily="34" charset="-122"/>
                <a:cs typeface="Inter" pitchFamily="34" charset="-120"/>
              </a:rPr>
              <a:t>"Why was this Way so honoured in ancient times? Did they not say that through it, 'One could get what one seeks and escape punishment for one's crimes'?"</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Such passages alongside the text's celebration of selflessness create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genuine interpretive tension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that cannot be resolved too neatly.</a:t>
            </a:r>
            <a:endParaRPr lang="en-US" sz="16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763191"/>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3 (3): Translation Note and Numbered Argument</a:t>
            </a:r>
            <a:endParaRPr lang="en-US" sz="3950" dirty="0"/>
          </a:p>
        </p:txBody>
      </p:sp>
      <p:sp>
        <p:nvSpPr>
          <p:cNvPr id="3" name="Text 1"/>
          <p:cNvSpPr/>
          <p:nvPr/>
        </p:nvSpPr>
        <p:spPr>
          <a:xfrm>
            <a:off x="661475" y="2359720"/>
            <a:ext cx="10868745" cy="891480"/>
          </a:xfrm>
          <a:prstGeom prst="rect">
            <a:avLst/>
          </a:prstGeom>
          <a:noFill/>
          <a:ln/>
        </p:spPr>
        <p:txBody>
          <a:bodyPr wrap="square" lIns="0" tIns="0" rIns="0" bIns="0" rtlCol="0" anchor="t">
            <a:normAutofit/>
          </a:bodyPr>
          <a:lstStyle/>
          <a:p>
            <a:pPr algn="l" indent="0" marL="0">
              <a:lnSpc>
                <a:spcPct val="123000"/>
              </a:lnSpc>
              <a:buNone/>
            </a:pPr>
            <a:r>
              <a:rPr lang="zh-CN" altLang="en-US" sz="1550" b="1" dirty="0">
                <a:solidFill>
                  <a:srgbClr val="3C3939"/>
                </a:solidFill>
                <a:latin typeface="Inter Bold" pitchFamily="34" charset="0"/>
                <a:ea typeface="Inter Bold" pitchFamily="34" charset="-122"/>
                <a:cs typeface="Inter Bold" pitchFamily="34" charset="-120"/>
              </a:rPr>
              <a:t>Translation note</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Eno's "vital tools of a state" renders Chinese </a:t>
            </a:r>
            <a:pPr algn="l" indent="0" marL="0">
              <a:lnSpc>
                <a:spcPct val="123000"/>
              </a:lnSpc>
              <a:buNone/>
            </a:pPr>
            <a:r>
              <a:rPr lang="zh-CN" altLang="en-US" sz="1550" i="1" dirty="0">
                <a:solidFill>
                  <a:srgbClr val="3C3939"/>
                </a:solidFill>
                <a:latin typeface="Inter" pitchFamily="34" charset="0"/>
                <a:ea typeface="Inter" pitchFamily="34" charset="-122"/>
                <a:cs typeface="Inter" pitchFamily="34" charset="-120"/>
              </a:rPr>
              <a:t>guo zhi li qi</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(國之利器) — literally "the sharp implements of the state," a metaphor for instruments of punishment or methods of governance. The "sharpness" carries connotations of cutting and wounding that "vital" does not preserve.</a:t>
            </a:r>
            <a:endParaRPr lang="zh-CN" sz="15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443188"/>
            <a:ext cx="5349047" cy="2651522"/>
          </a:xfrm>
          <a:prstGeom prst="rect">
            <a:avLst/>
          </a:prstGeom>
        </p:spPr>
      </p:pic>
      <p:sp>
        <p:nvSpPr>
          <p:cNvPr id="5" name="Text 2"/>
          <p:cNvSpPr/>
          <p:nvPr/>
        </p:nvSpPr>
        <p:spPr>
          <a:xfrm>
            <a:off x="989285" y="366940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Premises 1–3</a:t>
            </a:r>
            <a:endParaRPr lang="en-US" sz="1950" dirty="0"/>
          </a:p>
        </p:txBody>
      </p:sp>
      <p:sp>
        <p:nvSpPr>
          <p:cNvPr id="6" name="Text 3"/>
          <p:cNvSpPr/>
          <p:nvPr/>
        </p:nvSpPr>
        <p:spPr>
          <a:xfrm>
            <a:off x="989285" y="4085530"/>
            <a:ext cx="4795023"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DDJ 36 presents paradoxical reversals as natural operation · The chapter explicitly applies this to statecraft · Han Feizi reads these as strategic advice to conceal intentions</a:t>
            </a:r>
            <a:endParaRPr lang="en-US" sz="15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3443188"/>
            <a:ext cx="5349047" cy="2651522"/>
          </a:xfrm>
          <a:prstGeom prst="rect">
            <a:avLst/>
          </a:prstGeom>
        </p:spPr>
      </p:pic>
      <p:sp>
        <p:nvSpPr>
          <p:cNvPr id="8" name="Text 4"/>
          <p:cNvSpPr/>
          <p:nvPr/>
        </p:nvSpPr>
        <p:spPr>
          <a:xfrm>
            <a:off x="6508984" y="366940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Conclusion</a:t>
            </a:r>
            <a:endParaRPr lang="en-US" sz="1950" dirty="0"/>
          </a:p>
        </p:txBody>
      </p:sp>
      <p:sp>
        <p:nvSpPr>
          <p:cNvPr id="9" name="Text 5"/>
          <p:cNvSpPr/>
          <p:nvPr/>
        </p:nvSpPr>
        <p:spPr>
          <a:xfrm>
            <a:off x="6508984" y="4085530"/>
            <a:ext cx="4795023"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text is ambiguous enough to support both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metaphysical reading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(reversal as natural process) and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strategic reading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(reversal as technique of governance). This may reflect composite authorship or a deliberate refusal to separate the descriptive from the prescriptive.</a:t>
            </a:r>
            <a:endParaRPr lang="en-US" sz="15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076127"/>
            <a:ext cx="1460463" cy="444103"/>
          </a:xfrm>
          <a:prstGeom prst="roundRect">
            <a:avLst>
              <a:gd name="adj" fmla="val 17876"/>
            </a:avLst>
          </a:prstGeom>
          <a:solidFill>
            <a:srgbClr val="E1E1EA"/>
          </a:solidFill>
          <a:ln/>
        </p:spPr>
      </p:sp>
      <p:sp>
        <p:nvSpPr>
          <p:cNvPr id="4" name="Text 1"/>
          <p:cNvSpPr/>
          <p:nvPr/>
        </p:nvSpPr>
        <p:spPr>
          <a:xfrm>
            <a:off x="803156" y="1146969"/>
            <a:ext cx="1786687"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4</a:t>
            </a:r>
            <a:endParaRPr lang="en-US" sz="1450" dirty="0"/>
          </a:p>
        </p:txBody>
      </p:sp>
      <p:sp>
        <p:nvSpPr>
          <p:cNvPr id="5" name="Text 2"/>
          <p:cNvSpPr/>
          <p:nvPr/>
        </p:nvSpPr>
        <p:spPr>
          <a:xfrm>
            <a:off x="661475" y="1614686"/>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'Empty Their Minds, Fill Their Bellies'</a:t>
            </a:r>
            <a:endParaRPr lang="en-US" sz="6400" dirty="0"/>
          </a:p>
        </p:txBody>
      </p:sp>
      <p:sp>
        <p:nvSpPr>
          <p:cNvPr id="6" name="Text 3"/>
          <p:cNvSpPr/>
          <p:nvPr/>
        </p:nvSpPr>
        <p:spPr>
          <a:xfrm>
            <a:off x="661475" y="5026025"/>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totalitarian accusation — authoritarian control or liberatory critique?</a:t>
            </a:r>
            <a:endParaRPr lang="en-US" sz="18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688578"/>
            <a:ext cx="10868745" cy="1308100"/>
          </a:xfrm>
          <a:prstGeom prst="rect">
            <a:avLst/>
          </a:prstGeom>
          <a:noFill/>
          <a:ln/>
        </p:spPr>
        <p:txBody>
          <a:bodyPr wrap="square" lIns="0" tIns="0" rIns="0" bIns="0" rtlCol="0" anchor="t">
            <a:normAutofit/>
          </a:bodyPr>
          <a:lstStyle/>
          <a:p>
            <a:pPr algn="l" indent="0" marL="0">
              <a:lnSpc>
                <a:spcPct val="104000"/>
              </a:lnSpc>
              <a:buNone/>
            </a:pPr>
            <a:r>
              <a:rPr lang="en-US" sz="4100" b="1" dirty="0">
                <a:solidFill>
                  <a:srgbClr val="1B1B27"/>
                </a:solidFill>
                <a:latin typeface="Inter Bold" pitchFamily="34" charset="0"/>
                <a:ea typeface="Inter Bold" pitchFamily="34" charset="-122"/>
                <a:cs typeface="Inter Bold" pitchFamily="34" charset="-120"/>
              </a:rPr>
              <a:t>Key Point 4 (1): Controversy — Totalitarian or Liberatory?</a:t>
            </a:r>
            <a:endParaRPr lang="en-US" sz="4100" dirty="0"/>
          </a:p>
        </p:txBody>
      </p:sp>
      <p:sp>
        <p:nvSpPr>
          <p:cNvPr id="3" name="Text 1"/>
          <p:cNvSpPr/>
          <p:nvPr/>
        </p:nvSpPr>
        <p:spPr>
          <a:xfrm>
            <a:off x="661475" y="2367558"/>
            <a:ext cx="10868745" cy="631627"/>
          </a:xfrm>
          <a:prstGeom prst="rect">
            <a:avLst/>
          </a:prstGeom>
          <a:noFill/>
          <a:ln/>
        </p:spPr>
        <p:txBody>
          <a:bodyPr wrap="square" lIns="0" tIns="0" rIns="0" bIns="0" rtlCol="0" anchor="t">
            <a:normAutofit/>
          </a:bodyPr>
          <a:lstStyle/>
          <a:p>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Does the </a:t>
            </a:r>
            <a:pPr algn="l" indent="0" marL="0">
              <a:lnSpc>
                <a:spcPct val="126000"/>
              </a:lnSpc>
              <a:buNone/>
            </a:pPr>
            <a:r>
              <a:rPr lang="zh-CN" altLang="en-US" sz="1600" i="1" dirty="0">
                <a:solidFill>
                  <a:srgbClr val="3C3939"/>
                </a:solidFill>
                <a:latin typeface="Inter" pitchFamily="34" charset="0"/>
                <a:ea typeface="Inter" pitchFamily="34" charset="-122"/>
                <a:cs typeface="Inter" pitchFamily="34" charset="-120"/>
              </a:rPr>
              <a:t>Daodejing</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advocate enforced ignorance and docility — </a:t>
            </a:r>
            <a:pPr algn="l" indent="0" marL="0">
              <a:lnSpc>
                <a:spcPct val="126000"/>
              </a:lnSpc>
              <a:buNone/>
            </a:pPr>
            <a:r>
              <a:rPr lang="zh-CN" altLang="en-US" sz="1600" i="1" dirty="0">
                <a:solidFill>
                  <a:srgbClr val="3C3939"/>
                </a:solidFill>
                <a:latin typeface="Inter" pitchFamily="34" charset="0"/>
                <a:ea typeface="Inter" pitchFamily="34" charset="-122"/>
                <a:cs typeface="Inter" pitchFamily="34" charset="-120"/>
              </a:rPr>
              <a:t>yumin zhengce</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(愚民政策, 'the policy of fooling the people')? Or is it a liberatory critique of socially manufactured desire?</a:t>
            </a:r>
            <a:endParaRPr lang="zh-CN" sz="1600" dirty="0"/>
          </a:p>
        </p:txBody>
      </p:sp>
      <p:sp>
        <p:nvSpPr>
          <p:cNvPr id="4" name="Shape 2"/>
          <p:cNvSpPr/>
          <p:nvPr/>
        </p:nvSpPr>
        <p:spPr>
          <a:xfrm>
            <a:off x="661475" y="3416300"/>
            <a:ext cx="25399" cy="2544366"/>
          </a:xfrm>
          <a:prstGeom prst="roundRect">
            <a:avLst>
              <a:gd name="adj" fmla="val 60001"/>
            </a:avLst>
          </a:prstGeom>
          <a:solidFill>
            <a:srgbClr val="1B1B27"/>
          </a:solidFill>
          <a:ln/>
        </p:spPr>
      </p:sp>
      <p:sp>
        <p:nvSpPr>
          <p:cNvPr id="5" name="Text 3"/>
          <p:cNvSpPr/>
          <p:nvPr/>
        </p:nvSpPr>
        <p:spPr>
          <a:xfrm>
            <a:off x="975395" y="3583186"/>
            <a:ext cx="4865169" cy="2210693"/>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Do not honour the worthy... Hence the governance of the sage: Empty their minds and fill their bellies, Weaken their wills and strengthen their bones. Always render the people free of knowledge and desire... Engage in non-action (wuwei) and nothing will go unruled. — DDJ 3 (Eno trans.)</a:t>
            </a:r>
            <a:endParaRPr lang="en-US" sz="1600" dirty="0"/>
          </a:p>
        </p:txBody>
      </p:sp>
      <p:sp>
        <p:nvSpPr>
          <p:cNvPr id="6" name="Shape 4"/>
          <p:cNvSpPr/>
          <p:nvPr/>
        </p:nvSpPr>
        <p:spPr>
          <a:xfrm>
            <a:off x="6357481" y="3416300"/>
            <a:ext cx="25399" cy="1912739"/>
          </a:xfrm>
          <a:prstGeom prst="roundRect">
            <a:avLst>
              <a:gd name="adj" fmla="val 60001"/>
            </a:avLst>
          </a:prstGeom>
          <a:solidFill>
            <a:srgbClr val="1B1B27"/>
          </a:solidFill>
          <a:ln/>
        </p:spPr>
      </p:sp>
      <p:sp>
        <p:nvSpPr>
          <p:cNvPr id="7" name="Text 5"/>
          <p:cNvSpPr/>
          <p:nvPr/>
        </p:nvSpPr>
        <p:spPr>
          <a:xfrm>
            <a:off x="6671401" y="3583186"/>
            <a:ext cx="4865169" cy="1579066"/>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Men of the past who were good at following the Dao did not use it to enlighten the people, they used it to make them ignorant. People are difficult to govern when they have much knowledge... — DDJ 65 (Eno trans.)</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693440"/>
            <a:ext cx="11332482"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Key Point 4 (2): Translation Note on </a:t>
            </a:r>
            <a:pPr algn="l" indent="0" marL="0">
              <a:lnSpc>
                <a:spcPct val="104000"/>
              </a:lnSpc>
              <a:buNone/>
            </a:pPr>
            <a:r>
              <a:rPr lang="en-US" sz="4400" b="1" i="1" dirty="0">
                <a:solidFill>
                  <a:srgbClr val="1B1B27"/>
                </a:solidFill>
                <a:latin typeface="Inter Bold" pitchFamily="34" charset="0"/>
                <a:ea typeface="Inter Bold" pitchFamily="34" charset="-122"/>
                <a:cs typeface="Inter Bold" pitchFamily="34" charset="-120"/>
              </a:rPr>
              <a:t>Xin</a:t>
            </a:r>
            <a:endParaRPr lang="en-US" sz="4400" dirty="0"/>
          </a:p>
        </p:txBody>
      </p:sp>
      <p:sp>
        <p:nvSpPr>
          <p:cNvPr id="3" name="Text 1"/>
          <p:cNvSpPr/>
          <p:nvPr/>
        </p:nvSpPr>
        <p:spPr>
          <a:xfrm>
            <a:off x="661475" y="1821359"/>
            <a:ext cx="10868745" cy="1050131"/>
          </a:xfrm>
          <a:prstGeom prst="rect">
            <a:avLst/>
          </a:prstGeom>
          <a:noFill/>
          <a:ln/>
        </p:spPr>
        <p:txBody>
          <a:bodyPr wrap="square" lIns="0" tIns="0" rIns="0" bIns="0" rtlCol="0" anchor="t">
            <a:normAutofit/>
          </a:bodyPr>
          <a:lstStyle/>
          <a:p>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Eno translates </a:t>
            </a:r>
            <a:pPr algn="l" indent="0" marL="0">
              <a:lnSpc>
                <a:spcPct val="130000"/>
              </a:lnSpc>
              <a:buNone/>
            </a:pPr>
            <a:r>
              <a:rPr lang="zh-CN" altLang="en-US" sz="1750" i="1" dirty="0">
                <a:solidFill>
                  <a:srgbClr val="3C3939"/>
                </a:solidFill>
                <a:latin typeface="Inter" pitchFamily="34" charset="0"/>
                <a:ea typeface="Inter" pitchFamily="34" charset="-122"/>
                <a:cs typeface="Inter" pitchFamily="34" charset="-120"/>
              </a:rPr>
              <a:t>xin</a:t>
            </a:r>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 as 'minds' in 'empty their minds' (Ch.3); other translators render it as 'hearts'. The Chinese term </a:t>
            </a:r>
            <a:pPr algn="l" indent="0" marL="0">
              <a:lnSpc>
                <a:spcPct val="130000"/>
              </a:lnSpc>
              <a:buNone/>
            </a:pPr>
            <a:r>
              <a:rPr lang="zh-CN" altLang="en-US" sz="1750" i="1" dirty="0">
                <a:solidFill>
                  <a:srgbClr val="3C3939"/>
                </a:solidFill>
                <a:latin typeface="Inter" pitchFamily="34" charset="0"/>
                <a:ea typeface="Inter" pitchFamily="34" charset="-122"/>
                <a:cs typeface="Inter" pitchFamily="34" charset="-120"/>
              </a:rPr>
              <a:t>xin</a:t>
            </a:r>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 (心) encompasses both cognitive and affective functions — the seat of thought, feeling, intention, and judgment.</a:t>
            </a:r>
            <a:endParaRPr lang="zh-CN" sz="1750" dirty="0"/>
          </a:p>
        </p:txBody>
      </p:sp>
      <p:sp>
        <p:nvSpPr>
          <p:cNvPr id="4" name="Shape 2"/>
          <p:cNvSpPr/>
          <p:nvPr/>
        </p:nvSpPr>
        <p:spPr>
          <a:xfrm>
            <a:off x="661475" y="3111302"/>
            <a:ext cx="5327715" cy="3053159"/>
          </a:xfrm>
          <a:prstGeom prst="roundRect">
            <a:avLst>
              <a:gd name="adj" fmla="val 3088"/>
            </a:avLst>
          </a:prstGeom>
          <a:solidFill>
            <a:srgbClr val="F2EEEE"/>
          </a:solidFill>
          <a:ln w="12700">
            <a:solidFill>
              <a:srgbClr val="D8D4D4"/>
            </a:solidFill>
            <a:prstDash val="solid"/>
          </a:ln>
        </p:spPr>
      </p:sp>
      <p:sp>
        <p:nvSpPr>
          <p:cNvPr id="5" name="Text 3"/>
          <p:cNvSpPr/>
          <p:nvPr/>
        </p:nvSpPr>
        <p:spPr>
          <a:xfrm>
            <a:off x="898602" y="3348434"/>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Significance of </a:t>
            </a:r>
            <a:pPr algn="l" indent="0" marL="0">
              <a:lnSpc>
                <a:spcPct val="104000"/>
              </a:lnSpc>
              <a:buNone/>
            </a:pPr>
            <a:r>
              <a:rPr lang="en-US" sz="2200" b="1" i="1" dirty="0">
                <a:solidFill>
                  <a:srgbClr val="3C3939"/>
                </a:solidFill>
                <a:latin typeface="Inter Bold" pitchFamily="34" charset="0"/>
                <a:ea typeface="Inter Bold" pitchFamily="34" charset="-122"/>
                <a:cs typeface="Inter Bold" pitchFamily="34" charset="-120"/>
              </a:rPr>
              <a:t>Xin</a:t>
            </a:r>
            <a:endParaRPr lang="en-US" sz="2200" dirty="0"/>
          </a:p>
        </p:txBody>
      </p:sp>
      <p:sp>
        <p:nvSpPr>
          <p:cNvPr id="6" name="Text 4"/>
          <p:cNvSpPr/>
          <p:nvPr/>
        </p:nvSpPr>
        <p:spPr>
          <a:xfrm>
            <a:off x="898602" y="3827066"/>
            <a:ext cx="4853461" cy="2100263"/>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If 'emptying the mind' means emptying the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cognitive, judgment-making faculty</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the text advocates a more radical transformation than merely 'calming the emotions.' The target is the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cognitive apparatus that generates desire</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through comparison and competition.</a:t>
            </a:r>
            <a:endParaRPr lang="en-US" sz="1750" dirty="0"/>
          </a:p>
        </p:txBody>
      </p:sp>
      <p:sp>
        <p:nvSpPr>
          <p:cNvPr id="7" name="Shape 5"/>
          <p:cNvSpPr/>
          <p:nvPr/>
        </p:nvSpPr>
        <p:spPr>
          <a:xfrm>
            <a:off x="6202406" y="3111302"/>
            <a:ext cx="5327814" cy="3053159"/>
          </a:xfrm>
          <a:prstGeom prst="roundRect">
            <a:avLst>
              <a:gd name="adj" fmla="val 3088"/>
            </a:avLst>
          </a:prstGeom>
          <a:solidFill>
            <a:srgbClr val="F2EEEE"/>
          </a:solidFill>
          <a:ln w="12700">
            <a:solidFill>
              <a:srgbClr val="D8D4D4"/>
            </a:solidFill>
            <a:prstDash val="solid"/>
          </a:ln>
        </p:spPr>
      </p:sp>
      <p:sp>
        <p:nvSpPr>
          <p:cNvPr id="8" name="Text 6"/>
          <p:cNvSpPr/>
          <p:nvPr/>
        </p:nvSpPr>
        <p:spPr>
          <a:xfrm>
            <a:off x="6439533" y="3348434"/>
            <a:ext cx="2805737" cy="350738"/>
          </a:xfrm>
          <a:prstGeom prst="rect">
            <a:avLst/>
          </a:prstGeom>
          <a:noFill/>
          <a:ln/>
        </p:spPr>
        <p:txBody>
          <a:bodyPr wrap="none" lIns="0" tIns="0" rIns="0" bIns="0" rtlCol="0" anchor="t"/>
          <a:lstStyle/>
          <a:p>
            <a:pPr algn="l" indent="0" marL="0">
              <a:lnSpc>
                <a:spcPct val="104000"/>
              </a:lnSpc>
              <a:buNone/>
            </a:pPr>
            <a:r>
              <a:rPr lang="zh-CN" altLang="en-US" sz="2200" b="1" dirty="0">
                <a:solidFill>
                  <a:srgbClr val="3C3939"/>
                </a:solidFill>
                <a:latin typeface="Inter Bold" pitchFamily="34" charset="0"/>
                <a:ea typeface="Inter Bold" pitchFamily="34" charset="-122"/>
                <a:cs typeface="Inter Bold" pitchFamily="34" charset="-120"/>
              </a:rPr>
              <a:t>The Term </a:t>
            </a:r>
            <a:pPr algn="l" indent="0" marL="0">
              <a:lnSpc>
                <a:spcPct val="104000"/>
              </a:lnSpc>
              <a:buNone/>
            </a:pPr>
            <a:r>
              <a:rPr lang="zh-CN" altLang="en-US" sz="2200" b="1" i="1" dirty="0">
                <a:solidFill>
                  <a:srgbClr val="3C3939"/>
                </a:solidFill>
                <a:latin typeface="Inter Bold" pitchFamily="34" charset="0"/>
                <a:ea typeface="Inter Bold" pitchFamily="34" charset="-122"/>
                <a:cs typeface="Inter Bold" pitchFamily="34" charset="-120"/>
              </a:rPr>
              <a:t>Yu</a:t>
            </a:r>
            <a:pPr algn="l" indent="0" marL="0">
              <a:lnSpc>
                <a:spcPct val="104000"/>
              </a:lnSpc>
              <a:buNone/>
            </a:pPr>
            <a:r>
              <a:rPr lang="zh-CN" altLang="en-US" sz="2200" b="1" dirty="0">
                <a:solidFill>
                  <a:srgbClr val="3C3939"/>
                </a:solidFill>
                <a:latin typeface="Inter Bold" pitchFamily="34" charset="0"/>
                <a:ea typeface="Inter Bold" pitchFamily="34" charset="-122"/>
                <a:cs typeface="Inter Bold" pitchFamily="34" charset="-120"/>
              </a:rPr>
              <a:t> (愚)</a:t>
            </a:r>
            <a:endParaRPr lang="zh-CN" sz="2200" dirty="0"/>
          </a:p>
        </p:txBody>
      </p:sp>
      <p:sp>
        <p:nvSpPr>
          <p:cNvPr id="9" name="Text 7"/>
          <p:cNvSpPr/>
          <p:nvPr/>
        </p:nvSpPr>
        <p:spPr>
          <a:xfrm>
            <a:off x="6439533" y="3827066"/>
            <a:ext cx="4853561" cy="2100263"/>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Can mean 'ignorant' or 'foolish' but also carries connotations of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simplicity, honesty, and lack of cunning</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qualities that are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positive</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in the Daoist framework. The 'ignorance' advocated may be a virtue, not a deficiency.</a:t>
            </a:r>
            <a:endParaRPr lang="en-US" sz="17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663377"/>
            <a:ext cx="11343098"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4 (3): Two Interpretive Arguments</a:t>
            </a:r>
            <a:endParaRPr lang="en-US" sz="3950" dirty="0"/>
          </a:p>
        </p:txBody>
      </p:sp>
      <p:sp>
        <p:nvSpPr>
          <p:cNvPr id="3" name="Text 1"/>
          <p:cNvSpPr/>
          <p:nvPr/>
        </p:nvSpPr>
        <p:spPr>
          <a:xfrm>
            <a:off x="661475" y="1717576"/>
            <a:ext cx="3298643"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Authoritarian Reading</a:t>
            </a:r>
            <a:endParaRPr lang="en-US" sz="1950" dirty="0"/>
          </a:p>
        </p:txBody>
      </p:sp>
      <p:sp>
        <p:nvSpPr>
          <p:cNvPr id="4" name="Text 2"/>
          <p:cNvSpPr/>
          <p:nvPr/>
        </p:nvSpPr>
        <p:spPr>
          <a:xfrm>
            <a:off x="661475" y="2201962"/>
            <a:ext cx="5189408" cy="2199580"/>
          </a:xfrm>
          <a:prstGeom prst="rect">
            <a:avLst/>
          </a:prstGeom>
          <a:noFill/>
          <a:ln/>
        </p:spPr>
        <p:txBody>
          <a:bodyPr wrap="square" lIns="0" tIns="0" rIns="0" bIns="0" rtlCol="0" anchor="t">
            <a:normAutofit/>
          </a:bodyPr>
          <a:lstStyle/>
          <a:p>
            <a:pPr algn="l" marL="314960" indent="-314960">
              <a:lnSpc>
                <a:spcPct val="123000"/>
              </a:lnSpc>
              <a:buSzPct val="100000"/>
              <a:buFont typeface="+mj-lt"/>
              <a:buAutoNum type="arabicPeriod" startAt="1"/>
            </a:pPr>
            <a:r>
              <a:rPr lang="en-US" sz="1550" dirty="0">
                <a:solidFill>
                  <a:srgbClr val="3C3939"/>
                </a:solidFill>
                <a:latin typeface="Inter" pitchFamily="34" charset="0"/>
                <a:ea typeface="Inter" pitchFamily="34" charset="-122"/>
                <a:cs typeface="Inter" pitchFamily="34" charset="-120"/>
              </a:rPr>
              <a:t>The sage should 'empty their minds,' 'weaken their wills,' make people 'free of knowledge and desire' (Ch.3)</a:t>
            </a:r>
            <a:endParaRPr lang="en-US" sz="1550" dirty="0"/>
          </a:p>
          <a:p>
            <a:pPr algn="l" marL="314960" indent="-314960">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Rulers in the past 'used [the Dao] to make them ignorant' (Ch.65)</a:t>
            </a:r>
            <a:endParaRPr lang="en-US" sz="1550" dirty="0"/>
          </a:p>
          <a:p>
            <a:pPr algn="l" marL="314960" indent="-314960">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'People are difficult to govern when they have much knowledge' (Ch.65)</a:t>
            </a:r>
            <a:endParaRPr lang="en-US" sz="1550" dirty="0"/>
          </a:p>
        </p:txBody>
      </p:sp>
      <p:sp>
        <p:nvSpPr>
          <p:cNvPr id="5" name="Text 3"/>
          <p:cNvSpPr/>
          <p:nvPr/>
        </p:nvSpPr>
        <p:spPr>
          <a:xfrm>
            <a:off x="661475" y="4555133"/>
            <a:ext cx="5189408" cy="891480"/>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Conclusion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The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Daodejing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advocates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benevolent authoritarianism</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the ruler actively suppresses knowledge and desire to maintain order.</a:t>
            </a:r>
            <a:endParaRPr lang="en-US" sz="1550" dirty="0"/>
          </a:p>
        </p:txBody>
      </p:sp>
      <p:sp>
        <p:nvSpPr>
          <p:cNvPr id="6" name="Text 4"/>
          <p:cNvSpPr/>
          <p:nvPr/>
        </p:nvSpPr>
        <p:spPr>
          <a:xfrm>
            <a:off x="6347162" y="1717576"/>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Liberatory Reading</a:t>
            </a:r>
            <a:endParaRPr lang="en-US" sz="1950" dirty="0"/>
          </a:p>
        </p:txBody>
      </p:sp>
      <p:sp>
        <p:nvSpPr>
          <p:cNvPr id="7" name="Text 5"/>
          <p:cNvSpPr/>
          <p:nvPr/>
        </p:nvSpPr>
        <p:spPr>
          <a:xfrm>
            <a:off x="6347162" y="2201962"/>
            <a:ext cx="5189408" cy="2793901"/>
          </a:xfrm>
          <a:prstGeom prst="rect">
            <a:avLst/>
          </a:prstGeom>
          <a:noFill/>
          <a:ln/>
        </p:spPr>
        <p:txBody>
          <a:bodyPr wrap="square" lIns="0" tIns="0" rIns="0" bIns="0" rtlCol="0" anchor="t">
            <a:normAutofit/>
          </a:bodyPr>
          <a:lstStyle/>
          <a:p>
            <a:pPr algn="l" marL="314960" indent="-314960">
              <a:lnSpc>
                <a:spcPct val="123000"/>
              </a:lnSpc>
              <a:buSzPct val="100000"/>
              <a:buFont typeface="+mj-lt"/>
              <a:buAutoNum type="arabicPeriod" startAt="1"/>
            </a:pPr>
            <a:r>
              <a:rPr lang="en-US" sz="1550" dirty="0">
                <a:solidFill>
                  <a:srgbClr val="3C3939"/>
                </a:solidFill>
                <a:latin typeface="Inter" pitchFamily="34" charset="0"/>
                <a:ea typeface="Inter" pitchFamily="34" charset="-122"/>
                <a:cs typeface="Inter" pitchFamily="34" charset="-120"/>
              </a:rPr>
              <a:t>The critique targets knowledge that generates desire and conflict, not knowledge per se (Ch.3, 12, 46)</a:t>
            </a:r>
            <a:endParaRPr lang="en-US" sz="1550" dirty="0"/>
          </a:p>
          <a:p>
            <a:pPr algn="l" marL="314960" indent="-314960">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The text distinguishes discursive/linguistic knowledge (source of conflict) from non-discursive/embodied wisdom (goal of practice)</a:t>
            </a:r>
            <a:endParaRPr lang="en-US" sz="1550" dirty="0"/>
          </a:p>
          <a:p>
            <a:pPr algn="l" marL="314960" indent="-314960">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'Ignorance' (</a:t>
            </a:r>
            <a:pPr algn="l" marL="314960" indent="-314960">
              <a:lnSpc>
                <a:spcPct val="123000"/>
              </a:lnSpc>
              <a:buSzPct val="100000"/>
              <a:buFont typeface="+mj-lt"/>
              <a:buAutoNum type="arabicPeriod" startAt="3"/>
            </a:pPr>
            <a:r>
              <a:rPr lang="en-US" sz="1550" i="1" dirty="0">
                <a:solidFill>
                  <a:srgbClr val="3C3939"/>
                </a:solidFill>
                <a:latin typeface="Inter" pitchFamily="34" charset="0"/>
                <a:ea typeface="Inter" pitchFamily="34" charset="-122"/>
                <a:cs typeface="Inter" pitchFamily="34" charset="-120"/>
              </a:rPr>
              <a:t>yu</a:t>
            </a:r>
            <a:pPr algn="l" marL="314960" indent="-314960">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 means simplicity and lack of cunning — supported by positive terms for the uncarved block and the infant</a:t>
            </a:r>
            <a:endParaRPr lang="en-US" sz="1550" dirty="0"/>
          </a:p>
        </p:txBody>
      </p:sp>
      <p:sp>
        <p:nvSpPr>
          <p:cNvPr id="8" name="Text 6"/>
          <p:cNvSpPr/>
          <p:nvPr/>
        </p:nvSpPr>
        <p:spPr>
          <a:xfrm>
            <a:off x="6347162" y="5149453"/>
            <a:ext cx="5189408" cy="891480"/>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Conclusion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critique of socially constructed desire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an invitation to recover a simpler, more spontaneous way of being.</a:t>
            </a:r>
            <a:endParaRPr lang="en-US" sz="15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655439"/>
            <a:ext cx="9344585" cy="508695"/>
          </a:xfrm>
          <a:prstGeom prst="rect">
            <a:avLst/>
          </a:prstGeom>
          <a:noFill/>
          <a:ln/>
        </p:spPr>
        <p:txBody>
          <a:bodyPr wrap="none" lIns="0" tIns="0" rIns="0" bIns="0" rtlCol="0" anchor="t"/>
          <a:lstStyle/>
          <a:p>
            <a:pPr algn="l" indent="0" marL="0">
              <a:lnSpc>
                <a:spcPct val="104000"/>
              </a:lnSpc>
              <a:buNone/>
            </a:pPr>
            <a:r>
              <a:rPr lang="en-US" sz="3200" b="1" dirty="0">
                <a:solidFill>
                  <a:srgbClr val="1B1B27"/>
                </a:solidFill>
                <a:latin typeface="Inter Bold" pitchFamily="34" charset="0"/>
                <a:ea typeface="Inter Bold" pitchFamily="34" charset="-122"/>
                <a:cs typeface="Inter Bold" pitchFamily="34" charset="-120"/>
              </a:rPr>
              <a:t>Key Point 4 (4): Cross-Reference with Day 4</a:t>
            </a:r>
            <a:endParaRPr lang="en-US" sz="3200" dirty="0"/>
          </a:p>
        </p:txBody>
      </p:sp>
      <p:pic>
        <p:nvPicPr>
          <p:cNvPr id="3" name="Image 0" descr="preencoded.png">    </p:cNvPr>
          <p:cNvPicPr>
            <a:picLocks noChangeAspect="1"/>
          </p:cNvPicPr>
          <p:nvPr/>
        </p:nvPicPr>
        <p:blipFill>
          <a:blip r:embed="rId1"/>
          <a:stretch>
            <a:fillRect/>
          </a:stretch>
        </p:blipFill>
        <p:spPr>
          <a:xfrm>
            <a:off x="2291797" y="1388467"/>
            <a:ext cx="7608102" cy="3807916"/>
          </a:xfrm>
          <a:prstGeom prst="rect">
            <a:avLst/>
          </a:prstGeom>
        </p:spPr>
      </p:pic>
      <p:sp>
        <p:nvSpPr>
          <p:cNvPr id="4" name="Text 1"/>
          <p:cNvSpPr/>
          <p:nvPr/>
        </p:nvSpPr>
        <p:spPr>
          <a:xfrm>
            <a:off x="2326029" y="3132337"/>
            <a:ext cx="1428883" cy="213768"/>
          </a:xfrm>
          <a:prstGeom prst="rect">
            <a:avLst/>
          </a:prstGeom>
          <a:noFill/>
          <a:ln/>
        </p:spPr>
        <p:txBody>
          <a:bodyPr wrap="none" lIns="0" tIns="0" rIns="0" bIns="0" rtlCol="0" anchor="t"/>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Low Control</a:t>
            </a:r>
            <a:endParaRPr lang="en-US" sz="1300" dirty="0"/>
          </a:p>
        </p:txBody>
      </p:sp>
      <p:sp>
        <p:nvSpPr>
          <p:cNvPr id="5" name="Text 2"/>
          <p:cNvSpPr/>
          <p:nvPr/>
        </p:nvSpPr>
        <p:spPr>
          <a:xfrm>
            <a:off x="5242460" y="4872169"/>
            <a:ext cx="1710099" cy="213768"/>
          </a:xfrm>
          <a:prstGeom prst="rect">
            <a:avLst/>
          </a:prstGeom>
          <a:noFill/>
          <a:ln/>
        </p:spPr>
        <p:txBody>
          <a:bodyPr wrap="none" lIns="0" tIns="0" rIns="0" bIns="0" rtlCol="0" anchor="t"/>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Low Insight</a:t>
            </a:r>
            <a:endParaRPr lang="en-US" sz="1300" dirty="0"/>
          </a:p>
        </p:txBody>
      </p:sp>
      <p:sp>
        <p:nvSpPr>
          <p:cNvPr id="6" name="Text 3"/>
          <p:cNvSpPr/>
          <p:nvPr/>
        </p:nvSpPr>
        <p:spPr>
          <a:xfrm>
            <a:off x="8429183" y="3132337"/>
            <a:ext cx="1428883" cy="213768"/>
          </a:xfrm>
          <a:prstGeom prst="rect">
            <a:avLst/>
          </a:prstGeom>
          <a:noFill/>
          <a:ln/>
        </p:spPr>
        <p:txBody>
          <a:bodyPr wrap="none" lIns="0" tIns="0" rIns="0" bIns="0" rtlCol="0" anchor="t"/>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High Control</a:t>
            </a:r>
            <a:endParaRPr lang="en-US" sz="1300" dirty="0"/>
          </a:p>
        </p:txBody>
      </p:sp>
      <p:sp>
        <p:nvSpPr>
          <p:cNvPr id="7" name="Text 4"/>
          <p:cNvSpPr/>
          <p:nvPr/>
        </p:nvSpPr>
        <p:spPr>
          <a:xfrm>
            <a:off x="5238185" y="1544755"/>
            <a:ext cx="1710099" cy="213768"/>
          </a:xfrm>
          <a:prstGeom prst="rect">
            <a:avLst/>
          </a:prstGeom>
          <a:noFill/>
          <a:ln/>
        </p:spPr>
        <p:txBody>
          <a:bodyPr wrap="none" lIns="0" tIns="0" rIns="0" bIns="0" rtlCol="0" anchor="t"/>
          <a:lstStyle/>
          <a:p>
            <a:pPr algn="ctr" indent="0" marL="0">
              <a:lnSpc>
                <a:spcPct val="104000"/>
              </a:lnSpc>
              <a:buNone/>
            </a:pPr>
            <a:r>
              <a:rPr lang="en-US" sz="1300" b="1" dirty="0">
                <a:solidFill>
                  <a:srgbClr val="3C3939"/>
                </a:solidFill>
                <a:latin typeface="Inter Bold" pitchFamily="34" charset="0"/>
                <a:ea typeface="Inter Bold" pitchFamily="34" charset="-122"/>
                <a:cs typeface="Inter Bold" pitchFamily="34" charset="-120"/>
              </a:rPr>
              <a:t>High Insight</a:t>
            </a:r>
            <a:endParaRPr lang="en-US" sz="1300" dirty="0"/>
          </a:p>
        </p:txBody>
      </p:sp>
      <p:sp>
        <p:nvSpPr>
          <p:cNvPr id="8" name="Text 5"/>
          <p:cNvSpPr/>
          <p:nvPr/>
        </p:nvSpPr>
        <p:spPr>
          <a:xfrm>
            <a:off x="4423750" y="4052488"/>
            <a:ext cx="1466885" cy="288824"/>
          </a:xfrm>
          <a:prstGeom prst="rect">
            <a:avLst/>
          </a:prstGeom>
          <a:noFill/>
          <a:ln/>
        </p:spPr>
        <p:txBody>
          <a:bodyPr wrap="square" lIns="0" tIns="0" rIns="0" bIns="0" rtlCol="0" anchor="t">
            <a:normAutofit/>
          </a:bodyPr>
          <a:lstStyle/>
          <a:p>
            <a:pPr algn="ctr" indent="0" marL="0">
              <a:lnSpc>
                <a:spcPct val="88000"/>
              </a:lnSpc>
              <a:buNone/>
            </a:pPr>
            <a:r>
              <a:rPr lang="en-US" sz="1050" dirty="0">
                <a:solidFill>
                  <a:srgbClr val="3C3939"/>
                </a:solidFill>
                <a:latin typeface="Inter" pitchFamily="34" charset="0"/>
                <a:ea typeface="Inter" pitchFamily="34" charset="-122"/>
                <a:cs typeface="Inter" pitchFamily="34" charset="-120"/>
              </a:rPr>
              <a:t>Embodied Wisdom — Spontaneous Knowing</a:t>
            </a:r>
            <a:endParaRPr lang="en-US" sz="1050" dirty="0"/>
          </a:p>
        </p:txBody>
      </p:sp>
      <p:sp>
        <p:nvSpPr>
          <p:cNvPr id="9" name="Text 6"/>
          <p:cNvSpPr/>
          <p:nvPr/>
        </p:nvSpPr>
        <p:spPr>
          <a:xfrm>
            <a:off x="6437867" y="4060089"/>
            <a:ext cx="1466885" cy="288824"/>
          </a:xfrm>
          <a:prstGeom prst="rect">
            <a:avLst/>
          </a:prstGeom>
          <a:noFill/>
          <a:ln/>
        </p:spPr>
        <p:txBody>
          <a:bodyPr wrap="square" lIns="0" tIns="0" rIns="0" bIns="0" rtlCol="0" anchor="t">
            <a:normAutofit/>
          </a:bodyPr>
          <a:lstStyle/>
          <a:p>
            <a:pPr algn="ctr" indent="0" marL="0">
              <a:lnSpc>
                <a:spcPct val="88000"/>
              </a:lnSpc>
              <a:buNone/>
            </a:pPr>
            <a:r>
              <a:rPr lang="en-US" sz="1050" dirty="0">
                <a:solidFill>
                  <a:srgbClr val="3C3939"/>
                </a:solidFill>
                <a:latin typeface="Inter" pitchFamily="34" charset="0"/>
                <a:ea typeface="Inter" pitchFamily="34" charset="-122"/>
                <a:cs typeface="Inter" pitchFamily="34" charset="-120"/>
              </a:rPr>
              <a:t>Daoist Practice — Non‑discursive Flow</a:t>
            </a:r>
            <a:endParaRPr lang="en-US" sz="1050" dirty="0"/>
          </a:p>
        </p:txBody>
      </p:sp>
      <p:sp>
        <p:nvSpPr>
          <p:cNvPr id="10" name="Text 7"/>
          <p:cNvSpPr/>
          <p:nvPr/>
        </p:nvSpPr>
        <p:spPr>
          <a:xfrm>
            <a:off x="6437867" y="2653972"/>
            <a:ext cx="1466885" cy="288824"/>
          </a:xfrm>
          <a:prstGeom prst="rect">
            <a:avLst/>
          </a:prstGeom>
          <a:noFill/>
          <a:ln/>
        </p:spPr>
        <p:txBody>
          <a:bodyPr wrap="square" lIns="0" tIns="0" rIns="0" bIns="0" rtlCol="0" anchor="t">
            <a:normAutofit/>
          </a:bodyPr>
          <a:lstStyle/>
          <a:p>
            <a:pPr algn="ctr" indent="0" marL="0">
              <a:lnSpc>
                <a:spcPct val="88000"/>
              </a:lnSpc>
              <a:buNone/>
            </a:pPr>
            <a:r>
              <a:rPr lang="en-US" sz="1050" dirty="0">
                <a:solidFill>
                  <a:srgbClr val="3C3939"/>
                </a:solidFill>
                <a:latin typeface="Inter" pitchFamily="34" charset="0"/>
                <a:ea typeface="Inter" pitchFamily="34" charset="-122"/>
                <a:cs typeface="Inter" pitchFamily="34" charset="-120"/>
              </a:rPr>
              <a:t>Rational Mastery — Conceptual Control</a:t>
            </a:r>
            <a:endParaRPr lang="en-US" sz="1050" dirty="0"/>
          </a:p>
        </p:txBody>
      </p:sp>
      <p:sp>
        <p:nvSpPr>
          <p:cNvPr id="11" name="Text 8"/>
          <p:cNvSpPr/>
          <p:nvPr/>
        </p:nvSpPr>
        <p:spPr>
          <a:xfrm>
            <a:off x="4378148" y="2653972"/>
            <a:ext cx="1466885" cy="288824"/>
          </a:xfrm>
          <a:prstGeom prst="rect">
            <a:avLst/>
          </a:prstGeom>
          <a:noFill/>
          <a:ln/>
        </p:spPr>
        <p:txBody>
          <a:bodyPr wrap="square" lIns="0" tIns="0" rIns="0" bIns="0" rtlCol="0" anchor="t">
            <a:normAutofit/>
          </a:bodyPr>
          <a:lstStyle/>
          <a:p>
            <a:pPr algn="ctr" indent="0" marL="0">
              <a:lnSpc>
                <a:spcPct val="88000"/>
              </a:lnSpc>
              <a:buNone/>
            </a:pPr>
            <a:r>
              <a:rPr lang="en-US" sz="1050" dirty="0">
                <a:solidFill>
                  <a:srgbClr val="3C3939"/>
                </a:solidFill>
                <a:latin typeface="Inter" pitchFamily="34" charset="0"/>
                <a:ea typeface="Inter" pitchFamily="34" charset="-122"/>
                <a:cs typeface="Inter" pitchFamily="34" charset="-120"/>
              </a:rPr>
              <a:t>Discursive Analysis — Linguistic Distinctions</a:t>
            </a:r>
            <a:endParaRPr lang="en-US" sz="1050" dirty="0"/>
          </a:p>
        </p:txBody>
      </p:sp>
      <p:sp>
        <p:nvSpPr>
          <p:cNvPr id="12" name="Text 9"/>
          <p:cNvSpPr/>
          <p:nvPr/>
        </p:nvSpPr>
        <p:spPr>
          <a:xfrm>
            <a:off x="661475" y="5322590"/>
            <a:ext cx="10868745" cy="879872"/>
          </a:xfrm>
          <a:prstGeom prst="rect">
            <a:avLst/>
          </a:prstGeom>
          <a:noFill/>
          <a:ln/>
        </p:spPr>
        <p:txBody>
          <a:bodyPr wrap="square" lIns="0" tIns="0" rIns="0" bIns="0" rtlCol="0" anchor="t">
            <a:normAutofit/>
          </a:bodyPr>
          <a:lstStyle/>
          <a:p>
            <a:pPr algn="l" indent="0" marL="0">
              <a:lnSpc>
                <a:spcPct val="113000"/>
              </a:lnSpc>
              <a:buNone/>
            </a:pPr>
            <a:r>
              <a:rPr lang="en-US" sz="1250" dirty="0">
                <a:solidFill>
                  <a:srgbClr val="3C3939"/>
                </a:solidFill>
                <a:latin typeface="Inter" pitchFamily="34" charset="0"/>
                <a:ea typeface="Inter" pitchFamily="34" charset="-122"/>
                <a:cs typeface="Inter" pitchFamily="34" charset="-120"/>
              </a:rPr>
              <a:t>Day 4 argued the </a:t>
            </a:r>
            <a:pPr algn="l" indent="0" marL="0">
              <a:lnSpc>
                <a:spcPct val="113000"/>
              </a:lnSpc>
              <a:buNone/>
            </a:pPr>
            <a:r>
              <a:rPr lang="en-US" sz="1250" i="1" dirty="0">
                <a:solidFill>
                  <a:srgbClr val="3C3939"/>
                </a:solidFill>
                <a:latin typeface="Inter" pitchFamily="34" charset="0"/>
                <a:ea typeface="Inter" pitchFamily="34" charset="-122"/>
                <a:cs typeface="Inter" pitchFamily="34" charset="-120"/>
              </a:rPr>
              <a:t>Daodejing</a:t>
            </a:r>
            <a:pPr algn="l" indent="0" marL="0">
              <a:lnSpc>
                <a:spcPct val="113000"/>
              </a:lnSpc>
              <a:buNone/>
            </a:pPr>
            <a:r>
              <a:rPr lang="en-US" sz="1250" dirty="0">
                <a:solidFill>
                  <a:srgbClr val="3C3939"/>
                </a:solidFill>
                <a:latin typeface="Inter" pitchFamily="34" charset="0"/>
                <a:ea typeface="Inter" pitchFamily="34" charset="-122"/>
                <a:cs typeface="Inter" pitchFamily="34" charset="-120"/>
              </a:rPr>
              <a:t> distinguishes between discursive, linguistic knowledge — the </a:t>
            </a:r>
            <a:pPr algn="l" indent="0" marL="0">
              <a:lnSpc>
                <a:spcPct val="113000"/>
              </a:lnSpc>
              <a:buNone/>
            </a:pPr>
            <a:r>
              <a:rPr lang="en-US" sz="1250" b="1" dirty="0">
                <a:solidFill>
                  <a:srgbClr val="3C3939"/>
                </a:solidFill>
                <a:latin typeface="Inter Bold" pitchFamily="34" charset="0"/>
                <a:ea typeface="Inter Bold" pitchFamily="34" charset="-122"/>
                <a:cs typeface="Inter Bold" pitchFamily="34" charset="-120"/>
              </a:rPr>
              <a:t>source of conflict</a:t>
            </a:r>
            <a:pPr algn="l" indent="0" marL="0">
              <a:lnSpc>
                <a:spcPct val="113000"/>
              </a:lnSpc>
              <a:buNone/>
            </a:pPr>
            <a:r>
              <a:rPr lang="en-US" sz="1250" dirty="0">
                <a:solidFill>
                  <a:srgbClr val="3C3939"/>
                </a:solidFill>
                <a:latin typeface="Inter" pitchFamily="34" charset="0"/>
                <a:ea typeface="Inter" pitchFamily="34" charset="-122"/>
                <a:cs typeface="Inter" pitchFamily="34" charset="-120"/>
              </a:rPr>
              <a:t> — and non-discursive, embodied wisdom — the </a:t>
            </a:r>
            <a:pPr algn="l" indent="0" marL="0">
              <a:lnSpc>
                <a:spcPct val="113000"/>
              </a:lnSpc>
              <a:buNone/>
            </a:pPr>
            <a:r>
              <a:rPr lang="en-US" sz="1250" b="1" dirty="0">
                <a:solidFill>
                  <a:srgbClr val="3C3939"/>
                </a:solidFill>
                <a:latin typeface="Inter Bold" pitchFamily="34" charset="0"/>
                <a:ea typeface="Inter Bold" pitchFamily="34" charset="-122"/>
                <a:cs typeface="Inter Bold" pitchFamily="34" charset="-120"/>
              </a:rPr>
              <a:t>goal of Daoist practice</a:t>
            </a:r>
            <a:pPr algn="l" indent="0" marL="0">
              <a:lnSpc>
                <a:spcPct val="113000"/>
              </a:lnSpc>
              <a:buNone/>
            </a:pPr>
            <a:r>
              <a:rPr lang="en-US" sz="1250" dirty="0">
                <a:solidFill>
                  <a:srgbClr val="3C3939"/>
                </a:solidFill>
                <a:latin typeface="Inter" pitchFamily="34" charset="0"/>
                <a:ea typeface="Inter" pitchFamily="34" charset="-122"/>
                <a:cs typeface="Inter" pitchFamily="34" charset="-120"/>
              </a:rPr>
              <a:t>. The critique of 'knowledge' in Ch.65 targets the first kind, not the second. The same text that opens with "the Dao that can be spoken is not the constant Dao" cannot be advocating the abolition of all knowledge — only the discursive, competitive kind that Confucian education cultivates.</a:t>
            </a:r>
            <a:endParaRPr lang="en-US" sz="12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74527"/>
            <a:ext cx="1450542" cy="444103"/>
          </a:xfrm>
          <a:prstGeom prst="roundRect">
            <a:avLst>
              <a:gd name="adj" fmla="val 17876"/>
            </a:avLst>
          </a:prstGeom>
          <a:solidFill>
            <a:srgbClr val="E1E1EA"/>
          </a:solidFill>
          <a:ln/>
        </p:spPr>
      </p:sp>
      <p:sp>
        <p:nvSpPr>
          <p:cNvPr id="4" name="Text 1"/>
          <p:cNvSpPr/>
          <p:nvPr/>
        </p:nvSpPr>
        <p:spPr>
          <a:xfrm>
            <a:off x="803156" y="1845370"/>
            <a:ext cx="1776765"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5</a:t>
            </a:r>
            <a:endParaRPr lang="en-US" sz="1450" dirty="0"/>
          </a:p>
        </p:txBody>
      </p:sp>
      <p:sp>
        <p:nvSpPr>
          <p:cNvPr id="5" name="Text 2"/>
          <p:cNvSpPr/>
          <p:nvPr/>
        </p:nvSpPr>
        <p:spPr>
          <a:xfrm>
            <a:off x="661475"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Shadowy Ruler</a:t>
            </a:r>
            <a:endParaRPr lang="en-US" sz="6400" dirty="0"/>
          </a:p>
        </p:txBody>
      </p:sp>
      <p:sp>
        <p:nvSpPr>
          <p:cNvPr id="6" name="Text 3"/>
          <p:cNvSpPr/>
          <p:nvPr/>
        </p:nvSpPr>
        <p:spPr>
          <a:xfrm>
            <a:off x="661475" y="4705449"/>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Wuwei and the paradox of governing without governing</a:t>
            </a:r>
            <a:endParaRPr lang="en-US" sz="18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768548"/>
            <a:ext cx="10868745" cy="1033463"/>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Key Point 5 (1): Controversy — Can a Ruler Govern by Doing Nothing?</a:t>
            </a:r>
            <a:endParaRPr lang="en-US" sz="3250" dirty="0"/>
          </a:p>
        </p:txBody>
      </p:sp>
      <p:sp>
        <p:nvSpPr>
          <p:cNvPr id="3" name="Shape 1"/>
          <p:cNvSpPr/>
          <p:nvPr/>
        </p:nvSpPr>
        <p:spPr>
          <a:xfrm>
            <a:off x="661475" y="2033488"/>
            <a:ext cx="19050" cy="935137"/>
          </a:xfrm>
          <a:prstGeom prst="roundRect">
            <a:avLst>
              <a:gd name="adj" fmla="val 59999"/>
            </a:avLst>
          </a:prstGeom>
          <a:solidFill>
            <a:srgbClr val="1B1B27"/>
          </a:solidFill>
          <a:ln/>
        </p:spPr>
      </p:sp>
      <p:sp>
        <p:nvSpPr>
          <p:cNvPr id="4" name="Text 2"/>
          <p:cNvSpPr/>
          <p:nvPr/>
        </p:nvSpPr>
        <p:spPr>
          <a:xfrm>
            <a:off x="909516" y="2163663"/>
            <a:ext cx="10620705"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best: those below are aware that he is there. Next best: they love and praise him. Next best, they fear him. Next best: they insult them... Far off, he speaks but rarely. When the work is accomplished and the task is complete, the people all say, 'We did it of ourselves.' — DDJ 17 (Eno trans.)</a:t>
            </a:r>
            <a:endParaRPr lang="en-US" sz="1300" dirty="0"/>
          </a:p>
        </p:txBody>
      </p:sp>
      <p:pic>
        <p:nvPicPr>
          <p:cNvPr id="5" name="Image 0" descr="preencoded.png">    </p:cNvPr>
          <p:cNvPicPr>
            <a:picLocks noChangeAspect="1"/>
          </p:cNvPicPr>
          <p:nvPr/>
        </p:nvPicPr>
        <p:blipFill>
          <a:blip r:embed="rId1"/>
          <a:stretch>
            <a:fillRect/>
          </a:stretch>
        </p:blipFill>
        <p:spPr>
          <a:xfrm>
            <a:off x="661475" y="3098800"/>
            <a:ext cx="5434373" cy="661491"/>
          </a:xfrm>
          <a:prstGeom prst="rect">
            <a:avLst/>
          </a:prstGeom>
        </p:spPr>
      </p:pic>
      <p:sp>
        <p:nvSpPr>
          <p:cNvPr id="6" name="Text 3"/>
          <p:cNvSpPr/>
          <p:nvPr/>
        </p:nvSpPr>
        <p:spPr>
          <a:xfrm>
            <a:off x="826769" y="3875980"/>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Reviled</a:t>
            </a:r>
            <a:endParaRPr lang="en-US" sz="1600" dirty="0"/>
          </a:p>
        </p:txBody>
      </p:sp>
      <p:sp>
        <p:nvSpPr>
          <p:cNvPr id="7" name="Text 4"/>
          <p:cNvSpPr/>
          <p:nvPr/>
        </p:nvSpPr>
        <p:spPr>
          <a:xfrm>
            <a:off x="826769" y="4203898"/>
            <a:ext cx="5103784"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Worst ruler — rules by fear and contempt</a:t>
            </a:r>
            <a:endParaRPr lang="en-US" sz="1300" dirty="0"/>
          </a:p>
        </p:txBody>
      </p:sp>
      <p:pic>
        <p:nvPicPr>
          <p:cNvPr id="8" name="Image 1" descr="preencoded.png">    </p:cNvPr>
          <p:cNvPicPr>
            <a:picLocks noChangeAspect="1"/>
          </p:cNvPicPr>
          <p:nvPr/>
        </p:nvPicPr>
        <p:blipFill>
          <a:blip r:embed="rId2"/>
          <a:stretch>
            <a:fillRect/>
          </a:stretch>
        </p:blipFill>
        <p:spPr>
          <a:xfrm>
            <a:off x="6095848" y="3098800"/>
            <a:ext cx="5434373" cy="661491"/>
          </a:xfrm>
          <a:prstGeom prst="rect">
            <a:avLst/>
          </a:prstGeom>
        </p:spPr>
      </p:pic>
      <p:sp>
        <p:nvSpPr>
          <p:cNvPr id="9" name="Text 5"/>
          <p:cNvSpPr/>
          <p:nvPr/>
        </p:nvSpPr>
        <p:spPr>
          <a:xfrm>
            <a:off x="6261142" y="3875980"/>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Feared</a:t>
            </a:r>
            <a:endParaRPr lang="en-US" sz="1600" dirty="0"/>
          </a:p>
        </p:txBody>
      </p:sp>
      <p:sp>
        <p:nvSpPr>
          <p:cNvPr id="10" name="Text 6"/>
          <p:cNvSpPr/>
          <p:nvPr/>
        </p:nvSpPr>
        <p:spPr>
          <a:xfrm>
            <a:off x="6261142" y="4203898"/>
            <a:ext cx="5103784"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Rules by coercion</a:t>
            </a:r>
            <a:endParaRPr lang="en-US" sz="1300" dirty="0"/>
          </a:p>
        </p:txBody>
      </p:sp>
      <p:pic>
        <p:nvPicPr>
          <p:cNvPr id="11" name="Image 2" descr="preencoded.png">    </p:cNvPr>
          <p:cNvPicPr>
            <a:picLocks noChangeAspect="1"/>
          </p:cNvPicPr>
          <p:nvPr/>
        </p:nvPicPr>
        <p:blipFill>
          <a:blip r:embed="rId3"/>
          <a:stretch>
            <a:fillRect/>
          </a:stretch>
        </p:blipFill>
        <p:spPr>
          <a:xfrm>
            <a:off x="661475" y="4594126"/>
            <a:ext cx="5434373" cy="661491"/>
          </a:xfrm>
          <a:prstGeom prst="rect">
            <a:avLst/>
          </a:prstGeom>
        </p:spPr>
      </p:pic>
      <p:sp>
        <p:nvSpPr>
          <p:cNvPr id="12" name="Text 7"/>
          <p:cNvSpPr/>
          <p:nvPr/>
        </p:nvSpPr>
        <p:spPr>
          <a:xfrm>
            <a:off x="826769" y="5371306"/>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Loved</a:t>
            </a:r>
            <a:endParaRPr lang="en-US" sz="1600" dirty="0"/>
          </a:p>
        </p:txBody>
      </p:sp>
      <p:sp>
        <p:nvSpPr>
          <p:cNvPr id="13" name="Text 8"/>
          <p:cNvSpPr/>
          <p:nvPr/>
        </p:nvSpPr>
        <p:spPr>
          <a:xfrm>
            <a:off x="826769" y="5699224"/>
            <a:ext cx="5103784"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Rules by exemplary virtue</a:t>
            </a:r>
            <a:endParaRPr lang="en-US" sz="1300" dirty="0"/>
          </a:p>
        </p:txBody>
      </p:sp>
      <p:pic>
        <p:nvPicPr>
          <p:cNvPr id="14" name="Image 3" descr="preencoded.png">    </p:cNvPr>
          <p:cNvPicPr>
            <a:picLocks noChangeAspect="1"/>
          </p:cNvPicPr>
          <p:nvPr/>
        </p:nvPicPr>
        <p:blipFill>
          <a:blip r:embed="rId4"/>
          <a:stretch>
            <a:fillRect/>
          </a:stretch>
        </p:blipFill>
        <p:spPr>
          <a:xfrm>
            <a:off x="6095848" y="4594126"/>
            <a:ext cx="5434373" cy="661491"/>
          </a:xfrm>
          <a:prstGeom prst="rect">
            <a:avLst/>
          </a:prstGeom>
        </p:spPr>
      </p:pic>
      <p:sp>
        <p:nvSpPr>
          <p:cNvPr id="15" name="Text 9"/>
          <p:cNvSpPr/>
          <p:nvPr/>
        </p:nvSpPr>
        <p:spPr>
          <a:xfrm>
            <a:off x="6261142" y="5371306"/>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Barely Noticed</a:t>
            </a:r>
            <a:endParaRPr lang="en-US" sz="1600" dirty="0"/>
          </a:p>
        </p:txBody>
      </p:sp>
      <p:sp>
        <p:nvSpPr>
          <p:cNvPr id="16" name="Text 10"/>
          <p:cNvSpPr/>
          <p:nvPr/>
        </p:nvSpPr>
        <p:spPr>
          <a:xfrm>
            <a:off x="6261142" y="5699224"/>
            <a:ext cx="5103784"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Best ruler — a 'shadowy presence' (Van Norden, p.80)</a:t>
            </a:r>
            <a:endParaRPr lang="en-US" sz="13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889198"/>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Key Point 5 (2): The Mohist Contrast and Numbered Argument</a:t>
            </a:r>
            <a:endParaRPr lang="en-US" sz="3950" dirty="0"/>
          </a:p>
        </p:txBody>
      </p:sp>
      <p:sp>
        <p:nvSpPr>
          <p:cNvPr id="3" name="Shape 1"/>
          <p:cNvSpPr/>
          <p:nvPr/>
        </p:nvSpPr>
        <p:spPr>
          <a:xfrm>
            <a:off x="516917" y="2400300"/>
            <a:ext cx="4342597" cy="3568402"/>
          </a:xfrm>
          <a:prstGeom prst="roundRect">
            <a:avLst>
              <a:gd name="adj" fmla="val 4052"/>
            </a:avLst>
          </a:prstGeom>
          <a:solidFill>
            <a:srgbClr val="1B1B27"/>
          </a:solidFill>
          <a:ln/>
        </p:spPr>
      </p:sp>
      <p:sp>
        <p:nvSpPr>
          <p:cNvPr id="4" name="Text 2"/>
          <p:cNvSpPr/>
          <p:nvPr/>
        </p:nvSpPr>
        <p:spPr>
          <a:xfrm>
            <a:off x="717730" y="2570956"/>
            <a:ext cx="3506799"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Three Rulers Compared</a:t>
            </a:r>
            <a:endParaRPr lang="en-US" sz="1950" dirty="0"/>
          </a:p>
        </p:txBody>
      </p:sp>
      <p:sp>
        <p:nvSpPr>
          <p:cNvPr id="5" name="Text 3"/>
          <p:cNvSpPr/>
          <p:nvPr/>
        </p:nvSpPr>
        <p:spPr>
          <a:xfrm>
            <a:off x="717730" y="3055342"/>
            <a:ext cx="3940969" cy="2387302"/>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Mohist ruler</a:t>
            </a:r>
            <a:pPr algn="l" indent="0" marL="0">
              <a:lnSpc>
                <a:spcPct val="123000"/>
              </a:lnSpc>
              <a:spcAft>
                <a:spcPts val="1200"/>
              </a:spcAft>
              <a:buNone/>
            </a:pPr>
            <a:r>
              <a:rPr lang="en-US" sz="1550" dirty="0">
                <a:solidFill>
                  <a:srgbClr val="FFFFFF"/>
                </a:solidFill>
                <a:latin typeface="Inter" pitchFamily="34" charset="0"/>
                <a:ea typeface="Inter" pitchFamily="34" charset="-122"/>
                <a:cs typeface="Inter" pitchFamily="34" charset="-120"/>
              </a:rPr>
              <a:t>: actively shapes behaviour through rewards and punishments</a:t>
            </a:r>
            <a:endParaRPr lang="en-US" sz="1550" dirty="0"/>
          </a:p>
          <a:p>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Confucian ruler</a:t>
            </a:r>
            <a:pPr algn="l" indent="0" marL="0">
              <a:lnSpc>
                <a:spcPct val="123000"/>
              </a:lnSpc>
              <a:spcAft>
                <a:spcPts val="1200"/>
              </a:spcAft>
              <a:buNone/>
            </a:pPr>
            <a:r>
              <a:rPr lang="en-US" sz="1550" dirty="0">
                <a:solidFill>
                  <a:srgbClr val="FFFFFF"/>
                </a:solidFill>
                <a:latin typeface="Inter" pitchFamily="34" charset="0"/>
                <a:ea typeface="Inter" pitchFamily="34" charset="-122"/>
                <a:cs typeface="Inter" pitchFamily="34" charset="-120"/>
              </a:rPr>
              <a:t>: shapes behaviour through exemplary virtue</a:t>
            </a:r>
            <a:endParaRPr lang="en-US" sz="1550" dirty="0"/>
          </a:p>
          <a:p>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Daoist ruler</a:t>
            </a:r>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 allows behaviour to shape itself — DDJ 57: </a:t>
            </a:r>
            <a:pPr algn="l" indent="0" marL="0">
              <a:lnSpc>
                <a:spcPct val="123000"/>
              </a:lnSpc>
              <a:buNone/>
            </a:pPr>
            <a:r>
              <a:rPr lang="en-US" sz="1550" i="1" dirty="0">
                <a:solidFill>
                  <a:srgbClr val="FFFFFF"/>
                </a:solidFill>
                <a:latin typeface="Inter" pitchFamily="34" charset="0"/>
                <a:ea typeface="Inter" pitchFamily="34" charset="-122"/>
                <a:cs typeface="Inter" pitchFamily="34" charset="-120"/>
              </a:rPr>
              <a:t>"If I take no action the people will transform of themselves..."</a:t>
            </a:r>
            <a:endParaRPr lang="en-US" sz="1550" dirty="0"/>
          </a:p>
        </p:txBody>
      </p:sp>
      <p:sp>
        <p:nvSpPr>
          <p:cNvPr id="6" name="Text 4"/>
          <p:cNvSpPr/>
          <p:nvPr/>
        </p:nvSpPr>
        <p:spPr>
          <a:xfrm>
            <a:off x="5211235" y="2570956"/>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Argument</a:t>
            </a:r>
            <a:endParaRPr lang="en-US" sz="1950" dirty="0"/>
          </a:p>
        </p:txBody>
      </p:sp>
      <p:sp>
        <p:nvSpPr>
          <p:cNvPr id="7" name="Text 5"/>
          <p:cNvSpPr/>
          <p:nvPr/>
        </p:nvSpPr>
        <p:spPr>
          <a:xfrm>
            <a:off x="5211235" y="3055342"/>
            <a:ext cx="6325236" cy="2853630"/>
          </a:xfrm>
          <a:prstGeom prst="rect">
            <a:avLst/>
          </a:prstGeom>
          <a:noFill/>
          <a:ln/>
        </p:spPr>
        <p:txBody>
          <a:bodyPr wrap="square" lIns="0" tIns="0" rIns="0" bIns="0" rtlCol="0" anchor="t">
            <a:normAutofit/>
          </a:bodyPr>
          <a:lstStyle/>
          <a:p>
            <a:pPr algn="l" marL="314960" indent="-314960">
              <a:lnSpc>
                <a:spcPct val="123000"/>
              </a:lnSpc>
              <a:buSzPct val="100000"/>
              <a:buFont typeface="+mj-lt"/>
              <a:buAutoNum type="arabicPeriod" startAt="1"/>
            </a:pPr>
            <a:r>
              <a:rPr lang="en-US" sz="1550" dirty="0">
                <a:solidFill>
                  <a:srgbClr val="3C3939"/>
                </a:solidFill>
                <a:latin typeface="Inter" pitchFamily="34" charset="0"/>
                <a:ea typeface="Inter" pitchFamily="34" charset="-122"/>
                <a:cs typeface="Inter" pitchFamily="34" charset="-120"/>
              </a:rPr>
              <a:t>The best ruler is one whose subjects are barely aware of his existence (Ch.17)</a:t>
            </a:r>
            <a:endParaRPr lang="en-US" sz="1550" dirty="0"/>
          </a:p>
          <a:p>
            <a:pPr algn="l" marL="314960" indent="-314960">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The more laws and interventions imposed, the more disorder and resistance generated (Ch.57, 75)</a:t>
            </a:r>
            <a:endParaRPr lang="en-US" sz="1550" dirty="0"/>
          </a:p>
          <a:p>
            <a:pPr algn="l" marL="314960" indent="-314960">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The people are naturally capable of self-organisation if left alone (Ch.57)</a:t>
            </a:r>
            <a:endParaRPr lang="en-US" sz="1550" dirty="0"/>
          </a:p>
          <a:p>
            <a:pPr algn="l" marL="314960" indent="-314960">
              <a:lnSpc>
                <a:spcPct val="123000"/>
              </a:lnSpc>
              <a:buSzPct val="100000"/>
              <a:buFont typeface="+mj-lt"/>
              <a:buAutoNum type="arabicPeriod" startAt="4"/>
            </a:pPr>
            <a:r>
              <a:rPr lang="en-US" sz="1550" b="1" dirty="0">
                <a:solidFill>
                  <a:srgbClr val="3C3939"/>
                </a:solidFill>
                <a:latin typeface="Inter Bold" pitchFamily="34" charset="0"/>
                <a:ea typeface="Inter Bold" pitchFamily="34" charset="-122"/>
                <a:cs typeface="Inter Bold" pitchFamily="34" charset="-120"/>
              </a:rPr>
              <a:t>Conclusion</a:t>
            </a:r>
            <a:pPr algn="l" marL="314960" indent="-314960">
              <a:lnSpc>
                <a:spcPct val="123000"/>
              </a:lnSpc>
              <a:buSzPct val="100000"/>
              <a:buFont typeface="+mj-lt"/>
              <a:buAutoNum type="arabicPeriod" startAt="4"/>
            </a:pPr>
            <a:r>
              <a:rPr lang="en-US" sz="1550" dirty="0">
                <a:solidFill>
                  <a:srgbClr val="3C3939"/>
                </a:solidFill>
                <a:latin typeface="Inter" pitchFamily="34" charset="0"/>
                <a:ea typeface="Inter" pitchFamily="34" charset="-122"/>
                <a:cs typeface="Inter" pitchFamily="34" charset="-120"/>
              </a:rPr>
              <a:t>: The ruler's primary responsibility is </a:t>
            </a:r>
            <a:pPr algn="l" marL="314960" indent="-314960">
              <a:lnSpc>
                <a:spcPct val="123000"/>
              </a:lnSpc>
              <a:buSzPct val="100000"/>
              <a:buFont typeface="+mj-lt"/>
              <a:buAutoNum type="arabicPeriod" startAt="4"/>
            </a:pPr>
            <a:r>
              <a:rPr lang="en-US" sz="1550" b="1" dirty="0">
                <a:solidFill>
                  <a:srgbClr val="3C3939"/>
                </a:solidFill>
                <a:latin typeface="Inter Bold" pitchFamily="34" charset="0"/>
                <a:ea typeface="Inter Bold" pitchFamily="34" charset="-122"/>
                <a:cs typeface="Inter Bold" pitchFamily="34" charset="-120"/>
              </a:rPr>
              <a:t>negative</a:t>
            </a:r>
            <a:pPr algn="l" marL="314960" indent="-314960">
              <a:lnSpc>
                <a:spcPct val="123000"/>
              </a:lnSpc>
              <a:buSzPct val="100000"/>
              <a:buFont typeface="+mj-lt"/>
              <a:buAutoNum type="arabicPeriod" startAt="4"/>
            </a:pPr>
            <a:r>
              <a:rPr lang="en-US" sz="1550" dirty="0">
                <a:solidFill>
                  <a:srgbClr val="3C3939"/>
                </a:solidFill>
                <a:latin typeface="Inter" pitchFamily="34" charset="0"/>
                <a:ea typeface="Inter" pitchFamily="34" charset="-122"/>
                <a:cs typeface="Inter" pitchFamily="34" charset="-120"/>
              </a:rPr>
              <a:t> — to remove obstacles to the people's natural spontaneous order. This is the political application of wuwei.</a:t>
            </a:r>
            <a:endParaRPr lang="en-US" sz="15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1011138"/>
            <a:ext cx="10724782"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Key Point 5 (3): Cross-Reference — The Cosmic Chain</a:t>
            </a:r>
            <a:endParaRPr lang="en-US" sz="3000" dirty="0"/>
          </a:p>
        </p:txBody>
      </p:sp>
      <p:pic>
        <p:nvPicPr>
          <p:cNvPr id="3" name="Image 0" descr="preencoded.png">    </p:cNvPr>
          <p:cNvPicPr>
            <a:picLocks noChangeAspect="1"/>
          </p:cNvPicPr>
          <p:nvPr/>
        </p:nvPicPr>
        <p:blipFill>
          <a:blip r:embed="rId1"/>
          <a:stretch>
            <a:fillRect/>
          </a:stretch>
        </p:blipFill>
        <p:spPr>
          <a:xfrm>
            <a:off x="2563550" y="1690688"/>
            <a:ext cx="7064595" cy="3233142"/>
          </a:xfrm>
          <a:prstGeom prst="rect">
            <a:avLst/>
          </a:prstGeom>
        </p:spPr>
      </p:pic>
      <p:sp>
        <p:nvSpPr>
          <p:cNvPr id="4" name="Text 1"/>
          <p:cNvSpPr/>
          <p:nvPr/>
        </p:nvSpPr>
        <p:spPr>
          <a:xfrm>
            <a:off x="7738387" y="2127818"/>
            <a:ext cx="1562752" cy="195349"/>
          </a:xfrm>
          <a:prstGeom prst="rect">
            <a:avLst/>
          </a:prstGeom>
          <a:noFill/>
          <a:ln/>
        </p:spPr>
        <p:txBody>
          <a:bodyPr wrap="none" lIns="0" tIns="0" rIns="0" bIns="0" rtlCol="0" anchor="t"/>
          <a:lstStyle/>
          <a:p>
            <a:pPr algn="l" indent="0" marL="0">
              <a:lnSpc>
                <a:spcPct val="104000"/>
              </a:lnSpc>
              <a:buNone/>
            </a:pPr>
            <a:r>
              <a:rPr lang="en-US" sz="1200" b="1" dirty="0">
                <a:solidFill>
                  <a:srgbClr val="3C3939"/>
                </a:solidFill>
                <a:latin typeface="Inter Bold" pitchFamily="34" charset="0"/>
                <a:ea typeface="Inter Bold" pitchFamily="34" charset="-122"/>
                <a:cs typeface="Inter Bold" pitchFamily="34" charset="-120"/>
              </a:rPr>
              <a:t>Heaven</a:t>
            </a:r>
            <a:endParaRPr lang="en-US" sz="1200" dirty="0"/>
          </a:p>
        </p:txBody>
      </p:sp>
      <p:sp>
        <p:nvSpPr>
          <p:cNvPr id="5" name="Text 2"/>
          <p:cNvSpPr/>
          <p:nvPr/>
        </p:nvSpPr>
        <p:spPr>
          <a:xfrm>
            <a:off x="7738387" y="2378733"/>
            <a:ext cx="1722501" cy="257861"/>
          </a:xfrm>
          <a:prstGeom prst="rect">
            <a:avLst/>
          </a:prstGeom>
          <a:noFill/>
          <a:ln/>
        </p:spPr>
        <p:txBody>
          <a:bodyPr wrap="square" lIns="0" tIns="0" rIns="0" bIns="0" rtlCol="0" anchor="t">
            <a:normAutofit/>
          </a:bodyPr>
          <a:lstStyle/>
          <a:p>
            <a:pPr algn="l" indent="0" marL="0">
              <a:lnSpc>
                <a:spcPct val="86000"/>
              </a:lnSpc>
              <a:buNone/>
            </a:pPr>
            <a:r>
              <a:rPr lang="en-US" sz="950" dirty="0">
                <a:solidFill>
                  <a:srgbClr val="3C3939"/>
                </a:solidFill>
                <a:latin typeface="Inter" pitchFamily="34" charset="0"/>
                <a:ea typeface="Inter" pitchFamily="34" charset="-122"/>
                <a:cs typeface="Inter" pitchFamily="34" charset="-120"/>
              </a:rPr>
              <a:t>Heaven models the Dao's mode</a:t>
            </a:r>
            <a:endParaRPr lang="en-US" sz="950" dirty="0"/>
          </a:p>
        </p:txBody>
      </p:sp>
      <p:sp>
        <p:nvSpPr>
          <p:cNvPr id="6" name="Text 3"/>
          <p:cNvSpPr/>
          <p:nvPr/>
        </p:nvSpPr>
        <p:spPr>
          <a:xfrm>
            <a:off x="2751468" y="3190516"/>
            <a:ext cx="1562753" cy="195349"/>
          </a:xfrm>
          <a:prstGeom prst="rect">
            <a:avLst/>
          </a:prstGeom>
          <a:noFill/>
          <a:ln/>
        </p:spPr>
        <p:txBody>
          <a:bodyPr wrap="none" lIns="0" tIns="0" rIns="0" bIns="0" rtlCol="0" anchor="t"/>
          <a:lstStyle/>
          <a:p>
            <a:pPr algn="r" indent="0" marL="0">
              <a:lnSpc>
                <a:spcPct val="104000"/>
              </a:lnSpc>
              <a:buNone/>
            </a:pPr>
            <a:r>
              <a:rPr lang="en-US" sz="1200" b="1" dirty="0">
                <a:solidFill>
                  <a:srgbClr val="3C3939"/>
                </a:solidFill>
                <a:latin typeface="Inter Bold" pitchFamily="34" charset="0"/>
                <a:ea typeface="Inter Bold" pitchFamily="34" charset="-122"/>
                <a:cs typeface="Inter Bold" pitchFamily="34" charset="-120"/>
              </a:rPr>
              <a:t>Dao</a:t>
            </a:r>
            <a:endParaRPr lang="en-US" sz="1200" dirty="0"/>
          </a:p>
        </p:txBody>
      </p:sp>
      <p:sp>
        <p:nvSpPr>
          <p:cNvPr id="7" name="Text 4"/>
          <p:cNvSpPr/>
          <p:nvPr/>
        </p:nvSpPr>
        <p:spPr>
          <a:xfrm>
            <a:off x="2730631" y="3441431"/>
            <a:ext cx="1583589" cy="257861"/>
          </a:xfrm>
          <a:prstGeom prst="rect">
            <a:avLst/>
          </a:prstGeom>
          <a:noFill/>
          <a:ln/>
        </p:spPr>
        <p:txBody>
          <a:bodyPr wrap="square" lIns="0" tIns="0" rIns="0" bIns="0" rtlCol="0" anchor="t">
            <a:normAutofit/>
          </a:bodyPr>
          <a:lstStyle/>
          <a:p>
            <a:pPr algn="r" indent="0" marL="0">
              <a:lnSpc>
                <a:spcPct val="86000"/>
              </a:lnSpc>
              <a:buNone/>
            </a:pPr>
            <a:r>
              <a:rPr lang="en-US" sz="950" dirty="0">
                <a:solidFill>
                  <a:srgbClr val="3C3939"/>
                </a:solidFill>
                <a:latin typeface="Inter" pitchFamily="34" charset="0"/>
                <a:ea typeface="Inter" pitchFamily="34" charset="-122"/>
                <a:cs typeface="Inter" pitchFamily="34" charset="-120"/>
              </a:rPr>
              <a:t>Way that emulates spontaneity</a:t>
            </a:r>
            <a:endParaRPr lang="en-US" sz="950" dirty="0"/>
          </a:p>
        </p:txBody>
      </p:sp>
      <p:sp>
        <p:nvSpPr>
          <p:cNvPr id="8" name="Text 5"/>
          <p:cNvSpPr/>
          <p:nvPr/>
        </p:nvSpPr>
        <p:spPr>
          <a:xfrm>
            <a:off x="7738387" y="3739230"/>
            <a:ext cx="1562752" cy="195349"/>
          </a:xfrm>
          <a:prstGeom prst="rect">
            <a:avLst/>
          </a:prstGeom>
          <a:noFill/>
          <a:ln/>
        </p:spPr>
        <p:txBody>
          <a:bodyPr wrap="none" lIns="0" tIns="0" rIns="0" bIns="0" rtlCol="0" anchor="t"/>
          <a:lstStyle/>
          <a:p>
            <a:pPr algn="l" indent="0" marL="0">
              <a:lnSpc>
                <a:spcPct val="104000"/>
              </a:lnSpc>
              <a:buNone/>
            </a:pPr>
            <a:r>
              <a:rPr lang="en-US" sz="1200" b="1" dirty="0">
                <a:solidFill>
                  <a:srgbClr val="3C3939"/>
                </a:solidFill>
                <a:latin typeface="Inter Bold" pitchFamily="34" charset="0"/>
                <a:ea typeface="Inter Bold" pitchFamily="34" charset="-122"/>
                <a:cs typeface="Inter Bold" pitchFamily="34" charset="-120"/>
              </a:rPr>
              <a:t>Core: Ziran</a:t>
            </a:r>
            <a:endParaRPr lang="en-US" sz="1200" dirty="0"/>
          </a:p>
        </p:txBody>
      </p:sp>
      <p:sp>
        <p:nvSpPr>
          <p:cNvPr id="9" name="Text 6"/>
          <p:cNvSpPr/>
          <p:nvPr/>
        </p:nvSpPr>
        <p:spPr>
          <a:xfrm>
            <a:off x="7738387" y="3990145"/>
            <a:ext cx="1722501" cy="257861"/>
          </a:xfrm>
          <a:prstGeom prst="rect">
            <a:avLst/>
          </a:prstGeom>
          <a:noFill/>
          <a:ln/>
        </p:spPr>
        <p:txBody>
          <a:bodyPr wrap="square" lIns="0" tIns="0" rIns="0" bIns="0" rtlCol="0" anchor="t">
            <a:normAutofit/>
          </a:bodyPr>
          <a:lstStyle/>
          <a:p>
            <a:pPr algn="l" indent="0" marL="0">
              <a:lnSpc>
                <a:spcPct val="86000"/>
              </a:lnSpc>
              <a:buNone/>
            </a:pPr>
            <a:r>
              <a:rPr lang="en-US" sz="950" dirty="0">
                <a:solidFill>
                  <a:srgbClr val="3C3939"/>
                </a:solidFill>
                <a:latin typeface="Inter" pitchFamily="34" charset="0"/>
                <a:ea typeface="Inter" pitchFamily="34" charset="-122"/>
                <a:cs typeface="Inter" pitchFamily="34" charset="-120"/>
              </a:rPr>
              <a:t>Pure spontaneity, naturalness</a:t>
            </a:r>
            <a:endParaRPr lang="en-US" sz="950" dirty="0"/>
          </a:p>
        </p:txBody>
      </p:sp>
      <p:sp>
        <p:nvSpPr>
          <p:cNvPr id="10" name="Text 7"/>
          <p:cNvSpPr/>
          <p:nvPr/>
        </p:nvSpPr>
        <p:spPr>
          <a:xfrm>
            <a:off x="661475" y="5036046"/>
            <a:ext cx="10868745" cy="810816"/>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Day 4 introduced the chain of emulation from DDJ 25. The political implication: the ruler, as one of the 'four great ones,' should govern by </a:t>
            </a:r>
            <a:pPr algn="l" indent="0" marL="0">
              <a:lnSpc>
                <a:spcPct val="110000"/>
              </a:lnSpc>
              <a:buNone/>
            </a:pPr>
            <a:r>
              <a:rPr lang="en-US" sz="1200" b="1" dirty="0">
                <a:solidFill>
                  <a:srgbClr val="3C3939"/>
                </a:solidFill>
                <a:latin typeface="Inter Bold" pitchFamily="34" charset="0"/>
                <a:ea typeface="Inter Bold" pitchFamily="34" charset="-122"/>
                <a:cs typeface="Inter Bold" pitchFamily="34" charset="-120"/>
              </a:rPr>
              <a:t>emulating the Dao's mode of operation</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 which is precisely wuwei. Day 5 analysed wuwei as individual practice; Day 6 extends it to the social domain. </a:t>
            </a:r>
            <a:pPr algn="l" indent="0" marL="0">
              <a:lnSpc>
                <a:spcPct val="110000"/>
              </a:lnSpc>
              <a:buNone/>
            </a:pPr>
            <a:r>
              <a:rPr lang="en-US" sz="1200" b="1" dirty="0">
                <a:solidFill>
                  <a:srgbClr val="3C3939"/>
                </a:solidFill>
                <a:latin typeface="Inter Bold" pitchFamily="34" charset="0"/>
                <a:ea typeface="Inter Bold" pitchFamily="34" charset="-122"/>
                <a:cs typeface="Inter Bold" pitchFamily="34" charset="-120"/>
              </a:rPr>
              <a:t>Political wuwei (Day 6) extends individual wuwei (Day 5) from the personal to the social</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providing the philosophical foundation for the 'shadowy ruler' ideal.</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74527"/>
            <a:ext cx="1790953" cy="444103"/>
          </a:xfrm>
          <a:prstGeom prst="roundRect">
            <a:avLst>
              <a:gd name="adj" fmla="val 17876"/>
            </a:avLst>
          </a:prstGeom>
          <a:solidFill>
            <a:srgbClr val="E1E1EA"/>
          </a:solidFill>
          <a:ln/>
        </p:spPr>
      </p:sp>
      <p:sp>
        <p:nvSpPr>
          <p:cNvPr id="4" name="Text 1"/>
          <p:cNvSpPr/>
          <p:nvPr/>
        </p:nvSpPr>
        <p:spPr>
          <a:xfrm>
            <a:off x="803156" y="1845370"/>
            <a:ext cx="2117176"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CLOSE READING</a:t>
            </a:r>
            <a:endParaRPr lang="en-US" sz="1450" dirty="0"/>
          </a:p>
        </p:txBody>
      </p:sp>
      <p:sp>
        <p:nvSpPr>
          <p:cNvPr id="5" name="Text 2"/>
          <p:cNvSpPr/>
          <p:nvPr/>
        </p:nvSpPr>
        <p:spPr>
          <a:xfrm>
            <a:off x="661475" y="2313087"/>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DDJ 80, 19, and 36</a:t>
            </a:r>
            <a:endParaRPr lang="en-US" sz="6400" dirty="0"/>
          </a:p>
        </p:txBody>
      </p:sp>
      <p:sp>
        <p:nvSpPr>
          <p:cNvPr id="6" name="Text 3"/>
          <p:cNvSpPr/>
          <p:nvPr/>
        </p:nvSpPr>
        <p:spPr>
          <a:xfrm>
            <a:off x="661475" y="4705449"/>
            <a:ext cx="6906444" cy="377924"/>
          </a:xfrm>
          <a:prstGeom prst="rect">
            <a:avLst/>
          </a:prstGeom>
          <a:noFill/>
          <a:ln/>
        </p:spPr>
        <p:txBody>
          <a:bodyPr wrap="none" lIns="0" tIns="0" rIns="0" bIns="0" rtlCol="0" anchor="t"/>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Detailed textual analysis of the three key passages</a:t>
            </a:r>
            <a:endParaRPr lang="en-US" sz="18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681831"/>
            <a:ext cx="10868745" cy="12354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Close Reading (1): Daodejing 80 — The Utopian Village</a:t>
            </a:r>
            <a:endParaRPr lang="en-US" sz="3850" dirty="0"/>
          </a:p>
        </p:txBody>
      </p:sp>
      <p:sp>
        <p:nvSpPr>
          <p:cNvPr id="3" name="Text 1"/>
          <p:cNvSpPr/>
          <p:nvPr/>
        </p:nvSpPr>
        <p:spPr>
          <a:xfrm>
            <a:off x="661475" y="2248098"/>
            <a:ext cx="11478330"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text's most complete statement of its positive political vision — striking for what it includes and what it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omits</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a:t>
            </a:r>
            <a:endParaRPr lang="en-US" sz="15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724646"/>
            <a:ext cx="494196" cy="494209"/>
          </a:xfrm>
          <a:prstGeom prst="rect">
            <a:avLst/>
          </a:prstGeom>
        </p:spPr>
      </p:pic>
      <p:sp>
        <p:nvSpPr>
          <p:cNvPr id="5" name="Text 2"/>
          <p:cNvSpPr/>
          <p:nvPr/>
        </p:nvSpPr>
        <p:spPr>
          <a:xfrm>
            <a:off x="661475" y="3425627"/>
            <a:ext cx="286110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No Governing Authority</a:t>
            </a:r>
            <a:endParaRPr lang="en-US" sz="1900" dirty="0"/>
          </a:p>
        </p:txBody>
      </p:sp>
      <p:sp>
        <p:nvSpPr>
          <p:cNvPr id="6" name="Text 3"/>
          <p:cNvSpPr/>
          <p:nvPr/>
        </p:nvSpPr>
        <p:spPr>
          <a:xfrm>
            <a:off x="661475" y="3833713"/>
            <a:ext cx="3485071"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No mention of ruler, sage, or any authority. The community is spontaneously well-ordered. The only active verbs are negative: 'shall not be ridden,' 'shall not be deployed.'</a:t>
            </a:r>
            <a:endParaRPr lang="en-US" sz="15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53312" y="2724646"/>
            <a:ext cx="494196" cy="494209"/>
          </a:xfrm>
          <a:prstGeom prst="rect">
            <a:avLst/>
          </a:prstGeom>
        </p:spPr>
      </p:pic>
      <p:sp>
        <p:nvSpPr>
          <p:cNvPr id="8" name="Text 4"/>
          <p:cNvSpPr/>
          <p:nvPr/>
        </p:nvSpPr>
        <p:spPr>
          <a:xfrm>
            <a:off x="4353312" y="3425627"/>
            <a:ext cx="2906739"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Return to Knotted Cords</a:t>
            </a:r>
            <a:endParaRPr lang="en-US" sz="1900" dirty="0"/>
          </a:p>
        </p:txBody>
      </p:sp>
      <p:sp>
        <p:nvSpPr>
          <p:cNvPr id="9" name="Text 5"/>
          <p:cNvSpPr/>
          <p:nvPr/>
        </p:nvSpPr>
        <p:spPr>
          <a:xfrm>
            <a:off x="4353312" y="3833713"/>
            <a:ext cx="3485071" cy="203358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A pre-writing technology. For Confucians, writing transmitted the Way; for Mohists, it enabled administration. Rejecting writing is a philosophical statement: the knowledge that can be written down is not the kind that matters.</a:t>
            </a:r>
            <a:endParaRPr lang="en-US" sz="1550" dirty="0"/>
          </a:p>
        </p:txBody>
      </p:sp>
      <p:pic>
        <p:nvPicPr>
          <p:cNvPr id="10"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45150" y="2724646"/>
            <a:ext cx="494196" cy="494209"/>
          </a:xfrm>
          <a:prstGeom prst="rect">
            <a:avLst/>
          </a:prstGeom>
        </p:spPr>
      </p:pic>
      <p:sp>
        <p:nvSpPr>
          <p:cNvPr id="11" name="Text 6"/>
          <p:cNvSpPr/>
          <p:nvPr/>
        </p:nvSpPr>
        <p:spPr>
          <a:xfrm>
            <a:off x="8045150" y="3425627"/>
            <a:ext cx="3485071" cy="617736"/>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The Price of Peace is Isolation</a:t>
            </a:r>
            <a:endParaRPr lang="en-US" sz="1900" dirty="0"/>
          </a:p>
        </p:txBody>
      </p:sp>
      <p:sp>
        <p:nvSpPr>
          <p:cNvPr id="12" name="Text 7"/>
          <p:cNvSpPr/>
          <p:nvPr/>
        </p:nvSpPr>
        <p:spPr>
          <a:xfrm>
            <a:off x="8045150" y="4142581"/>
            <a:ext cx="3485071" cy="203358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Interconnection creates interdependence, comparison, desire, and conflict. The community with no contact with neighbours cannot develop competitive cravings. The most challenging feature for modern readers.</a:t>
            </a:r>
            <a:endParaRPr lang="en-US" sz="15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795337"/>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(2): Daodejing 19 — Cutting Off Sagehood</a:t>
            </a:r>
            <a:endParaRPr lang="en-US" sz="3700" dirty="0"/>
          </a:p>
        </p:txBody>
      </p:sp>
      <p:sp>
        <p:nvSpPr>
          <p:cNvPr id="3" name="Shape 1"/>
          <p:cNvSpPr/>
          <p:nvPr/>
        </p:nvSpPr>
        <p:spPr>
          <a:xfrm>
            <a:off x="661475" y="2279055"/>
            <a:ext cx="25399" cy="1156593"/>
          </a:xfrm>
          <a:prstGeom prst="roundRect">
            <a:avLst>
              <a:gd name="adj" fmla="val 60001"/>
            </a:avLst>
          </a:prstGeom>
          <a:solidFill>
            <a:srgbClr val="1B1B27"/>
          </a:solidFill>
          <a:ln/>
        </p:spPr>
      </p:sp>
      <p:sp>
        <p:nvSpPr>
          <p:cNvPr id="4" name="Text 2"/>
          <p:cNvSpPr/>
          <p:nvPr/>
        </p:nvSpPr>
        <p:spPr>
          <a:xfrm>
            <a:off x="944936" y="2449116"/>
            <a:ext cx="10585284"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Cut off sagehood! Cast out wisdom! The people will benefit a hundredfold. Cut off ren! Cast out right! The people will return to filiality and parental kindness. Cut off cleverness! Cast out profit! Brigands and thieves will nowhere be found... Exhibit the plainness of undyed cloth; embrace the uncarved block. — DDJ 19 (Eno trans.)</a:t>
            </a:r>
            <a:endParaRPr lang="en-US" sz="1450" dirty="0"/>
          </a:p>
        </p:txBody>
      </p:sp>
      <p:sp>
        <p:nvSpPr>
          <p:cNvPr id="5" name="Text 3"/>
          <p:cNvSpPr/>
          <p:nvPr/>
        </p:nvSpPr>
        <p:spPr>
          <a:xfrm>
            <a:off x="661475" y="3605709"/>
            <a:ext cx="10868745"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three pairs — sagehood/wisdom,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ren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/righteousness, cleverness/profit — correspond to the core values of Confucianism, Confucian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ren/yi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and Mohism. The text is not criticising individual concepts but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rejecting the entire framework</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of ethical cultivation. Each couplet follows a pattern: cutting off X leads to the spontaneous emergence of Y — a direct inversion of the Confucian assumption.</a:t>
            </a:r>
            <a:endParaRPr lang="en-US" sz="1450" dirty="0"/>
          </a:p>
        </p:txBody>
      </p:sp>
      <p:sp>
        <p:nvSpPr>
          <p:cNvPr id="6" name="Shape 4"/>
          <p:cNvSpPr/>
          <p:nvPr/>
        </p:nvSpPr>
        <p:spPr>
          <a:xfrm>
            <a:off x="661475" y="4864398"/>
            <a:ext cx="10868745" cy="1198166"/>
          </a:xfrm>
          <a:prstGeom prst="roundRect">
            <a:avLst>
              <a:gd name="adj" fmla="val 6626"/>
            </a:avLst>
          </a:prstGeom>
          <a:solidFill>
            <a:srgbClr val="E1E1EA"/>
          </a:solidFill>
          <a:ln/>
        </p:spPr>
      </p:sp>
      <p:pic>
        <p:nvPicPr>
          <p:cNvPr id="7" name="Image 0" descr="preencoded.png">    </p:cNvPr>
          <p:cNvPicPr>
            <a:picLocks noChangeAspect="1"/>
          </p:cNvPicPr>
          <p:nvPr/>
        </p:nvPicPr>
        <p:blipFill>
          <a:blip r:embed="rId1"/>
          <a:stretch>
            <a:fillRect/>
          </a:stretch>
        </p:blipFill>
        <p:spPr>
          <a:xfrm>
            <a:off x="850482" y="5119390"/>
            <a:ext cx="236234" cy="189012"/>
          </a:xfrm>
          <a:prstGeom prst="rect">
            <a:avLst/>
          </a:prstGeom>
        </p:spPr>
      </p:pic>
      <p:sp>
        <p:nvSpPr>
          <p:cNvPr id="8" name="Text 5"/>
          <p:cNvSpPr/>
          <p:nvPr/>
        </p:nvSpPr>
        <p:spPr>
          <a:xfrm>
            <a:off x="1275723" y="5062835"/>
            <a:ext cx="10065490"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 'patterns' (</a:t>
            </a:r>
            <a:pPr algn="l" indent="0" marL="0">
              <a:lnSpc>
                <a:spcPct val="120000"/>
              </a:lnSpc>
              <a:buNone/>
            </a:pPr>
            <a:r>
              <a:rPr lang="en-US" sz="1450" i="1" dirty="0">
                <a:solidFill>
                  <a:srgbClr val="000000"/>
                </a:solidFill>
                <a:latin typeface="Inter" pitchFamily="34" charset="0"/>
                <a:ea typeface="Inter" pitchFamily="34" charset="-122"/>
                <a:cs typeface="Inter" pitchFamily="34" charset="-120"/>
              </a:rPr>
              <a:t>wen</a:t>
            </a:r>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 couplet is crucial: 'As patterns, these three are insufficient' — the text acknowledges its own prescriptions could become just another set of rules. The solution: move beyond all patterns to the 'plainness of undyed cloth' and the 'uncarved block.'</a:t>
            </a:r>
            <a:endParaRPr lang="en-US" sz="14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840482"/>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(3): Daodejing 36 — The Paradox of Reversal</a:t>
            </a:r>
            <a:endParaRPr lang="en-US" sz="3700" dirty="0"/>
          </a:p>
        </p:txBody>
      </p:sp>
      <p:sp>
        <p:nvSpPr>
          <p:cNvPr id="3" name="Shape 1"/>
          <p:cNvSpPr/>
          <p:nvPr/>
        </p:nvSpPr>
        <p:spPr>
          <a:xfrm>
            <a:off x="661475" y="2324199"/>
            <a:ext cx="25399" cy="1156593"/>
          </a:xfrm>
          <a:prstGeom prst="roundRect">
            <a:avLst>
              <a:gd name="adj" fmla="val 60001"/>
            </a:avLst>
          </a:prstGeom>
          <a:solidFill>
            <a:srgbClr val="1B1B27"/>
          </a:solidFill>
          <a:ln/>
        </p:spPr>
      </p:sp>
      <p:sp>
        <p:nvSpPr>
          <p:cNvPr id="4" name="Text 2"/>
          <p:cNvSpPr/>
          <p:nvPr/>
        </p:nvSpPr>
        <p:spPr>
          <a:xfrm>
            <a:off x="944936" y="2494260"/>
            <a:ext cx="10585284"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To shrink it you must stretch it; to weaken it you must strengthen it; to discard it you must raise it up; to seize it you must bestow it — this is called subtle discernment. The weak and supple overcomes the strong and hard. Fish must not emerge from the deeps; the vital tools of a state must not be revealed. — DDJ 36 (Eno trans.)</a:t>
            </a:r>
            <a:endParaRPr lang="en-US" sz="1450" dirty="0"/>
          </a:p>
        </p:txBody>
      </p:sp>
      <p:sp>
        <p:nvSpPr>
          <p:cNvPr id="5" name="Text 3"/>
          <p:cNvSpPr/>
          <p:nvPr/>
        </p:nvSpPr>
        <p:spPr>
          <a:xfrm>
            <a:off x="661475" y="3802063"/>
            <a:ext cx="3833518"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Grammatical Ambiguity</a:t>
            </a:r>
            <a:endParaRPr lang="en-US" sz="1850" dirty="0"/>
          </a:p>
        </p:txBody>
      </p:sp>
      <p:sp>
        <p:nvSpPr>
          <p:cNvPr id="6" name="Text 4"/>
          <p:cNvSpPr/>
          <p:nvPr/>
        </p:nvSpPr>
        <p:spPr>
          <a:xfrm>
            <a:off x="661475" y="4248547"/>
            <a:ext cx="5203794"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"To X it, you must Y it" can be read as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strategic instruction</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or as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description of natural process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DDJ 40 provides metaphysical context: "Reversal is the motion of the Dao" — if reversal is the fundamental pattern of cosmic process, the advice may simply describe how the world works.</a:t>
            </a:r>
            <a:endParaRPr lang="en-US" sz="1450" dirty="0"/>
          </a:p>
        </p:txBody>
      </p:sp>
      <p:sp>
        <p:nvSpPr>
          <p:cNvPr id="7" name="Text 5"/>
          <p:cNvSpPr/>
          <p:nvPr/>
        </p:nvSpPr>
        <p:spPr>
          <a:xfrm>
            <a:off x="6332776" y="3802063"/>
            <a:ext cx="3445186"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Unresolved Problem</a:t>
            </a:r>
            <a:endParaRPr lang="en-US" sz="1850" dirty="0"/>
          </a:p>
        </p:txBody>
      </p:sp>
      <p:sp>
        <p:nvSpPr>
          <p:cNvPr id="8" name="Text 6"/>
          <p:cNvSpPr/>
          <p:nvPr/>
        </p:nvSpPr>
        <p:spPr>
          <a:xfrm>
            <a:off x="6332776" y="4248547"/>
            <a:ext cx="5203794"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final line — "the vital tools of a state must not be revealed" — is explicitly prescriptive and explicitly political. It advises concealment, sitting uncomfortably with the text's celebration of simplicity.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Can the Dao be used? And if it can, does using it violate wuwei?</a:t>
            </a:r>
            <a:endParaRPr lang="en-US" sz="14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076127"/>
            <a:ext cx="1953568" cy="444103"/>
          </a:xfrm>
          <a:prstGeom prst="roundRect">
            <a:avLst>
              <a:gd name="adj" fmla="val 17876"/>
            </a:avLst>
          </a:prstGeom>
          <a:solidFill>
            <a:srgbClr val="E1E1EA"/>
          </a:solidFill>
          <a:ln/>
        </p:spPr>
      </p:sp>
      <p:sp>
        <p:nvSpPr>
          <p:cNvPr id="4" name="Text 1"/>
          <p:cNvSpPr/>
          <p:nvPr/>
        </p:nvSpPr>
        <p:spPr>
          <a:xfrm>
            <a:off x="5375041" y="1146969"/>
            <a:ext cx="2279791"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CORE QUESTIONS</a:t>
            </a:r>
            <a:endParaRPr lang="en-US" sz="1450" dirty="0"/>
          </a:p>
        </p:txBody>
      </p:sp>
      <p:sp>
        <p:nvSpPr>
          <p:cNvPr id="5" name="Text 2"/>
          <p:cNvSpPr/>
          <p:nvPr/>
        </p:nvSpPr>
        <p:spPr>
          <a:xfrm>
            <a:off x="5233360" y="1614686"/>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Returning to the Central Problems</a:t>
            </a:r>
            <a:endParaRPr lang="en-US" sz="6400" dirty="0"/>
          </a:p>
        </p:txBody>
      </p:sp>
      <p:sp>
        <p:nvSpPr>
          <p:cNvPr id="6" name="Text 3"/>
          <p:cNvSpPr/>
          <p:nvPr/>
        </p:nvSpPr>
        <p:spPr>
          <a:xfrm>
            <a:off x="5233360" y="5026025"/>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Evaluating the three major interpretive controversies raised across the lecture</a:t>
            </a:r>
            <a:endParaRPr lang="en-US" sz="18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834827"/>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Core Question 1: Is DDJ 80 a Literal Programme, Thought Experiment, or Satire?</a:t>
            </a:r>
            <a:endParaRPr lang="en-US" sz="3950" dirty="0"/>
          </a:p>
        </p:txBody>
      </p:sp>
      <p:sp>
        <p:nvSpPr>
          <p:cNvPr id="3" name="Text 1"/>
          <p:cNvSpPr/>
          <p:nvPr/>
        </p:nvSpPr>
        <p:spPr>
          <a:xfrm>
            <a:off x="661475" y="2431355"/>
            <a:ext cx="10868745" cy="1188641"/>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Answer</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Best understood as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deliberate provocation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a thought experiment designed to reveal the hidden costs of civilisation by imagining their complete absence. The passage's power lies not in its feasibility but in its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diagnostic function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it forces the reader to recognise how much of what we take for granted as 'progress' is entangled with new forms of suffering, anxiety, and conflict.</a:t>
            </a:r>
            <a:endParaRPr lang="en-US" sz="15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811984"/>
            <a:ext cx="3509081" cy="1424781"/>
          </a:xfrm>
          <a:prstGeom prst="rect">
            <a:avLst/>
          </a:prstGeom>
        </p:spPr>
      </p:pic>
      <p:sp>
        <p:nvSpPr>
          <p:cNvPr id="5" name="Text 2"/>
          <p:cNvSpPr/>
          <p:nvPr/>
        </p:nvSpPr>
        <p:spPr>
          <a:xfrm>
            <a:off x="868638" y="4019153"/>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As Satire</a:t>
            </a:r>
            <a:endParaRPr lang="en-US" sz="1950" dirty="0"/>
          </a:p>
        </p:txBody>
      </p:sp>
      <p:sp>
        <p:nvSpPr>
          <p:cNvPr id="6" name="Text 3"/>
          <p:cNvSpPr/>
          <p:nvPr/>
        </p:nvSpPr>
        <p:spPr>
          <a:xfrm>
            <a:off x="868638" y="4435277"/>
            <a:ext cx="3094754"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Questions the value of civilisation itself</a:t>
            </a:r>
            <a:endParaRPr lang="en-US" sz="15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1208" y="3811984"/>
            <a:ext cx="3509180" cy="1424781"/>
          </a:xfrm>
          <a:prstGeom prst="rect">
            <a:avLst/>
          </a:prstGeom>
        </p:spPr>
      </p:pic>
      <p:sp>
        <p:nvSpPr>
          <p:cNvPr id="8" name="Text 4"/>
          <p:cNvSpPr/>
          <p:nvPr/>
        </p:nvSpPr>
        <p:spPr>
          <a:xfrm>
            <a:off x="4548371" y="4019153"/>
            <a:ext cx="2887789"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As Thought Experiment</a:t>
            </a:r>
            <a:endParaRPr lang="en-US" sz="1950" dirty="0"/>
          </a:p>
        </p:txBody>
      </p:sp>
      <p:sp>
        <p:nvSpPr>
          <p:cNvPr id="9" name="Text 5"/>
          <p:cNvSpPr/>
          <p:nvPr/>
        </p:nvSpPr>
        <p:spPr>
          <a:xfrm>
            <a:off x="4548371" y="4435277"/>
            <a:ext cx="3094853"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Reveals the hidden costs of progress</a:t>
            </a:r>
            <a:endParaRPr lang="en-US" sz="1550" dirty="0"/>
          </a:p>
        </p:txBody>
      </p:sp>
      <p:pic>
        <p:nvPicPr>
          <p:cNvPr id="10"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21040" y="3811984"/>
            <a:ext cx="3509081" cy="1424781"/>
          </a:xfrm>
          <a:prstGeom prst="rect">
            <a:avLst/>
          </a:prstGeom>
        </p:spPr>
      </p:pic>
      <p:sp>
        <p:nvSpPr>
          <p:cNvPr id="11" name="Text 6"/>
          <p:cNvSpPr/>
          <p:nvPr/>
        </p:nvSpPr>
        <p:spPr>
          <a:xfrm>
            <a:off x="8228204" y="4019153"/>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As Regulative Ideal</a:t>
            </a:r>
            <a:endParaRPr lang="en-US" sz="1950" dirty="0"/>
          </a:p>
        </p:txBody>
      </p:sp>
      <p:sp>
        <p:nvSpPr>
          <p:cNvPr id="12" name="Text 7"/>
          <p:cNvSpPr/>
          <p:nvPr/>
        </p:nvSpPr>
        <p:spPr>
          <a:xfrm>
            <a:off x="8228204" y="4435277"/>
            <a:ext cx="3094754"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Orients political critique without being directly implementable</a:t>
            </a:r>
            <a:endParaRPr lang="en-US" sz="1550" dirty="0"/>
          </a:p>
        </p:txBody>
      </p:sp>
      <p:sp>
        <p:nvSpPr>
          <p:cNvPr id="13" name="Text 8"/>
          <p:cNvSpPr/>
          <p:nvPr/>
        </p:nvSpPr>
        <p:spPr>
          <a:xfrm>
            <a:off x="661475" y="5428754"/>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passage constitutes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coherent — if radical — critique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of the direction of Chinese civilisation. The three interpretive models are not mutually exclusive.</a:t>
            </a:r>
            <a:endParaRPr lang="en-US" sz="15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772120"/>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Core Question 2: Does the </a:t>
            </a:r>
            <a:pPr algn="l" indent="0" marL="0">
              <a:lnSpc>
                <a:spcPct val="104000"/>
              </a:lnSpc>
              <a:buNone/>
            </a:pPr>
            <a:r>
              <a:rPr lang="en-US" sz="3950" b="1" i="1" dirty="0">
                <a:solidFill>
                  <a:srgbClr val="1B1B27"/>
                </a:solidFill>
                <a:latin typeface="Inter Bold" pitchFamily="34" charset="0"/>
                <a:ea typeface="Inter Bold" pitchFamily="34" charset="-122"/>
                <a:cs typeface="Inter Bold" pitchFamily="34" charset="-120"/>
              </a:rPr>
              <a:t>Daodejing</a:t>
            </a:r>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 Advocate 'Fooling the People'?</a:t>
            </a:r>
            <a:endParaRPr lang="en-US" sz="3950" dirty="0"/>
          </a:p>
        </p:txBody>
      </p:sp>
      <p:sp>
        <p:nvSpPr>
          <p:cNvPr id="3" name="Text 1"/>
          <p:cNvSpPr/>
          <p:nvPr/>
        </p:nvSpPr>
        <p:spPr>
          <a:xfrm>
            <a:off x="661475" y="2453878"/>
            <a:ext cx="5423657"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Authoritarian Reading — Supported By:</a:t>
            </a:r>
            <a:endParaRPr lang="en-US" sz="1950" dirty="0"/>
          </a:p>
        </p:txBody>
      </p:sp>
      <p:sp>
        <p:nvSpPr>
          <p:cNvPr id="4" name="Text 2"/>
          <p:cNvSpPr/>
          <p:nvPr/>
        </p:nvSpPr>
        <p:spPr>
          <a:xfrm>
            <a:off x="661475" y="2938264"/>
            <a:ext cx="5189408"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language of control: 'empty their minds,' 'fill their bellies,' 'weaken their wills,' 'make them ignorant' — active verbs with the people as their object. The passages in Ch.3 and Ch.65 are difficult to read otherwise.</a:t>
            </a:r>
            <a:endParaRPr lang="en-US" sz="1550" dirty="0"/>
          </a:p>
        </p:txBody>
      </p:sp>
      <p:sp>
        <p:nvSpPr>
          <p:cNvPr id="5" name="Text 3"/>
          <p:cNvSpPr/>
          <p:nvPr/>
        </p:nvSpPr>
        <p:spPr>
          <a:xfrm>
            <a:off x="6347162" y="2453878"/>
            <a:ext cx="5056656"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Liberatory Reading — Supported By:</a:t>
            </a:r>
            <a:endParaRPr lang="en-US" sz="1950" dirty="0"/>
          </a:p>
        </p:txBody>
      </p:sp>
      <p:sp>
        <p:nvSpPr>
          <p:cNvPr id="6" name="Text 4"/>
          <p:cNvSpPr/>
          <p:nvPr/>
        </p:nvSpPr>
        <p:spPr>
          <a:xfrm>
            <a:off x="6347162" y="2938264"/>
            <a:ext cx="5189408"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text's larger epistemology distinguishes between knowledge that generates desire and conflict (discursive, evaluative, competitive) and wisdom that consists in simplicity and spontaneity (non-linguistic, embodied, harmonious).</a:t>
            </a:r>
            <a:endParaRPr lang="en-US" sz="1550" dirty="0"/>
          </a:p>
        </p:txBody>
      </p:sp>
      <p:sp>
        <p:nvSpPr>
          <p:cNvPr id="7" name="Shape 5"/>
          <p:cNvSpPr/>
          <p:nvPr/>
        </p:nvSpPr>
        <p:spPr>
          <a:xfrm>
            <a:off x="661475" y="4769644"/>
            <a:ext cx="10868745" cy="1316137"/>
          </a:xfrm>
          <a:prstGeom prst="roundRect">
            <a:avLst>
              <a:gd name="adj" fmla="val 6409"/>
            </a:avLst>
          </a:prstGeom>
          <a:solidFill>
            <a:srgbClr val="E1E1EA"/>
          </a:solidFill>
          <a:ln/>
        </p:spPr>
      </p:sp>
      <p:pic>
        <p:nvPicPr>
          <p:cNvPr id="8" name="Image 0" descr="preencoded.png">    </p:cNvPr>
          <p:cNvPicPr>
            <a:picLocks noChangeAspect="1"/>
          </p:cNvPicPr>
          <p:nvPr/>
        </p:nvPicPr>
        <p:blipFill>
          <a:blip r:embed="rId1"/>
          <a:stretch>
            <a:fillRect/>
          </a:stretch>
        </p:blipFill>
        <p:spPr>
          <a:xfrm>
            <a:off x="862289" y="5048151"/>
            <a:ext cx="251017" cy="200819"/>
          </a:xfrm>
          <a:prstGeom prst="rect">
            <a:avLst/>
          </a:prstGeom>
        </p:spPr>
      </p:pic>
      <p:sp>
        <p:nvSpPr>
          <p:cNvPr id="9" name="Text 6"/>
          <p:cNvSpPr/>
          <p:nvPr/>
        </p:nvSpPr>
        <p:spPr>
          <a:xfrm>
            <a:off x="1314119" y="4990505"/>
            <a:ext cx="10015287"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The most honest philosophical judgement is that the text does not decisively favour either interpretation. This ambiguity may reflect composite authorship, deliberate use of paradox, or recognition that political power cannot be fully reconciled with the ideal of nonaction.</a:t>
            </a:r>
            <a:endParaRPr lang="en-US" sz="15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754459"/>
            <a:ext cx="10868745" cy="1162844"/>
          </a:xfrm>
          <a:prstGeom prst="rect">
            <a:avLst/>
          </a:prstGeom>
          <a:noFill/>
          <a:ln/>
        </p:spPr>
        <p:txBody>
          <a:bodyPr wrap="square" lIns="0" tIns="0" rIns="0" bIns="0" rtlCol="0" anchor="t">
            <a:normAutofit/>
          </a:bodyPr>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Core Question 3: Is the </a:t>
            </a:r>
            <a:pPr algn="l" indent="0" marL="0">
              <a:lnSpc>
                <a:spcPct val="104000"/>
              </a:lnSpc>
              <a:buNone/>
            </a:pPr>
            <a:r>
              <a:rPr lang="en-US" sz="3650" b="1" i="1" dirty="0">
                <a:solidFill>
                  <a:srgbClr val="1B1B27"/>
                </a:solidFill>
                <a:latin typeface="Inter Bold" pitchFamily="34" charset="0"/>
                <a:ea typeface="Inter Bold" pitchFamily="34" charset="-122"/>
                <a:cs typeface="Inter Bold" pitchFamily="34" charset="-120"/>
              </a:rPr>
              <a:t>Daodejing</a:t>
            </a:r>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's Political Philosophy Coherent?</a:t>
            </a:r>
            <a:endParaRPr lang="en-US" sz="3650" dirty="0"/>
          </a:p>
        </p:txBody>
      </p:sp>
      <p:sp>
        <p:nvSpPr>
          <p:cNvPr id="3" name="Text 1"/>
          <p:cNvSpPr/>
          <p:nvPr/>
        </p:nvSpPr>
        <p:spPr>
          <a:xfrm>
            <a:off x="661475" y="2210296"/>
            <a:ext cx="10868745"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tension between wuwei (nonaction) and strategic manipulation (Ch.36) is the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central unresolved problem</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Three possible resolutions, none fully satisfactory:</a:t>
            </a:r>
            <a:endParaRPr lang="en-US" sz="14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907109"/>
            <a:ext cx="3525253" cy="3196332"/>
          </a:xfrm>
          <a:prstGeom prst="rect">
            <a:avLst/>
          </a:prstGeom>
        </p:spPr>
      </p:pic>
      <p:sp>
        <p:nvSpPr>
          <p:cNvPr id="5" name="Text 2"/>
          <p:cNvSpPr/>
          <p:nvPr/>
        </p:nvSpPr>
        <p:spPr>
          <a:xfrm>
            <a:off x="2312434" y="3046611"/>
            <a:ext cx="223237" cy="279102"/>
          </a:xfrm>
          <a:prstGeom prst="rect">
            <a:avLst/>
          </a:prstGeom>
          <a:noFill/>
          <a:ln/>
        </p:spPr>
        <p:txBody>
          <a:bodyPr wrap="none" lIns="0" tIns="0" rIns="0" bIns="0" rtlCol="0" anchor="ctr"/>
          <a:lstStyle/>
          <a:p>
            <a:pPr algn="ctr" indent="0" marL="0">
              <a:lnSpc>
                <a:spcPct val="100000"/>
              </a:lnSpc>
              <a:buNone/>
            </a:pPr>
            <a:r>
              <a:rPr lang="en-US" sz="1750" b="1" dirty="0">
                <a:solidFill>
                  <a:srgbClr val="FFFFFF"/>
                </a:solidFill>
                <a:latin typeface="Inter Bold" pitchFamily="34" charset="0"/>
                <a:ea typeface="Inter Bold" pitchFamily="34" charset="-122"/>
                <a:cs typeface="Inter Bold" pitchFamily="34" charset="-120"/>
              </a:rPr>
              <a:t>1</a:t>
            </a:r>
            <a:endParaRPr lang="en-US" sz="1750" dirty="0"/>
          </a:p>
        </p:txBody>
      </p:sp>
      <p:sp>
        <p:nvSpPr>
          <p:cNvPr id="6" name="Text 3"/>
          <p:cNvSpPr/>
          <p:nvPr/>
        </p:nvSpPr>
        <p:spPr>
          <a:xfrm>
            <a:off x="872905" y="3651349"/>
            <a:ext cx="2555811"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Composite Authorship</a:t>
            </a:r>
            <a:endParaRPr lang="en-US" sz="1800" dirty="0"/>
          </a:p>
        </p:txBody>
      </p:sp>
      <p:sp>
        <p:nvSpPr>
          <p:cNvPr id="7" name="Text 4"/>
          <p:cNvSpPr/>
          <p:nvPr/>
        </p:nvSpPr>
        <p:spPr>
          <a:xfrm>
            <a:off x="872905" y="4029968"/>
            <a:ext cx="3102393" cy="798016"/>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text was compiled from multiple oral sources; conflicting passages reflect different authors</a:t>
            </a:r>
            <a:endParaRPr lang="en-US" sz="14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3171" y="2907109"/>
            <a:ext cx="3525253" cy="3196332"/>
          </a:xfrm>
          <a:prstGeom prst="rect">
            <a:avLst/>
          </a:prstGeom>
        </p:spPr>
      </p:pic>
      <p:sp>
        <p:nvSpPr>
          <p:cNvPr id="9" name="Text 5"/>
          <p:cNvSpPr/>
          <p:nvPr/>
        </p:nvSpPr>
        <p:spPr>
          <a:xfrm>
            <a:off x="5984130" y="3046611"/>
            <a:ext cx="223237" cy="279102"/>
          </a:xfrm>
          <a:prstGeom prst="rect">
            <a:avLst/>
          </a:prstGeom>
          <a:noFill/>
          <a:ln/>
        </p:spPr>
        <p:txBody>
          <a:bodyPr wrap="none" lIns="0" tIns="0" rIns="0" bIns="0" rtlCol="0" anchor="ctr"/>
          <a:lstStyle/>
          <a:p>
            <a:pPr algn="ctr" indent="0" marL="0">
              <a:lnSpc>
                <a:spcPct val="100000"/>
              </a:lnSpc>
              <a:buNone/>
            </a:pPr>
            <a:r>
              <a:rPr lang="en-US" sz="1750" b="1" dirty="0">
                <a:solidFill>
                  <a:srgbClr val="FFFFFF"/>
                </a:solidFill>
                <a:latin typeface="Inter Bold" pitchFamily="34" charset="0"/>
                <a:ea typeface="Inter Bold" pitchFamily="34" charset="-122"/>
                <a:cs typeface="Inter Bold" pitchFamily="34" charset="-120"/>
              </a:rPr>
              <a:t>2</a:t>
            </a:r>
            <a:endParaRPr lang="en-US" sz="1750" dirty="0"/>
          </a:p>
        </p:txBody>
      </p:sp>
      <p:sp>
        <p:nvSpPr>
          <p:cNvPr id="10" name="Text 6"/>
          <p:cNvSpPr/>
          <p:nvPr/>
        </p:nvSpPr>
        <p:spPr>
          <a:xfrm>
            <a:off x="4544601" y="3651349"/>
            <a:ext cx="3102393" cy="581422"/>
          </a:xfrm>
          <a:prstGeom prst="rect">
            <a:avLst/>
          </a:prstGeom>
          <a:noFill/>
          <a:ln/>
        </p:spPr>
        <p:txBody>
          <a:bodyPr wrap="square" lIns="0" tIns="0" rIns="0" bIns="0" rtlCol="0" anchor="t">
            <a:normAutofit/>
          </a:bodyPr>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Descriptive Not Prescriptive</a:t>
            </a:r>
            <a:endParaRPr lang="en-US" sz="1800" dirty="0"/>
          </a:p>
        </p:txBody>
      </p:sp>
      <p:sp>
        <p:nvSpPr>
          <p:cNvPr id="11" name="Text 7"/>
          <p:cNvSpPr/>
          <p:nvPr/>
        </p:nvSpPr>
        <p:spPr>
          <a:xfrm>
            <a:off x="4544601" y="4320679"/>
            <a:ext cx="3102393" cy="1330027"/>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Strategic passages describe natural processes, not prescriptions for action — but this strains credibility with Ch.36's warning about state secrets</a:t>
            </a:r>
            <a:endParaRPr lang="en-US" sz="1450" dirty="0"/>
          </a:p>
        </p:txBody>
      </p:sp>
      <p:pic>
        <p:nvPicPr>
          <p:cNvPr id="1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4868" y="2907109"/>
            <a:ext cx="3525253" cy="3196332"/>
          </a:xfrm>
          <a:prstGeom prst="rect">
            <a:avLst/>
          </a:prstGeom>
        </p:spPr>
      </p:pic>
      <p:sp>
        <p:nvSpPr>
          <p:cNvPr id="13" name="Text 8"/>
          <p:cNvSpPr/>
          <p:nvPr/>
        </p:nvSpPr>
        <p:spPr>
          <a:xfrm>
            <a:off x="9655826" y="3046611"/>
            <a:ext cx="223237" cy="279102"/>
          </a:xfrm>
          <a:prstGeom prst="rect">
            <a:avLst/>
          </a:prstGeom>
          <a:noFill/>
          <a:ln/>
        </p:spPr>
        <p:txBody>
          <a:bodyPr wrap="none" lIns="0" tIns="0" rIns="0" bIns="0" rtlCol="0" anchor="ctr"/>
          <a:lstStyle/>
          <a:p>
            <a:pPr algn="ctr" indent="0" marL="0">
              <a:lnSpc>
                <a:spcPct val="100000"/>
              </a:lnSpc>
              <a:buNone/>
            </a:pPr>
            <a:r>
              <a:rPr lang="en-US" sz="1750" b="1" dirty="0">
                <a:solidFill>
                  <a:srgbClr val="FFFFFF"/>
                </a:solidFill>
                <a:latin typeface="Inter Bold" pitchFamily="34" charset="0"/>
                <a:ea typeface="Inter Bold" pitchFamily="34" charset="-122"/>
                <a:cs typeface="Inter Bold" pitchFamily="34" charset="-120"/>
              </a:rPr>
              <a:t>3</a:t>
            </a:r>
            <a:endParaRPr lang="en-US" sz="1750" dirty="0"/>
          </a:p>
        </p:txBody>
      </p:sp>
      <p:sp>
        <p:nvSpPr>
          <p:cNvPr id="14" name="Text 9"/>
          <p:cNvSpPr/>
          <p:nvPr/>
        </p:nvSpPr>
        <p:spPr>
          <a:xfrm>
            <a:off x="8216298" y="3651349"/>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Deliberate Tension</a:t>
            </a:r>
            <a:endParaRPr lang="en-US" sz="1800" dirty="0"/>
          </a:p>
        </p:txBody>
      </p:sp>
      <p:sp>
        <p:nvSpPr>
          <p:cNvPr id="15" name="Text 10"/>
          <p:cNvSpPr/>
          <p:nvPr/>
        </p:nvSpPr>
        <p:spPr>
          <a:xfrm>
            <a:off x="8216298" y="4029968"/>
            <a:ext cx="3102393" cy="1862038"/>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text shows that true nonaction cannot be codified — any attempt to apply the Dao as a 'method' reintroduces the self-conscious striving the text condemns. Van Norden's preferred reading: ambiguity is a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feature, not a bug</a:t>
            </a:r>
            <a:endParaRPr lang="en-US" sz="14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1073051"/>
            <a:ext cx="6562858"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Summary &amp; Key Takeaways</a:t>
            </a:r>
            <a:endParaRPr lang="en-US" sz="34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892598"/>
            <a:ext cx="5367898" cy="1493242"/>
          </a:xfrm>
          <a:prstGeom prst="rect">
            <a:avLst/>
          </a:prstGeom>
        </p:spPr>
      </p:pic>
      <p:sp>
        <p:nvSpPr>
          <p:cNvPr id="4" name="Text 1"/>
          <p:cNvSpPr/>
          <p:nvPr/>
        </p:nvSpPr>
        <p:spPr>
          <a:xfrm>
            <a:off x="933923" y="2088852"/>
            <a:ext cx="473926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Point 1 — Radical Critique of Civilisation</a:t>
            </a:r>
            <a:endParaRPr lang="en-US" sz="1700" dirty="0"/>
          </a:p>
        </p:txBody>
      </p:sp>
      <p:sp>
        <p:nvSpPr>
          <p:cNvPr id="5" name="Text 2"/>
          <p:cNvSpPr/>
          <p:nvPr/>
        </p:nvSpPr>
        <p:spPr>
          <a:xfrm>
            <a:off x="933923" y="2445445"/>
            <a:ext cx="4899200"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Daodejing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inverts the Confucian assumption: more laws, education, and moral cultivation produce more disorder, not less (Van Norden, Ch.8, Sections I–III).</a:t>
            </a:r>
            <a:endParaRPr lang="en-US" sz="13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62223" y="1892598"/>
            <a:ext cx="5367997" cy="1493242"/>
          </a:xfrm>
          <a:prstGeom prst="rect">
            <a:avLst/>
          </a:prstGeom>
        </p:spPr>
      </p:pic>
      <p:sp>
        <p:nvSpPr>
          <p:cNvPr id="7" name="Text 3"/>
          <p:cNvSpPr/>
          <p:nvPr/>
        </p:nvSpPr>
        <p:spPr>
          <a:xfrm>
            <a:off x="6434671" y="2088852"/>
            <a:ext cx="4363730"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Point 2 — DDJ 80 as Diagnostic Tool</a:t>
            </a:r>
            <a:endParaRPr lang="en-US" sz="1700" dirty="0"/>
          </a:p>
        </p:txBody>
      </p:sp>
      <p:sp>
        <p:nvSpPr>
          <p:cNvPr id="8" name="Text 4"/>
          <p:cNvSpPr/>
          <p:nvPr/>
        </p:nvSpPr>
        <p:spPr>
          <a:xfrm>
            <a:off x="6434671" y="2445445"/>
            <a:ext cx="4899299"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'small state, few people' vision is best read as a provocative thought experiment exposing the hidden costs of progress — a diagnostic tool, not a blueprint.</a:t>
            </a:r>
            <a:endParaRPr lang="en-US" sz="13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518694"/>
            <a:ext cx="5367898" cy="2266255"/>
          </a:xfrm>
          <a:prstGeom prst="rect">
            <a:avLst/>
          </a:prstGeom>
        </p:spPr>
      </p:pic>
      <p:sp>
        <p:nvSpPr>
          <p:cNvPr id="10" name="Text 5"/>
          <p:cNvSpPr/>
          <p:nvPr/>
        </p:nvSpPr>
        <p:spPr>
          <a:xfrm>
            <a:off x="933923" y="3714948"/>
            <a:ext cx="3622584"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Point 3 — Genuine Ambiguity</a:t>
            </a:r>
            <a:endParaRPr lang="en-US" sz="1700" dirty="0"/>
          </a:p>
        </p:txBody>
      </p:sp>
      <p:sp>
        <p:nvSpPr>
          <p:cNvPr id="11" name="Text 6"/>
          <p:cNvSpPr/>
          <p:nvPr/>
        </p:nvSpPr>
        <p:spPr>
          <a:xfrm>
            <a:off x="933923" y="4071541"/>
            <a:ext cx="4899200"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Daodejing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is genuinely ambiguous between authoritarian and liberatory readings. Passages appearing to advocate 'fooling the people' (Ch.3, Ch.65) can also be read as critiques of socially manufactured desire.</a:t>
            </a:r>
            <a:endParaRPr lang="en-US" sz="135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62223" y="3518694"/>
            <a:ext cx="5367997" cy="2266255"/>
          </a:xfrm>
          <a:prstGeom prst="rect">
            <a:avLst/>
          </a:prstGeom>
        </p:spPr>
      </p:pic>
      <p:sp>
        <p:nvSpPr>
          <p:cNvPr id="13" name="Text 7"/>
          <p:cNvSpPr/>
          <p:nvPr/>
        </p:nvSpPr>
        <p:spPr>
          <a:xfrm>
            <a:off x="6434671" y="3714948"/>
            <a:ext cx="4899299"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Point 4 — The Central Unresolved Tension</a:t>
            </a:r>
            <a:endParaRPr lang="en-US" sz="1700" dirty="0"/>
          </a:p>
        </p:txBody>
      </p:sp>
      <p:sp>
        <p:nvSpPr>
          <p:cNvPr id="14" name="Text 8"/>
          <p:cNvSpPr/>
          <p:nvPr/>
        </p:nvSpPr>
        <p:spPr>
          <a:xfrm>
            <a:off x="6434671" y="4348460"/>
            <a:ext cx="4899299"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tension between wuwei and strategic manipulation (Ch.36) is the central unresolved problem. Van Norden suggests this ambiguity is a feature rather than a flaw — 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Daodejing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resists reduction to any single political doctrine.</a:t>
            </a:r>
            <a:endParaRPr lang="en-US" sz="13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35</Slides>
  <Notes>35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2026-06-29T02:14:01Z</dcterms:created>
  <dcterms:modified xsi:type="dcterms:W3CDTF">2026-06-29T02:14:01Z</dcterms:modified>
</cp:coreProperties>
</file>