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57"/>
  </p:notesMasterIdLst>
  <p:handoutMasterIdLst>
    <p:handoutMasterId r:id="rId58"/>
  </p:handoutMasterIdLst>
  <p:sldIdLst>
    <p:sldId id="256" r:id="rId4"/>
    <p:sldId id="257" r:id="rId5"/>
    <p:sldId id="333" r:id="rId6"/>
    <p:sldId id="310" r:id="rId7"/>
    <p:sldId id="319" r:id="rId8"/>
    <p:sldId id="320" r:id="rId9"/>
    <p:sldId id="321" r:id="rId10"/>
    <p:sldId id="323" r:id="rId11"/>
    <p:sldId id="263" r:id="rId12"/>
    <p:sldId id="265" r:id="rId13"/>
    <p:sldId id="311" r:id="rId14"/>
    <p:sldId id="266" r:id="rId15"/>
    <p:sldId id="325" r:id="rId16"/>
    <p:sldId id="324" r:id="rId17"/>
    <p:sldId id="329" r:id="rId18"/>
    <p:sldId id="330" r:id="rId19"/>
    <p:sldId id="332" r:id="rId20"/>
    <p:sldId id="303" r:id="rId21"/>
    <p:sldId id="304" r:id="rId22"/>
    <p:sldId id="291" r:id="rId23"/>
    <p:sldId id="326" r:id="rId24"/>
    <p:sldId id="295" r:id="rId25"/>
    <p:sldId id="297" r:id="rId26"/>
    <p:sldId id="296" r:id="rId27"/>
    <p:sldId id="312" r:id="rId28"/>
    <p:sldId id="313" r:id="rId29"/>
    <p:sldId id="298" r:id="rId30"/>
    <p:sldId id="317" r:id="rId31"/>
    <p:sldId id="318" r:id="rId32"/>
    <p:sldId id="309" r:id="rId33"/>
    <p:sldId id="293" r:id="rId34"/>
    <p:sldId id="299" r:id="rId35"/>
    <p:sldId id="314" r:id="rId36"/>
    <p:sldId id="315" r:id="rId37"/>
    <p:sldId id="316" r:id="rId38"/>
    <p:sldId id="300" r:id="rId39"/>
    <p:sldId id="267" r:id="rId40"/>
    <p:sldId id="269" r:id="rId41"/>
    <p:sldId id="270" r:id="rId42"/>
    <p:sldId id="271" r:id="rId43"/>
    <p:sldId id="274" r:id="rId44"/>
    <p:sldId id="301" r:id="rId45"/>
    <p:sldId id="305" r:id="rId46"/>
    <p:sldId id="302" r:id="rId47"/>
    <p:sldId id="307" r:id="rId48"/>
    <p:sldId id="308" r:id="rId49"/>
    <p:sldId id="280" r:id="rId50"/>
    <p:sldId id="327" r:id="rId51"/>
    <p:sldId id="281" r:id="rId52"/>
    <p:sldId id="328" r:id="rId53"/>
    <p:sldId id="282" r:id="rId54"/>
    <p:sldId id="283" r:id="rId55"/>
    <p:sldId id="306" r:id="rId5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40D542-857A-4A96-9F1A-7F5FC85D8390}" v="29" dt="2022-09-26T20:01:29.0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43"/>
    <p:restoredTop sz="76475"/>
  </p:normalViewPr>
  <p:slideViewPr>
    <p:cSldViewPr>
      <p:cViewPr varScale="1">
        <p:scale>
          <a:sx n="93" d="100"/>
          <a:sy n="93" d="100"/>
        </p:scale>
        <p:origin x="1536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microsoft.com/office/2016/11/relationships/changesInfo" Target="changesInfos/changesInfo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61" Type="http://schemas.openxmlformats.org/officeDocument/2006/relationships/theme" Target="theme/theme1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microsoft.com/office/2015/10/relationships/revisionInfo" Target="revisionInfo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presProps" Target="presProp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Hole" userId="a131402a-191c-4885-ab61-475e015fddd2" providerId="ADAL" clId="{2140D542-857A-4A96-9F1A-7F5FC85D8390}"/>
    <pc:docChg chg="custSel addSld modSld">
      <pc:chgData name="Stephen Hole" userId="a131402a-191c-4885-ab61-475e015fddd2" providerId="ADAL" clId="{2140D542-857A-4A96-9F1A-7F5FC85D8390}" dt="2022-09-26T20:09:15.187" v="199" actId="20577"/>
      <pc:docMkLst>
        <pc:docMk/>
      </pc:docMkLst>
      <pc:sldChg chg="modSp">
        <pc:chgData name="Stephen Hole" userId="a131402a-191c-4885-ab61-475e015fddd2" providerId="ADAL" clId="{2140D542-857A-4A96-9F1A-7F5FC85D8390}" dt="2022-09-26T20:01:29.096" v="143" actId="20577"/>
        <pc:sldMkLst>
          <pc:docMk/>
          <pc:sldMk cId="0" sldId="272"/>
        </pc:sldMkLst>
        <pc:spChg chg="mod">
          <ac:chgData name="Stephen Hole" userId="a131402a-191c-4885-ab61-475e015fddd2" providerId="ADAL" clId="{2140D542-857A-4A96-9F1A-7F5FC85D8390}" dt="2022-09-26T20:01:29.096" v="143" actId="20577"/>
          <ac:spMkLst>
            <pc:docMk/>
            <pc:sldMk cId="0" sldId="272"/>
            <ac:spMk id="36868" creationId="{00000000-0000-0000-0000-000000000000}"/>
          </ac:spMkLst>
        </pc:spChg>
      </pc:sldChg>
      <pc:sldChg chg="modSp">
        <pc:chgData name="Stephen Hole" userId="a131402a-191c-4885-ab61-475e015fddd2" providerId="ADAL" clId="{2140D542-857A-4A96-9F1A-7F5FC85D8390}" dt="2022-09-26T19:59:49.528" v="115" actId="6549"/>
        <pc:sldMkLst>
          <pc:docMk/>
          <pc:sldMk cId="762669138" sldId="305"/>
        </pc:sldMkLst>
        <pc:spChg chg="mod">
          <ac:chgData name="Stephen Hole" userId="a131402a-191c-4885-ab61-475e015fddd2" providerId="ADAL" clId="{2140D542-857A-4A96-9F1A-7F5FC85D8390}" dt="2022-09-26T19:59:49.528" v="115" actId="6549"/>
          <ac:spMkLst>
            <pc:docMk/>
            <pc:sldMk cId="762669138" sldId="305"/>
            <ac:spMk id="3" creationId="{00000000-0000-0000-0000-000000000000}"/>
          </ac:spMkLst>
        </pc:spChg>
      </pc:sldChg>
      <pc:sldChg chg="addSp delSp modSp new mod">
        <pc:chgData name="Stephen Hole" userId="a131402a-191c-4885-ab61-475e015fddd2" providerId="ADAL" clId="{2140D542-857A-4A96-9F1A-7F5FC85D8390}" dt="2022-09-26T19:32:39.716" v="56" actId="20577"/>
        <pc:sldMkLst>
          <pc:docMk/>
          <pc:sldMk cId="4033732398" sldId="312"/>
        </pc:sldMkLst>
        <pc:spChg chg="mod">
          <ac:chgData name="Stephen Hole" userId="a131402a-191c-4885-ab61-475e015fddd2" providerId="ADAL" clId="{2140D542-857A-4A96-9F1A-7F5FC85D8390}" dt="2022-09-26T19:32:39.716" v="56" actId="20577"/>
          <ac:spMkLst>
            <pc:docMk/>
            <pc:sldMk cId="4033732398" sldId="312"/>
            <ac:spMk id="2" creationId="{4F59DF3C-4C8D-40EF-BCA7-F4DC60C842FF}"/>
          </ac:spMkLst>
        </pc:spChg>
        <pc:spChg chg="del">
          <ac:chgData name="Stephen Hole" userId="a131402a-191c-4885-ab61-475e015fddd2" providerId="ADAL" clId="{2140D542-857A-4A96-9F1A-7F5FC85D8390}" dt="2022-09-26T19:28:52.743" v="1" actId="22"/>
          <ac:spMkLst>
            <pc:docMk/>
            <pc:sldMk cId="4033732398" sldId="312"/>
            <ac:spMk id="3" creationId="{435BB4D0-9522-47D6-BCA5-F5451D90CEE6}"/>
          </ac:spMkLst>
        </pc:spChg>
        <pc:picChg chg="add mod ord">
          <ac:chgData name="Stephen Hole" userId="a131402a-191c-4885-ab61-475e015fddd2" providerId="ADAL" clId="{2140D542-857A-4A96-9F1A-7F5FC85D8390}" dt="2022-09-26T19:29:08.926" v="4" actId="14100"/>
          <ac:picMkLst>
            <pc:docMk/>
            <pc:sldMk cId="4033732398" sldId="312"/>
            <ac:picMk id="5" creationId="{08521280-D1D2-4B14-AF5D-942A3B88C588}"/>
          </ac:picMkLst>
        </pc:picChg>
      </pc:sldChg>
      <pc:sldChg chg="addSp delSp modSp new mod">
        <pc:chgData name="Stephen Hole" userId="a131402a-191c-4885-ab61-475e015fddd2" providerId="ADAL" clId="{2140D542-857A-4A96-9F1A-7F5FC85D8390}" dt="2022-09-26T19:32:15.574" v="34" actId="20577"/>
        <pc:sldMkLst>
          <pc:docMk/>
          <pc:sldMk cId="4124484379" sldId="313"/>
        </pc:sldMkLst>
        <pc:spChg chg="mod">
          <ac:chgData name="Stephen Hole" userId="a131402a-191c-4885-ab61-475e015fddd2" providerId="ADAL" clId="{2140D542-857A-4A96-9F1A-7F5FC85D8390}" dt="2022-09-26T19:32:15.574" v="34" actId="20577"/>
          <ac:spMkLst>
            <pc:docMk/>
            <pc:sldMk cId="4124484379" sldId="313"/>
            <ac:spMk id="2" creationId="{D7C02B49-01F9-4838-99AB-4F34A3684AA7}"/>
          </ac:spMkLst>
        </pc:spChg>
        <pc:spChg chg="del">
          <ac:chgData name="Stephen Hole" userId="a131402a-191c-4885-ab61-475e015fddd2" providerId="ADAL" clId="{2140D542-857A-4A96-9F1A-7F5FC85D8390}" dt="2022-09-26T19:31:16.365" v="6" actId="22"/>
          <ac:spMkLst>
            <pc:docMk/>
            <pc:sldMk cId="4124484379" sldId="313"/>
            <ac:spMk id="3" creationId="{66C66B02-32E4-47FB-87B0-D435B930786C}"/>
          </ac:spMkLst>
        </pc:spChg>
        <pc:picChg chg="add mod ord">
          <ac:chgData name="Stephen Hole" userId="a131402a-191c-4885-ab61-475e015fddd2" providerId="ADAL" clId="{2140D542-857A-4A96-9F1A-7F5FC85D8390}" dt="2022-09-26T19:31:26.770" v="8" actId="14100"/>
          <ac:picMkLst>
            <pc:docMk/>
            <pc:sldMk cId="4124484379" sldId="313"/>
            <ac:picMk id="5" creationId="{4D42A3C4-1F64-4704-8B7C-9AADB43ED03B}"/>
          </ac:picMkLst>
        </pc:picChg>
      </pc:sldChg>
      <pc:sldChg chg="addSp delSp modSp new mod">
        <pc:chgData name="Stephen Hole" userId="a131402a-191c-4885-ab61-475e015fddd2" providerId="ADAL" clId="{2140D542-857A-4A96-9F1A-7F5FC85D8390}" dt="2022-09-26T19:35:31.086" v="81" actId="20577"/>
        <pc:sldMkLst>
          <pc:docMk/>
          <pc:sldMk cId="2052759067" sldId="314"/>
        </pc:sldMkLst>
        <pc:spChg chg="mod">
          <ac:chgData name="Stephen Hole" userId="a131402a-191c-4885-ab61-475e015fddd2" providerId="ADAL" clId="{2140D542-857A-4A96-9F1A-7F5FC85D8390}" dt="2022-09-26T19:35:31.086" v="81" actId="20577"/>
          <ac:spMkLst>
            <pc:docMk/>
            <pc:sldMk cId="2052759067" sldId="314"/>
            <ac:spMk id="2" creationId="{4072BF5A-C92A-43BC-B7B0-6797BDD1D813}"/>
          </ac:spMkLst>
        </pc:spChg>
        <pc:spChg chg="del">
          <ac:chgData name="Stephen Hole" userId="a131402a-191c-4885-ab61-475e015fddd2" providerId="ADAL" clId="{2140D542-857A-4A96-9F1A-7F5FC85D8390}" dt="2022-09-26T19:34:14.778" v="58" actId="22"/>
          <ac:spMkLst>
            <pc:docMk/>
            <pc:sldMk cId="2052759067" sldId="314"/>
            <ac:spMk id="3" creationId="{3E04BE40-6F0E-4C54-97BC-24F35371159E}"/>
          </ac:spMkLst>
        </pc:spChg>
        <pc:picChg chg="add mod ord">
          <ac:chgData name="Stephen Hole" userId="a131402a-191c-4885-ab61-475e015fddd2" providerId="ADAL" clId="{2140D542-857A-4A96-9F1A-7F5FC85D8390}" dt="2022-09-26T19:34:14.778" v="58" actId="22"/>
          <ac:picMkLst>
            <pc:docMk/>
            <pc:sldMk cId="2052759067" sldId="314"/>
            <ac:picMk id="5" creationId="{B9A117A0-1724-4D88-AF5F-A06167B77655}"/>
          </ac:picMkLst>
        </pc:picChg>
      </pc:sldChg>
      <pc:sldChg chg="addSp delSp modSp new mod">
        <pc:chgData name="Stephen Hole" userId="a131402a-191c-4885-ab61-475e015fddd2" providerId="ADAL" clId="{2140D542-857A-4A96-9F1A-7F5FC85D8390}" dt="2022-09-26T19:57:09.439" v="111" actId="14100"/>
        <pc:sldMkLst>
          <pc:docMk/>
          <pc:sldMk cId="2571944738" sldId="315"/>
        </pc:sldMkLst>
        <pc:spChg chg="mod">
          <ac:chgData name="Stephen Hole" userId="a131402a-191c-4885-ab61-475e015fddd2" providerId="ADAL" clId="{2140D542-857A-4A96-9F1A-7F5FC85D8390}" dt="2022-09-26T19:35:55.333" v="107" actId="20577"/>
          <ac:spMkLst>
            <pc:docMk/>
            <pc:sldMk cId="2571944738" sldId="315"/>
            <ac:spMk id="2" creationId="{7E684128-5C6D-42D7-AB12-1DA332B4E16E}"/>
          </ac:spMkLst>
        </pc:spChg>
        <pc:spChg chg="del">
          <ac:chgData name="Stephen Hole" userId="a131402a-191c-4885-ab61-475e015fddd2" providerId="ADAL" clId="{2140D542-857A-4A96-9F1A-7F5FC85D8390}" dt="2022-09-26T19:34:56.220" v="60" actId="22"/>
          <ac:spMkLst>
            <pc:docMk/>
            <pc:sldMk cId="2571944738" sldId="315"/>
            <ac:spMk id="3" creationId="{05DAFC2F-82AD-4165-AB44-AC7269AEA671}"/>
          </ac:spMkLst>
        </pc:spChg>
        <pc:spChg chg="add del mod">
          <ac:chgData name="Stephen Hole" userId="a131402a-191c-4885-ab61-475e015fddd2" providerId="ADAL" clId="{2140D542-857A-4A96-9F1A-7F5FC85D8390}" dt="2022-09-26T19:57:00.717" v="109" actId="22"/>
          <ac:spMkLst>
            <pc:docMk/>
            <pc:sldMk cId="2571944738" sldId="315"/>
            <ac:spMk id="7" creationId="{338A9558-B107-465E-BC3D-21E4EDB874EC}"/>
          </ac:spMkLst>
        </pc:spChg>
        <pc:picChg chg="add del mod ord">
          <ac:chgData name="Stephen Hole" userId="a131402a-191c-4885-ab61-475e015fddd2" providerId="ADAL" clId="{2140D542-857A-4A96-9F1A-7F5FC85D8390}" dt="2022-09-26T19:56:57.334" v="108" actId="478"/>
          <ac:picMkLst>
            <pc:docMk/>
            <pc:sldMk cId="2571944738" sldId="315"/>
            <ac:picMk id="5" creationId="{B6A08AD8-EC18-4ACD-885E-39D606C68E4D}"/>
          </ac:picMkLst>
        </pc:picChg>
        <pc:picChg chg="add mod ord">
          <ac:chgData name="Stephen Hole" userId="a131402a-191c-4885-ab61-475e015fddd2" providerId="ADAL" clId="{2140D542-857A-4A96-9F1A-7F5FC85D8390}" dt="2022-09-26T19:57:09.439" v="111" actId="14100"/>
          <ac:picMkLst>
            <pc:docMk/>
            <pc:sldMk cId="2571944738" sldId="315"/>
            <ac:picMk id="9" creationId="{E343AEA8-E42F-4BC4-B280-D4EF4D53DB40}"/>
          </ac:picMkLst>
        </pc:picChg>
      </pc:sldChg>
      <pc:sldChg chg="addSp delSp modSp new mod">
        <pc:chgData name="Stephen Hole" userId="a131402a-191c-4885-ab61-475e015fddd2" providerId="ADAL" clId="{2140D542-857A-4A96-9F1A-7F5FC85D8390}" dt="2022-09-26T19:58:52.121" v="114"/>
        <pc:sldMkLst>
          <pc:docMk/>
          <pc:sldMk cId="197719471" sldId="316"/>
        </pc:sldMkLst>
        <pc:spChg chg="mod">
          <ac:chgData name="Stephen Hole" userId="a131402a-191c-4885-ab61-475e015fddd2" providerId="ADAL" clId="{2140D542-857A-4A96-9F1A-7F5FC85D8390}" dt="2022-09-26T19:58:52.121" v="114"/>
          <ac:spMkLst>
            <pc:docMk/>
            <pc:sldMk cId="197719471" sldId="316"/>
            <ac:spMk id="2" creationId="{48654EA2-F411-4E5E-987D-34DE8A420D22}"/>
          </ac:spMkLst>
        </pc:spChg>
        <pc:spChg chg="del">
          <ac:chgData name="Stephen Hole" userId="a131402a-191c-4885-ab61-475e015fddd2" providerId="ADAL" clId="{2140D542-857A-4A96-9F1A-7F5FC85D8390}" dt="2022-09-26T19:58:18.706" v="113" actId="22"/>
          <ac:spMkLst>
            <pc:docMk/>
            <pc:sldMk cId="197719471" sldId="316"/>
            <ac:spMk id="3" creationId="{A2646E1F-2E2D-4A76-9E2E-BAAA467D3347}"/>
          </ac:spMkLst>
        </pc:spChg>
        <pc:picChg chg="add mod ord">
          <ac:chgData name="Stephen Hole" userId="a131402a-191c-4885-ab61-475e015fddd2" providerId="ADAL" clId="{2140D542-857A-4A96-9F1A-7F5FC85D8390}" dt="2022-09-26T19:58:18.706" v="113" actId="22"/>
          <ac:picMkLst>
            <pc:docMk/>
            <pc:sldMk cId="197719471" sldId="316"/>
            <ac:picMk id="5" creationId="{9B5BB6BC-0437-4315-B770-D85E97011444}"/>
          </ac:picMkLst>
        </pc:picChg>
      </pc:sldChg>
      <pc:sldChg chg="addSp delSp modSp new mod">
        <pc:chgData name="Stephen Hole" userId="a131402a-191c-4885-ab61-475e015fddd2" providerId="ADAL" clId="{2140D542-857A-4A96-9F1A-7F5FC85D8390}" dt="2022-09-26T20:05:40.973" v="164" actId="20577"/>
        <pc:sldMkLst>
          <pc:docMk/>
          <pc:sldMk cId="1025819580" sldId="317"/>
        </pc:sldMkLst>
        <pc:spChg chg="mod">
          <ac:chgData name="Stephen Hole" userId="a131402a-191c-4885-ab61-475e015fddd2" providerId="ADAL" clId="{2140D542-857A-4A96-9F1A-7F5FC85D8390}" dt="2022-09-26T20:05:40.973" v="164" actId="20577"/>
          <ac:spMkLst>
            <pc:docMk/>
            <pc:sldMk cId="1025819580" sldId="317"/>
            <ac:spMk id="2" creationId="{3B87BDE4-B4C7-4579-B766-DA9CEB2E69C1}"/>
          </ac:spMkLst>
        </pc:spChg>
        <pc:spChg chg="del">
          <ac:chgData name="Stephen Hole" userId="a131402a-191c-4885-ab61-475e015fddd2" providerId="ADAL" clId="{2140D542-857A-4A96-9F1A-7F5FC85D8390}" dt="2022-09-26T20:05:04.242" v="145" actId="22"/>
          <ac:spMkLst>
            <pc:docMk/>
            <pc:sldMk cId="1025819580" sldId="317"/>
            <ac:spMk id="3" creationId="{F9E3A955-7CFD-4912-B82A-BFB0248AF739}"/>
          </ac:spMkLst>
        </pc:spChg>
        <pc:picChg chg="add mod ord">
          <ac:chgData name="Stephen Hole" userId="a131402a-191c-4885-ab61-475e015fddd2" providerId="ADAL" clId="{2140D542-857A-4A96-9F1A-7F5FC85D8390}" dt="2022-09-26T20:05:04.242" v="145" actId="22"/>
          <ac:picMkLst>
            <pc:docMk/>
            <pc:sldMk cId="1025819580" sldId="317"/>
            <ac:picMk id="5" creationId="{D1F7BC64-E87F-4137-9EC7-35FA10884904}"/>
          </ac:picMkLst>
        </pc:picChg>
      </pc:sldChg>
      <pc:sldChg chg="addSp delSp modSp new mod">
        <pc:chgData name="Stephen Hole" userId="a131402a-191c-4885-ab61-475e015fddd2" providerId="ADAL" clId="{2140D542-857A-4A96-9F1A-7F5FC85D8390}" dt="2022-09-26T20:09:15.187" v="199" actId="20577"/>
        <pc:sldMkLst>
          <pc:docMk/>
          <pc:sldMk cId="1860932438" sldId="318"/>
        </pc:sldMkLst>
        <pc:spChg chg="mod">
          <ac:chgData name="Stephen Hole" userId="a131402a-191c-4885-ab61-475e015fddd2" providerId="ADAL" clId="{2140D542-857A-4A96-9F1A-7F5FC85D8390}" dt="2022-09-26T20:09:15.187" v="199" actId="20577"/>
          <ac:spMkLst>
            <pc:docMk/>
            <pc:sldMk cId="1860932438" sldId="318"/>
            <ac:spMk id="2" creationId="{DAD3DCBF-36AF-47F9-A3C2-EC58D64EC29D}"/>
          </ac:spMkLst>
        </pc:spChg>
        <pc:spChg chg="del">
          <ac:chgData name="Stephen Hole" userId="a131402a-191c-4885-ab61-475e015fddd2" providerId="ADAL" clId="{2140D542-857A-4A96-9F1A-7F5FC85D8390}" dt="2022-09-26T20:08:29.741" v="166" actId="22"/>
          <ac:spMkLst>
            <pc:docMk/>
            <pc:sldMk cId="1860932438" sldId="318"/>
            <ac:spMk id="3" creationId="{2853CD47-389B-4697-B0C6-288445A89A4D}"/>
          </ac:spMkLst>
        </pc:spChg>
        <pc:picChg chg="add mod ord">
          <ac:chgData name="Stephen Hole" userId="a131402a-191c-4885-ab61-475e015fddd2" providerId="ADAL" clId="{2140D542-857A-4A96-9F1A-7F5FC85D8390}" dt="2022-09-26T20:08:56.294" v="168" actId="14100"/>
          <ac:picMkLst>
            <pc:docMk/>
            <pc:sldMk cId="1860932438" sldId="318"/>
            <ac:picMk id="5" creationId="{B5373F3F-BD1A-4334-A461-7127930FB84A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9AF940-9238-4BC0-ADD3-205609F0BB9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485348E-07FA-41F2-9D97-EBE090706C3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"A set of information held in a computer" - Oxford English Dictionary</a:t>
          </a:r>
        </a:p>
      </dgm:t>
      <dgm:extLst>
        <a:ext uri="{E40237B7-FDA0-4F09-8148-C483321AD2D9}">
          <dgm14:cNvPr xmlns:dgm14="http://schemas.microsoft.com/office/drawing/2010/diagram" id="0" name="" descr="&quot;A set of information held in a computer&quot; - Oxford English Dictionary&#13;&#10;"/>
        </a:ext>
      </dgm:extLst>
    </dgm:pt>
    <dgm:pt modelId="{EF2B0252-FEB2-4617-9A24-4416DF85A9A8}" type="parTrans" cxnId="{33696955-35CB-40BE-8BBE-F08F85F34DE5}">
      <dgm:prSet/>
      <dgm:spPr/>
      <dgm:t>
        <a:bodyPr/>
        <a:lstStyle/>
        <a:p>
          <a:endParaRPr lang="en-US"/>
        </a:p>
      </dgm:t>
    </dgm:pt>
    <dgm:pt modelId="{4BB2C5C7-3F26-48F7-A5F6-59D5AC903EA8}" type="sibTrans" cxnId="{33696955-35CB-40BE-8BBE-F08F85F34DE5}">
      <dgm:prSet/>
      <dgm:spPr/>
      <dgm:t>
        <a:bodyPr/>
        <a:lstStyle/>
        <a:p>
          <a:endParaRPr lang="en-US"/>
        </a:p>
      </dgm:t>
    </dgm:pt>
    <dgm:pt modelId="{2F233A64-89F0-4726-857E-35A8DF4A0E3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“One or more large structured sets of persistent data, usually associated with software to update and query the data” - Free On-Line Dictionary of Computing</a:t>
          </a:r>
        </a:p>
      </dgm:t>
      <dgm:extLst>
        <a:ext uri="{E40237B7-FDA0-4F09-8148-C483321AD2D9}">
          <dgm14:cNvPr xmlns:dgm14="http://schemas.microsoft.com/office/drawing/2010/diagram" id="0" name="" descr="•“One or more large structured sets of persistent data, usually associated with software to update and query the data” - Free On-Line Dictionary of Computing&#10;"/>
        </a:ext>
      </dgm:extLst>
    </dgm:pt>
    <dgm:pt modelId="{6B9E26CD-2412-42BA-844E-945FCDE081C9}" type="parTrans" cxnId="{F9B6E5E5-62ED-46B5-BE0F-0CCC534F6039}">
      <dgm:prSet/>
      <dgm:spPr/>
      <dgm:t>
        <a:bodyPr/>
        <a:lstStyle/>
        <a:p>
          <a:endParaRPr lang="en-US"/>
        </a:p>
      </dgm:t>
    </dgm:pt>
    <dgm:pt modelId="{E572D431-62FA-49C2-AC54-ADA60D0ECD24}" type="sibTrans" cxnId="{F9B6E5E5-62ED-46B5-BE0F-0CCC534F6039}">
      <dgm:prSet/>
      <dgm:spPr/>
      <dgm:t>
        <a:bodyPr/>
        <a:lstStyle/>
        <a:p>
          <a:endParaRPr lang="en-US"/>
        </a:p>
      </dgm:t>
    </dgm:pt>
    <dgm:pt modelId="{6C769DE3-A944-2D45-B2C2-1327EA8F34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A database is a structured collection of data that is organized in a way to make it easily accessible, manageable, and updateable. It is designed to efficiently store, retrieve, and manage vast amounts of information in a systematic and structured manner. Databases are a fundamental part of modern computing and play a critical role in various applications and systems.</a:t>
          </a:r>
          <a:endParaRPr lang="en-GB" dirty="0"/>
        </a:p>
      </dgm:t>
    </dgm:pt>
    <dgm:pt modelId="{D14CE37F-7312-D64E-A3E8-72873C8DC66B}" type="parTrans" cxnId="{FE58F9FD-123C-084E-BB23-B26C5F916B44}">
      <dgm:prSet/>
      <dgm:spPr/>
      <dgm:t>
        <a:bodyPr/>
        <a:lstStyle/>
        <a:p>
          <a:endParaRPr lang="en-GB"/>
        </a:p>
      </dgm:t>
    </dgm:pt>
    <dgm:pt modelId="{4EA072B3-69CC-7146-A756-E2E928888E7C}" type="sibTrans" cxnId="{FE58F9FD-123C-084E-BB23-B26C5F916B44}">
      <dgm:prSet/>
      <dgm:spPr/>
      <dgm:t>
        <a:bodyPr/>
        <a:lstStyle/>
        <a:p>
          <a:endParaRPr lang="en-GB"/>
        </a:p>
      </dgm:t>
    </dgm:pt>
    <dgm:pt modelId="{4AACF5B5-AF62-4042-B80B-B2690E5C2880}" type="pres">
      <dgm:prSet presAssocID="{5D9AF940-9238-4BC0-ADD3-205609F0BB9D}" presName="root" presStyleCnt="0">
        <dgm:presLayoutVars>
          <dgm:dir/>
          <dgm:resizeHandles val="exact"/>
        </dgm:presLayoutVars>
      </dgm:prSet>
      <dgm:spPr/>
    </dgm:pt>
    <dgm:pt modelId="{1FFD3986-D8B1-4BA2-9B5F-DBDECB94375F}" type="pres">
      <dgm:prSet presAssocID="{B485348E-07FA-41F2-9D97-EBE090706C32}" presName="compNode" presStyleCnt="0"/>
      <dgm:spPr/>
    </dgm:pt>
    <dgm:pt modelId="{639B8219-4A9E-428D-A208-E442323E12DC}" type="pres">
      <dgm:prSet presAssocID="{B485348E-07FA-41F2-9D97-EBE090706C32}" presName="bgRect" presStyleLbl="bgShp" presStyleIdx="0" presStyleCnt="3"/>
      <dgm:spPr/>
    </dgm:pt>
    <dgm:pt modelId="{D51E3021-8D32-45BE-8458-CA96094E95F1}" type="pres">
      <dgm:prSet presAssocID="{B485348E-07FA-41F2-9D97-EBE090706C3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F38FA37-6CFD-4FFE-AA06-F76332E92F3D}" type="pres">
      <dgm:prSet presAssocID="{B485348E-07FA-41F2-9D97-EBE090706C32}" presName="spaceRect" presStyleCnt="0"/>
      <dgm:spPr/>
    </dgm:pt>
    <dgm:pt modelId="{4D98BE37-8D7C-432B-95D3-E84FFFABCF11}" type="pres">
      <dgm:prSet presAssocID="{B485348E-07FA-41F2-9D97-EBE090706C32}" presName="parTx" presStyleLbl="revTx" presStyleIdx="0" presStyleCnt="3">
        <dgm:presLayoutVars>
          <dgm:chMax val="0"/>
          <dgm:chPref val="0"/>
        </dgm:presLayoutVars>
      </dgm:prSet>
      <dgm:spPr/>
    </dgm:pt>
    <dgm:pt modelId="{3BE38734-7988-48CB-A663-481AE6316CEB}" type="pres">
      <dgm:prSet presAssocID="{4BB2C5C7-3F26-48F7-A5F6-59D5AC903EA8}" presName="sibTrans" presStyleCnt="0"/>
      <dgm:spPr/>
    </dgm:pt>
    <dgm:pt modelId="{EFD9F1A6-00E7-4B5B-AC32-BA39D15B93B4}" type="pres">
      <dgm:prSet presAssocID="{2F233A64-89F0-4726-857E-35A8DF4A0E32}" presName="compNode" presStyleCnt="0"/>
      <dgm:spPr/>
    </dgm:pt>
    <dgm:pt modelId="{ABDC40C4-191A-4676-B286-CAE662FAF0AE}" type="pres">
      <dgm:prSet presAssocID="{2F233A64-89F0-4726-857E-35A8DF4A0E32}" presName="bgRect" presStyleLbl="bgShp" presStyleIdx="1" presStyleCnt="3"/>
      <dgm:spPr/>
    </dgm:pt>
    <dgm:pt modelId="{DB09C37C-723E-4A2E-B4D3-FBBE1B4DFB9F}" type="pres">
      <dgm:prSet presAssocID="{2F233A64-89F0-4726-857E-35A8DF4A0E3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C1D7823F-CF03-4801-9897-FCAA9C79E666}" type="pres">
      <dgm:prSet presAssocID="{2F233A64-89F0-4726-857E-35A8DF4A0E32}" presName="spaceRect" presStyleCnt="0"/>
      <dgm:spPr/>
    </dgm:pt>
    <dgm:pt modelId="{DC39F01C-7765-4BE4-88A3-68EFAC2E771B}" type="pres">
      <dgm:prSet presAssocID="{2F233A64-89F0-4726-857E-35A8DF4A0E32}" presName="parTx" presStyleLbl="revTx" presStyleIdx="1" presStyleCnt="3">
        <dgm:presLayoutVars>
          <dgm:chMax val="0"/>
          <dgm:chPref val="0"/>
        </dgm:presLayoutVars>
      </dgm:prSet>
      <dgm:spPr/>
    </dgm:pt>
    <dgm:pt modelId="{4AE08071-A18F-A141-805D-AE73F5FB4687}" type="pres">
      <dgm:prSet presAssocID="{E572D431-62FA-49C2-AC54-ADA60D0ECD24}" presName="sibTrans" presStyleCnt="0"/>
      <dgm:spPr/>
    </dgm:pt>
    <dgm:pt modelId="{792975FE-B774-804F-98EE-46234E15F620}" type="pres">
      <dgm:prSet presAssocID="{6C769DE3-A944-2D45-B2C2-1327EA8F34B1}" presName="compNode" presStyleCnt="0"/>
      <dgm:spPr/>
    </dgm:pt>
    <dgm:pt modelId="{E4682E0F-37D9-5E4F-A308-2E24563AFFD6}" type="pres">
      <dgm:prSet presAssocID="{6C769DE3-A944-2D45-B2C2-1327EA8F34B1}" presName="bgRect" presStyleLbl="bgShp" presStyleIdx="2" presStyleCnt="3"/>
      <dgm:spPr/>
    </dgm:pt>
    <dgm:pt modelId="{C13DFD7C-0FF0-6945-B504-F56C204030D7}" type="pres">
      <dgm:prSet presAssocID="{6C769DE3-A944-2D45-B2C2-1327EA8F34B1}" presName="iconRect" presStyleLbl="node1" presStyleIdx="2" presStyleCnt="3"/>
      <dgm:spPr/>
    </dgm:pt>
    <dgm:pt modelId="{A3E75325-0A05-DF4B-8460-1011CF2B4998}" type="pres">
      <dgm:prSet presAssocID="{6C769DE3-A944-2D45-B2C2-1327EA8F34B1}" presName="spaceRect" presStyleCnt="0"/>
      <dgm:spPr/>
    </dgm:pt>
    <dgm:pt modelId="{3D70E20C-E5EA-B04F-A2B0-AD9F91C32A18}" type="pres">
      <dgm:prSet presAssocID="{6C769DE3-A944-2D45-B2C2-1327EA8F34B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A907901-D56B-41BC-8F82-742DAD2C434E}" type="presOf" srcId="{5D9AF940-9238-4BC0-ADD3-205609F0BB9D}" destId="{4AACF5B5-AF62-4042-B80B-B2690E5C2880}" srcOrd="0" destOrd="0" presId="urn:microsoft.com/office/officeart/2018/2/layout/IconVerticalSolidList"/>
    <dgm:cxn modelId="{AF009610-9FB5-47EC-9A48-DC4CED9CC05B}" type="presOf" srcId="{2F233A64-89F0-4726-857E-35A8DF4A0E32}" destId="{DC39F01C-7765-4BE4-88A3-68EFAC2E771B}" srcOrd="0" destOrd="0" presId="urn:microsoft.com/office/officeart/2018/2/layout/IconVerticalSolidList"/>
    <dgm:cxn modelId="{33696955-35CB-40BE-8BBE-F08F85F34DE5}" srcId="{5D9AF940-9238-4BC0-ADD3-205609F0BB9D}" destId="{B485348E-07FA-41F2-9D97-EBE090706C32}" srcOrd="0" destOrd="0" parTransId="{EF2B0252-FEB2-4617-9A24-4416DF85A9A8}" sibTransId="{4BB2C5C7-3F26-48F7-A5F6-59D5AC903EA8}"/>
    <dgm:cxn modelId="{5B835573-C4FD-4F9F-BAD9-4A8BCCE75B17}" type="presOf" srcId="{B485348E-07FA-41F2-9D97-EBE090706C32}" destId="{4D98BE37-8D7C-432B-95D3-E84FFFABCF11}" srcOrd="0" destOrd="0" presId="urn:microsoft.com/office/officeart/2018/2/layout/IconVerticalSolidList"/>
    <dgm:cxn modelId="{344191A3-D62D-0240-AE50-BF9FB027BB11}" type="presOf" srcId="{6C769DE3-A944-2D45-B2C2-1327EA8F34B1}" destId="{3D70E20C-E5EA-B04F-A2B0-AD9F91C32A18}" srcOrd="0" destOrd="0" presId="urn:microsoft.com/office/officeart/2018/2/layout/IconVerticalSolidList"/>
    <dgm:cxn modelId="{F9B6E5E5-62ED-46B5-BE0F-0CCC534F6039}" srcId="{5D9AF940-9238-4BC0-ADD3-205609F0BB9D}" destId="{2F233A64-89F0-4726-857E-35A8DF4A0E32}" srcOrd="1" destOrd="0" parTransId="{6B9E26CD-2412-42BA-844E-945FCDE081C9}" sibTransId="{E572D431-62FA-49C2-AC54-ADA60D0ECD24}"/>
    <dgm:cxn modelId="{FE58F9FD-123C-084E-BB23-B26C5F916B44}" srcId="{5D9AF940-9238-4BC0-ADD3-205609F0BB9D}" destId="{6C769DE3-A944-2D45-B2C2-1327EA8F34B1}" srcOrd="2" destOrd="0" parTransId="{D14CE37F-7312-D64E-A3E8-72873C8DC66B}" sibTransId="{4EA072B3-69CC-7146-A756-E2E928888E7C}"/>
    <dgm:cxn modelId="{C5B200E7-5CC1-4B91-B08E-E314B0CC377A}" type="presParOf" srcId="{4AACF5B5-AF62-4042-B80B-B2690E5C2880}" destId="{1FFD3986-D8B1-4BA2-9B5F-DBDECB94375F}" srcOrd="0" destOrd="0" presId="urn:microsoft.com/office/officeart/2018/2/layout/IconVerticalSolidList"/>
    <dgm:cxn modelId="{4BBCA43A-B877-48E4-A233-E6D38D20A12C}" type="presParOf" srcId="{1FFD3986-D8B1-4BA2-9B5F-DBDECB94375F}" destId="{639B8219-4A9E-428D-A208-E442323E12DC}" srcOrd="0" destOrd="0" presId="urn:microsoft.com/office/officeart/2018/2/layout/IconVerticalSolidList"/>
    <dgm:cxn modelId="{F61D3D3E-EED6-4E7B-B5C0-9A78046191EF}" type="presParOf" srcId="{1FFD3986-D8B1-4BA2-9B5F-DBDECB94375F}" destId="{D51E3021-8D32-45BE-8458-CA96094E95F1}" srcOrd="1" destOrd="0" presId="urn:microsoft.com/office/officeart/2018/2/layout/IconVerticalSolidList"/>
    <dgm:cxn modelId="{2CA094A7-D4A2-431B-B7AC-790845FE2732}" type="presParOf" srcId="{1FFD3986-D8B1-4BA2-9B5F-DBDECB94375F}" destId="{1F38FA37-6CFD-4FFE-AA06-F76332E92F3D}" srcOrd="2" destOrd="0" presId="urn:microsoft.com/office/officeart/2018/2/layout/IconVerticalSolidList"/>
    <dgm:cxn modelId="{C226B9FF-09CF-458D-A5DA-835383553160}" type="presParOf" srcId="{1FFD3986-D8B1-4BA2-9B5F-DBDECB94375F}" destId="{4D98BE37-8D7C-432B-95D3-E84FFFABCF11}" srcOrd="3" destOrd="0" presId="urn:microsoft.com/office/officeart/2018/2/layout/IconVerticalSolidList"/>
    <dgm:cxn modelId="{21258F7F-1FBF-4B36-AE21-6303E574031C}" type="presParOf" srcId="{4AACF5B5-AF62-4042-B80B-B2690E5C2880}" destId="{3BE38734-7988-48CB-A663-481AE6316CEB}" srcOrd="1" destOrd="0" presId="urn:microsoft.com/office/officeart/2018/2/layout/IconVerticalSolidList"/>
    <dgm:cxn modelId="{56595762-3272-4D33-8686-075D04FF8DB4}" type="presParOf" srcId="{4AACF5B5-AF62-4042-B80B-B2690E5C2880}" destId="{EFD9F1A6-00E7-4B5B-AC32-BA39D15B93B4}" srcOrd="2" destOrd="0" presId="urn:microsoft.com/office/officeart/2018/2/layout/IconVerticalSolidList"/>
    <dgm:cxn modelId="{6FEFA829-0973-4F45-8748-1069AA12BF97}" type="presParOf" srcId="{EFD9F1A6-00E7-4B5B-AC32-BA39D15B93B4}" destId="{ABDC40C4-191A-4676-B286-CAE662FAF0AE}" srcOrd="0" destOrd="0" presId="urn:microsoft.com/office/officeart/2018/2/layout/IconVerticalSolidList"/>
    <dgm:cxn modelId="{00458D34-745F-45B4-8D75-B24CD048EF74}" type="presParOf" srcId="{EFD9F1A6-00E7-4B5B-AC32-BA39D15B93B4}" destId="{DB09C37C-723E-4A2E-B4D3-FBBE1B4DFB9F}" srcOrd="1" destOrd="0" presId="urn:microsoft.com/office/officeart/2018/2/layout/IconVerticalSolidList"/>
    <dgm:cxn modelId="{6E6A0F5E-69E7-4F41-B268-0945565CAEDA}" type="presParOf" srcId="{EFD9F1A6-00E7-4B5B-AC32-BA39D15B93B4}" destId="{C1D7823F-CF03-4801-9897-FCAA9C79E666}" srcOrd="2" destOrd="0" presId="urn:microsoft.com/office/officeart/2018/2/layout/IconVerticalSolidList"/>
    <dgm:cxn modelId="{2D078A61-3039-4916-AD48-219B77BEFBA1}" type="presParOf" srcId="{EFD9F1A6-00E7-4B5B-AC32-BA39D15B93B4}" destId="{DC39F01C-7765-4BE4-88A3-68EFAC2E771B}" srcOrd="3" destOrd="0" presId="urn:microsoft.com/office/officeart/2018/2/layout/IconVerticalSolidList"/>
    <dgm:cxn modelId="{F810FEED-78D1-4249-AC92-5CE4A8A41A3A}" type="presParOf" srcId="{4AACF5B5-AF62-4042-B80B-B2690E5C2880}" destId="{4AE08071-A18F-A141-805D-AE73F5FB4687}" srcOrd="3" destOrd="0" presId="urn:microsoft.com/office/officeart/2018/2/layout/IconVerticalSolidList"/>
    <dgm:cxn modelId="{86AA9282-1CC3-F54F-9D89-E6F57E97AB6D}" type="presParOf" srcId="{4AACF5B5-AF62-4042-B80B-B2690E5C2880}" destId="{792975FE-B774-804F-98EE-46234E15F620}" srcOrd="4" destOrd="0" presId="urn:microsoft.com/office/officeart/2018/2/layout/IconVerticalSolidList"/>
    <dgm:cxn modelId="{9FF9EC94-097B-E94C-997A-D66DD25EAE39}" type="presParOf" srcId="{792975FE-B774-804F-98EE-46234E15F620}" destId="{E4682E0F-37D9-5E4F-A308-2E24563AFFD6}" srcOrd="0" destOrd="0" presId="urn:microsoft.com/office/officeart/2018/2/layout/IconVerticalSolidList"/>
    <dgm:cxn modelId="{2D5C54B7-8E07-0A4E-8A32-118C9F0B69DE}" type="presParOf" srcId="{792975FE-B774-804F-98EE-46234E15F620}" destId="{C13DFD7C-0FF0-6945-B504-F56C204030D7}" srcOrd="1" destOrd="0" presId="urn:microsoft.com/office/officeart/2018/2/layout/IconVerticalSolidList"/>
    <dgm:cxn modelId="{98F7A6C2-1199-4F4E-81EE-F112E02E59DA}" type="presParOf" srcId="{792975FE-B774-804F-98EE-46234E15F620}" destId="{A3E75325-0A05-DF4B-8460-1011CF2B4998}" srcOrd="2" destOrd="0" presId="urn:microsoft.com/office/officeart/2018/2/layout/IconVerticalSolidList"/>
    <dgm:cxn modelId="{9D404E86-E4EB-B749-9C6D-696784460AD6}" type="presParOf" srcId="{792975FE-B774-804F-98EE-46234E15F620}" destId="{3D70E20C-E5EA-B04F-A2B0-AD9F91C32A1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9B8219-4A9E-428D-A208-E442323E12DC}">
      <dsp:nvSpPr>
        <dsp:cNvPr id="0" name=""/>
        <dsp:cNvSpPr/>
      </dsp:nvSpPr>
      <dsp:spPr>
        <a:xfrm>
          <a:off x="0" y="2720"/>
          <a:ext cx="7991270" cy="119724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1E3021-8D32-45BE-8458-CA96094E95F1}">
      <dsp:nvSpPr>
        <dsp:cNvPr id="0" name=""/>
        <dsp:cNvSpPr/>
      </dsp:nvSpPr>
      <dsp:spPr>
        <a:xfrm>
          <a:off x="362166" y="272100"/>
          <a:ext cx="659129" cy="6584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98BE37-8D7C-432B-95D3-E84FFFABCF11}">
      <dsp:nvSpPr>
        <dsp:cNvPr id="0" name=""/>
        <dsp:cNvSpPr/>
      </dsp:nvSpPr>
      <dsp:spPr>
        <a:xfrm>
          <a:off x="1383463" y="2720"/>
          <a:ext cx="6565903" cy="1272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628" tIns="134628" rIns="134628" bIns="13462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"A set of information held in a computer" - Oxford English Dictionary</a:t>
          </a:r>
        </a:p>
      </dsp:txBody>
      <dsp:txXfrm>
        <a:off x="1383463" y="2720"/>
        <a:ext cx="6565903" cy="1272074"/>
      </dsp:txXfrm>
    </dsp:sp>
    <dsp:sp modelId="{ABDC40C4-191A-4676-B286-CAE662FAF0AE}">
      <dsp:nvSpPr>
        <dsp:cNvPr id="0" name=""/>
        <dsp:cNvSpPr/>
      </dsp:nvSpPr>
      <dsp:spPr>
        <a:xfrm>
          <a:off x="0" y="1592812"/>
          <a:ext cx="7991270" cy="119724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09C37C-723E-4A2E-B4D3-FBBE1B4DFB9F}">
      <dsp:nvSpPr>
        <dsp:cNvPr id="0" name=""/>
        <dsp:cNvSpPr/>
      </dsp:nvSpPr>
      <dsp:spPr>
        <a:xfrm>
          <a:off x="362166" y="1862193"/>
          <a:ext cx="659129" cy="6584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39F01C-7765-4BE4-88A3-68EFAC2E771B}">
      <dsp:nvSpPr>
        <dsp:cNvPr id="0" name=""/>
        <dsp:cNvSpPr/>
      </dsp:nvSpPr>
      <dsp:spPr>
        <a:xfrm>
          <a:off x="1383463" y="1592812"/>
          <a:ext cx="6565903" cy="1272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628" tIns="134628" rIns="134628" bIns="13462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“One or more large structured sets of persistent data, usually associated with software to update and query the data” - Free On-Line Dictionary of Computing</a:t>
          </a:r>
        </a:p>
      </dsp:txBody>
      <dsp:txXfrm>
        <a:off x="1383463" y="1592812"/>
        <a:ext cx="6565903" cy="1272074"/>
      </dsp:txXfrm>
    </dsp:sp>
    <dsp:sp modelId="{E4682E0F-37D9-5E4F-A308-2E24563AFFD6}">
      <dsp:nvSpPr>
        <dsp:cNvPr id="0" name=""/>
        <dsp:cNvSpPr/>
      </dsp:nvSpPr>
      <dsp:spPr>
        <a:xfrm>
          <a:off x="0" y="3182905"/>
          <a:ext cx="7991270" cy="119724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3DFD7C-0FF0-6945-B504-F56C204030D7}">
      <dsp:nvSpPr>
        <dsp:cNvPr id="0" name=""/>
        <dsp:cNvSpPr/>
      </dsp:nvSpPr>
      <dsp:spPr>
        <a:xfrm>
          <a:off x="362521" y="3452286"/>
          <a:ext cx="659129" cy="65848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70E20C-E5EA-B04F-A2B0-AD9F91C32A18}">
      <dsp:nvSpPr>
        <dsp:cNvPr id="0" name=""/>
        <dsp:cNvSpPr/>
      </dsp:nvSpPr>
      <dsp:spPr>
        <a:xfrm>
          <a:off x="1384171" y="3182905"/>
          <a:ext cx="6520588" cy="1272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628" tIns="134628" rIns="134628" bIns="13462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A database is a structured collection of data that is organized in a way to make it easily accessible, manageable, and updateable. It is designed to efficiently store, retrieve, and manage vast amounts of information in a systematic and structured manner. Databases are a fundamental part of modern computing and play a critical role in various applications and systems.</a:t>
          </a:r>
          <a:endParaRPr lang="en-GB" sz="1400" kern="1200" dirty="0"/>
        </a:p>
      </dsp:txBody>
      <dsp:txXfrm>
        <a:off x="1384171" y="3182905"/>
        <a:ext cx="6520588" cy="12720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01/10/2023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0-03T08:09:19.670"/>
    </inkml:context>
    <inkml:brush xml:id="br0">
      <inkml:brushProperty name="width" value="0.05" units="cm"/>
      <inkml:brushProperty name="height" value="0.05" units="cm"/>
      <inkml:brushProperty name="color" value="#5B2D90"/>
    </inkml:brush>
  </inkml:definitions>
  <inkml:trace contextRef="#ctx0" brushRef="#br0">865 820 24575,'37'-90'0,"-1"1"0,-7 33 0,-3-6 0,3-13 0,-3 21 0,-4 30 0,-1-2 0,-4 9 0,2-7 0,-5 8 0,2-5 0,-3 5 0,-1 6 0,2-3 0,4 4 0,-1-4 0,8 2 0,-6-6 0,6 6 0,0-2 0,1-3 0,7 4 0,-6-3 0,18 2 0,-3 0 0,8 4 0,-4-3 0,1 11 0,2-11 0,1 10 0,9-5 0,-22 2 0,9 4 0,-19-8 0,-2 8 0,-1-3 0,3 4 0,-1-4 0,6 3 0,-13-3 0,13 4 0,-13 0 0,13-5 0,7 4 0,-2-4 0,10 5 0,-14 0 0,-6 0 0,17 0 0,-14 0 0,16 0 0,1 0 0,15 0 0,17 0 0,12 0-618,1 0 618,0 0 0,-1 0 0,-12 0 0,-4 0 0,-25 0 0,-4 0 0,-19 0 0,-3 0 0,-6 0 618,-4 0-618,2 0 0,-6 0 0,6 0 0,-2 4 0,0-3 0,2 2 0,5 2 0,-2-3 0,13 3 0,-12-2 0,11-2 0,9 17 0,-11-10 0,16 6 0,-26-6 0,6-3 0,0 0 0,1 9 0,1-12 0,4 13 0,-4-9 0,6 5 0,-6-1 0,-3 0 0,1 5 0,-10-9 0,5 8 0,13-6 0,-14 2 0,14 1 0,-20-2 0,-4 0 0,-1-4 0,12-1 0,-9-1 0,9 2 0,-7 4 0,0 0 0,1-1 0,-1 1 0,-4 0 0,3 4 0,2 0 0,-1 1 0,4 2 0,-7-2 0,2 0 0,-3-2 0,0 1 0,0-3 0,-1 6 0,-3-6 0,3 3 0,-7-5 0,7 5 0,-4 1 0,5-1 0,-4 0 0,-1-4 0,0 3 0,-3-2 0,3 3 0,-4-4 0,0 10 0,4-3 0,-4 4 0,4-3 0,-4-7 0,0 6 0,0-6 0,4 7 0,-3-8 0,3 8 0,-4-3 0,0 3 0,0 8 0,4-6 0,-3 6 0,3-8 0,1 8 0,-4-5 0,4 4 0,-5-6 0,0-5 0,0 4 0,0-7 0,0 2 0,0 1 0,0-3 0,0 6 0,0-6 0,4 7 0,-3-8 0,3 4 0,-4 0 0,0 0 0,0 5 0,0 0 0,0-1 0,0 8 0,0-6 0,0 6 0,0-8 0,0 1 0,0 0 0,0-1 0,0 1 0,0-5 0,0 0 0,-4 0 0,-2 7 0,-3 0 0,-1 4 0,-5 1 0,4-5 0,-4 0 0,5 4 0,1-9 0,-5 10 0,5-7 0,-5 6 0,5-8 0,3 3 0,-2-10 0,3 0 0,0 0 0,-7 3 0,10-2 0,-10 3 0,3-1 0,-5-2 0,1 3 0,0-5 0,4 1 0,0 0 0,-4 3 0,3-2 0,-2 7 0,-1-4 0,-1 1 0,-11 5 0,6-9 0,-2 5 0,4-6 0,7-1 0,-3 1 0,1 0 0,2-1 0,-3 1 0,4 0 0,-4 0 0,3-1 0,-13 2 0,11-1 0,-12 1 0,14-1 0,-14 0 0,9 0 0,-10 5 0,0-3 0,10 2 0,-16-2 0,8-1 0,-11 1 0,8-1 0,-6 1 0,12-2 0,-12 2 0,-7 8 0,2-6 0,-35 18 0,43-22 0,-28 13 0,34-21 0,-3 8 0,-6-8 0,5 2 0,-6 2 0,-1-3 0,-13 10 0,10-11 0,-22 6 0,9 0 0,-25-5 0,-4 13 0,-13-13 0,13 6 0,4-1 0,12-5 0,0 5 0,13-2 0,4-4 0,-1 4 0,10-5 0,-9 0 0,-1 0 0,-2 0 0,-1 0 0,-23 0 0,7 0 0,-25 0 0,12 0 0,3 0 0,27 0 0,-11 0 0,23 0 0,-9 0 0,12 0 0,0 0 0,8 0 0,-6 0 0,5 0 0,-6 0 0,-1 0 0,-13 0 0,17 0 0,-7 0 0,19 0 0,-7-5 0,10 4 0,-16-10 0,19 10 0,-12-8 0,10 4 0,1 0 0,-11-4 0,12 8 0,-19-4 0,16 1 0,-17 3 0,5-3 0,-6-1 0,-1 4 0,7-8 0,-5 8 0,-7-10 0,2 9 0,-10-10 0,21 11 0,1-4 0,11 5 0,-3-4 0,8 3 0,-4-3 0,4 4 0,0 0 0,0-4 0,0 3 0,0-7 0,1 7 0,-1-2 0,-11-2 0,4-1 0,-9-4 0,8 2 0,-1-1 0,4 4 0,1-3 0,0 3 0,4 0 0,-4-3 0,0 3 0,3-4 0,-27-10 0,23 8 0,-19-8 0,20 6 0,-1 0 0,0-1 0,-2 1 0,6 4 0,-3 0 0,4 0 0,-4 0 0,3 1 0,2-1 0,0 0 0,7 0 0,-7-4 0,7 3 0,-3-6 0,4 6 0,-4-3 0,3 4 0,-3 0 0,4 0 0,0-4 0,0 4 0,0-8 0,0 3 0,0 0 0,-5-10 0,4 9 0,-4-6 0,5 4 0,0 7 0,-4-6 0,3 6 0,-3-3 0,4 4 0,0-4 0,-4-1 0,3 1 0,-3-4 0,4 7 0,0-7 0,0 7 0,0-6 0,0 6 0,0-3 0,0 4 0,0-4 0,0 0 0,0-1 0,0 1 0,0 4 0,0 0 0,0 0 0,4-3 0,-3 2 0,7-7 0,-7 7 0,6-7 0,-6 7 0,7-2 0,-7 3 0,7 0 0,-2-11 0,4-3 0,0-3 0,0 1 0,-1 0 0,0 6 0,-3-2 0,2 8 0,-3 0 0,4 3 0,-1-6 0,1 2 0,0 0 0,3-3 0,-2 7 0,3-3 0,2-6 0,-5 7 0,5-8 0,-7 11 0,1 0 0,0 0 0,-4 1 0,2-1 0,-2 0 0,4 0 0,0 0 0,-1 0 0,1 0 0,0 1 0,-1-1 0,1 4 0,0-3 0,0 7 0,-1-3 0,1 4 0,0-4 0,0 3 0,-1-3 0,1 4 0,0 0 0,-1 0 0,1 0 0,0 0 0,0 0 0,-1-4 0,1 3 0,0-3 0,-1 4 0,1 0 0,0 0 0,0 0 0,-1 0 0,1 0 0,0 0 0,3 0 0,-2 0 0,7 0 0,3 5 0,-4 0 0,4 1 0,-12-2 0,1-4 0,4 0 0,-4 4 0,4 1 0,-4 0 0,0-2 0,-1-3 0,1 0 0,0 4 0,-1-3 0,1 3 0,4 0 0,0-3 0,1 7 0,-1-7 0,-5 3 0,1-4 0,0 0 0,0 0 0,-1 0 0,1 0 0,0 0 0,-1 0 0,1 0 0,0-4 0,0-1 0,-1 0 0,1-3 0,-4 7 0,-1-3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0-03T08:10:52.236"/>
    </inkml:context>
    <inkml:brush xml:id="br0">
      <inkml:brushProperty name="width" value="0.05" units="cm"/>
      <inkml:brushProperty name="height" value="0.05" units="cm"/>
      <inkml:brushProperty name="color" value="#5B2D90"/>
    </inkml:brush>
  </inkml:definitions>
  <inkml:trace contextRef="#ctx0" brushRef="#br0">1326 1231 24575,'0'-9'0,"0"1"0,4-9 0,2-5 0,3 2 0,1-3 0,5 2 0,12-12 0,12-20 0,-2 9 0,14-25 0,-2 14 0,-6-1 0,2 5 0,-19 4 0,8 4 0,21-35 0,-4 25 0,4-6 0,-9 14 0,6 5 0,10-11 0,-14 17 0,8-13 0,-15 24 0,1-6 0,-2 6 0,-9 11 0,-4-3 0,-1 5 0,6-1 0,-6 1 0,8-1 0,12-3 0,-16 8 0,40-10 0,-37 14 0,40-6 0,-24 1 0,1 0 0,9-1 0,-9-4 0,12 10 0,-12-5 0,-11 3 0,6 3 0,-15-7 0,16 6 0,-19-3 0,4 5 0,9 0 0,-4 0 0,24 0 0,-24 0 0,37 0 0,-40 0 0,24 5 0,-30 1 0,6 6 0,1-1 0,-8-1 0,6 1 0,-13-2 0,6 0 0,-8 0 0,34 12 0,-25-9 0,44 19 0,-27-10 0,6 2 0,11 6 0,-24-16 0,11 12 0,-21-17 0,-1 9 0,-8-11 0,8 13 0,-6-5 0,13 8 0,-12-4 0,4-2 0,-6-4 0,-1-3 0,1 4 0,0 1 0,-1-1 0,1 4 0,-1-4 0,-3 1 0,9 23 0,-8-19 0,5 20 0,-2-13 0,-7-6 0,7 6 0,-2-1 0,4 3 0,1-1 0,-6-1 0,4-1 0,-3 3 0,1-1 0,-2-5 0,-11-8 0,4-1 0,-3-2 0,4 3 0,-1-5 0,-3 1 0,3 0 0,-3 4 0,5 7 0,-5-4 0,4 3 0,-5-6 0,5-3 0,0 6 0,0-2 0,-5 0 0,4 2 0,-3-2 0,4 4 0,0-1 0,5 8 0,-3-10 0,3 5 0,-5-7 0,0-4 0,1 15 0,-1-13 0,0 9 0,0-11 0,0 0 0,-4-1 0,2 1 0,-2 4 0,4 0 0,0 1 0,-1 3 0,1-8 0,0 8 0,-4-7 0,2 6 0,-6-6 0,7 3 0,-3-1 0,0 2 0,-1 0 0,-4 9 0,0-7 0,0 15 0,0-11 0,0 12 0,0-13 0,0 6 0,0-8 0,0 8 0,-4-6 0,-7 13 0,0-13 0,-5 13 0,6-5 0,-4-1 0,3-1 0,-8-1 0,3 3 0,-7 6 0,7-6 0,-5 4 0,-7 2 0,5-5 0,-21 15 0,27-26 0,-20 15 0,15-21 0,-5 4 0,-18-2 0,16-2 0,-31-3 0,23 2 0,-2-9 0,7 4 0,12-1 0,-4-3 0,6 3 0,4 0 0,-10 2 0,13-1 0,-33 7 0,29-11 0,-22 10 0,23-10 0,-3 7 0,-1-7 0,0 3 0,-7-4 0,6 0 0,-13 5 0,5-4 0,-19 4 0,9-5 0,-10 0 0,14 0 0,6 4 0,-5-3 0,5 8 0,1-4 0,-6 1 0,12 1 0,-4-2 0,-1 0 0,5 3 0,-12-2 0,6-1 0,-8 5 0,-12-9 0,9 4 0,-36 3 0,20-6 0,-22 6 0,12-15 0,0-2 0,1 1 0,-1-6 0,0 5 0,13 0 0,4-3 0,12 11 0,-25-12 0,19 10 0,-46-13 0,33 14 0,-22-13 0,12 13 0,0-12 0,1 12 0,-1-5 0,20 7 0,-14 0 0,27 0 0,-17 0 0,14 0 0,6 0 0,-18 0 0,22 0 0,-34 0 0,34 0 0,-35 0 0,29 0 0,-31 0 0,-3 0 0,-15 0 0,-1 0 0,-10 0 0,23 0 0,4 0 0,2 0 0,23 0 0,-9 0 0,12 0 0,7 0 0,-4 0 0,-9 0 0,3 0 0,-2 0 0,7 0 0,12 4 0,-5 1 0,8 0 0,3-1 0,1 0 0,0-3 0,3 6 0,-6-6 0,6 3 0,-7 0 0,7 1 0,-14 0 0,9 3 0,-17-2 0,5 4 0,-6 1 0,-14 2 0,17-3 0,-15 3 0,19-3 0,-8 1 0,-12 3 0,16-4 0,-15-2 0,18 1 0,1-4 0,-6 1 0,12-2 0,-4-4 0,6 0 0,-7 0 0,9 0 0,-7 0 0,9 0 0,0 0 0,1 0 0,0-4 0,0-1 0,-1-4 0,1 0 0,-2-11 0,9 9 0,-4-13 0,6 10 0,3-4 0,-7 1 0,7-1 0,-3-7 0,4 5 0,0-11 0,0 4 0,0 4 0,0-21 0,0 26 0,0-27 0,0 18 0,5-6 0,0 6 0,6-5 0,-1 6 0,1-8 0,0 0 0,5 1 0,-3-1 0,5-13 0,-8 17 0,6-7 0,-5 12 0,6 5 0,-7-4 0,9-1 0,-5 5 0,6-5 0,-2 8 0,6-3 0,-8 5 0,27-9 0,-24 8 0,26-5 0,-26 8 0,13 2 0,7-8 0,-13 11 0,18-11 0,-29 17 0,10-7 0,-8 8 0,1-3 0,-1 0 0,-3 3 0,10-2 0,-9 3 0,10 0 0,-8 0 0,-3 0 0,3 0 0,-4 0 0,12 0 0,-6 0 0,13 0 0,-13 0 0,6 0 0,0 4 0,-6-2 0,6 3 0,-12-5 0,4 4 0,8-3 0,-9 2 0,19 2 0,-20 0 0,6 1 0,-5-2 0,-2 0 0,4-3 0,-1 3 0,1-4 0,-4 0 0,-2 0 0,-3 0 0,0 0 0,-1 0 0,1 0 0,0 0 0,0 0 0,-1 0 0,1 0 0,11-5 0,-9 0 0,13-5 0,-14 1 0,13-1 0,-7-3 0,8 2 0,14-12 0,-19 12 0,24-14 0,-7 4 0,-7 4 0,16-3 0,-26 7 0,6 2 0,-11-2 0,-2 4 0,1 0 0,-7 4 0,2 2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10/1/23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formationisbeautiful.net/visualizations/worlds-biggest-data-breaches-hacks/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933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forms.office.com</a:t>
            </a:r>
            <a:r>
              <a:rPr lang="en-US" dirty="0"/>
              <a:t>/e/yy1KvNx41e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1850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161D25"/>
                </a:solidFill>
                <a:effectLst/>
                <a:latin typeface="SF-Body-font"/>
              </a:rPr>
              <a:t>On average, Xbox Live uses around 100MB of data per hour. This is for online gaming, downloading or streaming movies and music, and other internet activities.</a:t>
            </a:r>
            <a:r>
              <a:rPr lang="en-GB" b="0" i="0" dirty="0">
                <a:solidFill>
                  <a:srgbClr val="161D25"/>
                </a:solidFill>
                <a:effectLst/>
                <a:latin typeface="SF-Body-font"/>
              </a:rPr>
              <a:t> </a:t>
            </a:r>
          </a:p>
          <a:p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The road database is a vector map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. Street names or numbers and house numbers, as well as points of interest (waypoints), are encoded as geographic coordinates. This enables users to find a desired destination by street address or as geographic coordinates.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4739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Your grocery store, bank, restaurant, online shopping sites, hospital, </a:t>
            </a:r>
            <a:r>
              <a:rPr lang="en-GB" b="0" i="0" dirty="0" err="1">
                <a:solidFill>
                  <a:srgbClr val="040C28"/>
                </a:solidFill>
                <a:effectLst/>
                <a:latin typeface="Google Sans"/>
              </a:rPr>
              <a:t>favorite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 clothing store and mobile service provider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, for instance all use databases to keep track of customer, inventory, employee and accounting information.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9729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https://www.informationisbeautiful.net/visualizations/worlds-biggest-data-breaches-hacks/</a:t>
            </a:r>
            <a:r>
              <a:rPr lang="en-GB" dirty="0"/>
              <a:t> [accessed: 03-Oct-2023]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7770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Quote sources:</a:t>
            </a:r>
            <a:r>
              <a:rPr lang="en-GB" baseline="0" dirty="0"/>
              <a:t> </a:t>
            </a:r>
            <a:r>
              <a:rPr lang="en-GB" dirty="0"/>
              <a:t>https://www.springboard.com/blog/41-shareable-data-quotes/ [accessed: 02-Oct-2018, 27-Sep-2019]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r>
              <a:rPr lang="en-GB" sz="1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“Torture the data, and it will confess to anything.”</a:t>
            </a:r>
          </a:p>
          <a:p>
            <a:pPr algn="r"/>
            <a:r>
              <a:rPr lang="en-GB" sz="1050" i="1" dirty="0"/>
              <a:t>Ronald </a:t>
            </a:r>
            <a:r>
              <a:rPr lang="en-GB" sz="1050" i="1" dirty="0" err="1"/>
              <a:t>Coase</a:t>
            </a:r>
            <a:r>
              <a:rPr lang="en-GB" sz="1050" i="1" dirty="0"/>
              <a:t>, winner of the Nobel Prize in Economics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5650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https://www.perftesting.co.uk/wp-content/uploads/2011/09/Screen-Shot-2011-09-28-at-10.43.58.png [accessed: 27-Sep-2019]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8030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Think of any domain and answer the following-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5533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data sharing and data security?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Effective data integration?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Consistent, reliable data?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Increased productivity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decision-making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5717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We can create a simple database using spreadsheet like Excel.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Now, in this case, let us assume that </a:t>
            </a:r>
            <a:r>
              <a:rPr lang="en-GB" b="0" i="0" dirty="0" err="1">
                <a:solidFill>
                  <a:srgbClr val="202124"/>
                </a:solidFill>
                <a:effectLst/>
                <a:latin typeface="Google Sans"/>
              </a:rPr>
              <a:t>Dr.Johnson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 has resigned and the course Comp101 will be taught by </a:t>
            </a:r>
            <a:r>
              <a:rPr lang="en-GB" b="0" i="0" dirty="0" err="1">
                <a:solidFill>
                  <a:srgbClr val="202124"/>
                </a:solidFill>
                <a:effectLst/>
                <a:latin typeface="Google Sans"/>
              </a:rPr>
              <a:t>Dr.Anderson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 until a new professor</a:t>
            </a:r>
          </a:p>
          <a:p>
            <a:endParaRPr lang="en-GB" b="0" i="0" dirty="0">
              <a:solidFill>
                <a:srgbClr val="202124"/>
              </a:solidFill>
              <a:effectLst/>
              <a:latin typeface="Google Sans"/>
            </a:endParaRP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Locate the course for which you want to update the </a:t>
            </a:r>
            <a:r>
              <a:rPr lang="en-GB" b="0" i="0" dirty="0" err="1">
                <a:solidFill>
                  <a:srgbClr val="374151"/>
                </a:solidFill>
                <a:effectLst/>
                <a:latin typeface="Söhne"/>
              </a:rPr>
              <a:t>CourseProfessor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(e.g., Course COMP101 - Computer).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Find the corresponding </a:t>
            </a:r>
            <a:r>
              <a:rPr lang="en-GB" b="0" i="0" dirty="0" err="1">
                <a:solidFill>
                  <a:srgbClr val="374151"/>
                </a:solidFill>
                <a:effectLst/>
                <a:latin typeface="Söhne"/>
              </a:rPr>
              <a:t>CourseProfessor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cell for that course (e.g., cell F3 for COMP101 - Computer's </a:t>
            </a:r>
            <a:r>
              <a:rPr lang="en-GB" b="0" i="0" dirty="0" err="1">
                <a:solidFill>
                  <a:srgbClr val="374151"/>
                </a:solidFill>
                <a:effectLst/>
                <a:latin typeface="Söhne"/>
              </a:rPr>
              <a:t>CourseProfessor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).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Double-click on the cell to enter edit mode.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Update the </a:t>
            </a:r>
            <a:r>
              <a:rPr lang="en-GB" b="0" i="0" dirty="0" err="1">
                <a:solidFill>
                  <a:srgbClr val="374151"/>
                </a:solidFill>
                <a:effectLst/>
                <a:latin typeface="Söhne"/>
              </a:rPr>
              <a:t>CourseProfessor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value (e.g., change "</a:t>
            </a:r>
            <a:r>
              <a:rPr lang="en-GB" b="0" i="0" dirty="0" err="1">
                <a:solidFill>
                  <a:srgbClr val="374151"/>
                </a:solidFill>
                <a:effectLst/>
                <a:latin typeface="Söhne"/>
              </a:rPr>
              <a:t>Dr.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Johnson" to "Prof. Anderson").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Press Enter to save the new </a:t>
            </a:r>
            <a:r>
              <a:rPr lang="en-GB" b="0" i="0" dirty="0" err="1">
                <a:solidFill>
                  <a:srgbClr val="374151"/>
                </a:solidFill>
                <a:effectLst/>
                <a:latin typeface="Söhne"/>
              </a:rPr>
              <a:t>CourseProfessor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.</a:t>
            </a:r>
          </a:p>
          <a:p>
            <a:endParaRPr lang="en-GB" b="0" i="0" dirty="0">
              <a:solidFill>
                <a:srgbClr val="202124"/>
              </a:solidFill>
              <a:effectLst/>
              <a:latin typeface="Google San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3980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E95D3"/>
                </a:solidFill>
                <a:effectLst/>
                <a:latin typeface="Söhne Mono"/>
              </a:rPr>
              <a:t>When we use DBMS- we will be able to </a:t>
            </a:r>
            <a:r>
              <a:rPr lang="en-GB" b="0" i="0" dirty="0" err="1">
                <a:solidFill>
                  <a:srgbClr val="2E95D3"/>
                </a:solidFill>
                <a:effectLst/>
                <a:latin typeface="Söhne Mono"/>
              </a:rPr>
              <a:t>adoid</a:t>
            </a:r>
            <a:r>
              <a:rPr lang="en-GB" b="0" i="0" dirty="0">
                <a:solidFill>
                  <a:srgbClr val="2E95D3"/>
                </a:solidFill>
                <a:effectLst/>
                <a:latin typeface="Söhne Mono"/>
              </a:rPr>
              <a:t> </a:t>
            </a:r>
            <a:r>
              <a:rPr lang="en-GB" b="0" i="0" dirty="0" err="1">
                <a:solidFill>
                  <a:srgbClr val="2E95D3"/>
                </a:solidFill>
                <a:effectLst/>
                <a:latin typeface="Söhne Mono"/>
              </a:rPr>
              <a:t>reduncies</a:t>
            </a:r>
            <a:endParaRPr lang="en-GB" b="0" i="0" dirty="0">
              <a:solidFill>
                <a:srgbClr val="2E95D3"/>
              </a:solidFill>
              <a:effectLst/>
              <a:latin typeface="Söhne Mono"/>
            </a:endParaRPr>
          </a:p>
          <a:p>
            <a:endParaRPr lang="en-GB" b="0" i="0" dirty="0">
              <a:solidFill>
                <a:srgbClr val="2E95D3"/>
              </a:solidFill>
              <a:effectLst/>
              <a:latin typeface="Söhne Mono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0407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E95D3"/>
                </a:solidFill>
                <a:effectLst/>
                <a:latin typeface="Söhne Mono"/>
              </a:rPr>
              <a:t>When we use DBMS- we will be able to </a:t>
            </a:r>
            <a:r>
              <a:rPr lang="en-GB" b="0" i="0" dirty="0" err="1">
                <a:solidFill>
                  <a:srgbClr val="2E95D3"/>
                </a:solidFill>
                <a:effectLst/>
                <a:latin typeface="Söhne Mono"/>
              </a:rPr>
              <a:t>adoid</a:t>
            </a:r>
            <a:r>
              <a:rPr lang="en-GB" b="0" i="0" dirty="0">
                <a:solidFill>
                  <a:srgbClr val="2E95D3"/>
                </a:solidFill>
                <a:effectLst/>
                <a:latin typeface="Söhne Mono"/>
              </a:rPr>
              <a:t> </a:t>
            </a:r>
            <a:r>
              <a:rPr lang="en-GB" b="0" i="0" dirty="0" err="1">
                <a:solidFill>
                  <a:srgbClr val="2E95D3"/>
                </a:solidFill>
                <a:effectLst/>
                <a:latin typeface="Söhne Mono"/>
              </a:rPr>
              <a:t>reduncies</a:t>
            </a:r>
            <a:endParaRPr lang="en-GB" b="0" i="0" dirty="0">
              <a:solidFill>
                <a:srgbClr val="2E95D3"/>
              </a:solidFill>
              <a:effectLst/>
              <a:latin typeface="Söhne Mono"/>
            </a:endParaRPr>
          </a:p>
          <a:p>
            <a:endParaRPr lang="en-GB" b="0" i="0" dirty="0">
              <a:solidFill>
                <a:srgbClr val="2E95D3"/>
              </a:solidFill>
              <a:effectLst/>
              <a:latin typeface="Söhne Mono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5036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https://app.kortext.com/reader/draw?n=80118&amp;l=76&amp;w=1560&amp;p=74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2101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File-based Systems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Hierarchical and network models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Relational model, proposed by E.F. Codd</a:t>
            </a:r>
            <a:r>
              <a:rPr lang="en-GB" baseline="30000" dirty="0"/>
              <a:t>1</a:t>
            </a:r>
            <a:r>
              <a:rPr lang="en-GB" dirty="0"/>
              <a:t> in 1970</a:t>
            </a:r>
          </a:p>
          <a:p>
            <a:pPr lvl="2"/>
            <a:r>
              <a:rPr lang="en-GB" dirty="0"/>
              <a:t>Had strong theoretical foundation and addressed the disadvantages of former approaches.</a:t>
            </a:r>
          </a:p>
          <a:p>
            <a:pPr lvl="2"/>
            <a:r>
              <a:rPr lang="en-GB" dirty="0"/>
              <a:t>Led to introduction of a structured query language, SQL</a:t>
            </a:r>
          </a:p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Object-Relational</a:t>
            </a:r>
          </a:p>
          <a:p>
            <a:pPr lvl="1"/>
            <a:r>
              <a:rPr lang="en-GB" dirty="0"/>
              <a:t>Object-Oriented</a:t>
            </a:r>
          </a:p>
          <a:p>
            <a:r>
              <a:rPr lang="en-GB" dirty="0"/>
              <a:t>Current</a:t>
            </a:r>
          </a:p>
          <a:p>
            <a:pPr lvl="1"/>
            <a:r>
              <a:rPr lang="en-GB" dirty="0"/>
              <a:t>Data Warehouses</a:t>
            </a:r>
          </a:p>
          <a:p>
            <a:pPr lvl="1"/>
            <a:r>
              <a:rPr lang="en-GB" dirty="0"/>
              <a:t>Big Data database technologies: NoSQL and NewSQL</a:t>
            </a:r>
          </a:p>
          <a:p>
            <a:pPr>
              <a:lnSpc>
                <a:spcPct val="110000"/>
              </a:lnSpc>
            </a:pPr>
            <a:r>
              <a:rPr lang="en-US" sz="1200" dirty="0"/>
              <a:t>It is highly unlikely that network and hierarchical databases are still in use. </a:t>
            </a:r>
          </a:p>
          <a:p>
            <a:pPr>
              <a:lnSpc>
                <a:spcPct val="110000"/>
              </a:lnSpc>
            </a:pPr>
            <a:r>
              <a:rPr lang="en-US" sz="1200" dirty="0"/>
              <a:t>Column-oriented databases , NoSQL, Graph Databases are the new norm.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aseline="300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aseline="300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aseline="30000" dirty="0"/>
              <a:t>1</a:t>
            </a:r>
            <a:r>
              <a:rPr lang="en-GB" sz="1200" dirty="0"/>
              <a:t>The relational model was introduced by E.F. </a:t>
            </a:r>
            <a:r>
              <a:rPr lang="en-GB" sz="1200" dirty="0" err="1"/>
              <a:t>Codd</a:t>
            </a:r>
            <a:r>
              <a:rPr lang="en-GB" sz="1200" dirty="0"/>
              <a:t> in 1970 in his paper, “A Relational Model of Data for Large Shared Data Banks”.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4446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important to understand why database systems emerged.</a:t>
            </a:r>
          </a:p>
          <a:p>
            <a:r>
              <a:rPr lang="en-GB" dirty="0"/>
              <a:t>Traditionally, there were file-based systems:</a:t>
            </a:r>
          </a:p>
          <a:p>
            <a:pPr lvl="1"/>
            <a:r>
              <a:rPr lang="en-GB" dirty="0"/>
              <a:t>Collection of application programs that perform services for the end users e.g. producing reports</a:t>
            </a:r>
          </a:p>
          <a:p>
            <a:pPr lvl="1"/>
            <a:r>
              <a:rPr lang="en-GB" dirty="0"/>
              <a:t>Each application program defined and managed its own:</a:t>
            </a:r>
          </a:p>
          <a:p>
            <a:pPr lvl="2"/>
            <a:r>
              <a:rPr lang="en-GB" dirty="0"/>
              <a:t>Data entry</a:t>
            </a:r>
          </a:p>
          <a:p>
            <a:pPr lvl="2"/>
            <a:r>
              <a:rPr lang="en-GB" dirty="0"/>
              <a:t>File maintenance</a:t>
            </a:r>
          </a:p>
          <a:p>
            <a:pPr lvl="2"/>
            <a:r>
              <a:rPr lang="en-GB" dirty="0"/>
              <a:t>Generation of a </a:t>
            </a:r>
            <a:r>
              <a:rPr lang="en-GB" b="1" i="1" dirty="0"/>
              <a:t>fixed</a:t>
            </a:r>
            <a:r>
              <a:rPr lang="en-GB" dirty="0"/>
              <a:t> set of reports</a:t>
            </a:r>
          </a:p>
          <a:p>
            <a:pPr lvl="1"/>
            <a:r>
              <a:rPr lang="en-GB" dirty="0"/>
              <a:t>The physical structure and storage of data files and records are all defined in the application’s code.</a:t>
            </a:r>
          </a:p>
          <a:p>
            <a:pPr lvl="1"/>
            <a:r>
              <a:rPr lang="en-GB" dirty="0"/>
              <a:t>The file-based approach is a decentralised approach!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8042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important to understand why database systems emerged.</a:t>
            </a:r>
          </a:p>
          <a:p>
            <a:r>
              <a:rPr lang="en-GB" dirty="0"/>
              <a:t>Traditionally, there were file-based systems:</a:t>
            </a:r>
          </a:p>
          <a:p>
            <a:pPr lvl="1"/>
            <a:r>
              <a:rPr lang="en-GB" dirty="0"/>
              <a:t>Collection of application programs that perform services for the end users e.g. producing reports</a:t>
            </a:r>
          </a:p>
          <a:p>
            <a:pPr lvl="1"/>
            <a:r>
              <a:rPr lang="en-GB" dirty="0"/>
              <a:t>Each application program defined and managed its own:</a:t>
            </a:r>
          </a:p>
          <a:p>
            <a:pPr lvl="2"/>
            <a:r>
              <a:rPr lang="en-GB" dirty="0"/>
              <a:t>Data entry</a:t>
            </a:r>
          </a:p>
          <a:p>
            <a:pPr lvl="2"/>
            <a:r>
              <a:rPr lang="en-GB" dirty="0"/>
              <a:t>File maintenance</a:t>
            </a:r>
          </a:p>
          <a:p>
            <a:pPr lvl="2"/>
            <a:r>
              <a:rPr lang="en-GB" dirty="0"/>
              <a:t>Generation of a </a:t>
            </a:r>
            <a:r>
              <a:rPr lang="en-GB" b="1" i="1" dirty="0"/>
              <a:t>fixed</a:t>
            </a:r>
            <a:r>
              <a:rPr lang="en-GB" dirty="0"/>
              <a:t> set of reports</a:t>
            </a:r>
          </a:p>
          <a:p>
            <a:pPr lvl="1"/>
            <a:r>
              <a:rPr lang="en-GB" dirty="0"/>
              <a:t>The physical structure and storage of data files and records are all defined in the application’s code.</a:t>
            </a:r>
          </a:p>
          <a:p>
            <a:pPr lvl="1"/>
            <a:r>
              <a:rPr lang="en-GB" dirty="0"/>
              <a:t>The file-based approach is a decentralised approach!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31283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FILE-CONTROL section defines the file characteristics for two files: INPUT-FILE and OUTPUT-FILE.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SELECT statement specifies the file and its attributes like the file name, organization (e.g., LINE SEQUENTIAL), etc.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OPEN statement is used to open the files for reading (INPUT) or writing (OUTPUT).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READ statement reads a record from the input file.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CLOSE statement closes the files after processing.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8852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Microsoft Access has the ability to query a database or a table using an on-the-fly approach, without the need to create predefined queries or stored procedures. </a:t>
            </a:r>
          </a:p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It allows users to create and execute queries on the spot, using a query interface or a query builder provided by Microsoft Access.</a:t>
            </a:r>
          </a:p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In essence, ad hoc queries enable users to retrieve specific data from a database without having to design and save a formal query ahead of time. </a:t>
            </a:r>
          </a:p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This flexibility is particularly useful for users who need to quickly access specific information or perform one-time queries.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28666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In databases, metadata refers to data that provides information about other data in the database.</a:t>
            </a:r>
          </a:p>
          <a:p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it includes details about the structure, schema, constraints, relationships, and other properties of the data stored in the database. </a:t>
            </a: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In the context of table names, metadata tables store information about the tables in the database.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27934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The actual table names and structures for storing metadata can vary based on the database management system (DBMS) being used.</a:t>
            </a:r>
          </a:p>
          <a:p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commonly used table names related to metadata in </a:t>
            </a:r>
            <a:r>
              <a:rPr lang="en-GB" b="1" i="0" dirty="0">
                <a:effectLst/>
                <a:latin typeface="Söhne"/>
              </a:rPr>
              <a:t>PostgreSQL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374151"/>
                </a:solidFill>
                <a:effectLst/>
                <a:latin typeface="Söhne"/>
              </a:rPr>
              <a:t>pg_catalog.pg_tables</a:t>
            </a: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374151"/>
                </a:solidFill>
                <a:effectLst/>
                <a:latin typeface="Söhne"/>
              </a:rPr>
              <a:t>pg_catalog.pg_columns</a:t>
            </a: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typically contain information about tables, their columns, data types, constraints, and other metadata details</a:t>
            </a:r>
          </a:p>
          <a:p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46077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to modify the logical schema (e.g., tables, views, relationships) without affecting the applications or programs that use the data.</a:t>
            </a: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not require rewriting or modifying the application programs that access the data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88051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6912771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US" altLang="en-US" dirty="0"/>
              <a:t>DDL – Creating a table, modifying the existing table, drop table</a:t>
            </a:r>
          </a:p>
          <a:p>
            <a:endParaRPr lang="en-US" altLang="en-US" dirty="0"/>
          </a:p>
          <a:p>
            <a:r>
              <a:rPr lang="en-US" altLang="en-US" dirty="0"/>
              <a:t>DML- 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allow users and applications to insert, update, delete, and query data in the database.</a:t>
            </a:r>
            <a:endParaRPr lang="en-US" altLang="en-US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34463048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3656860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b="1" dirty="0">
                <a:latin typeface="CG Times" pitchFamily="18" charset="0"/>
              </a:rPr>
              <a:t>Hardware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 dirty="0">
                <a:latin typeface="CG Times" pitchFamily="18" charset="0"/>
              </a:rPr>
              <a:t>Can range from a </a:t>
            </a:r>
            <a:r>
              <a:rPr lang="en-US" altLang="en-US" b="1" dirty="0">
                <a:latin typeface="CG Times" pitchFamily="18" charset="0"/>
              </a:rPr>
              <a:t>mobile phone to a </a:t>
            </a:r>
            <a:r>
              <a:rPr lang="en-US" altLang="en-US" sz="2600" b="1" dirty="0">
                <a:latin typeface="CG Times" pitchFamily="18" charset="0"/>
              </a:rPr>
              <a:t>laptop to a network of computers.</a:t>
            </a:r>
            <a:endParaRPr lang="en-US" altLang="en-US" b="1" dirty="0">
              <a:latin typeface="CG Times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b="1" dirty="0">
                <a:latin typeface="CG Times" pitchFamily="18" charset="0"/>
              </a:rPr>
              <a:t>Software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 dirty="0">
                <a:latin typeface="CG Times" pitchFamily="18" charset="0"/>
              </a:rPr>
              <a:t>DBMS, operating system, network software (if necessary) and also the application programs.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b="1" dirty="0">
                <a:latin typeface="CG Times" pitchFamily="18" charset="0"/>
              </a:rPr>
              <a:t>Data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b="1" dirty="0">
                <a:latin typeface="CG Times" pitchFamily="18" charset="0"/>
              </a:rPr>
              <a:t>Used by the organization and a description of this data called the schema.</a:t>
            </a:r>
          </a:p>
          <a:p>
            <a:pPr eaLnBrk="1" hangingPunct="1"/>
            <a:r>
              <a:rPr lang="en-US" altLang="en-US" b="1" dirty="0">
                <a:latin typeface="CG Times" pitchFamily="18" charset="0"/>
              </a:rPr>
              <a:t>Procedures</a:t>
            </a:r>
          </a:p>
          <a:p>
            <a:pPr lvl="1" eaLnBrk="1" hangingPunct="1">
              <a:buSzPct val="75000"/>
            </a:pPr>
            <a:r>
              <a:rPr lang="en-US" altLang="en-US" sz="2600" b="1" dirty="0">
                <a:latin typeface="CG Times" pitchFamily="18" charset="0"/>
              </a:rPr>
              <a:t>Instructions and rules that should be applied to the design and use of the database and DBMS.</a:t>
            </a:r>
          </a:p>
          <a:p>
            <a:pPr eaLnBrk="1" hangingPunct="1"/>
            <a:r>
              <a:rPr lang="en-US" altLang="en-US" b="1" dirty="0">
                <a:latin typeface="CG Times" pitchFamily="18" charset="0"/>
              </a:rPr>
              <a:t>People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endParaRPr lang="en-US" altLang="en-US" b="1" dirty="0">
              <a:latin typeface="CG Times" pitchFamily="18" charset="0"/>
            </a:endParaRP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1702630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9885638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refers to organizing data in a hierarchical manner, where data is arranged in a tree-like structure</a:t>
            </a: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Each element or record in the hierarchy has a parent-child relationship, with one parent and zero or more children.</a:t>
            </a: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was widely used in the early days of databases, especially in systems like IBM's Information Management System (IMS)</a:t>
            </a:r>
          </a:p>
          <a:p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In this example, A is the root node with children B, C, and D. Node D has a child 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83904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Unlike the hierarchical model, a node can have multiple parent nodes.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77564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Unlike the hierarchical model, a node can have multiple parent nodes.</a:t>
            </a: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Here student node has two parent nodes.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34442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Relational Databases are the most popular and are widely used by organizations.</a:t>
            </a:r>
          </a:p>
          <a:p>
            <a:r>
              <a:rPr lang="en-GB" dirty="0"/>
              <a:t>In relational databases each row must have a unique primary key. This primary key serves as the identifier.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57365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82C33"/>
                </a:solidFill>
                <a:effectLst/>
                <a:latin typeface="Graphik"/>
              </a:rPr>
              <a:t>illustrates how “entities” such as people, objects or concepts relate to each other within a system.</a:t>
            </a:r>
          </a:p>
          <a:p>
            <a:r>
              <a:rPr lang="en-GB" b="0" i="0" dirty="0">
                <a:solidFill>
                  <a:srgbClr val="4D5156"/>
                </a:solidFill>
                <a:effectLst/>
                <a:latin typeface="Google Sans"/>
              </a:rPr>
              <a:t>ERD's are composed of three main elements: entities, attributes, and relationships. Entities - typically displayed in a rectangle, entities can be represented by objects, persons, concepts, or events that contain data.</a:t>
            </a:r>
            <a:endParaRPr lang="en-GB" b="0" i="0" dirty="0">
              <a:solidFill>
                <a:srgbClr val="282C33"/>
              </a:solidFill>
              <a:effectLst/>
              <a:latin typeface="Graphik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513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10/1/23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10/1/23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10/1/23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10/1/23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10/1/23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10/1/23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pringboard.com/blog/41-shareable-data-quotes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emf"/><Relationship Id="rId2" Type="http://schemas.openxmlformats.org/officeDocument/2006/relationships/image" Target="../media/image39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customXml" Target="../ink/ink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wm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dn.wagmob.com/subject/G124/html/introduction00to00dbms_1.html" TargetMode="External"/><Relationship Id="rId4" Type="http://schemas.openxmlformats.org/officeDocument/2006/relationships/image" Target="../media/image51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</a:t>
            </a:r>
            <a:r>
              <a:rPr lang="en-GB"/>
              <a:t>to databases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Database Systems (DBS)</a:t>
            </a:r>
          </a:p>
          <a:p>
            <a:r>
              <a:rPr lang="en-GB" dirty="0"/>
              <a:t>Dr Suresh </a:t>
            </a:r>
            <a:r>
              <a:rPr lang="en-GB" dirty="0" err="1"/>
              <a:t>Shanmugasundaram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03-Oct-2023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a Database</a:t>
            </a:r>
          </a:p>
          <a:p>
            <a:r>
              <a:rPr lang="en-GB" dirty="0"/>
              <a:t>Why Do We Need Computerised Databases</a:t>
            </a:r>
          </a:p>
          <a:p>
            <a:r>
              <a:rPr lang="en-GB" dirty="0"/>
              <a:t>Historical Development of Databases</a:t>
            </a:r>
          </a:p>
          <a:p>
            <a:r>
              <a:rPr lang="en-GB" dirty="0"/>
              <a:t>File-Based Systems</a:t>
            </a:r>
          </a:p>
          <a:p>
            <a:r>
              <a:rPr lang="en-GB" dirty="0"/>
              <a:t>The Database and Database Management Systems (DBMSs)</a:t>
            </a:r>
          </a:p>
          <a:p>
            <a:r>
              <a:rPr lang="en-GB" dirty="0"/>
              <a:t>Advantages and Disadvantages of DBMSs</a:t>
            </a:r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 time…</a:t>
            </a:r>
          </a:p>
        </p:txBody>
      </p:sp>
      <p:pic>
        <p:nvPicPr>
          <p:cNvPr id="15362" name="Picture 2" descr="QRCode for DBMS- Week 1 Quiz">
            <a:extLst>
              <a:ext uri="{FF2B5EF4-FFF2-40B4-BE49-F238E27FC236}">
                <a16:creationId xmlns:a16="http://schemas.microsoft.com/office/drawing/2014/main" id="{AA636BC4-C2B1-7EA4-BF87-3DBE0CA036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9952" y="1916832"/>
            <a:ext cx="4496544" cy="44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160 Ice Breaker Questions for Virtual Team Building">
            <a:extLst>
              <a:ext uri="{FF2B5EF4-FFF2-40B4-BE49-F238E27FC236}">
                <a16:creationId xmlns:a16="http://schemas.microsoft.com/office/drawing/2014/main" id="{F3DD5450-FFE1-64A9-93DE-17999404BB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42" y="2713112"/>
            <a:ext cx="4354842" cy="290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CBDFED9-E224-B456-1B5A-CFC3D95226F9}"/>
              </a:ext>
            </a:extLst>
          </p:cNvPr>
          <p:cNvSpPr txBox="1"/>
          <p:nvPr/>
        </p:nvSpPr>
        <p:spPr>
          <a:xfrm>
            <a:off x="180225" y="580526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forms.office.com</a:t>
            </a:r>
            <a:r>
              <a:rPr lang="en-US" dirty="0"/>
              <a:t>/e/yy1KvNx41e</a:t>
            </a:r>
          </a:p>
        </p:txBody>
      </p:sp>
    </p:spTree>
    <p:extLst>
      <p:ext uri="{BB962C8B-B14F-4D97-AF65-F5344CB8AC3E}">
        <p14:creationId xmlns:p14="http://schemas.microsoft.com/office/powerpoint/2010/main" val="515540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Question(s)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a database?</a:t>
            </a:r>
          </a:p>
          <a:p>
            <a:r>
              <a:rPr lang="en-GB" dirty="0"/>
              <a:t>Why do we need databases?</a:t>
            </a:r>
          </a:p>
          <a:p>
            <a:r>
              <a:rPr lang="en-GB" dirty="0"/>
              <a:t>What is a Database Management System (DBMS)?</a:t>
            </a:r>
          </a:p>
          <a:p>
            <a:r>
              <a:rPr lang="en-GB" dirty="0"/>
              <a:t>Why do we need DBMSs?</a:t>
            </a:r>
          </a:p>
        </p:txBody>
      </p:sp>
      <p:pic>
        <p:nvPicPr>
          <p:cNvPr id="14338" name="Picture 2" descr="Pin on Interesting">
            <a:extLst>
              <a:ext uri="{FF2B5EF4-FFF2-40B4-BE49-F238E27FC236}">
                <a16:creationId xmlns:a16="http://schemas.microsoft.com/office/drawing/2014/main" id="{5FD93307-CB28-5D0E-30CD-047868EF6E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211859"/>
            <a:ext cx="3177428" cy="3622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69614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– What is it?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Content Placeholder 2" descr="&quot;A set of information held in a computer&quot; - Oxford English Dictionary&#13;&#10;">
            <a:extLst>
              <a:ext uri="{FF2B5EF4-FFF2-40B4-BE49-F238E27FC236}">
                <a16:creationId xmlns:a16="http://schemas.microsoft.com/office/drawing/2014/main" id="{E9BA49CD-EF6D-64F9-2E4F-59827D46CAC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32086320"/>
              </p:ext>
            </p:extLst>
          </p:nvPr>
        </p:nvGraphicFramePr>
        <p:xfrm>
          <a:off x="774778" y="1638300"/>
          <a:ext cx="7991270" cy="4457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hatGPT - Wikipedia">
            <a:extLst>
              <a:ext uri="{FF2B5EF4-FFF2-40B4-BE49-F238E27FC236}">
                <a16:creationId xmlns:a16="http://schemas.microsoft.com/office/drawing/2014/main" id="{8E1669AA-57F6-AB90-0C0C-90BB8A528B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085184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44036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Database 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 collection of related pieces of data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Representing/capturing the information </a:t>
            </a:r>
            <a:r>
              <a:rPr lang="en-US" dirty="0"/>
              <a:t>about a real-world enterprise or part of an enterprise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Collected and maintained </a:t>
            </a:r>
            <a:r>
              <a:rPr lang="en-US" dirty="0"/>
              <a:t>to serve specific data management needs of the enterprise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Activities of the enterprise are supported by the database and </a:t>
            </a:r>
            <a:r>
              <a:rPr lang="en-US" b="1" dirty="0"/>
              <a:t>continually update </a:t>
            </a:r>
            <a:r>
              <a:rPr lang="en-US" dirty="0"/>
              <a:t>the database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 descr="office database&quot; Icon - Download for free – Iconduck">
            <a:extLst>
              <a:ext uri="{FF2B5EF4-FFF2-40B4-BE49-F238E27FC236}">
                <a16:creationId xmlns:a16="http://schemas.microsoft.com/office/drawing/2014/main" id="{01C1BE59-EBEF-D3C7-16E6-E4A7AAA37D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445224"/>
            <a:ext cx="1357252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332564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What is Database Management System?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software systems used to store, retrieve, and run queries on data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</a:rPr>
              <a:t>serves as an interface between an end-user and a database, allowing users to create, read, update, and delete data in the database.</a:t>
            </a: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 descr="office database&quot; Icon - Download for free – Iconduck">
            <a:extLst>
              <a:ext uri="{FF2B5EF4-FFF2-40B4-BE49-F238E27FC236}">
                <a16:creationId xmlns:a16="http://schemas.microsoft.com/office/drawing/2014/main" id="{01C1BE59-EBEF-D3C7-16E6-E4A7AAA37D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551411"/>
            <a:ext cx="1357252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What is Database Management System - DBMS - UseMyNotes">
            <a:extLst>
              <a:ext uri="{FF2B5EF4-FFF2-40B4-BE49-F238E27FC236}">
                <a16:creationId xmlns:a16="http://schemas.microsoft.com/office/drawing/2014/main" id="{DBDCB491-B5AA-93D6-66DD-347B0842E04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40" t="11111" r="5875" b="15350"/>
          <a:stretch/>
        </p:blipFill>
        <p:spPr bwMode="auto">
          <a:xfrm>
            <a:off x="4355976" y="3979712"/>
            <a:ext cx="2448273" cy="2556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3891663-ED16-30A7-BE88-E7E911207B28}"/>
              </a:ext>
            </a:extLst>
          </p:cNvPr>
          <p:cNvCxnSpPr>
            <a:stCxn id="3074" idx="3"/>
            <a:endCxn id="5122" idx="1"/>
          </p:cNvCxnSpPr>
          <p:nvPr/>
        </p:nvCxnSpPr>
        <p:spPr>
          <a:xfrm>
            <a:off x="3480980" y="5257799"/>
            <a:ext cx="874996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43E7807D-C218-6C7C-9B2C-5A79B2167B96}"/>
              </a:ext>
            </a:extLst>
          </p:cNvPr>
          <p:cNvSpPr txBox="1"/>
          <p:nvPr/>
        </p:nvSpPr>
        <p:spPr>
          <a:xfrm>
            <a:off x="4355976" y="4077072"/>
            <a:ext cx="636084" cy="47433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921787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/>
              <a:t>Which one of the below doesn’t use database?</a:t>
            </a:r>
          </a:p>
        </p:txBody>
      </p:sp>
      <p:pic>
        <p:nvPicPr>
          <p:cNvPr id="7172" name="Picture 4" descr="Microsoft rebrands Xbox Live to Xbox network - The Verge">
            <a:extLst>
              <a:ext uri="{FF2B5EF4-FFF2-40B4-BE49-F238E27FC236}">
                <a16:creationId xmlns:a16="http://schemas.microsoft.com/office/drawing/2014/main" id="{E62FA62D-CFBE-34AA-0389-6DB11809F4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811" y="1840590"/>
            <a:ext cx="16002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About Netflix - Company Assets">
            <a:extLst>
              <a:ext uri="{FF2B5EF4-FFF2-40B4-BE49-F238E27FC236}">
                <a16:creationId xmlns:a16="http://schemas.microsoft.com/office/drawing/2014/main" id="{3B6A5749-3C1D-15C5-1DE5-8BB62BEC5598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6657" y="2006600"/>
            <a:ext cx="1422400" cy="142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Technology strategy at Sainsbury's | Sainsbury's | Retail Week">
            <a:extLst>
              <a:ext uri="{FF2B5EF4-FFF2-40B4-BE49-F238E27FC236}">
                <a16:creationId xmlns:a16="http://schemas.microsoft.com/office/drawing/2014/main" id="{CDF491DF-865C-5BCB-C4F5-F4B417291F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7256" y="2148565"/>
            <a:ext cx="1941868" cy="129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Discover Navigation | Navigation &amp; Entertainment | Volkswagen UK">
            <a:extLst>
              <a:ext uri="{FF2B5EF4-FFF2-40B4-BE49-F238E27FC236}">
                <a16:creationId xmlns:a16="http://schemas.microsoft.com/office/drawing/2014/main" id="{48FBD4BB-1DB2-1ED4-556F-088B65FFEF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5" y="4228189"/>
            <a:ext cx="2372414" cy="1777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British Airways">
            <a:extLst>
              <a:ext uri="{FF2B5EF4-FFF2-40B4-BE49-F238E27FC236}">
                <a16:creationId xmlns:a16="http://schemas.microsoft.com/office/drawing/2014/main" id="{508C568F-EB98-EA12-34AB-B77871FC44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059249"/>
            <a:ext cx="2114900" cy="211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195345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Data is used everywhere.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Personal Data</a:t>
            </a:r>
          </a:p>
          <a:p>
            <a:pPr lvl="1"/>
            <a:r>
              <a:rPr lang="en-GB" dirty="0"/>
              <a:t>Product Data</a:t>
            </a:r>
          </a:p>
          <a:p>
            <a:pPr lvl="1"/>
            <a:r>
              <a:rPr lang="en-GB" dirty="0"/>
              <a:t>Media Data, etc.</a:t>
            </a:r>
          </a:p>
          <a:p>
            <a:r>
              <a:rPr lang="en-GB" b="1" i="1" dirty="0"/>
              <a:t>It needs to be stored somewhere!</a:t>
            </a:r>
          </a:p>
          <a:p>
            <a:endParaRPr lang="en-GB" dirty="0"/>
          </a:p>
        </p:txBody>
      </p:sp>
      <p:grpSp>
        <p:nvGrpSpPr>
          <p:cNvPr id="20" name="Group 19"/>
          <p:cNvGrpSpPr/>
          <p:nvPr/>
        </p:nvGrpSpPr>
        <p:grpSpPr>
          <a:xfrm>
            <a:off x="1043608" y="2112867"/>
            <a:ext cx="7322927" cy="1848069"/>
            <a:chOff x="1043608" y="2112867"/>
            <a:chExt cx="7322927" cy="1848069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43608" y="2132856"/>
              <a:ext cx="2047875" cy="771525"/>
            </a:xfrm>
            <a:prstGeom prst="rect">
              <a:avLst/>
            </a:prstGeom>
          </p:spPr>
        </p:pic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5856" y="2195561"/>
              <a:ext cx="2286000" cy="646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40152" y="2204864"/>
              <a:ext cx="1257300" cy="3810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043608" y="3186931"/>
              <a:ext cx="952500" cy="771525"/>
            </a:xfrm>
            <a:prstGeom prst="rect">
              <a:avLst/>
            </a:prstGeom>
          </p:spPr>
        </p:pic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14741" y="3355029"/>
              <a:ext cx="971550" cy="4810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69772" y="3490961"/>
              <a:ext cx="804863" cy="225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648635" y="2743646"/>
              <a:ext cx="1524000" cy="762000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7480710" y="3186931"/>
              <a:ext cx="885825" cy="771525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2427068" y="3379984"/>
              <a:ext cx="1780952" cy="580952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5871863" y="2789718"/>
              <a:ext cx="1364847" cy="276499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7527970" y="2112867"/>
              <a:ext cx="791303" cy="94599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88433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Data is valuable.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It needs to be managed - controlled access to it.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860DE3-A15A-AEBE-60DC-93F305227B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574" t="17868" r="11089" b="8170"/>
          <a:stretch/>
        </p:blipFill>
        <p:spPr>
          <a:xfrm>
            <a:off x="1547663" y="2060848"/>
            <a:ext cx="6543918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299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01413" y="1772816"/>
            <a:ext cx="8640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“You can have data without information, but you cannot have information without data.”</a:t>
            </a:r>
            <a:endParaRPr lang="en-GB" sz="2000" dirty="0"/>
          </a:p>
          <a:p>
            <a:pPr algn="r"/>
            <a:r>
              <a:rPr lang="en-GB" sz="1600" i="1" dirty="0"/>
              <a:t>Daniel Keys Moran, Computer programmer and science fiction author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1413" y="5013176"/>
            <a:ext cx="864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“If somebody tortures the data enough (open or not), it will confess anything.”</a:t>
            </a:r>
          </a:p>
          <a:p>
            <a:pPr algn="r"/>
            <a:r>
              <a:rPr lang="en-GB" sz="1600" i="1" dirty="0"/>
              <a:t>Paolo </a:t>
            </a:r>
            <a:r>
              <a:rPr lang="en-GB" sz="1600" i="1" dirty="0" err="1"/>
              <a:t>Magrassi</a:t>
            </a:r>
            <a:r>
              <a:rPr lang="en-GB" sz="1600" i="1" dirty="0"/>
              <a:t>, former vice president, research director, Gartner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6778" y="3843045"/>
            <a:ext cx="8640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“We’re entering a new world in which data may be more important than software.”</a:t>
            </a:r>
            <a:endParaRPr lang="en-GB" sz="2000" dirty="0"/>
          </a:p>
          <a:p>
            <a:pPr algn="r"/>
            <a:r>
              <a:rPr lang="en-GB" sz="1600" i="1" dirty="0"/>
              <a:t>Tim O’Reilly, founder, O’Reilly Media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4184" y="2852936"/>
            <a:ext cx="864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“Data that is loved tends to survive.”</a:t>
            </a:r>
            <a:endParaRPr lang="en-GB" sz="2000" dirty="0"/>
          </a:p>
          <a:p>
            <a:pPr algn="r"/>
            <a:r>
              <a:rPr lang="en-GB" sz="1600" i="1" dirty="0"/>
              <a:t>Kurt </a:t>
            </a:r>
            <a:r>
              <a:rPr lang="en-GB" sz="1600" i="1" dirty="0" err="1"/>
              <a:t>Bollacker</a:t>
            </a:r>
            <a:r>
              <a:rPr lang="en-GB" sz="1600" i="1" dirty="0"/>
              <a:t>, computer scientist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779503" y="6381328"/>
            <a:ext cx="59834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</a:t>
            </a:r>
            <a:r>
              <a:rPr lang="en-GB" sz="1400" dirty="0">
                <a:hlinkClick r:id="rId3"/>
              </a:rPr>
              <a:t>Shareable Data Quotes That Will Change How You Think About Data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951277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Data is </a:t>
            </a:r>
            <a:r>
              <a:rPr lang="en-GB" u="sng" dirty="0"/>
              <a:t>not</a:t>
            </a:r>
            <a:r>
              <a:rPr lang="en-GB" dirty="0"/>
              <a:t> information!</a:t>
            </a:r>
          </a:p>
          <a:p>
            <a:pPr marL="365760" lvl="1" indent="0">
              <a:buNone/>
            </a:pPr>
            <a:r>
              <a:rPr lang="en-GB" dirty="0"/>
              <a:t>Information is data made meaningful – typically by applications. E.g.:</a:t>
            </a:r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b="1" i="1" dirty="0"/>
              <a:t>It needs to shared!</a:t>
            </a:r>
          </a:p>
          <a:p>
            <a:pPr lvl="1"/>
            <a:r>
              <a:rPr lang="en-GB" dirty="0"/>
              <a:t>Accessed by applications that can make it meaningful</a:t>
            </a:r>
          </a:p>
          <a:p>
            <a:pPr lvl="1"/>
            <a:r>
              <a:rPr lang="en-GB" dirty="0"/>
              <a:t>Simultaneous, multiple access to it too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043608" y="2708920"/>
          <a:ext cx="7794448" cy="2880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97224">
                  <a:extLst>
                    <a:ext uri="{9D8B030D-6E8A-4147-A177-3AD203B41FA5}">
                      <a16:colId xmlns:a16="http://schemas.microsoft.com/office/drawing/2014/main" val="1106366461"/>
                    </a:ext>
                  </a:extLst>
                </a:gridCol>
                <a:gridCol w="3897224">
                  <a:extLst>
                    <a:ext uri="{9D8B030D-6E8A-4147-A177-3AD203B41FA5}">
                      <a16:colId xmlns:a16="http://schemas.microsoft.com/office/drawing/2014/main" val="11406498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Consumer applications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Registration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1268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Search engines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Price comparison sites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86787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Online banking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1813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Travel reservation sites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82264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Health care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17573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Libraries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59905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Etc.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117930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072" y="3467681"/>
            <a:ext cx="3339560" cy="2502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922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Database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2608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What is the purpose of having database?</a:t>
            </a:r>
          </a:p>
          <a:p>
            <a:pPr marL="0" indent="0">
              <a:buNone/>
            </a:pPr>
            <a:r>
              <a:rPr lang="en-GB" dirty="0"/>
              <a:t>What data would be stored in this database?</a:t>
            </a:r>
          </a:p>
          <a:p>
            <a:pPr marL="0" indent="0">
              <a:buNone/>
            </a:pPr>
            <a:r>
              <a:rPr lang="en-GB" dirty="0"/>
              <a:t>What will be the repercussions if there’s no database maintained?</a:t>
            </a:r>
          </a:p>
          <a:p>
            <a:endParaRPr lang="en-GB" dirty="0"/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365760" lvl="1" indent="0">
              <a:buNone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8194" name="Picture 2" descr="College vs. University - Usage, Difference, &amp; Meaning">
            <a:extLst>
              <a:ext uri="{FF2B5EF4-FFF2-40B4-BE49-F238E27FC236}">
                <a16:creationId xmlns:a16="http://schemas.microsoft.com/office/drawing/2014/main" id="{2EEDD2AB-743E-464B-5511-959DF6B7E2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48" y="4236965"/>
            <a:ext cx="2739380" cy="1369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London Library">
            <a:extLst>
              <a:ext uri="{FF2B5EF4-FFF2-40B4-BE49-F238E27FC236}">
                <a16:creationId xmlns:a16="http://schemas.microsoft.com/office/drawing/2014/main" id="{A842CA1A-1289-6F83-CEA0-F046357CDA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274546"/>
            <a:ext cx="2300094" cy="1288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Why – and where – supermarkets are making range cuts | Analysis and  Features | The Grocer">
            <a:extLst>
              <a:ext uri="{FF2B5EF4-FFF2-40B4-BE49-F238E27FC236}">
                <a16:creationId xmlns:a16="http://schemas.microsoft.com/office/drawing/2014/main" id="{556AED0D-92E1-35D0-2C0C-4001FCD3F6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1826" y="4013766"/>
            <a:ext cx="2300094" cy="1530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1006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Database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02920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400" dirty="0"/>
              <a:t>What is the purpose of having University database?</a:t>
            </a:r>
          </a:p>
          <a:p>
            <a:pPr marL="0" indent="0">
              <a:buNone/>
            </a:pPr>
            <a:r>
              <a:rPr lang="en-US" sz="3400" dirty="0"/>
              <a:t>To keep an accurate track of the academic activities of the University.</a:t>
            </a:r>
            <a:endParaRPr lang="en-GB" sz="3400" dirty="0"/>
          </a:p>
          <a:p>
            <a:pPr marL="0" indent="0">
              <a:buNone/>
            </a:pPr>
            <a:r>
              <a:rPr lang="en-GB" sz="3400" dirty="0"/>
              <a:t>What data would be stored in this database?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3400" dirty="0"/>
              <a:t>Data about:</a:t>
            </a:r>
          </a:p>
          <a:p>
            <a:pPr marL="457200" indent="-457200">
              <a:lnSpc>
                <a:spcPct val="110000"/>
              </a:lnSpc>
              <a:buAutoNum type="alphaLcPeriod"/>
            </a:pPr>
            <a:r>
              <a:rPr lang="en-US" sz="3400" dirty="0"/>
              <a:t>students,</a:t>
            </a:r>
          </a:p>
          <a:p>
            <a:pPr marL="457200" indent="-457200">
              <a:lnSpc>
                <a:spcPct val="110000"/>
              </a:lnSpc>
              <a:buAutoNum type="alphaLcPeriod"/>
            </a:pPr>
            <a:r>
              <a:rPr lang="en-US" sz="3400" dirty="0"/>
              <a:t>Faculty</a:t>
            </a:r>
          </a:p>
          <a:p>
            <a:pPr marL="457200" indent="-457200">
              <a:lnSpc>
                <a:spcPct val="110000"/>
              </a:lnSpc>
              <a:buAutoNum type="alphaLcPeriod"/>
            </a:pPr>
            <a:r>
              <a:rPr lang="en-US" sz="3400" dirty="0"/>
              <a:t>Courses</a:t>
            </a:r>
          </a:p>
          <a:p>
            <a:pPr marL="457200" indent="-457200">
              <a:lnSpc>
                <a:spcPct val="110000"/>
              </a:lnSpc>
              <a:buAutoNum type="alphaLcPeriod"/>
            </a:pPr>
            <a:r>
              <a:rPr lang="en-US" sz="3400" dirty="0"/>
              <a:t>Research-laboratories,</a:t>
            </a:r>
          </a:p>
          <a:p>
            <a:pPr marL="457200" indent="-457200">
              <a:lnSpc>
                <a:spcPct val="110000"/>
              </a:lnSpc>
              <a:buAutoNum type="alphaLcPeriod"/>
            </a:pPr>
            <a:r>
              <a:rPr lang="en-US" sz="3400" dirty="0"/>
              <a:t>Course registration etc.</a:t>
            </a:r>
            <a:endParaRPr lang="en-GB" sz="3400" dirty="0"/>
          </a:p>
          <a:p>
            <a:pPr marL="0" indent="0">
              <a:buNone/>
            </a:pPr>
            <a:r>
              <a:rPr lang="en-GB" sz="3400" dirty="0"/>
              <a:t>What will be the repercussions if there’s no database?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3239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Database Example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8B7A848-BC73-7162-FACD-E4319969958E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675338939"/>
              </p:ext>
            </p:extLst>
          </p:nvPr>
        </p:nvGraphicFramePr>
        <p:xfrm>
          <a:off x="395536" y="1916832"/>
          <a:ext cx="8370514" cy="446449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57766">
                  <a:extLst>
                    <a:ext uri="{9D8B030D-6E8A-4147-A177-3AD203B41FA5}">
                      <a16:colId xmlns:a16="http://schemas.microsoft.com/office/drawing/2014/main" val="2860975243"/>
                    </a:ext>
                  </a:extLst>
                </a:gridCol>
                <a:gridCol w="1157766">
                  <a:extLst>
                    <a:ext uri="{9D8B030D-6E8A-4147-A177-3AD203B41FA5}">
                      <a16:colId xmlns:a16="http://schemas.microsoft.com/office/drawing/2014/main" val="1695028086"/>
                    </a:ext>
                  </a:extLst>
                </a:gridCol>
                <a:gridCol w="1157766">
                  <a:extLst>
                    <a:ext uri="{9D8B030D-6E8A-4147-A177-3AD203B41FA5}">
                      <a16:colId xmlns:a16="http://schemas.microsoft.com/office/drawing/2014/main" val="3302387494"/>
                    </a:ext>
                  </a:extLst>
                </a:gridCol>
                <a:gridCol w="1157766">
                  <a:extLst>
                    <a:ext uri="{9D8B030D-6E8A-4147-A177-3AD203B41FA5}">
                      <a16:colId xmlns:a16="http://schemas.microsoft.com/office/drawing/2014/main" val="2932686596"/>
                    </a:ext>
                  </a:extLst>
                </a:gridCol>
                <a:gridCol w="1157766">
                  <a:extLst>
                    <a:ext uri="{9D8B030D-6E8A-4147-A177-3AD203B41FA5}">
                      <a16:colId xmlns:a16="http://schemas.microsoft.com/office/drawing/2014/main" val="2041357550"/>
                    </a:ext>
                  </a:extLst>
                </a:gridCol>
                <a:gridCol w="1423918">
                  <a:extLst>
                    <a:ext uri="{9D8B030D-6E8A-4147-A177-3AD203B41FA5}">
                      <a16:colId xmlns:a16="http://schemas.microsoft.com/office/drawing/2014/main" val="3275619216"/>
                    </a:ext>
                  </a:extLst>
                </a:gridCol>
                <a:gridCol w="1157766">
                  <a:extLst>
                    <a:ext uri="{9D8B030D-6E8A-4147-A177-3AD203B41FA5}">
                      <a16:colId xmlns:a16="http://schemas.microsoft.com/office/drawing/2014/main" val="3522732631"/>
                    </a:ext>
                  </a:extLst>
                </a:gridCol>
              </a:tblGrid>
              <a:tr h="35170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StudentID 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FirstName 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LastName 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Department 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Course  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CourseProfessor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GPA 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434507720"/>
                  </a:ext>
                </a:extLst>
              </a:tr>
              <a:tr h="35170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John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Smith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Computer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COMP101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Dr. Johnson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729014729"/>
                  </a:ext>
                </a:extLst>
              </a:tr>
              <a:tr h="35170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Jane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Doe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Biology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BIO201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Dr. Davis   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400344873"/>
                  </a:ext>
                </a:extLst>
              </a:tr>
              <a:tr h="35170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Michael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Johnson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Computer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COMP101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Dr. Johnson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809462733"/>
                  </a:ext>
                </a:extLst>
              </a:tr>
              <a:tr h="35170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Sarah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Davis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Biology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BIO201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Dr. Davis   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635462734"/>
                  </a:ext>
                </a:extLst>
              </a:tr>
              <a:tr h="35170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David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Brown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Computer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COMP102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Dr. Anderson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66099468"/>
                  </a:ext>
                </a:extLst>
              </a:tr>
              <a:tr h="35170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Laura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Turner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Biology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BIO202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Dr. Williams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6085873"/>
                  </a:ext>
                </a:extLst>
              </a:tr>
              <a:tr h="64956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Brian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Anderson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Mathematics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MATH101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Prof. Turner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28941039"/>
                  </a:ext>
                </a:extLst>
              </a:tr>
              <a:tr h="35170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Emma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White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Computer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COMP102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Dr. Anderson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715085730"/>
                  </a:ext>
                </a:extLst>
              </a:tr>
              <a:tr h="35170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Mark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Taylor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Physics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PHYS101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Prof. Davis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4024817368"/>
                  </a:ext>
                </a:extLst>
              </a:tr>
              <a:tr h="64956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1010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Olivia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Clark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Mathematics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MATH102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Prof. Turner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 dirty="0">
                          <a:effectLst/>
                        </a:rPr>
                        <a:t>3.9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7848029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59321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Database Example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8A8D0A3-51C7-DEEE-F0B5-E2F5C9F09D5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8227535"/>
              </p:ext>
            </p:extLst>
          </p:nvPr>
        </p:nvGraphicFramePr>
        <p:xfrm>
          <a:off x="395536" y="1772816"/>
          <a:ext cx="4392489" cy="381642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19358">
                  <a:extLst>
                    <a:ext uri="{9D8B030D-6E8A-4147-A177-3AD203B41FA5}">
                      <a16:colId xmlns:a16="http://schemas.microsoft.com/office/drawing/2014/main" val="610859701"/>
                    </a:ext>
                  </a:extLst>
                </a:gridCol>
                <a:gridCol w="919358">
                  <a:extLst>
                    <a:ext uri="{9D8B030D-6E8A-4147-A177-3AD203B41FA5}">
                      <a16:colId xmlns:a16="http://schemas.microsoft.com/office/drawing/2014/main" val="2311625696"/>
                    </a:ext>
                  </a:extLst>
                </a:gridCol>
                <a:gridCol w="898929">
                  <a:extLst>
                    <a:ext uri="{9D8B030D-6E8A-4147-A177-3AD203B41FA5}">
                      <a16:colId xmlns:a16="http://schemas.microsoft.com/office/drawing/2014/main" val="1182060687"/>
                    </a:ext>
                  </a:extLst>
                </a:gridCol>
                <a:gridCol w="1176778">
                  <a:extLst>
                    <a:ext uri="{9D8B030D-6E8A-4147-A177-3AD203B41FA5}">
                      <a16:colId xmlns:a16="http://schemas.microsoft.com/office/drawing/2014/main" val="2598425908"/>
                    </a:ext>
                  </a:extLst>
                </a:gridCol>
                <a:gridCol w="478066">
                  <a:extLst>
                    <a:ext uri="{9D8B030D-6E8A-4147-A177-3AD203B41FA5}">
                      <a16:colId xmlns:a16="http://schemas.microsoft.com/office/drawing/2014/main" val="2036724569"/>
                    </a:ext>
                  </a:extLst>
                </a:gridCol>
              </a:tblGrid>
              <a:tr h="34304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StudentID 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FirstName 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LastName 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Department 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GPA 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931015908"/>
                  </a:ext>
                </a:extLst>
              </a:tr>
              <a:tr h="34304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John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Smith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Computer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893151044"/>
                  </a:ext>
                </a:extLst>
              </a:tr>
              <a:tr h="34304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Jane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Doe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Biology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952198769"/>
                  </a:ext>
                </a:extLst>
              </a:tr>
              <a:tr h="34304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Michael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Johnson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Computer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4164819740"/>
                  </a:ext>
                </a:extLst>
              </a:tr>
              <a:tr h="34304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Sarah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Davis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Biology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930544126"/>
                  </a:ext>
                </a:extLst>
              </a:tr>
              <a:tr h="34304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David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Brown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Computer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716285961"/>
                  </a:ext>
                </a:extLst>
              </a:tr>
              <a:tr h="34304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Laura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Turner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Biology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935112681"/>
                  </a:ext>
                </a:extLst>
              </a:tr>
              <a:tr h="36449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Brian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Anderson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Mathematics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989523526"/>
                  </a:ext>
                </a:extLst>
              </a:tr>
              <a:tr h="34304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Emma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White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Computer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604460336"/>
                  </a:ext>
                </a:extLst>
              </a:tr>
              <a:tr h="34304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Mark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Taylor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Physics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239151522"/>
                  </a:ext>
                </a:extLst>
              </a:tr>
              <a:tr h="36449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1010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Olivia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Clark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Mathematics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 dirty="0">
                          <a:effectLst/>
                        </a:rPr>
                        <a:t>3.9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757058664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B3AC90E-E522-F827-B1EE-F3B34E90DC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1145535"/>
              </p:ext>
            </p:extLst>
          </p:nvPr>
        </p:nvGraphicFramePr>
        <p:xfrm>
          <a:off x="5724128" y="2420888"/>
          <a:ext cx="2880320" cy="266429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96198">
                  <a:extLst>
                    <a:ext uri="{9D8B030D-6E8A-4147-A177-3AD203B41FA5}">
                      <a16:colId xmlns:a16="http://schemas.microsoft.com/office/drawing/2014/main" val="4289909428"/>
                    </a:ext>
                  </a:extLst>
                </a:gridCol>
                <a:gridCol w="1684122">
                  <a:extLst>
                    <a:ext uri="{9D8B030D-6E8A-4147-A177-3AD203B41FA5}">
                      <a16:colId xmlns:a16="http://schemas.microsoft.com/office/drawing/2014/main" val="2410200395"/>
                    </a:ext>
                  </a:extLst>
                </a:gridCol>
              </a:tblGrid>
              <a:tr h="330455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Course  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CourseProfessor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9985151"/>
                  </a:ext>
                </a:extLst>
              </a:tr>
              <a:tr h="33045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 dirty="0">
                          <a:effectLst/>
                        </a:rPr>
                        <a:t>COMP101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Dr. Johnson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266693838"/>
                  </a:ext>
                </a:extLst>
              </a:tr>
              <a:tr h="33045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BIO201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 dirty="0" err="1">
                          <a:effectLst/>
                        </a:rPr>
                        <a:t>Dr.</a:t>
                      </a:r>
                      <a:r>
                        <a:rPr lang="en-GB" sz="1200" u="none" strike="noStrike" dirty="0">
                          <a:effectLst/>
                        </a:rPr>
                        <a:t> Davis   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84939636"/>
                  </a:ext>
                </a:extLst>
              </a:tr>
              <a:tr h="33045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COMP102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Dr. Anderson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39226906"/>
                  </a:ext>
                </a:extLst>
              </a:tr>
              <a:tr h="33045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BIO202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 dirty="0" err="1">
                          <a:effectLst/>
                        </a:rPr>
                        <a:t>Dr.</a:t>
                      </a:r>
                      <a:r>
                        <a:rPr lang="en-GB" sz="1200" u="none" strike="noStrike" dirty="0">
                          <a:effectLst/>
                        </a:rPr>
                        <a:t> Williams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532839054"/>
                  </a:ext>
                </a:extLst>
              </a:tr>
              <a:tr h="33045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MATH101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Prof. Turner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154501732"/>
                  </a:ext>
                </a:extLst>
              </a:tr>
              <a:tr h="33045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PHYS101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Prof. Davis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887345962"/>
                  </a:ext>
                </a:extLst>
              </a:tr>
              <a:tr h="351109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MATH102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 dirty="0">
                          <a:effectLst/>
                        </a:rPr>
                        <a:t>Prof. Turner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8280601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19146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Database Example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8A8D0A3-51C7-DEEE-F0B5-E2F5C9F09D51}"/>
              </a:ext>
            </a:extLst>
          </p:cNvPr>
          <p:cNvGraphicFramePr>
            <a:graphicFrameLocks noGrp="1"/>
          </p:cNvGraphicFramePr>
          <p:nvPr/>
        </p:nvGraphicFramePr>
        <p:xfrm>
          <a:off x="395536" y="1772816"/>
          <a:ext cx="4392489" cy="381642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19358">
                  <a:extLst>
                    <a:ext uri="{9D8B030D-6E8A-4147-A177-3AD203B41FA5}">
                      <a16:colId xmlns:a16="http://schemas.microsoft.com/office/drawing/2014/main" val="610859701"/>
                    </a:ext>
                  </a:extLst>
                </a:gridCol>
                <a:gridCol w="919358">
                  <a:extLst>
                    <a:ext uri="{9D8B030D-6E8A-4147-A177-3AD203B41FA5}">
                      <a16:colId xmlns:a16="http://schemas.microsoft.com/office/drawing/2014/main" val="2311625696"/>
                    </a:ext>
                  </a:extLst>
                </a:gridCol>
                <a:gridCol w="898929">
                  <a:extLst>
                    <a:ext uri="{9D8B030D-6E8A-4147-A177-3AD203B41FA5}">
                      <a16:colId xmlns:a16="http://schemas.microsoft.com/office/drawing/2014/main" val="1182060687"/>
                    </a:ext>
                  </a:extLst>
                </a:gridCol>
                <a:gridCol w="1176778">
                  <a:extLst>
                    <a:ext uri="{9D8B030D-6E8A-4147-A177-3AD203B41FA5}">
                      <a16:colId xmlns:a16="http://schemas.microsoft.com/office/drawing/2014/main" val="2598425908"/>
                    </a:ext>
                  </a:extLst>
                </a:gridCol>
                <a:gridCol w="478066">
                  <a:extLst>
                    <a:ext uri="{9D8B030D-6E8A-4147-A177-3AD203B41FA5}">
                      <a16:colId xmlns:a16="http://schemas.microsoft.com/office/drawing/2014/main" val="2036724569"/>
                    </a:ext>
                  </a:extLst>
                </a:gridCol>
              </a:tblGrid>
              <a:tr h="34304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StudentID 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FirstName 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LastName 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Department 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GPA 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931015908"/>
                  </a:ext>
                </a:extLst>
              </a:tr>
              <a:tr h="34304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John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Smith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Computer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893151044"/>
                  </a:ext>
                </a:extLst>
              </a:tr>
              <a:tr h="34304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Jane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Doe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Biology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952198769"/>
                  </a:ext>
                </a:extLst>
              </a:tr>
              <a:tr h="34304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Michael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Johnson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Computer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4164819740"/>
                  </a:ext>
                </a:extLst>
              </a:tr>
              <a:tr h="34304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Sarah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Davis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Biology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930544126"/>
                  </a:ext>
                </a:extLst>
              </a:tr>
              <a:tr h="34304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David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Brown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Computer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716285961"/>
                  </a:ext>
                </a:extLst>
              </a:tr>
              <a:tr h="34304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Laura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Turner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Biology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935112681"/>
                  </a:ext>
                </a:extLst>
              </a:tr>
              <a:tr h="36449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Brian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Anderson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Mathematics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989523526"/>
                  </a:ext>
                </a:extLst>
              </a:tr>
              <a:tr h="34304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Emma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White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Computer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604460336"/>
                  </a:ext>
                </a:extLst>
              </a:tr>
              <a:tr h="34304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Mark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Taylor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Physics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3.2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239151522"/>
                  </a:ext>
                </a:extLst>
              </a:tr>
              <a:tr h="36449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1010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Olivia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Clark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Mathematics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 dirty="0">
                          <a:effectLst/>
                        </a:rPr>
                        <a:t>3.9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757058664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B3AC90E-E522-F827-B1EE-F3B34E90DC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5498156"/>
              </p:ext>
            </p:extLst>
          </p:nvPr>
        </p:nvGraphicFramePr>
        <p:xfrm>
          <a:off x="5724128" y="2420888"/>
          <a:ext cx="2880320" cy="266429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96198">
                  <a:extLst>
                    <a:ext uri="{9D8B030D-6E8A-4147-A177-3AD203B41FA5}">
                      <a16:colId xmlns:a16="http://schemas.microsoft.com/office/drawing/2014/main" val="4289909428"/>
                    </a:ext>
                  </a:extLst>
                </a:gridCol>
                <a:gridCol w="1684122">
                  <a:extLst>
                    <a:ext uri="{9D8B030D-6E8A-4147-A177-3AD203B41FA5}">
                      <a16:colId xmlns:a16="http://schemas.microsoft.com/office/drawing/2014/main" val="2410200395"/>
                    </a:ext>
                  </a:extLst>
                </a:gridCol>
              </a:tblGrid>
              <a:tr h="330455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Course  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CourseProfessor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9985151"/>
                  </a:ext>
                </a:extLst>
              </a:tr>
              <a:tr h="33045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 dirty="0">
                          <a:effectLst/>
                        </a:rPr>
                        <a:t>COMP101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 dirty="0" err="1">
                          <a:effectLst/>
                          <a:highlight>
                            <a:srgbClr val="FFFF00"/>
                          </a:highlight>
                        </a:rPr>
                        <a:t>Dr.</a:t>
                      </a:r>
                      <a:r>
                        <a:rPr lang="en-GB" sz="1200" u="none" strike="noStrike" dirty="0">
                          <a:effectLst/>
                          <a:highlight>
                            <a:srgbClr val="FFFF00"/>
                          </a:highlight>
                        </a:rPr>
                        <a:t> Johnson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266693838"/>
                  </a:ext>
                </a:extLst>
              </a:tr>
              <a:tr h="33045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BIO201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 dirty="0" err="1">
                          <a:effectLst/>
                        </a:rPr>
                        <a:t>Dr.</a:t>
                      </a:r>
                      <a:r>
                        <a:rPr lang="en-GB" sz="1200" u="none" strike="noStrike" dirty="0">
                          <a:effectLst/>
                        </a:rPr>
                        <a:t> Davis   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84939636"/>
                  </a:ext>
                </a:extLst>
              </a:tr>
              <a:tr h="33045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COMP102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Dr. Anderson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39226906"/>
                  </a:ext>
                </a:extLst>
              </a:tr>
              <a:tr h="33045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BIO202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 dirty="0" err="1">
                          <a:effectLst/>
                        </a:rPr>
                        <a:t>Dr.</a:t>
                      </a:r>
                      <a:r>
                        <a:rPr lang="en-GB" sz="1200" u="none" strike="noStrike" dirty="0">
                          <a:effectLst/>
                        </a:rPr>
                        <a:t> Williams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532839054"/>
                  </a:ext>
                </a:extLst>
              </a:tr>
              <a:tr h="33045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MATH101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Prof. Turner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154501732"/>
                  </a:ext>
                </a:extLst>
              </a:tr>
              <a:tr h="33045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PHYS101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Prof. Davis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887345962"/>
                  </a:ext>
                </a:extLst>
              </a:tr>
              <a:tr h="351109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MATH102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 dirty="0">
                          <a:effectLst/>
                        </a:rPr>
                        <a:t>Prof. Turner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82806016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54F638F-6E48-6BD5-88F2-67BAB058135B}"/>
              </a:ext>
            </a:extLst>
          </p:cNvPr>
          <p:cNvSpPr txBox="1"/>
          <p:nvPr/>
        </p:nvSpPr>
        <p:spPr>
          <a:xfrm>
            <a:off x="0" y="5983069"/>
            <a:ext cx="914400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500" b="0" i="0" dirty="0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UPDATE Courses SET </a:t>
            </a:r>
            <a:r>
              <a:rPr lang="en-GB" sz="1500" b="0" i="0" dirty="0" err="1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CourseProfessor</a:t>
            </a:r>
            <a:r>
              <a:rPr lang="en-GB" sz="1500" b="0" i="0" dirty="0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= 'Prof. Anderson' WHERE Course = 'COMP101';</a:t>
            </a:r>
            <a:endParaRPr lang="en-US" sz="1500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89663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34250"/>
          <a:stretch/>
        </p:blipFill>
        <p:spPr>
          <a:xfrm>
            <a:off x="539552" y="836712"/>
            <a:ext cx="7429500" cy="60434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Historical Development </a:t>
            </a:r>
            <a:r>
              <a:rPr lang="en-GB"/>
              <a:t>of Databases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54474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History of Databases Summarised</a:t>
            </a:r>
          </a:p>
        </p:txBody>
      </p:sp>
      <p:pic>
        <p:nvPicPr>
          <p:cNvPr id="4" name="Picture 3" descr="The evolutionary process of database modeling techniques over time from around 1940s through and beyond the turn of the millenium, 50 years later.">
            <a:extLst>
              <a:ext uri="{FF2B5EF4-FFF2-40B4-BE49-F238E27FC236}">
                <a16:creationId xmlns:a16="http://schemas.microsoft.com/office/drawing/2014/main" id="{A2745591-B908-9D11-A165-63DCBCF966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046"/>
          <a:stretch/>
        </p:blipFill>
        <p:spPr>
          <a:xfrm>
            <a:off x="215187" y="2060848"/>
            <a:ext cx="8624991" cy="32403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996565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File-Based Systems</a:t>
            </a:r>
          </a:p>
        </p:txBody>
      </p:sp>
      <p:pic>
        <p:nvPicPr>
          <p:cNvPr id="4" name="Content Placeholder 9" descr="Custom applications use their own custom data files.">
            <a:extLst>
              <a:ext uri="{FF2B5EF4-FFF2-40B4-BE49-F238E27FC236}">
                <a16:creationId xmlns:a16="http://schemas.microsoft.com/office/drawing/2014/main" id="{504F0223-6CB5-DB1C-5165-E1C474BFA9B7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7" y="1772816"/>
            <a:ext cx="4156501" cy="3816424"/>
          </a:xfrm>
          <a:prstGeom prst="rect">
            <a:avLst/>
          </a:prstGeom>
          <a:noFill/>
        </p:spPr>
      </p:pic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290FF42D-6B30-24C1-12FE-3C0A8490A40A}"/>
              </a:ext>
            </a:extLst>
          </p:cNvPr>
          <p:cNvSpPr txBox="1">
            <a:spLocks/>
          </p:cNvSpPr>
          <p:nvPr/>
        </p:nvSpPr>
        <p:spPr bwMode="auto">
          <a:xfrm>
            <a:off x="4788024" y="1791752"/>
            <a:ext cx="4156500" cy="3941503"/>
          </a:xfrm>
          <a:prstGeom prst="rect">
            <a:avLst/>
          </a:prstGeom>
          <a:noFill/>
          <a:ln>
            <a:noFill/>
          </a:ln>
        </p:spPr>
        <p:txBody>
          <a:bodyPr wrap="square" anchor="t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/>
              <a:t>All application was tailor-made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/>
              <a:t>Applications store (&amp; persist) their data in files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/>
              <a:t>Each file has its own format</a:t>
            </a:r>
          </a:p>
          <a:p>
            <a:pPr marL="355600">
              <a:lnSpc>
                <a:spcPct val="110000"/>
              </a:lnSpc>
              <a:spcBef>
                <a:spcPts val="805"/>
              </a:spcBef>
              <a:buFont typeface="Wingdings"/>
              <a:buChar char="•"/>
              <a:tabLst>
                <a:tab pos="354965" algn="l"/>
                <a:tab pos="355600" algn="l"/>
              </a:tabLst>
            </a:pPr>
            <a:r>
              <a:rPr lang="en-GB" sz="2200" spc="-5"/>
              <a:t>Program </a:t>
            </a:r>
            <a:r>
              <a:rPr lang="en-GB" sz="2200"/>
              <a:t>must</a:t>
            </a:r>
            <a:r>
              <a:rPr lang="en-GB" sz="2200" spc="-10"/>
              <a:t> </a:t>
            </a:r>
            <a:r>
              <a:rPr lang="en-GB" sz="2200"/>
              <a:t>know</a:t>
            </a:r>
            <a:r>
              <a:rPr lang="en-GB" sz="2200" spc="10"/>
              <a:t> </a:t>
            </a:r>
            <a:r>
              <a:rPr lang="en-GB" sz="2200" spc="-5"/>
              <a:t>format</a:t>
            </a:r>
            <a:endParaRPr lang="en-GB" sz="2200"/>
          </a:p>
          <a:p>
            <a:pPr marL="355600" marR="76835">
              <a:lnSpc>
                <a:spcPct val="110000"/>
              </a:lnSpc>
              <a:spcBef>
                <a:spcPts val="600"/>
              </a:spcBef>
              <a:buFont typeface="Wingdings"/>
              <a:buChar char="•"/>
              <a:tabLst>
                <a:tab pos="354965" algn="l"/>
                <a:tab pos="355600" algn="l"/>
              </a:tabLst>
            </a:pPr>
            <a:r>
              <a:rPr lang="en-GB" sz="2200" spc="-5"/>
              <a:t>Any other </a:t>
            </a:r>
            <a:r>
              <a:rPr lang="en-GB" sz="2200"/>
              <a:t>program using </a:t>
            </a:r>
            <a:r>
              <a:rPr lang="en-GB" sz="2200" spc="-5"/>
              <a:t>file  </a:t>
            </a:r>
            <a:r>
              <a:rPr lang="en-GB" sz="2200"/>
              <a:t>has </a:t>
            </a:r>
            <a:r>
              <a:rPr lang="en-GB" sz="2200" spc="-10"/>
              <a:t>to </a:t>
            </a:r>
            <a:r>
              <a:rPr lang="en-GB" sz="2200" spc="-5"/>
              <a:t>know</a:t>
            </a:r>
            <a:r>
              <a:rPr lang="en-GB" sz="2200"/>
              <a:t> </a:t>
            </a:r>
            <a:r>
              <a:rPr lang="en-GB" sz="2200" spc="-5"/>
              <a:t>format</a:t>
            </a:r>
            <a:endParaRPr lang="en-GB" sz="2200"/>
          </a:p>
          <a:p>
            <a:pPr>
              <a:lnSpc>
                <a:spcPct val="110000"/>
              </a:lnSpc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3528879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File-Based Systems</a:t>
            </a:r>
          </a:p>
        </p:txBody>
      </p:sp>
      <p:pic>
        <p:nvPicPr>
          <p:cNvPr id="4" name="Content Placeholder 9" descr="Custom applications use their own custom data files.">
            <a:extLst>
              <a:ext uri="{FF2B5EF4-FFF2-40B4-BE49-F238E27FC236}">
                <a16:creationId xmlns:a16="http://schemas.microsoft.com/office/drawing/2014/main" id="{504F0223-6CB5-DB1C-5165-E1C474BFA9B7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274" y="1916831"/>
            <a:ext cx="4156501" cy="3816424"/>
          </a:xfrm>
          <a:prstGeom prst="rect">
            <a:avLst/>
          </a:prstGeom>
          <a:noFill/>
        </p:spPr>
      </p:pic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290FF42D-6B30-24C1-12FE-3C0A8490A40A}"/>
              </a:ext>
            </a:extLst>
          </p:cNvPr>
          <p:cNvSpPr txBox="1">
            <a:spLocks/>
          </p:cNvSpPr>
          <p:nvPr/>
        </p:nvSpPr>
        <p:spPr bwMode="auto">
          <a:xfrm>
            <a:off x="4788024" y="1791752"/>
            <a:ext cx="4156500" cy="3941503"/>
          </a:xfrm>
          <a:prstGeom prst="rect">
            <a:avLst/>
          </a:prstGeom>
          <a:noFill/>
          <a:ln>
            <a:noFill/>
          </a:ln>
        </p:spPr>
        <p:txBody>
          <a:bodyPr wrap="square" anchor="t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/>
              <a:t>All application was tailor-made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/>
              <a:t>Applications store (&amp; persist) their data in files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/>
              <a:t>Each file has its own format</a:t>
            </a:r>
          </a:p>
          <a:p>
            <a:pPr marL="355600">
              <a:lnSpc>
                <a:spcPct val="110000"/>
              </a:lnSpc>
              <a:spcBef>
                <a:spcPts val="805"/>
              </a:spcBef>
              <a:buFont typeface="Wingdings"/>
              <a:buChar char="•"/>
              <a:tabLst>
                <a:tab pos="354965" algn="l"/>
                <a:tab pos="355600" algn="l"/>
              </a:tabLst>
            </a:pPr>
            <a:r>
              <a:rPr lang="en-GB" sz="2200" spc="-5"/>
              <a:t>Program </a:t>
            </a:r>
            <a:r>
              <a:rPr lang="en-GB" sz="2200"/>
              <a:t>must</a:t>
            </a:r>
            <a:r>
              <a:rPr lang="en-GB" sz="2200" spc="-10"/>
              <a:t> </a:t>
            </a:r>
            <a:r>
              <a:rPr lang="en-GB" sz="2200"/>
              <a:t>know</a:t>
            </a:r>
            <a:r>
              <a:rPr lang="en-GB" sz="2200" spc="10"/>
              <a:t> </a:t>
            </a:r>
            <a:r>
              <a:rPr lang="en-GB" sz="2200" spc="-5"/>
              <a:t>format</a:t>
            </a:r>
            <a:endParaRPr lang="en-GB" sz="2200"/>
          </a:p>
          <a:p>
            <a:pPr marL="355600" marR="76835">
              <a:lnSpc>
                <a:spcPct val="110000"/>
              </a:lnSpc>
              <a:spcBef>
                <a:spcPts val="600"/>
              </a:spcBef>
              <a:buFont typeface="Wingdings"/>
              <a:buChar char="•"/>
              <a:tabLst>
                <a:tab pos="354965" algn="l"/>
                <a:tab pos="355600" algn="l"/>
              </a:tabLst>
            </a:pPr>
            <a:r>
              <a:rPr lang="en-GB" sz="2200" spc="-5"/>
              <a:t>Any other </a:t>
            </a:r>
            <a:r>
              <a:rPr lang="en-GB" sz="2200"/>
              <a:t>program using </a:t>
            </a:r>
            <a:r>
              <a:rPr lang="en-GB" sz="2200" spc="-5"/>
              <a:t>file  </a:t>
            </a:r>
            <a:r>
              <a:rPr lang="en-GB" sz="2200"/>
              <a:t>has </a:t>
            </a:r>
            <a:r>
              <a:rPr lang="en-GB" sz="2200" spc="-10"/>
              <a:t>to </a:t>
            </a:r>
            <a:r>
              <a:rPr lang="en-GB" sz="2200" spc="-5"/>
              <a:t>know</a:t>
            </a:r>
            <a:r>
              <a:rPr lang="en-GB" sz="2200"/>
              <a:t> </a:t>
            </a:r>
            <a:r>
              <a:rPr lang="en-GB" sz="2200" spc="-5"/>
              <a:t>format</a:t>
            </a:r>
            <a:endParaRPr lang="en-GB" sz="2200"/>
          </a:p>
          <a:p>
            <a:pPr>
              <a:lnSpc>
                <a:spcPct val="110000"/>
              </a:lnSpc>
            </a:pPr>
            <a:endParaRPr lang="en-US" sz="2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17C58C-D6F6-9E0F-5F54-66773B525A26}"/>
              </a:ext>
            </a:extLst>
          </p:cNvPr>
          <p:cNvSpPr txBox="1"/>
          <p:nvPr/>
        </p:nvSpPr>
        <p:spPr>
          <a:xfrm>
            <a:off x="776567" y="5812645"/>
            <a:ext cx="75544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+mn-lt"/>
              </a:rPr>
              <a:t>Issue #1: Duplication of Data / Data Redundancy</a:t>
            </a:r>
          </a:p>
          <a:p>
            <a:r>
              <a:rPr lang="en-US" dirty="0">
                <a:latin typeface="+mn-lt"/>
              </a:rPr>
              <a:t>Issue #2: Incomplete Updates (falling out of sync)</a:t>
            </a:r>
          </a:p>
        </p:txBody>
      </p:sp>
    </p:spTree>
    <p:extLst>
      <p:ext uri="{BB962C8B-B14F-4D97-AF65-F5344CB8AC3E}">
        <p14:creationId xmlns:p14="http://schemas.microsoft.com/office/powerpoint/2010/main" val="882179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Separation and isolation of data</a:t>
            </a:r>
          </a:p>
          <a:p>
            <a:pPr lvl="1"/>
            <a:r>
              <a:rPr lang="en-GB" dirty="0"/>
              <a:t>Each program maintains its own set of data.</a:t>
            </a:r>
          </a:p>
          <a:p>
            <a:pPr lvl="1"/>
            <a:r>
              <a:rPr lang="en-GB" dirty="0"/>
              <a:t>Thus, users of one program may be unaware of potentially useful data held by other programs.</a:t>
            </a:r>
          </a:p>
          <a:p>
            <a:r>
              <a:rPr lang="en-GB" b="1" dirty="0"/>
              <a:t>Duplication of data</a:t>
            </a:r>
          </a:p>
          <a:p>
            <a:pPr lvl="1"/>
            <a:r>
              <a:rPr lang="en-GB" dirty="0"/>
              <a:t>Same data is held by different programs.</a:t>
            </a:r>
          </a:p>
          <a:p>
            <a:pPr lvl="1"/>
            <a:r>
              <a:rPr lang="en-GB" dirty="0"/>
              <a:t>Wasted space and potentially different values and/or different formats for the same item.</a:t>
            </a:r>
          </a:p>
          <a:p>
            <a:pPr lvl="1"/>
            <a:r>
              <a:rPr lang="en-GB" dirty="0"/>
              <a:t>Duplication can lead to loss of data integrity.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863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Sales and Contracts each have their own separate data and some of it is duplicated.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1157" y="4653136"/>
            <a:ext cx="6570286" cy="12801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2397" y="2451729"/>
            <a:ext cx="6407806" cy="1280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78704" y="3627021"/>
            <a:ext cx="66445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Sales 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PropertyForRent</a:t>
            </a:r>
            <a:r>
              <a:rPr lang="en-GB" sz="1400" dirty="0"/>
              <a:t> (</a:t>
            </a:r>
            <a:r>
              <a:rPr lang="en-GB" sz="1400" dirty="0" err="1"/>
              <a:t>propertyNo</a:t>
            </a:r>
            <a:r>
              <a:rPr lang="en-GB" sz="1400" dirty="0"/>
              <a:t>, street, city, postcode, type, rooms, rent, </a:t>
            </a:r>
            <a:r>
              <a:rPr lang="en-GB" sz="1400" dirty="0" err="1"/>
              <a:t>ownerNo</a:t>
            </a:r>
            <a:r>
              <a:rPr lang="en-GB" sz="14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PrivateOwner</a:t>
            </a:r>
            <a:r>
              <a:rPr lang="en-GB" sz="1400" dirty="0"/>
              <a:t> (</a:t>
            </a:r>
            <a:r>
              <a:rPr lang="en-GB" sz="1400" dirty="0" err="1"/>
              <a:t>ownerNo</a:t>
            </a:r>
            <a:r>
              <a:rPr lang="en-GB" sz="1400" dirty="0"/>
              <a:t>, </a:t>
            </a:r>
            <a:r>
              <a:rPr lang="en-GB" sz="1400" dirty="0" err="1"/>
              <a:t>fName</a:t>
            </a:r>
            <a:r>
              <a:rPr lang="en-GB" sz="1400" dirty="0"/>
              <a:t>, </a:t>
            </a:r>
            <a:r>
              <a:rPr lang="en-GB" sz="1400" dirty="0" err="1"/>
              <a:t>lName</a:t>
            </a:r>
            <a:r>
              <a:rPr lang="en-GB" sz="1400" dirty="0"/>
              <a:t>, address, </a:t>
            </a:r>
            <a:r>
              <a:rPr lang="en-GB" sz="1400" dirty="0" err="1"/>
              <a:t>telNo</a:t>
            </a:r>
            <a:r>
              <a:rPr lang="en-GB" sz="14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Client (</a:t>
            </a:r>
            <a:r>
              <a:rPr lang="en-GB" sz="1400" dirty="0" err="1"/>
              <a:t>clientNo</a:t>
            </a:r>
            <a:r>
              <a:rPr lang="en-GB" sz="1400" dirty="0"/>
              <a:t>, </a:t>
            </a:r>
            <a:r>
              <a:rPr lang="en-GB" sz="1400" dirty="0" err="1"/>
              <a:t>fName</a:t>
            </a:r>
            <a:r>
              <a:rPr lang="en-GB" sz="1400" dirty="0"/>
              <a:t>, </a:t>
            </a:r>
            <a:r>
              <a:rPr lang="en-GB" sz="1400" dirty="0" err="1"/>
              <a:t>lName</a:t>
            </a:r>
            <a:r>
              <a:rPr lang="en-GB" sz="1400" dirty="0"/>
              <a:t>, address, </a:t>
            </a:r>
            <a:r>
              <a:rPr lang="en-GB" sz="1400" dirty="0" err="1"/>
              <a:t>telNo</a:t>
            </a:r>
            <a:r>
              <a:rPr lang="en-GB" sz="1400" dirty="0"/>
              <a:t>, </a:t>
            </a:r>
            <a:r>
              <a:rPr lang="en-GB" sz="1400" dirty="0" err="1"/>
              <a:t>prefType</a:t>
            </a:r>
            <a:r>
              <a:rPr lang="en-GB" sz="1400" dirty="0"/>
              <a:t>, </a:t>
            </a:r>
            <a:r>
              <a:rPr lang="en-GB" sz="1400" dirty="0" err="1"/>
              <a:t>maxRent</a:t>
            </a:r>
            <a:r>
              <a:rPr lang="en-GB" sz="1400" dirty="0"/>
              <a:t>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8704" y="5859269"/>
            <a:ext cx="711149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Contracts 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Lease (</a:t>
            </a:r>
            <a:r>
              <a:rPr lang="en-GB" sz="1400" dirty="0" err="1"/>
              <a:t>leaseNo</a:t>
            </a:r>
            <a:r>
              <a:rPr lang="en-GB" sz="1400" dirty="0"/>
              <a:t>, </a:t>
            </a:r>
            <a:r>
              <a:rPr lang="en-GB" sz="1400" dirty="0" err="1"/>
              <a:t>propertyNo</a:t>
            </a:r>
            <a:r>
              <a:rPr lang="en-GB" sz="1400" dirty="0"/>
              <a:t>, rent, </a:t>
            </a:r>
            <a:r>
              <a:rPr lang="en-GB" sz="1400" dirty="0" err="1"/>
              <a:t>paymentMethod</a:t>
            </a:r>
            <a:r>
              <a:rPr lang="en-GB" sz="1400" dirty="0"/>
              <a:t>, deposit, paid, </a:t>
            </a:r>
            <a:r>
              <a:rPr lang="en-GB" sz="1400" dirty="0" err="1"/>
              <a:t>rentStart</a:t>
            </a:r>
            <a:r>
              <a:rPr lang="en-GB" sz="1400" dirty="0"/>
              <a:t>, </a:t>
            </a:r>
            <a:r>
              <a:rPr lang="en-GB" sz="1400" dirty="0" err="1"/>
              <a:t>rentFinish</a:t>
            </a:r>
            <a:r>
              <a:rPr lang="en-GB" sz="14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PropertyForRent</a:t>
            </a:r>
            <a:r>
              <a:rPr lang="en-GB" sz="1400" dirty="0"/>
              <a:t> (</a:t>
            </a:r>
            <a:r>
              <a:rPr lang="en-GB" sz="1400" dirty="0" err="1"/>
              <a:t>propertyNo</a:t>
            </a:r>
            <a:r>
              <a:rPr lang="en-GB" sz="1400" dirty="0"/>
              <a:t>, street, city, postcode, rent)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Client (</a:t>
            </a:r>
            <a:r>
              <a:rPr lang="en-GB" sz="1400" dirty="0" err="1"/>
              <a:t>clientNo</a:t>
            </a:r>
            <a:r>
              <a:rPr lang="en-GB" sz="1400" dirty="0"/>
              <a:t>, </a:t>
            </a:r>
            <a:r>
              <a:rPr lang="en-GB" sz="1400" dirty="0" err="1"/>
              <a:t>fName</a:t>
            </a:r>
            <a:r>
              <a:rPr lang="en-GB" sz="1400" dirty="0"/>
              <a:t>, </a:t>
            </a:r>
            <a:r>
              <a:rPr lang="en-GB" sz="1400" dirty="0" err="1"/>
              <a:t>lName</a:t>
            </a:r>
            <a:r>
              <a:rPr lang="en-GB" sz="1400" dirty="0"/>
              <a:t>, address, </a:t>
            </a:r>
            <a:r>
              <a:rPr lang="en-GB" sz="1400" dirty="0" err="1"/>
              <a:t>telNo</a:t>
            </a:r>
            <a:r>
              <a:rPr lang="en-GB" sz="1400" dirty="0"/>
              <a:t>)</a:t>
            </a:r>
          </a:p>
        </p:txBody>
      </p:sp>
      <p:sp>
        <p:nvSpPr>
          <p:cNvPr id="8" name="Rectangle 7"/>
          <p:cNvSpPr/>
          <p:nvPr/>
        </p:nvSpPr>
        <p:spPr>
          <a:xfrm>
            <a:off x="1115616" y="3861048"/>
            <a:ext cx="6307599" cy="25200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115616" y="6309320"/>
            <a:ext cx="6307599" cy="25200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115616" y="4320000"/>
            <a:ext cx="5184576" cy="25200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115616" y="6552000"/>
            <a:ext cx="5184576" cy="25200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686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Data dependence</a:t>
            </a:r>
          </a:p>
          <a:p>
            <a:pPr lvl="1"/>
            <a:r>
              <a:rPr lang="en-GB" dirty="0"/>
              <a:t>The file structure is defined in the program code, making changes to an existing structure difficult.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b="1" dirty="0"/>
          </a:p>
          <a:p>
            <a:r>
              <a:rPr lang="en-GB" b="1" dirty="0"/>
              <a:t>Incompatible file formats</a:t>
            </a:r>
          </a:p>
          <a:p>
            <a:pPr lvl="1"/>
            <a:r>
              <a:rPr lang="en-GB" dirty="0"/>
              <a:t>Structure of files are dependent on the application’s programming language.</a:t>
            </a:r>
          </a:p>
          <a:p>
            <a:pPr lvl="1"/>
            <a:r>
              <a:rPr lang="en-GB" dirty="0"/>
              <a:t>Application programs written in different languages cannot easily access each other’s files.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3156952"/>
            <a:ext cx="6407806" cy="128016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843808" y="2996952"/>
            <a:ext cx="3096344" cy="1440160"/>
          </a:xfrm>
          <a:prstGeom prst="rect">
            <a:avLst/>
          </a:prstGeom>
          <a:noFill/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5796136" y="2364864"/>
            <a:ext cx="504056" cy="6320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965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9DF3C-4C8D-40EF-BCA7-F4DC60C84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COBOL File Description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8521280-D1D2-4B14-AF5D-942A3B88C588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827584" y="1600200"/>
            <a:ext cx="7488831" cy="4874384"/>
          </a:xfrm>
        </p:spPr>
      </p:pic>
    </p:spTree>
    <p:extLst>
      <p:ext uri="{BB962C8B-B14F-4D97-AF65-F5344CB8AC3E}">
        <p14:creationId xmlns:p14="http://schemas.microsoft.com/office/powerpoint/2010/main" val="40337323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02B49-01F9-4838-99AB-4F34A3684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COBOL File-Control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D42A3C4-1F64-4704-8B7C-9AADB43ED03B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467544" y="1600199"/>
            <a:ext cx="7704856" cy="4925251"/>
          </a:xfrm>
        </p:spPr>
      </p:pic>
    </p:spTree>
    <p:extLst>
      <p:ext uri="{BB962C8B-B14F-4D97-AF65-F5344CB8AC3E}">
        <p14:creationId xmlns:p14="http://schemas.microsoft.com/office/powerpoint/2010/main" val="41244843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b="1" dirty="0"/>
              <a:t>Fixed queries or proliferation of application code</a:t>
            </a:r>
          </a:p>
          <a:p>
            <a:pPr lvl="1"/>
            <a:r>
              <a:rPr lang="en-GB" dirty="0"/>
              <a:t>Program’s are written for particular functions with fixed reports and queries - no support for ad hoc/dynamic queries.</a:t>
            </a:r>
          </a:p>
          <a:p>
            <a:pPr lvl="1"/>
            <a:r>
              <a:rPr lang="en-GB" dirty="0"/>
              <a:t>New requirements meant </a:t>
            </a:r>
            <a:r>
              <a:rPr lang="en-GB" b="1" i="1" dirty="0"/>
              <a:t>new</a:t>
            </a:r>
            <a:r>
              <a:rPr lang="en-GB" dirty="0"/>
              <a:t> application program code.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321069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7BDE4-B4C7-4579-B766-DA9CEB2E6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 Ad Hoc Query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1F7BC64-E87F-4137-9EC7-35FA10884904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978622" y="1600200"/>
            <a:ext cx="7421705" cy="4495800"/>
          </a:xfrm>
        </p:spPr>
      </p:pic>
    </p:spTree>
    <p:extLst>
      <p:ext uri="{BB962C8B-B14F-4D97-AF65-F5344CB8AC3E}">
        <p14:creationId xmlns:p14="http://schemas.microsoft.com/office/powerpoint/2010/main" val="10258195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3DCBF-36AF-47F9-A3C2-EC58D64EC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Generated from Ad Hoc Query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5373F3F-BD1A-4334-A461-7127930FB84A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612775" y="2060848"/>
            <a:ext cx="8153400" cy="3240359"/>
          </a:xfrm>
        </p:spPr>
      </p:pic>
    </p:spTree>
    <p:extLst>
      <p:ext uri="{BB962C8B-B14F-4D97-AF65-F5344CB8AC3E}">
        <p14:creationId xmlns:p14="http://schemas.microsoft.com/office/powerpoint/2010/main" val="18609324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In an Estate Management file-based application, different files may exist for: each property, each sale/rent, each buyer, each renter, and one for each member of staff.</a:t>
            </a:r>
          </a:p>
          <a:p>
            <a:r>
              <a:rPr lang="en-GB" dirty="0"/>
              <a:t>Imagine trying to answer the following queries using all these separate files:</a:t>
            </a:r>
          </a:p>
          <a:p>
            <a:pPr lvl="1"/>
            <a:r>
              <a:rPr lang="en-GB" dirty="0"/>
              <a:t>What three-bedroom properties are available with a large garden and garage?</a:t>
            </a:r>
          </a:p>
          <a:p>
            <a:pPr lvl="1"/>
            <a:r>
              <a:rPr lang="en-GB" dirty="0"/>
              <a:t>What two-bed properties do you have for rent within three miles of the University?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130997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 the limitations of the file-based approach can be attributed to two factors:</a:t>
            </a:r>
          </a:p>
          <a:p>
            <a:pPr lvl="1"/>
            <a:r>
              <a:rPr lang="en-GB" dirty="0"/>
              <a:t>The definition of the data was embedded in application programs, rather than being stored separately and independently.</a:t>
            </a:r>
          </a:p>
          <a:p>
            <a:pPr lvl="1"/>
            <a:r>
              <a:rPr lang="en-GB" dirty="0"/>
              <a:t>There is no control over access and manipulation of data beyond that imposed by application programs.</a:t>
            </a:r>
          </a:p>
          <a:p>
            <a:r>
              <a:rPr lang="en-GB" dirty="0"/>
              <a:t>As a result, the </a:t>
            </a:r>
            <a:r>
              <a:rPr lang="en-GB" b="1" dirty="0"/>
              <a:t>Database</a:t>
            </a:r>
            <a:r>
              <a:rPr lang="en-GB" dirty="0"/>
              <a:t> </a:t>
            </a:r>
            <a:r>
              <a:rPr lang="en-GB"/>
              <a:t>and the </a:t>
            </a:r>
            <a:r>
              <a:rPr lang="en-GB" b="1" dirty="0"/>
              <a:t>Database Management System</a:t>
            </a:r>
            <a:r>
              <a:rPr lang="en-GB" dirty="0"/>
              <a:t> emerged.</a:t>
            </a:r>
          </a:p>
        </p:txBody>
      </p:sp>
    </p:spTree>
    <p:extLst>
      <p:ext uri="{BB962C8B-B14F-4D97-AF65-F5344CB8AC3E}">
        <p14:creationId xmlns:p14="http://schemas.microsoft.com/office/powerpoint/2010/main" val="412869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shared collection of logically, related data, and a description of this data, designed to meet the information needs of an organisation.</a:t>
            </a:r>
          </a:p>
          <a:p>
            <a:r>
              <a:rPr lang="en-GB" dirty="0"/>
              <a:t>Consisting of:</a:t>
            </a:r>
          </a:p>
          <a:p>
            <a:pPr lvl="1"/>
            <a:r>
              <a:rPr lang="en-GB" b="1" dirty="0"/>
              <a:t>The System </a:t>
            </a:r>
            <a:r>
              <a:rPr lang="en-GB" b="1" dirty="0" err="1"/>
              <a:t>Catalog</a:t>
            </a:r>
            <a:r>
              <a:rPr lang="en-GB" dirty="0"/>
              <a:t> (aka the data dictionary or metadata) provides the description of the data to enable data independence.</a:t>
            </a:r>
          </a:p>
          <a:p>
            <a:pPr lvl="1"/>
            <a:r>
              <a:rPr lang="en-GB" b="1" dirty="0"/>
              <a:t>Logically, related data</a:t>
            </a:r>
            <a:r>
              <a:rPr lang="en-GB" dirty="0"/>
              <a:t> comprises entities, attributes and relationships of an organisation’s information.</a:t>
            </a:r>
          </a:p>
        </p:txBody>
      </p:sp>
    </p:spTree>
    <p:extLst>
      <p:ext uri="{BB962C8B-B14F-4D97-AF65-F5344CB8AC3E}">
        <p14:creationId xmlns:p14="http://schemas.microsoft.com/office/powerpoint/2010/main" val="1636484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2BF5A-C92A-43BC-B7B0-6797BDD1D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Meta Data Table Names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9A117A0-1724-4D88-AF5F-A06167B77655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1874837" y="1647825"/>
            <a:ext cx="5629275" cy="4400550"/>
          </a:xfrm>
        </p:spPr>
      </p:pic>
    </p:spTree>
    <p:extLst>
      <p:ext uri="{BB962C8B-B14F-4D97-AF65-F5344CB8AC3E}">
        <p14:creationId xmlns:p14="http://schemas.microsoft.com/office/powerpoint/2010/main" val="20527590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84128-5C6D-42D7-AB12-1DA332B4E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Meta Data Table Definition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343AEA8-E42F-4BC4-B280-D4EF4D53DB40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467544" y="1600199"/>
            <a:ext cx="7488831" cy="5076659"/>
          </a:xfr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2A828B96-0368-EA1C-50E7-0DE7721D99C9}"/>
                  </a:ext>
                </a:extLst>
              </p14:cNvPr>
              <p14:cNvContentPartPr/>
              <p14:nvPr/>
            </p14:nvContentPartPr>
            <p14:xfrm>
              <a:off x="4898847" y="2866102"/>
              <a:ext cx="1591920" cy="82080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2A828B96-0368-EA1C-50E7-0DE7721D99C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890207" y="2857462"/>
                <a:ext cx="1609560" cy="8384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7194473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54EA2-F411-4E5E-987D-34DE8A420D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Meta Data Table Definition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B5BB6BC-0437-4315-B770-D85E97011444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612775" y="1657536"/>
            <a:ext cx="8153400" cy="4381128"/>
          </a:xfr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50D5B1C6-9FC3-EAF9-09F6-55C4273C820B}"/>
                  </a:ext>
                </a:extLst>
              </p14:cNvPr>
              <p14:cNvContentPartPr/>
              <p14:nvPr/>
            </p14:nvContentPartPr>
            <p14:xfrm>
              <a:off x="5450367" y="3244462"/>
              <a:ext cx="1827000" cy="87876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50D5B1C6-9FC3-EAF9-09F6-55C4273C820B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441727" y="3235462"/>
                <a:ext cx="1844640" cy="896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771947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database is also defined as </a:t>
            </a:r>
            <a:r>
              <a:rPr lang="en-GB" i="1" dirty="0"/>
              <a:t>a self-describing collection of integrated records</a:t>
            </a:r>
            <a:r>
              <a:rPr lang="en-GB" dirty="0"/>
              <a:t> because it stores:</a:t>
            </a:r>
          </a:p>
          <a:p>
            <a:pPr lvl="1"/>
            <a:r>
              <a:rPr lang="en-GB" dirty="0"/>
              <a:t>the organisation’s operational data,</a:t>
            </a:r>
          </a:p>
          <a:p>
            <a:pPr lvl="1"/>
            <a:r>
              <a:rPr lang="en-GB" dirty="0"/>
              <a:t>and also a description of this data.</a:t>
            </a:r>
          </a:p>
          <a:p>
            <a:r>
              <a:rPr lang="en-GB" dirty="0"/>
              <a:t>It is this self-describing nature of databases that provides </a:t>
            </a:r>
            <a:r>
              <a:rPr lang="en-GB" b="1" dirty="0"/>
              <a:t>data independence</a:t>
            </a:r>
            <a:r>
              <a:rPr lang="en-GB" dirty="0"/>
              <a:t>, which file-based systems lacked.</a:t>
            </a:r>
          </a:p>
          <a:p>
            <a:r>
              <a:rPr lang="en-GB" dirty="0"/>
              <a:t>More on data independence in the next lecture.</a:t>
            </a:r>
          </a:p>
        </p:txBody>
      </p:sp>
    </p:spTree>
    <p:extLst>
      <p:ext uri="{BB962C8B-B14F-4D97-AF65-F5344CB8AC3E}">
        <p14:creationId xmlns:p14="http://schemas.microsoft.com/office/powerpoint/2010/main" val="2449774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12</a:t>
            </a:r>
          </a:p>
        </p:txBody>
      </p:sp>
      <p:sp>
        <p:nvSpPr>
          <p:cNvPr id="37890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>
            <a:normAutofit fontScale="90000"/>
          </a:bodyPr>
          <a:lstStyle/>
          <a:p>
            <a:pPr eaLnBrk="1" hangingPunct="1"/>
            <a:r>
              <a:rPr lang="en-US" altLang="en-US" b="1">
                <a:latin typeface="CG Times" pitchFamily="18" charset="0"/>
              </a:rPr>
              <a:t>Database Management System (DBMS)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>
                <a:latin typeface="CG Times" pitchFamily="18" charset="0"/>
              </a:rPr>
              <a:t>A software system that enables users to define, create, and maintain the database and which provides controlled access to this database.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 build="p" autoUpdateAnimBg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14</a:t>
            </a:r>
          </a:p>
        </p:txBody>
      </p:sp>
      <p:sp>
        <p:nvSpPr>
          <p:cNvPr id="41986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>
                <a:latin typeface="CG Times" pitchFamily="18" charset="0"/>
              </a:rPr>
              <a:t>Database Approach</a:t>
            </a:r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>
                <a:latin typeface="CG Times" pitchFamily="18" charset="0"/>
              </a:rPr>
              <a:t>Data definition language (DDL).</a:t>
            </a:r>
          </a:p>
          <a:p>
            <a:pPr lvl="1" eaLnBrk="1" hangingPunct="1">
              <a:buSzPct val="75000"/>
            </a:pPr>
            <a:r>
              <a:rPr lang="en-US" altLang="en-US" b="1">
                <a:latin typeface="CG Times" pitchFamily="18" charset="0"/>
              </a:rPr>
              <a:t>Permits specification of data types, structures and any data constraints.  All specifications are stored in the database.</a:t>
            </a:r>
          </a:p>
          <a:p>
            <a:pPr lvl="1" eaLnBrk="1" hangingPunct="1">
              <a:buSzPct val="75000"/>
            </a:pPr>
            <a:endParaRPr lang="en-US" altLang="en-US" b="1">
              <a:latin typeface="CG Times" pitchFamily="18" charset="0"/>
            </a:endParaRPr>
          </a:p>
          <a:p>
            <a:pPr eaLnBrk="1" hangingPunct="1"/>
            <a:r>
              <a:rPr lang="en-US" altLang="en-US" b="1">
                <a:latin typeface="CG Times" pitchFamily="18" charset="0"/>
              </a:rPr>
              <a:t>Data manipulation language (DML).</a:t>
            </a:r>
          </a:p>
          <a:p>
            <a:pPr lvl="1" eaLnBrk="1" hangingPunct="1">
              <a:buSzPct val="75000"/>
            </a:pPr>
            <a:r>
              <a:rPr lang="en-US" altLang="en-US" b="1">
                <a:latin typeface="CG Times" pitchFamily="18" charset="0"/>
              </a:rPr>
              <a:t>General enquiry facility (query language) of the data.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4" grpId="0" build="p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15</a:t>
            </a:r>
          </a:p>
        </p:txBody>
      </p:sp>
      <p:sp>
        <p:nvSpPr>
          <p:cNvPr id="44034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>
                <a:latin typeface="CG Times" pitchFamily="18" charset="0"/>
              </a:rPr>
              <a:t>Database Approach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1371600" y="1905000"/>
            <a:ext cx="7772400" cy="4114800"/>
          </a:xfrm>
          <a:noFill/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</a:pPr>
            <a:r>
              <a:rPr lang="en-US" altLang="en-US" b="1">
                <a:latin typeface="CG Times" pitchFamily="18" charset="0"/>
              </a:rPr>
              <a:t>Controlled access to database may include: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>
                <a:latin typeface="CG Times" pitchFamily="18" charset="0"/>
              </a:rPr>
              <a:t>A security system.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>
                <a:latin typeface="CG Times" pitchFamily="18" charset="0"/>
              </a:rPr>
              <a:t>An integrity system.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>
                <a:latin typeface="CG Times" pitchFamily="18" charset="0"/>
              </a:rPr>
              <a:t>A concurrency control system.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>
                <a:latin typeface="CG Times" pitchFamily="18" charset="0"/>
              </a:rPr>
              <a:t>A recovery control system.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>
                <a:latin typeface="CG Times" pitchFamily="18" charset="0"/>
              </a:rPr>
              <a:t>A user-accessible catalog.</a:t>
            </a:r>
            <a:endParaRPr lang="en-US" altLang="en-US" b="1">
              <a:latin typeface="CG Times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b="1">
                <a:latin typeface="CG Times" pitchFamily="18" charset="0"/>
              </a:rPr>
              <a:t>A view mechanism.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>
                <a:latin typeface="CG Times" pitchFamily="18" charset="0"/>
              </a:rPr>
              <a:t>Provides users with only the data they want or need to use.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2" grpId="0" build="p" autoUpdateAnimBg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16</a:t>
            </a:r>
          </a:p>
        </p:txBody>
      </p:sp>
      <p:sp>
        <p:nvSpPr>
          <p:cNvPr id="46082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>
            <a:normAutofit fontScale="90000"/>
          </a:bodyPr>
          <a:lstStyle/>
          <a:p>
            <a:pPr eaLnBrk="1" hangingPunct="1"/>
            <a:r>
              <a:rPr lang="en-US" altLang="en-US" b="1">
                <a:latin typeface="CG Times" pitchFamily="18" charset="0"/>
              </a:rPr>
              <a:t>Components of DBMS Environment</a:t>
            </a:r>
          </a:p>
        </p:txBody>
      </p:sp>
      <p:pic>
        <p:nvPicPr>
          <p:cNvPr id="46083" name="Picture 4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75" y="1987550"/>
            <a:ext cx="7489825" cy="179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4" name="Picture 2" descr="components of a database environment">
            <a:extLst>
              <a:ext uri="{FF2B5EF4-FFF2-40B4-BE49-F238E27FC236}">
                <a16:creationId xmlns:a16="http://schemas.microsoft.com/office/drawing/2014/main" id="{4A849B96-49C3-899B-919D-0F0A45117D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9028" y="3890764"/>
            <a:ext cx="2644318" cy="2510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89122CD-730C-C8D2-D0B4-D6444CB12433}"/>
              </a:ext>
            </a:extLst>
          </p:cNvPr>
          <p:cNvSpPr txBox="1"/>
          <p:nvPr/>
        </p:nvSpPr>
        <p:spPr>
          <a:xfrm>
            <a:off x="2681536" y="6420157"/>
            <a:ext cx="477078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0" i="1" dirty="0">
                <a:effectLst/>
                <a:latin typeface="freight-text-pro"/>
              </a:rPr>
              <a:t>Source:</a:t>
            </a:r>
            <a:r>
              <a:rPr lang="en-GB" sz="1000" b="0" i="0" u="sng" dirty="0">
                <a:solidFill>
                  <a:srgbClr val="FF8119"/>
                </a:solidFill>
                <a:effectLst/>
                <a:latin typeface="freight-text-pro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​</a:t>
            </a:r>
            <a:r>
              <a:rPr lang="en-GB" sz="1000" b="0" i="1" u="sng" dirty="0">
                <a:effectLst/>
                <a:latin typeface="freight-text-pro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http://cdn.wagmob.com/subject/G124/html/introduction00to00dbms_1.html</a:t>
            </a:r>
            <a:endParaRPr lang="en-US" sz="1000" dirty="0"/>
          </a:p>
        </p:txBody>
      </p:sp>
    </p:spTree>
  </p:cSld>
  <p:clrMapOvr>
    <a:masterClrMapping/>
  </p:clrMapOvr>
  <p:transition>
    <p:wipe dir="d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19</a:t>
            </a:r>
          </a:p>
        </p:txBody>
      </p:sp>
      <p:sp>
        <p:nvSpPr>
          <p:cNvPr id="52226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>
            <a:normAutofit fontScale="90000"/>
          </a:bodyPr>
          <a:lstStyle/>
          <a:p>
            <a:pPr eaLnBrk="1" hangingPunct="1"/>
            <a:r>
              <a:rPr lang="en-US" altLang="en-US" b="1"/>
              <a:t>Roles in the Database Environment</a:t>
            </a:r>
          </a:p>
        </p:txBody>
      </p:sp>
      <p:sp>
        <p:nvSpPr>
          <p:cNvPr id="52227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algn="just" eaLnBrk="1" hangingPunct="1"/>
            <a:r>
              <a:rPr lang="en-US" altLang="en-US" b="1">
                <a:latin typeface="Times" panose="02020603050405020304" pitchFamily="18" charset="0"/>
              </a:rPr>
              <a:t>Data Administrator</a:t>
            </a:r>
            <a:r>
              <a:rPr lang="en-US" altLang="en-US">
                <a:latin typeface="Times" panose="02020603050405020304" pitchFamily="18" charset="0"/>
              </a:rPr>
              <a:t> (</a:t>
            </a:r>
            <a:r>
              <a:rPr lang="en-US" altLang="en-US" b="1">
                <a:latin typeface="Times" panose="02020603050405020304" pitchFamily="18" charset="0"/>
              </a:rPr>
              <a:t>DA</a:t>
            </a:r>
            <a:r>
              <a:rPr lang="en-US" altLang="en-US">
                <a:latin typeface="Times" panose="02020603050405020304" pitchFamily="18" charset="0"/>
              </a:rPr>
              <a:t>)</a:t>
            </a:r>
          </a:p>
          <a:p>
            <a:pPr eaLnBrk="1" hangingPunct="1"/>
            <a:r>
              <a:rPr lang="en-US" altLang="en-US" b="1">
                <a:latin typeface="CG Times" pitchFamily="18" charset="0"/>
              </a:rPr>
              <a:t>Database Administrator (DBA)</a:t>
            </a:r>
          </a:p>
          <a:p>
            <a:pPr eaLnBrk="1" hangingPunct="1"/>
            <a:r>
              <a:rPr lang="en-US" altLang="en-US" b="1">
                <a:latin typeface="CG Times" pitchFamily="18" charset="0"/>
              </a:rPr>
              <a:t>Database Designers (Logical and Physical)</a:t>
            </a:r>
          </a:p>
          <a:p>
            <a:pPr eaLnBrk="1" hangingPunct="1"/>
            <a:r>
              <a:rPr lang="en-US" altLang="en-US" b="1">
                <a:latin typeface="CG Times" pitchFamily="18" charset="0"/>
              </a:rPr>
              <a:t>Application Programmers</a:t>
            </a:r>
          </a:p>
          <a:p>
            <a:pPr eaLnBrk="1" hangingPunct="1"/>
            <a:r>
              <a:rPr lang="en-US" altLang="en-US" b="1">
                <a:latin typeface="CG Times" pitchFamily="18" charset="0"/>
              </a:rPr>
              <a:t>End Users (native and sophisticated)</a:t>
            </a:r>
          </a:p>
        </p:txBody>
      </p:sp>
    </p:spTree>
  </p:cSld>
  <p:clrMapOvr>
    <a:masterClrMapping/>
  </p:clrMapOvr>
  <p:transition>
    <p:wipe dir="d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Database Management System (DBMS)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DBMS is software system that enables users to define, create, maintain and control access to the database.</a:t>
            </a:r>
          </a:p>
          <a:p>
            <a:pPr lvl="1"/>
            <a:r>
              <a:rPr lang="en-GB" dirty="0"/>
              <a:t>Access to the database is through the DBMS.</a:t>
            </a:r>
          </a:p>
          <a:p>
            <a:pPr lvl="1"/>
            <a:r>
              <a:rPr lang="en-GB" dirty="0"/>
              <a:t>It sits between application programs and the backend database.</a:t>
            </a:r>
          </a:p>
          <a:p>
            <a:pPr lvl="1"/>
            <a:r>
              <a:rPr lang="en-GB" dirty="0"/>
              <a:t>The DBMS is the software that interacts with users (individuals on workstations and users’ application programs) and the database.</a:t>
            </a:r>
          </a:p>
          <a:p>
            <a:r>
              <a:rPr lang="en-GB" dirty="0"/>
              <a:t>Example DBMSs include PostgreSQL, Access, Oracle, MySQL, MS SQL Server, etc.</a:t>
            </a:r>
          </a:p>
        </p:txBody>
      </p:sp>
    </p:spTree>
    <p:extLst>
      <p:ext uri="{BB962C8B-B14F-4D97-AF65-F5344CB8AC3E}">
        <p14:creationId xmlns:p14="http://schemas.microsoft.com/office/powerpoint/2010/main" val="339045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Disadvantages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DBMS has many advantages, but also some disadvantages.</a:t>
            </a:r>
          </a:p>
          <a:p>
            <a:r>
              <a:rPr lang="en-GB" dirty="0"/>
              <a:t>The advantages and disadvantages are listed on the following slides.</a:t>
            </a:r>
          </a:p>
          <a:p>
            <a:r>
              <a:rPr lang="en-GB" b="1" dirty="0"/>
              <a:t>Please read </a:t>
            </a:r>
            <a:r>
              <a:rPr lang="en-GB" dirty="0"/>
              <a:t>the accompanying notes for explanations. </a:t>
            </a:r>
          </a:p>
          <a:p>
            <a:pPr lvl="1"/>
            <a:r>
              <a:rPr lang="en-GB" dirty="0"/>
              <a:t>The advantages and disadvantages highlight the differences between the file-based approach and database approach.</a:t>
            </a:r>
          </a:p>
          <a:p>
            <a:pPr lvl="1"/>
            <a:r>
              <a:rPr lang="en-GB" dirty="0"/>
              <a:t>The advantages further highlight why the database approach is better than the file-based approach.</a:t>
            </a:r>
          </a:p>
        </p:txBody>
      </p:sp>
    </p:spTree>
    <p:extLst>
      <p:ext uri="{BB962C8B-B14F-4D97-AF65-F5344CB8AC3E}">
        <p14:creationId xmlns:p14="http://schemas.microsoft.com/office/powerpoint/2010/main" val="762669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Control of data redundancy</a:t>
            </a:r>
          </a:p>
          <a:p>
            <a:r>
              <a:rPr lang="en-GB" dirty="0"/>
              <a:t>Data consistency</a:t>
            </a:r>
          </a:p>
          <a:p>
            <a:r>
              <a:rPr lang="en-GB" dirty="0"/>
              <a:t>More information from the same amount of data</a:t>
            </a:r>
          </a:p>
          <a:p>
            <a:r>
              <a:rPr lang="en-GB" dirty="0"/>
              <a:t>Sharing of data</a:t>
            </a:r>
          </a:p>
          <a:p>
            <a:r>
              <a:rPr lang="en-GB" dirty="0"/>
              <a:t>Improved data integrity</a:t>
            </a:r>
          </a:p>
          <a:p>
            <a:r>
              <a:rPr lang="en-GB" dirty="0"/>
              <a:t>Improved security</a:t>
            </a:r>
          </a:p>
          <a:p>
            <a:r>
              <a:rPr lang="en-GB" dirty="0"/>
              <a:t>Enforcement of standards</a:t>
            </a:r>
          </a:p>
          <a:p>
            <a:r>
              <a:rPr lang="en-GB" dirty="0"/>
              <a:t>Economy of scale</a:t>
            </a:r>
          </a:p>
        </p:txBody>
      </p:sp>
    </p:spTree>
    <p:extLst>
      <p:ext uri="{BB962C8B-B14F-4D97-AF65-F5344CB8AC3E}">
        <p14:creationId xmlns:p14="http://schemas.microsoft.com/office/powerpoint/2010/main" val="409703083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Balance conflicting requirements</a:t>
            </a:r>
          </a:p>
          <a:p>
            <a:r>
              <a:rPr lang="en-GB" dirty="0"/>
              <a:t>Improved data accessibility and responsiveness</a:t>
            </a:r>
          </a:p>
          <a:p>
            <a:r>
              <a:rPr lang="en-GB" dirty="0"/>
              <a:t>Increased productivity</a:t>
            </a:r>
          </a:p>
          <a:p>
            <a:r>
              <a:rPr lang="en-GB" dirty="0"/>
              <a:t>Improved maintenance through data independence</a:t>
            </a:r>
          </a:p>
          <a:p>
            <a:r>
              <a:rPr lang="en-GB" dirty="0"/>
              <a:t>Increased concurrency</a:t>
            </a:r>
          </a:p>
          <a:p>
            <a:r>
              <a:rPr lang="en-GB" dirty="0"/>
              <a:t>Improved backup and recovery services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975149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Complexity</a:t>
            </a:r>
          </a:p>
          <a:p>
            <a:r>
              <a:rPr lang="en-GB" dirty="0"/>
              <a:t>Size</a:t>
            </a:r>
          </a:p>
          <a:p>
            <a:r>
              <a:rPr lang="en-GB" dirty="0"/>
              <a:t>Cost of DBMS</a:t>
            </a:r>
          </a:p>
          <a:p>
            <a:r>
              <a:rPr lang="en-GB" dirty="0"/>
              <a:t>Additional hardware costs</a:t>
            </a:r>
          </a:p>
          <a:p>
            <a:r>
              <a:rPr lang="en-GB" dirty="0"/>
              <a:t>Cost of conversion</a:t>
            </a:r>
          </a:p>
          <a:p>
            <a:r>
              <a:rPr lang="en-GB" dirty="0"/>
              <a:t>Performance</a:t>
            </a:r>
          </a:p>
          <a:p>
            <a:r>
              <a:rPr lang="en-GB" dirty="0"/>
              <a:t>Greater impact of a failure</a:t>
            </a:r>
          </a:p>
        </p:txBody>
      </p:sp>
    </p:spTree>
    <p:extLst>
      <p:ext uri="{BB962C8B-B14F-4D97-AF65-F5344CB8AC3E}">
        <p14:creationId xmlns:p14="http://schemas.microsoft.com/office/powerpoint/2010/main" val="201632862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Hierachical Data Structure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780972-816D-E5A2-97D1-7D31ACC11B04}"/>
              </a:ext>
            </a:extLst>
          </p:cNvPr>
          <p:cNvSpPr txBox="1"/>
          <p:nvPr/>
        </p:nvSpPr>
        <p:spPr>
          <a:xfrm>
            <a:off x="3563888" y="2420888"/>
            <a:ext cx="4572000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        </a:t>
            </a:r>
            <a:r>
              <a:rPr lang="en-US" sz="4000" dirty="0"/>
              <a:t>A</a:t>
            </a:r>
          </a:p>
          <a:p>
            <a:r>
              <a:rPr lang="en-US" sz="4000" dirty="0"/>
              <a:t> / | \</a:t>
            </a:r>
          </a:p>
          <a:p>
            <a:r>
              <a:rPr lang="en-US" sz="4000" dirty="0"/>
              <a:t>B  C  D</a:t>
            </a:r>
          </a:p>
          <a:p>
            <a:r>
              <a:rPr lang="en-US" sz="4000" dirty="0"/>
              <a:t>            \           </a:t>
            </a:r>
          </a:p>
          <a:p>
            <a:r>
              <a:rPr lang="en-US" sz="4000" dirty="0"/>
              <a:t>              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65BC5F-4AE8-A580-C913-3AB74731C8DE}"/>
              </a:ext>
            </a:extLst>
          </p:cNvPr>
          <p:cNvSpPr txBox="1"/>
          <p:nvPr/>
        </p:nvSpPr>
        <p:spPr>
          <a:xfrm>
            <a:off x="4689348" y="1700808"/>
            <a:ext cx="1160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Root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2F7A44-0E0A-0C60-41FA-536F8FC85AA0}"/>
              </a:ext>
            </a:extLst>
          </p:cNvPr>
          <p:cNvSpPr txBox="1"/>
          <p:nvPr/>
        </p:nvSpPr>
        <p:spPr>
          <a:xfrm>
            <a:off x="612648" y="3645024"/>
            <a:ext cx="8034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Nodes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0BD84DB-9B93-A7EA-A72E-718A66A2976D}"/>
              </a:ext>
            </a:extLst>
          </p:cNvPr>
          <p:cNvSpPr txBox="1"/>
          <p:nvPr/>
        </p:nvSpPr>
        <p:spPr>
          <a:xfrm>
            <a:off x="1014360" y="2276872"/>
            <a:ext cx="770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Edges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080771-A426-98A5-B08C-674ADD15E537}"/>
              </a:ext>
            </a:extLst>
          </p:cNvPr>
          <p:cNvSpPr txBox="1"/>
          <p:nvPr/>
        </p:nvSpPr>
        <p:spPr>
          <a:xfrm>
            <a:off x="7668344" y="4149080"/>
            <a:ext cx="1237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Child node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1053459-1C1A-E4D7-D841-60C26E6B2F5A}"/>
              </a:ext>
            </a:extLst>
          </p:cNvPr>
          <p:cNvSpPr txBox="1"/>
          <p:nvPr/>
        </p:nvSpPr>
        <p:spPr>
          <a:xfrm>
            <a:off x="7884368" y="2276872"/>
            <a:ext cx="835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Parent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D611A5A-80F3-5566-784F-12CDEB15375F}"/>
              </a:ext>
            </a:extLst>
          </p:cNvPr>
          <p:cNvCxnSpPr/>
          <p:nvPr/>
        </p:nvCxnSpPr>
        <p:spPr>
          <a:xfrm flipV="1">
            <a:off x="4283968" y="2070140"/>
            <a:ext cx="576064" cy="57606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1EC79D5-1C36-AB11-33C2-781EB3C85617}"/>
              </a:ext>
            </a:extLst>
          </p:cNvPr>
          <p:cNvCxnSpPr>
            <a:cxnSpLocks/>
          </p:cNvCxnSpPr>
          <p:nvPr/>
        </p:nvCxnSpPr>
        <p:spPr>
          <a:xfrm flipV="1">
            <a:off x="5076056" y="2646204"/>
            <a:ext cx="2808312" cy="135886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01D2023-2D5D-E2BD-AEA9-F8AB84FF14C9}"/>
              </a:ext>
            </a:extLst>
          </p:cNvPr>
          <p:cNvCxnSpPr>
            <a:cxnSpLocks/>
            <a:endCxn id="10" idx="1"/>
          </p:cNvCxnSpPr>
          <p:nvPr/>
        </p:nvCxnSpPr>
        <p:spPr>
          <a:xfrm flipV="1">
            <a:off x="5559419" y="4333746"/>
            <a:ext cx="2108925" cy="87300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C4FBBF0-4F54-924B-72B4-E15F80FF7FFA}"/>
              </a:ext>
            </a:extLst>
          </p:cNvPr>
          <p:cNvCxnSpPr>
            <a:cxnSpLocks/>
          </p:cNvCxnSpPr>
          <p:nvPr/>
        </p:nvCxnSpPr>
        <p:spPr>
          <a:xfrm>
            <a:off x="1632097" y="2646204"/>
            <a:ext cx="2184327" cy="78279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6CF9E40-60AE-6E44-79A9-A417C1EDF89C}"/>
              </a:ext>
            </a:extLst>
          </p:cNvPr>
          <p:cNvCxnSpPr>
            <a:cxnSpLocks/>
            <a:stCxn id="8" idx="3"/>
          </p:cNvCxnSpPr>
          <p:nvPr/>
        </p:nvCxnSpPr>
        <p:spPr>
          <a:xfrm>
            <a:off x="1416073" y="3829690"/>
            <a:ext cx="2168509" cy="26112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Hierachical Data Structure</a:t>
            </a:r>
          </a:p>
        </p:txBody>
      </p:sp>
      <p:pic>
        <p:nvPicPr>
          <p:cNvPr id="63490" name="Content Placeholder 3" descr="Hierarchical_Model_Diagram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" t="-8508" r="-198" b="21481"/>
          <a:stretch>
            <a:fillRect/>
          </a:stretch>
        </p:blipFill>
        <p:spPr>
          <a:xfrm>
            <a:off x="1273175" y="1087438"/>
            <a:ext cx="6473825" cy="5078412"/>
          </a:xfrm>
        </p:spPr>
      </p:pic>
    </p:spTree>
    <p:extLst>
      <p:ext uri="{BB962C8B-B14F-4D97-AF65-F5344CB8AC3E}">
        <p14:creationId xmlns:p14="http://schemas.microsoft.com/office/powerpoint/2010/main" val="322155848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3" name="Content Placeholder 3" descr="Network Data Model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8029" b="-8029"/>
          <a:stretch>
            <a:fillRect/>
          </a:stretch>
        </p:blipFill>
        <p:spPr>
          <a:xfrm>
            <a:off x="468313" y="333375"/>
            <a:ext cx="8486775" cy="5799138"/>
          </a:xfrm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3" name="Content Placeholder 3" descr="Network Data Model.jpg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8029" b="80663"/>
          <a:stretch/>
        </p:blipFill>
        <p:spPr>
          <a:xfrm>
            <a:off x="468313" y="333375"/>
            <a:ext cx="8486775" cy="1367433"/>
          </a:xfrm>
        </p:spPr>
      </p:pic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3A5875D-E6FF-56FC-2802-7BAB83EE4EC3}"/>
              </a:ext>
            </a:extLst>
          </p:cNvPr>
          <p:cNvSpPr/>
          <p:nvPr/>
        </p:nvSpPr>
        <p:spPr>
          <a:xfrm>
            <a:off x="3563888" y="2060848"/>
            <a:ext cx="2520280" cy="10081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University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627FD855-963B-B07C-1310-93373DAB3BFE}"/>
              </a:ext>
            </a:extLst>
          </p:cNvPr>
          <p:cNvSpPr/>
          <p:nvPr/>
        </p:nvSpPr>
        <p:spPr>
          <a:xfrm>
            <a:off x="3451560" y="5516513"/>
            <a:ext cx="2520280" cy="10081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Student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A06FEE8A-F637-49B4-FE6E-18BECFB8193C}"/>
              </a:ext>
            </a:extLst>
          </p:cNvPr>
          <p:cNvSpPr/>
          <p:nvPr/>
        </p:nvSpPr>
        <p:spPr>
          <a:xfrm>
            <a:off x="6057613" y="3824033"/>
            <a:ext cx="2520280" cy="10081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Library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02C218B5-E897-5DCC-059C-7BB234180445}"/>
              </a:ext>
            </a:extLst>
          </p:cNvPr>
          <p:cNvSpPr/>
          <p:nvPr/>
        </p:nvSpPr>
        <p:spPr>
          <a:xfrm>
            <a:off x="755576" y="3861048"/>
            <a:ext cx="2520280" cy="100811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Computing Department</a:t>
            </a:r>
          </a:p>
        </p:txBody>
      </p:sp>
      <p:cxnSp>
        <p:nvCxnSpPr>
          <p:cNvPr id="7" name="Curved Connector 6">
            <a:extLst>
              <a:ext uri="{FF2B5EF4-FFF2-40B4-BE49-F238E27FC236}">
                <a16:creationId xmlns:a16="http://schemas.microsoft.com/office/drawing/2014/main" id="{037BE004-1907-955A-CBDF-6F9C7A1C3759}"/>
              </a:ext>
            </a:extLst>
          </p:cNvPr>
          <p:cNvCxnSpPr>
            <a:stCxn id="2" idx="1"/>
            <a:endCxn id="5" idx="0"/>
          </p:cNvCxnSpPr>
          <p:nvPr/>
        </p:nvCxnSpPr>
        <p:spPr>
          <a:xfrm rot="10800000" flipV="1">
            <a:off x="2015716" y="2564904"/>
            <a:ext cx="1548172" cy="1296144"/>
          </a:xfrm>
          <a:prstGeom prst="curved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urved Connector 8">
            <a:extLst>
              <a:ext uri="{FF2B5EF4-FFF2-40B4-BE49-F238E27FC236}">
                <a16:creationId xmlns:a16="http://schemas.microsoft.com/office/drawing/2014/main" id="{C80A11B7-1534-E661-766D-194E2C75C9E8}"/>
              </a:ext>
            </a:extLst>
          </p:cNvPr>
          <p:cNvCxnSpPr>
            <a:stCxn id="2" idx="3"/>
            <a:endCxn id="4" idx="0"/>
          </p:cNvCxnSpPr>
          <p:nvPr/>
        </p:nvCxnSpPr>
        <p:spPr>
          <a:xfrm>
            <a:off x="6084168" y="2564904"/>
            <a:ext cx="1233585" cy="1259129"/>
          </a:xfrm>
          <a:prstGeom prst="curved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urved Connector 10">
            <a:extLst>
              <a:ext uri="{FF2B5EF4-FFF2-40B4-BE49-F238E27FC236}">
                <a16:creationId xmlns:a16="http://schemas.microsoft.com/office/drawing/2014/main" id="{EC470CFC-9E9E-367E-D23E-490043359257}"/>
              </a:ext>
            </a:extLst>
          </p:cNvPr>
          <p:cNvCxnSpPr>
            <a:stCxn id="5" idx="2"/>
            <a:endCxn id="3" idx="1"/>
          </p:cNvCxnSpPr>
          <p:nvPr/>
        </p:nvCxnSpPr>
        <p:spPr>
          <a:xfrm rot="16200000" flipH="1">
            <a:off x="2157934" y="4726942"/>
            <a:ext cx="1151409" cy="1435844"/>
          </a:xfrm>
          <a:prstGeom prst="curved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urved Connector 12">
            <a:extLst>
              <a:ext uri="{FF2B5EF4-FFF2-40B4-BE49-F238E27FC236}">
                <a16:creationId xmlns:a16="http://schemas.microsoft.com/office/drawing/2014/main" id="{F1DFF81D-03C6-C545-97CB-87D2B57B60A4}"/>
              </a:ext>
            </a:extLst>
          </p:cNvPr>
          <p:cNvCxnSpPr>
            <a:cxnSpLocks/>
            <a:stCxn id="4" idx="2"/>
            <a:endCxn id="3" idx="3"/>
          </p:cNvCxnSpPr>
          <p:nvPr/>
        </p:nvCxnSpPr>
        <p:spPr>
          <a:xfrm rot="5400000">
            <a:off x="6050585" y="4753401"/>
            <a:ext cx="1188424" cy="1345913"/>
          </a:xfrm>
          <a:prstGeom prst="curved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468187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7" name="Content Placeholder 3" descr="relational data model v2.gif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499" r="-5499"/>
          <a:stretch>
            <a:fillRect/>
          </a:stretch>
        </p:blipFill>
        <p:spPr>
          <a:xfrm>
            <a:off x="250825" y="692150"/>
            <a:ext cx="8704263" cy="5440363"/>
          </a:xfrm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Entity Relationship Diagram</a:t>
            </a:r>
          </a:p>
        </p:txBody>
      </p:sp>
      <p:pic>
        <p:nvPicPr>
          <p:cNvPr id="66562" name="Content Placeholder 3" descr="Relational Data Model.pn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993" r="-9993"/>
          <a:stretch>
            <a:fillRect/>
          </a:stretch>
        </p:blipFill>
        <p:spPr>
          <a:xfrm>
            <a:off x="468313" y="1484313"/>
            <a:ext cx="8486775" cy="4648200"/>
          </a:xfrm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are the two main problems of the file-based approach?</a:t>
            </a:r>
          </a:p>
          <a:p>
            <a:r>
              <a:rPr lang="en-GB" dirty="0"/>
              <a:t>Consider a situation where Excel is used as “a database”. What problems may this pose?</a:t>
            </a:r>
          </a:p>
          <a:p>
            <a:r>
              <a:rPr lang="en-GB" dirty="0"/>
              <a:t>Compare and contrast the file-based system to a database management system.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46916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3417</TotalTime>
  <Words>3420</Words>
  <Application>Microsoft Macintosh PowerPoint</Application>
  <PresentationFormat>On-screen Show (4:3)</PresentationFormat>
  <Paragraphs>633</Paragraphs>
  <Slides>53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69" baseType="lpstr">
      <vt:lpstr>Arial</vt:lpstr>
      <vt:lpstr>Calibri</vt:lpstr>
      <vt:lpstr>Cambria</vt:lpstr>
      <vt:lpstr>CG Times</vt:lpstr>
      <vt:lpstr>Courier New</vt:lpstr>
      <vt:lpstr>freight-text-pro</vt:lpstr>
      <vt:lpstr>Google Sans</vt:lpstr>
      <vt:lpstr>Graphik</vt:lpstr>
      <vt:lpstr>SF-Body-font</vt:lpstr>
      <vt:lpstr>Söhne</vt:lpstr>
      <vt:lpstr>Söhne Mono</vt:lpstr>
      <vt:lpstr>Times</vt:lpstr>
      <vt:lpstr>Times New Roman</vt:lpstr>
      <vt:lpstr>Wingdings</vt:lpstr>
      <vt:lpstr>Wingdings 2</vt:lpstr>
      <vt:lpstr>Median</vt:lpstr>
      <vt:lpstr>Introduction to databases</vt:lpstr>
      <vt:lpstr>Today’s Lecture</vt:lpstr>
      <vt:lpstr>Quiz time…</vt:lpstr>
      <vt:lpstr>Question(s)</vt:lpstr>
      <vt:lpstr>Database – What is it?</vt:lpstr>
      <vt:lpstr>A Database is</vt:lpstr>
      <vt:lpstr>What is Database Management System?</vt:lpstr>
      <vt:lpstr>Which one of the below doesn’t use database?</vt:lpstr>
      <vt:lpstr>Why Database Management Systems?</vt:lpstr>
      <vt:lpstr>Why Database Management Systems?</vt:lpstr>
      <vt:lpstr>Why Database Management Systems?</vt:lpstr>
      <vt:lpstr>Why Database Management Systems?</vt:lpstr>
      <vt:lpstr>Database Example</vt:lpstr>
      <vt:lpstr>Database Example</vt:lpstr>
      <vt:lpstr>Database Example</vt:lpstr>
      <vt:lpstr>Database Example</vt:lpstr>
      <vt:lpstr>Database Example</vt:lpstr>
      <vt:lpstr>Historical Development of Databases</vt:lpstr>
      <vt:lpstr>History of Databases Summarised</vt:lpstr>
      <vt:lpstr>File-Based Systems</vt:lpstr>
      <vt:lpstr>File-Based Systems</vt:lpstr>
      <vt:lpstr>Limitations of File-Based Approach</vt:lpstr>
      <vt:lpstr>Limitations of File-Based Approach</vt:lpstr>
      <vt:lpstr>Limitations of File-Based Approach</vt:lpstr>
      <vt:lpstr>COBOL File Description</vt:lpstr>
      <vt:lpstr>COBOL File-Control</vt:lpstr>
      <vt:lpstr>Limitations of File-Based Approach</vt:lpstr>
      <vt:lpstr>Access Ad Hoc Query</vt:lpstr>
      <vt:lpstr>SQL Generated from Ad Hoc Query</vt:lpstr>
      <vt:lpstr>Limitations of File-Based Approach</vt:lpstr>
      <vt:lpstr>Database Approach</vt:lpstr>
      <vt:lpstr>Database Recap</vt:lpstr>
      <vt:lpstr>Meta Data Table Names</vt:lpstr>
      <vt:lpstr>Meta Data Table Definition</vt:lpstr>
      <vt:lpstr>Meta Data Table Definition</vt:lpstr>
      <vt:lpstr>Database</vt:lpstr>
      <vt:lpstr>Database Management System (DBMS)</vt:lpstr>
      <vt:lpstr>Database Approach</vt:lpstr>
      <vt:lpstr>Database Approach</vt:lpstr>
      <vt:lpstr>Components of DBMS Environment</vt:lpstr>
      <vt:lpstr>Roles in the Database Environment</vt:lpstr>
      <vt:lpstr>Database Management System (DBMS) Recap</vt:lpstr>
      <vt:lpstr>Advantages and Disadvantages of DBMSs</vt:lpstr>
      <vt:lpstr>Advantages of DBMSs</vt:lpstr>
      <vt:lpstr>Advantages of DBMSs</vt:lpstr>
      <vt:lpstr>Disadvantages of DBMSs</vt:lpstr>
      <vt:lpstr>Hierachical Data Structure</vt:lpstr>
      <vt:lpstr>Hierachical Data Structure</vt:lpstr>
      <vt:lpstr>PowerPoint Presentation</vt:lpstr>
      <vt:lpstr>PowerPoint Presentation</vt:lpstr>
      <vt:lpstr>PowerPoint Presentation</vt:lpstr>
      <vt:lpstr>Entity Relationship Diagram</vt:lpstr>
      <vt:lpstr>Review Question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Suresh Shanmugasundaram</cp:lastModifiedBy>
  <cp:revision>1260</cp:revision>
  <cp:lastPrinted>2014-09-29T16:21:25Z</cp:lastPrinted>
  <dcterms:created xsi:type="dcterms:W3CDTF">2013-09-18T07:00:31Z</dcterms:created>
  <dcterms:modified xsi:type="dcterms:W3CDTF">2023-10-03T20:02:50Z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