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6"/>
  </p:notesMasterIdLst>
  <p:sldIdLst>
    <p:sldId id="256" r:id="rId6"/>
    <p:sldId id="258" r:id="rId7"/>
    <p:sldId id="410" r:id="rId8"/>
    <p:sldId id="462" r:id="rId9"/>
    <p:sldId id="259" r:id="rId10"/>
    <p:sldId id="388" r:id="rId11"/>
    <p:sldId id="387" r:id="rId12"/>
    <p:sldId id="386" r:id="rId13"/>
    <p:sldId id="525" r:id="rId14"/>
    <p:sldId id="460" r:id="rId15"/>
    <p:sldId id="547" r:id="rId16"/>
    <p:sldId id="548" r:id="rId17"/>
    <p:sldId id="549" r:id="rId18"/>
    <p:sldId id="550" r:id="rId19"/>
    <p:sldId id="551" r:id="rId20"/>
    <p:sldId id="552" r:id="rId21"/>
    <p:sldId id="553" r:id="rId22"/>
    <p:sldId id="554" r:id="rId23"/>
    <p:sldId id="555" r:id="rId24"/>
    <p:sldId id="556" r:id="rId25"/>
    <p:sldId id="557" r:id="rId26"/>
    <p:sldId id="558" r:id="rId27"/>
    <p:sldId id="559" r:id="rId28"/>
    <p:sldId id="560" r:id="rId29"/>
    <p:sldId id="561" r:id="rId30"/>
    <p:sldId id="562" r:id="rId31"/>
    <p:sldId id="563" r:id="rId32"/>
    <p:sldId id="564" r:id="rId33"/>
    <p:sldId id="308" r:id="rId34"/>
    <p:sldId id="306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2454" autoAdjust="0"/>
  </p:normalViewPr>
  <p:slideViewPr>
    <p:cSldViewPr snapToGrid="0">
      <p:cViewPr varScale="1">
        <p:scale>
          <a:sx n="82" d="100"/>
          <a:sy n="82" d="100"/>
        </p:scale>
        <p:origin x="5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622C9A-E9E4-4239-A932-A8F4E714BB35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E4D72D-6A46-4192-8400-B72158011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957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165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426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Increased security in Version 10 will utilize more resources</a:t>
            </a:r>
            <a:r>
              <a:rPr lang="en-GB" baseline="0" dirty="0" smtClean="0"/>
              <a:t> which results in long time execution for scripts even with HTTP/2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134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985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one application doesn’t work, it wont</a:t>
            </a:r>
            <a:r>
              <a:rPr lang="en-GB" baseline="0" dirty="0" smtClean="0"/>
              <a:t> affect other applications in a different pool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98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If one application doesn’t work, it wont</a:t>
            </a:r>
            <a:r>
              <a:rPr lang="en-GB" baseline="0" dirty="0" smtClean="0"/>
              <a:t> affect other applications in a different pool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111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398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180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436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9436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0666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244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19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45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19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885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986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271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0348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12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17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521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081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728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848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9955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76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694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047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3617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292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2316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2016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9460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524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61622-7237-4AC8-9412-7DFE428C2AC9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D03D-3C99-42F6-9059-91EB727F7C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1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934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lee.cobley@uwtsd.ac.uk" TargetMode="External"/><Relationship Id="rId3" Type="http://schemas.openxmlformats.org/officeDocument/2006/relationships/image" Target="../media/image3.jpeg"/><Relationship Id="rId7" Type="http://schemas.openxmlformats.org/officeDocument/2006/relationships/hyperlink" Target="mailto:n.Kaliyamurth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6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2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9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evalcenter/" TargetMode="External"/><Relationship Id="rId2" Type="http://schemas.openxmlformats.org/officeDocument/2006/relationships/hyperlink" Target="https://www.virtualbox.org/wiki/Downloads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portal.azure.com/#blade/Microsoft_Azure_Education/EducationMenuBlade/software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64912" y="1732809"/>
            <a:ext cx="5690720" cy="2348333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 smtClean="0">
                <a:solidFill>
                  <a:schemeClr val="accent2"/>
                </a:solidFill>
              </a:rPr>
              <a:t>Services</a:t>
            </a:r>
            <a:r>
              <a:rPr lang="en-GB" sz="4800" dirty="0">
                <a:solidFill>
                  <a:schemeClr val="bg1"/>
                </a:solidFill>
              </a:rPr>
              <a:t/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Network Operating Systems and </a:t>
            </a:r>
            <a:r>
              <a:rPr lang="en-GB" sz="2400" i="1" dirty="0" smtClean="0">
                <a:solidFill>
                  <a:schemeClr val="bg1"/>
                </a:solidFill>
              </a:rPr>
              <a:t>Services</a:t>
            </a:r>
            <a:br>
              <a:rPr lang="en-GB" sz="2400" i="1" dirty="0" smtClean="0">
                <a:solidFill>
                  <a:schemeClr val="bg1"/>
                </a:solidFill>
              </a:rPr>
            </a:br>
            <a:r>
              <a:rPr lang="en-GB" sz="2400" i="1" dirty="0" smtClean="0">
                <a:solidFill>
                  <a:schemeClr val="bg1"/>
                </a:solidFill>
              </a:rPr>
              <a:t>(ACCA5023)</a:t>
            </a:r>
            <a:endParaRPr lang="en-GB" sz="1800" i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34043" y="3428831"/>
            <a:ext cx="332014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Nitheesh Murugan Kaliyamurthy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7"/>
              </a:rPr>
              <a:t>n.kaliyamurthy@uwtsd.ac.uk</a:t>
            </a:r>
            <a:endParaRPr lang="en-GB" i="1" dirty="0" smtClean="0">
              <a:solidFill>
                <a:schemeClr val="bg1"/>
              </a:solidFill>
            </a:endParaRPr>
          </a:p>
          <a:p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</a:rPr>
              <a:t>&amp;</a:t>
            </a: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/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Lee Cobley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 smtClean="0">
                <a:solidFill>
                  <a:schemeClr val="bg1"/>
                </a:solidFill>
                <a:hlinkClick r:id="rId8"/>
              </a:rPr>
              <a:t>lee.cobley@uwtsd.ac.uk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12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Introducing Windows </a:t>
            </a:r>
            <a:r>
              <a:rPr lang="en-GB" dirty="0"/>
              <a:t>Server </a:t>
            </a:r>
            <a:endParaRPr lang="en-GB" dirty="0" smtClean="0"/>
          </a:p>
          <a:p>
            <a:pPr lvl="1"/>
            <a:r>
              <a:rPr lang="en-GB" dirty="0" smtClean="0"/>
              <a:t>Understanding Networks</a:t>
            </a:r>
          </a:p>
          <a:p>
            <a:pPr lvl="1"/>
            <a:r>
              <a:rPr lang="en-GB" dirty="0" smtClean="0"/>
              <a:t>Components</a:t>
            </a:r>
          </a:p>
          <a:p>
            <a:pPr lvl="1"/>
            <a:r>
              <a:rPr lang="en-GB" dirty="0" smtClean="0"/>
              <a:t>Architectures</a:t>
            </a:r>
          </a:p>
          <a:p>
            <a:pPr lvl="1"/>
            <a:r>
              <a:rPr lang="en-GB" dirty="0" smtClean="0"/>
              <a:t>IP Addressing</a:t>
            </a:r>
          </a:p>
          <a:p>
            <a:pPr lvl="1"/>
            <a:r>
              <a:rPr lang="en-GB" dirty="0" smtClean="0"/>
              <a:t>Servers</a:t>
            </a:r>
          </a:p>
          <a:p>
            <a:pPr lvl="1"/>
            <a:r>
              <a:rPr lang="en-GB" dirty="0" smtClean="0"/>
              <a:t>Network </a:t>
            </a:r>
            <a:r>
              <a:rPr lang="en-GB" dirty="0"/>
              <a:t>Operating </a:t>
            </a:r>
            <a:r>
              <a:rPr lang="en-GB" dirty="0" smtClean="0"/>
              <a:t>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87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sz="2000" dirty="0"/>
              <a:t>Knowledge and understanding</a:t>
            </a:r>
          </a:p>
          <a:p>
            <a:pPr marL="685800" lvl="1" algn="just"/>
            <a:r>
              <a:rPr lang="en-GB" sz="1600" dirty="0"/>
              <a:t>Server virtualization and its modes, </a:t>
            </a:r>
          </a:p>
          <a:p>
            <a:pPr marL="685800" lvl="1" algn="just"/>
            <a:r>
              <a:rPr lang="en-GB" sz="1600" dirty="0"/>
              <a:t>Hyper-V architecture and its installation requirements, </a:t>
            </a:r>
          </a:p>
          <a:p>
            <a:pPr marL="685800" lvl="1" algn="just"/>
            <a:r>
              <a:rPr lang="en-GB" sz="1600" dirty="0"/>
              <a:t>Nested virtualization</a:t>
            </a:r>
          </a:p>
          <a:p>
            <a:pPr marL="685800" lvl="1" algn="just"/>
            <a:r>
              <a:rPr lang="en-GB" sz="1600" dirty="0"/>
              <a:t>Hyper-V manager,</a:t>
            </a:r>
          </a:p>
          <a:p>
            <a:pPr marL="685800" lvl="1" algn="just"/>
            <a:r>
              <a:rPr lang="en-GB" sz="1600" dirty="0"/>
              <a:t>Checkpoints, </a:t>
            </a:r>
          </a:p>
          <a:p>
            <a:pPr marL="685800" lvl="1" algn="just"/>
            <a:r>
              <a:rPr lang="en-GB" sz="1600" dirty="0"/>
              <a:t>VHD and VHDX formats, </a:t>
            </a:r>
          </a:p>
          <a:p>
            <a:pPr marL="685800" lvl="1" algn="just"/>
            <a:r>
              <a:rPr lang="en-GB" sz="1600" dirty="0"/>
              <a:t>P2V &amp; V2P,</a:t>
            </a:r>
          </a:p>
          <a:p>
            <a:pPr algn="just"/>
            <a:r>
              <a:rPr lang="en-GB" sz="2000" dirty="0"/>
              <a:t>Enable virtualization on a server and run VMs., </a:t>
            </a:r>
          </a:p>
          <a:p>
            <a:pPr algn="just"/>
            <a:r>
              <a:rPr lang="en-GB" sz="2000" dirty="0"/>
              <a:t>Create and configure VHDs, </a:t>
            </a:r>
          </a:p>
          <a:p>
            <a:pPr algn="just"/>
            <a:r>
              <a:rPr lang="en-GB" sz="2000" dirty="0"/>
              <a:t>Manage a VMs' virtual memory, </a:t>
            </a:r>
          </a:p>
          <a:p>
            <a:pPr algn="just"/>
            <a:r>
              <a:rPr lang="en-GB" sz="2000" dirty="0"/>
              <a:t>Set up virtual networks, </a:t>
            </a:r>
          </a:p>
          <a:p>
            <a:pPr algn="just"/>
            <a:r>
              <a:rPr lang="en-GB" sz="2000" dirty="0"/>
              <a:t>Install the Hyper-V role.</a:t>
            </a:r>
          </a:p>
        </p:txBody>
      </p:sp>
    </p:spTree>
    <p:extLst>
      <p:ext uri="{BB962C8B-B14F-4D97-AF65-F5344CB8AC3E}">
        <p14:creationId xmlns:p14="http://schemas.microsoft.com/office/powerpoint/2010/main" val="175386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So far…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b="1" dirty="0"/>
              <a:t>Directory Services </a:t>
            </a:r>
          </a:p>
          <a:p>
            <a:pPr lvl="1" algn="just"/>
            <a:r>
              <a:rPr lang="en-GB" dirty="0"/>
              <a:t>Understand the Active Directory Infrastructure</a:t>
            </a:r>
          </a:p>
          <a:p>
            <a:pPr lvl="1" algn="just"/>
            <a:r>
              <a:rPr lang="en-GB" dirty="0"/>
              <a:t>Understand the DNS</a:t>
            </a:r>
          </a:p>
          <a:p>
            <a:pPr lvl="1" algn="just"/>
            <a:r>
              <a:rPr lang="en-GB" dirty="0"/>
              <a:t>Understand OUs and Containers</a:t>
            </a:r>
          </a:p>
          <a:p>
            <a:pPr lvl="1" algn="just"/>
            <a:r>
              <a:rPr lang="en-GB" dirty="0"/>
              <a:t>Understand Accounts and Groups</a:t>
            </a:r>
          </a:p>
          <a:p>
            <a:pPr lvl="1" algn="just"/>
            <a:endParaRPr lang="en-GB" dirty="0"/>
          </a:p>
          <a:p>
            <a:pPr algn="just"/>
            <a:r>
              <a:rPr lang="en-GB" dirty="0" smtClean="0"/>
              <a:t>Install </a:t>
            </a:r>
            <a:r>
              <a:rPr lang="en-GB" dirty="0"/>
              <a:t>AD, DNS roles in Server 2019 and prompt the server to a Domain Controller (DC</a:t>
            </a:r>
            <a:r>
              <a:rPr lang="en-GB" dirty="0" smtClean="0"/>
              <a:t>)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DHCP – Functions and Operations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DNS – Functions and Operations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Group Policy Objects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5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Did you complete the task?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Checkpoints: </a:t>
            </a:r>
          </a:p>
          <a:p>
            <a:pPr lvl="1"/>
            <a:r>
              <a:rPr lang="en-GB" dirty="0" smtClean="0"/>
              <a:t>Worksheet 1 </a:t>
            </a:r>
          </a:p>
          <a:p>
            <a:pPr marL="914400" lvl="2" indent="0">
              <a:buNone/>
            </a:pPr>
            <a:r>
              <a:rPr lang="en-GB" dirty="0" smtClean="0"/>
              <a:t>– </a:t>
            </a:r>
            <a:r>
              <a:rPr lang="en-GB" b="1" i="1" dirty="0" smtClean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Observational Tasks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dirty="0" smtClean="0"/>
              <a:t>Documentation and Organisation	</a:t>
            </a:r>
          </a:p>
          <a:p>
            <a:pPr marL="914400" lvl="2" indent="0">
              <a:buNone/>
            </a:pPr>
            <a:r>
              <a:rPr lang="en-GB" dirty="0" smtClean="0"/>
              <a:t>– </a:t>
            </a:r>
            <a:r>
              <a:rPr lang="en-GB" b="1" dirty="0" smtClean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 11</a:t>
            </a:r>
            <a:r>
              <a:rPr lang="en-GB" baseline="30000" dirty="0" smtClean="0"/>
              <a:t>th</a:t>
            </a:r>
            <a:r>
              <a:rPr lang="en-GB" dirty="0" smtClean="0"/>
              <a:t> Mar, 2021</a:t>
            </a:r>
          </a:p>
          <a:p>
            <a:pPr lvl="1"/>
            <a:r>
              <a:rPr lang="en-GB" dirty="0" smtClean="0"/>
              <a:t>Worksheet 2</a:t>
            </a:r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i="1" dirty="0">
                <a:solidFill>
                  <a:srgbClr val="FF0000"/>
                </a:solidFill>
              </a:rPr>
              <a:t>Practical/ Implementation Tasks </a:t>
            </a:r>
          </a:p>
          <a:p>
            <a:pPr marL="914400" lvl="2" indent="0">
              <a:buNone/>
            </a:pPr>
            <a:r>
              <a:rPr lang="en-GB" dirty="0"/>
              <a:t>– Observational Tasks</a:t>
            </a:r>
          </a:p>
          <a:p>
            <a:pPr marL="914400" lvl="2" indent="0">
              <a:buNone/>
            </a:pPr>
            <a:r>
              <a:rPr lang="en-GB" dirty="0"/>
              <a:t>– Documentation and </a:t>
            </a:r>
            <a:r>
              <a:rPr lang="en-GB" dirty="0" smtClean="0"/>
              <a:t>Organisation	</a:t>
            </a:r>
            <a:endParaRPr lang="en-GB" dirty="0"/>
          </a:p>
          <a:p>
            <a:pPr marL="914400" lvl="2" indent="0">
              <a:buNone/>
            </a:pPr>
            <a:r>
              <a:rPr lang="en-GB" dirty="0"/>
              <a:t>– </a:t>
            </a:r>
            <a:r>
              <a:rPr lang="en-GB" b="1" dirty="0">
                <a:solidFill>
                  <a:srgbClr val="00B050"/>
                </a:solidFill>
              </a:rPr>
              <a:t>Submission</a:t>
            </a:r>
            <a:r>
              <a:rPr lang="en-GB" dirty="0" smtClean="0"/>
              <a:t>				</a:t>
            </a:r>
            <a:r>
              <a:rPr lang="en-GB" dirty="0"/>
              <a:t> 11</a:t>
            </a:r>
            <a:r>
              <a:rPr lang="en-GB" baseline="30000" dirty="0"/>
              <a:t>th</a:t>
            </a:r>
            <a:r>
              <a:rPr lang="en-GB" dirty="0"/>
              <a:t> Mar, 2021</a:t>
            </a:r>
          </a:p>
          <a:p>
            <a:pPr lvl="1"/>
            <a:endParaRPr lang="en-GB" dirty="0" smtClean="0"/>
          </a:p>
          <a:p>
            <a:pPr lvl="1"/>
            <a:endParaRPr lang="en-US" sz="5600" dirty="0"/>
          </a:p>
          <a:p>
            <a:pPr marL="0" indent="0">
              <a:buNone/>
            </a:pPr>
            <a:endParaRPr lang="en-US" altLang="en-US" sz="2800" dirty="0"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518598" y="2128649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5" name="Rectangle 4"/>
          <p:cNvSpPr/>
          <p:nvPr/>
        </p:nvSpPr>
        <p:spPr>
          <a:xfrm>
            <a:off x="5518598" y="242166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6" name="Rectangle 5"/>
          <p:cNvSpPr/>
          <p:nvPr/>
        </p:nvSpPr>
        <p:spPr>
          <a:xfrm>
            <a:off x="5518598" y="3676433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7" name="Rectangle 6"/>
          <p:cNvSpPr/>
          <p:nvPr/>
        </p:nvSpPr>
        <p:spPr>
          <a:xfrm>
            <a:off x="5518598" y="4030376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8" name="Rectangle 7"/>
          <p:cNvSpPr/>
          <p:nvPr/>
        </p:nvSpPr>
        <p:spPr>
          <a:xfrm>
            <a:off x="5518598" y="2773654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8598" y="4420597"/>
            <a:ext cx="57740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GB" sz="4000" b="1" dirty="0">
                <a:latin typeface="Wingdings 2" panose="05020102010507070707" pitchFamily="18" charset="2"/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274864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Checklist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36651"/>
            <a:ext cx="10972800" cy="3917032"/>
          </a:xfrm>
        </p:spPr>
        <p:txBody>
          <a:bodyPr>
            <a:noAutofit/>
          </a:bodyPr>
          <a:lstStyle/>
          <a:p>
            <a:r>
              <a:rPr lang="en-GB" sz="1600" dirty="0" smtClean="0"/>
              <a:t>Document with necessary steps. </a:t>
            </a:r>
          </a:p>
          <a:p>
            <a:pPr lvl="1"/>
            <a:r>
              <a:rPr lang="en-GB" sz="1400" dirty="0" smtClean="0"/>
              <a:t>Have you included appropriate screenshots?</a:t>
            </a:r>
          </a:p>
          <a:p>
            <a:pPr lvl="1"/>
            <a:r>
              <a:rPr lang="en-GB" sz="1400" dirty="0" smtClean="0"/>
              <a:t>Have you explained them in the current speech?</a:t>
            </a:r>
          </a:p>
          <a:p>
            <a:pPr lvl="1"/>
            <a:r>
              <a:rPr lang="en-GB" sz="1400" dirty="0" smtClean="0"/>
              <a:t>Have you numbered your screenshot images, so that it is easy to follow?</a:t>
            </a:r>
          </a:p>
          <a:p>
            <a:pPr lvl="1"/>
            <a:r>
              <a:rPr lang="en-GB" sz="1400" dirty="0" smtClean="0"/>
              <a:t>Have you added Chapters/ Topics for each category of your screenshots?</a:t>
            </a:r>
          </a:p>
          <a:p>
            <a:endParaRPr lang="en-GB" sz="1600" dirty="0" smtClean="0"/>
          </a:p>
          <a:p>
            <a:r>
              <a:rPr lang="en-GB" sz="1600" dirty="0" smtClean="0"/>
              <a:t>Write your observations.</a:t>
            </a:r>
          </a:p>
          <a:p>
            <a:pPr lvl="1"/>
            <a:r>
              <a:rPr lang="en-GB" sz="1400" dirty="0" smtClean="0"/>
              <a:t>Are your observations documented using IEEE format?</a:t>
            </a:r>
          </a:p>
          <a:p>
            <a:pPr lvl="1"/>
            <a:r>
              <a:rPr lang="en-GB" sz="1400" dirty="0" smtClean="0"/>
              <a:t>Is your documentation formatted professionally?</a:t>
            </a:r>
          </a:p>
          <a:p>
            <a:pPr lvl="1"/>
            <a:r>
              <a:rPr lang="en-GB" sz="1400" dirty="0" smtClean="0"/>
              <a:t>Have you included Heading/Chapters/Figures/ Tables?</a:t>
            </a:r>
          </a:p>
          <a:p>
            <a:pPr lvl="1"/>
            <a:r>
              <a:rPr lang="en-GB" sz="1400" dirty="0" smtClean="0"/>
              <a:t>Have you numbered them so that the flow is easy to follow?</a:t>
            </a:r>
          </a:p>
          <a:p>
            <a:pPr lvl="1"/>
            <a:r>
              <a:rPr lang="en-GB" sz="1400" dirty="0" smtClean="0"/>
              <a:t>Have you referenced your observations with academic credible literatures?</a:t>
            </a:r>
          </a:p>
          <a:p>
            <a:pPr lvl="1"/>
            <a:r>
              <a:rPr lang="en-GB" sz="1400" dirty="0" smtClean="0"/>
              <a:t>Are those literatures in-text cited</a:t>
            </a:r>
            <a:r>
              <a:rPr lang="en-GB" sz="1400" dirty="0"/>
              <a:t> </a:t>
            </a:r>
            <a:r>
              <a:rPr lang="en-GB" sz="1400" dirty="0" smtClean="0"/>
              <a:t>and are those literatures recent one?</a:t>
            </a:r>
          </a:p>
          <a:p>
            <a:pPr lvl="1"/>
            <a:endParaRPr lang="en-GB" sz="1400" dirty="0" smtClean="0"/>
          </a:p>
          <a:p>
            <a:r>
              <a:rPr lang="en-GB" sz="1600" dirty="0" smtClean="0"/>
              <a:t>Plagiarism. </a:t>
            </a:r>
          </a:p>
          <a:p>
            <a:pPr lvl="1"/>
            <a:r>
              <a:rPr lang="en-GB" sz="1400" dirty="0" smtClean="0"/>
              <a:t>Did you check your work for plagiarism? </a:t>
            </a:r>
          </a:p>
          <a:p>
            <a:pPr lvl="1"/>
            <a:r>
              <a:rPr lang="en-GB" sz="1400" dirty="0" smtClean="0"/>
              <a:t>If the plagiarism is more than 15%, did you rewrite?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0854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What’s your response? Type in Chat…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What is an Active Directory?</a:t>
            </a:r>
          </a:p>
          <a:p>
            <a:r>
              <a:rPr lang="en-GB" sz="2400" dirty="0" smtClean="0"/>
              <a:t>What is a Group </a:t>
            </a:r>
            <a:r>
              <a:rPr lang="en-GB" sz="2400" dirty="0"/>
              <a:t>Policy?</a:t>
            </a:r>
          </a:p>
          <a:p>
            <a:r>
              <a:rPr lang="en-GB" sz="2400" b="1" dirty="0" smtClean="0"/>
              <a:t>What </a:t>
            </a:r>
            <a:r>
              <a:rPr lang="en-GB" sz="2400" b="1" dirty="0"/>
              <a:t>is </a:t>
            </a:r>
            <a:r>
              <a:rPr lang="en-GB" sz="2400" b="1" dirty="0" smtClean="0"/>
              <a:t>Group </a:t>
            </a:r>
            <a:r>
              <a:rPr lang="en-GB" sz="2400" b="1" dirty="0"/>
              <a:t>Policy Objects (GPO)? </a:t>
            </a:r>
            <a:endParaRPr lang="en-GB" sz="2400" b="1" dirty="0" smtClean="0"/>
          </a:p>
          <a:p>
            <a:r>
              <a:rPr lang="en-GB" sz="2400" dirty="0"/>
              <a:t>What is your understanding on domains, forests and trees?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1048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Continue with Directory Services</a:t>
            </a:r>
            <a:r>
              <a:rPr lang="en-GB" sz="1600" b="1" dirty="0">
                <a:solidFill>
                  <a:srgbClr val="FF0000"/>
                </a:solidFill>
              </a:rPr>
              <a:t> </a:t>
            </a:r>
            <a:endParaRPr lang="en-GB" sz="1600" b="1" dirty="0" smtClean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Active Directory Infrastructure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the DNS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OUs and Containers</a:t>
            </a: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Understand Accounts and Groups</a:t>
            </a:r>
          </a:p>
          <a:p>
            <a:pPr lvl="1" algn="just"/>
            <a:r>
              <a:rPr lang="en-GB" sz="1200" dirty="0">
                <a:solidFill>
                  <a:srgbClr val="0070C0"/>
                </a:solidFill>
              </a:rPr>
              <a:t>Group Policies, GPO</a:t>
            </a:r>
          </a:p>
          <a:p>
            <a:pPr lvl="1" algn="just"/>
            <a:r>
              <a:rPr lang="en-GB" sz="1200" dirty="0">
                <a:solidFill>
                  <a:srgbClr val="0070C0"/>
                </a:solidFill>
              </a:rPr>
              <a:t>Other Services</a:t>
            </a: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DHCP</a:t>
            </a:r>
            <a:endParaRPr lang="en-GB" sz="1600" b="1" dirty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What is DHCP?</a:t>
            </a:r>
            <a:endParaRPr lang="en-GB" sz="1200" dirty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How DHCP Operates?</a:t>
            </a:r>
            <a:endParaRPr lang="en-GB" sz="1200" dirty="0">
              <a:solidFill>
                <a:srgbClr val="FF0000"/>
              </a:solidFill>
            </a:endParaRPr>
          </a:p>
          <a:p>
            <a:pPr lvl="1" algn="just"/>
            <a:r>
              <a:rPr lang="en-GB" sz="1200" dirty="0" smtClean="0">
                <a:solidFill>
                  <a:srgbClr val="FF0000"/>
                </a:solidFill>
              </a:rPr>
              <a:t>Functions of DHCP</a:t>
            </a:r>
            <a:endParaRPr lang="en-GB" sz="1600" b="1" dirty="0" smtClean="0">
              <a:solidFill>
                <a:srgbClr val="FF0000"/>
              </a:solidFill>
            </a:endParaRPr>
          </a:p>
          <a:p>
            <a:pPr algn="just"/>
            <a:r>
              <a:rPr lang="en-GB" sz="1600" b="1" dirty="0">
                <a:solidFill>
                  <a:srgbClr val="FF0000"/>
                </a:solidFill>
              </a:rPr>
              <a:t>DNS</a:t>
            </a:r>
          </a:p>
          <a:p>
            <a:pPr algn="just"/>
            <a:r>
              <a:rPr lang="en-GB" sz="1600" b="1" dirty="0">
                <a:solidFill>
                  <a:schemeClr val="accent6"/>
                </a:solidFill>
              </a:rPr>
              <a:t>Security Aspects of Active Directory</a:t>
            </a:r>
          </a:p>
          <a:p>
            <a:pPr algn="just"/>
            <a:r>
              <a:rPr lang="en-GB" sz="1600" b="1" dirty="0">
                <a:solidFill>
                  <a:schemeClr val="accent6"/>
                </a:solidFill>
              </a:rPr>
              <a:t>Best Practices – Designing and Implementing AD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Storage and Backup</a:t>
            </a:r>
          </a:p>
          <a:p>
            <a:pPr algn="just"/>
            <a:r>
              <a:rPr lang="en-GB" sz="1600" b="1" dirty="0" smtClean="0">
                <a:solidFill>
                  <a:schemeClr val="accent6"/>
                </a:solidFill>
              </a:rPr>
              <a:t>Monitoring and Troubleshooting</a:t>
            </a:r>
            <a:r>
              <a:rPr lang="en-GB" sz="1600" dirty="0" smtClean="0"/>
              <a:t>					</a:t>
            </a:r>
            <a:r>
              <a:rPr lang="en-GB" sz="1600" i="1" dirty="0" smtClean="0"/>
              <a:t>This </a:t>
            </a:r>
            <a:r>
              <a:rPr lang="en-GB" sz="1600" i="1" dirty="0"/>
              <a:t>Lecture continues next week…</a:t>
            </a:r>
          </a:p>
          <a:p>
            <a:pPr algn="just"/>
            <a:endParaRPr lang="en-GB" sz="1600" dirty="0" smtClean="0"/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62864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Today’s objective….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65" y="1274046"/>
            <a:ext cx="10972800" cy="391703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Virtualization</a:t>
            </a:r>
          </a:p>
          <a:p>
            <a:pPr algn="just"/>
            <a:r>
              <a:rPr lang="en-GB" sz="1600" b="1" dirty="0" smtClean="0">
                <a:solidFill>
                  <a:srgbClr val="FF0000"/>
                </a:solidFill>
              </a:rPr>
              <a:t>Install </a:t>
            </a:r>
            <a:r>
              <a:rPr lang="en-GB" sz="1600" b="1" dirty="0">
                <a:solidFill>
                  <a:srgbClr val="FF0000"/>
                </a:solidFill>
              </a:rPr>
              <a:t>AD, DNS roles in Server 2019 and prompt the server to a Domain Controller (DC)</a:t>
            </a:r>
          </a:p>
          <a:p>
            <a:pPr algn="just"/>
            <a:r>
              <a:rPr lang="en-GB" sz="1600" b="1" dirty="0" smtClean="0"/>
              <a:t>Install DHCP in Server 2019</a:t>
            </a:r>
            <a:r>
              <a:rPr lang="en-GB" sz="1600" dirty="0" smtClean="0"/>
              <a:t>.</a:t>
            </a:r>
          </a:p>
          <a:p>
            <a:pPr algn="just"/>
            <a:r>
              <a:rPr lang="en-GB" sz="1600" b="1" dirty="0"/>
              <a:t>Set GPO’s	</a:t>
            </a:r>
            <a:endParaRPr lang="en-GB" sz="1600" b="1" dirty="0" smtClean="0"/>
          </a:p>
          <a:p>
            <a:pPr algn="just"/>
            <a:r>
              <a:rPr lang="en-GB" sz="1600" b="1" dirty="0" smtClean="0"/>
              <a:t>Understand and configure Services</a:t>
            </a:r>
          </a:p>
          <a:p>
            <a:pPr lvl="1" algn="just"/>
            <a:r>
              <a:rPr lang="en-GB" sz="1200" b="1" dirty="0" smtClean="0"/>
              <a:t>PDS (Print and Document Services)</a:t>
            </a:r>
          </a:p>
          <a:p>
            <a:pPr lvl="1" algn="just"/>
            <a:r>
              <a:rPr lang="en-GB" sz="1200" b="1" dirty="0" smtClean="0"/>
              <a:t>Application Servers</a:t>
            </a:r>
          </a:p>
          <a:p>
            <a:pPr lvl="1" algn="just"/>
            <a:r>
              <a:rPr lang="en-GB" sz="1200" b="1" dirty="0" smtClean="0"/>
              <a:t>Mail Servers</a:t>
            </a:r>
          </a:p>
          <a:p>
            <a:pPr lvl="1" algn="just"/>
            <a:r>
              <a:rPr lang="en-GB" sz="1200" b="1" dirty="0" smtClean="0"/>
              <a:t>Database Servers</a:t>
            </a:r>
          </a:p>
          <a:p>
            <a:pPr lvl="1" algn="just"/>
            <a:r>
              <a:rPr lang="en-GB" sz="1200" b="1" dirty="0" smtClean="0"/>
              <a:t>Web Servers</a:t>
            </a:r>
          </a:p>
          <a:p>
            <a:pPr lvl="1" algn="just"/>
            <a:r>
              <a:rPr lang="en-GB" sz="1200" b="1" dirty="0" smtClean="0"/>
              <a:t>Remote Access</a:t>
            </a:r>
            <a:r>
              <a:rPr lang="en-GB" sz="1200" dirty="0" smtClean="0"/>
              <a:t>		</a:t>
            </a:r>
          </a:p>
          <a:p>
            <a:pPr lvl="1" algn="just"/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63671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8" y="1706646"/>
            <a:ext cx="1139810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Two important roles: AD DS and DNS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? Is that all – No: We could get more out of the Server….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Server Roles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Application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Web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Remote Access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i="1" dirty="0" smtClean="0"/>
              <a:t>File and Print Services</a:t>
            </a:r>
            <a:endParaRPr lang="en-US" altLang="en-US" i="1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8" y="1706646"/>
            <a:ext cx="375462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To effectively functionalize a server, the </a:t>
            </a:r>
            <a:r>
              <a:rPr lang="en-US" altLang="en-US" b="1" dirty="0" smtClean="0">
                <a:solidFill>
                  <a:srgbClr val="002060"/>
                </a:solidFill>
              </a:rPr>
              <a:t>role</a:t>
            </a:r>
            <a:r>
              <a:rPr lang="en-US" altLang="en-US" dirty="0" smtClean="0"/>
              <a:t> of it should be </a:t>
            </a:r>
            <a:r>
              <a:rPr lang="en-US" altLang="en-US" b="1" dirty="0" smtClean="0">
                <a:solidFill>
                  <a:srgbClr val="002060"/>
                </a:solidFill>
              </a:rPr>
              <a:t>determined</a:t>
            </a:r>
            <a:r>
              <a:rPr lang="en-US" altLang="en-US" dirty="0" smtClean="0"/>
              <a:t> and installed.</a:t>
            </a:r>
            <a:endParaRPr lang="en-US" altLang="en-US" i="1" dirty="0"/>
          </a:p>
        </p:txBody>
      </p:sp>
      <p:pic>
        <p:nvPicPr>
          <p:cNvPr id="5" name="Picture 4" descr="Cloud Server PNG Transparent Images | PNG All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7074" y="858798"/>
            <a:ext cx="6851398" cy="4823384"/>
          </a:xfrm>
          <a:prstGeom prst="rect">
            <a:avLst/>
          </a:prstGeo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8202" y="1429068"/>
            <a:ext cx="40386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66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217" y="1601810"/>
            <a:ext cx="1119555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When saying a “</a:t>
            </a:r>
            <a:r>
              <a:rPr lang="en-US" altLang="en-US" b="1" dirty="0" smtClean="0">
                <a:solidFill>
                  <a:srgbClr val="002060"/>
                </a:solidFill>
              </a:rPr>
              <a:t>Role</a:t>
            </a:r>
            <a:r>
              <a:rPr lang="en-US" altLang="en-US" dirty="0" smtClean="0"/>
              <a:t>”, it means the </a:t>
            </a:r>
            <a:r>
              <a:rPr lang="en-US" altLang="en-US" b="1" dirty="0" smtClean="0">
                <a:solidFill>
                  <a:srgbClr val="002060"/>
                </a:solidFill>
              </a:rPr>
              <a:t>primary function </a:t>
            </a:r>
            <a:r>
              <a:rPr lang="en-US" altLang="en-US" dirty="0" smtClean="0"/>
              <a:t>of a Server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So, in Best Practices, a Server should have </a:t>
            </a:r>
            <a:r>
              <a:rPr lang="en-US" altLang="en-US" b="1" dirty="0" smtClean="0">
                <a:solidFill>
                  <a:srgbClr val="002060"/>
                </a:solidFill>
              </a:rPr>
              <a:t>one Primary Role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But, to manage effective resources, the Server could play multiple roles as well.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Based on the Role Description, the physical hardware for the server needs to be selected.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en-US" altLang="en-US" sz="2000" i="1" dirty="0" smtClean="0"/>
              <a:t>(this could be another responsibility of a System Administrator/ Analyst in a real time environment)</a:t>
            </a:r>
            <a:endParaRPr lang="en-US" altLang="en-US" sz="2000" i="1" dirty="0"/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" y="328053"/>
            <a:ext cx="826536" cy="82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39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705" y="1429068"/>
            <a:ext cx="11195552" cy="2613217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>
                <a:solidFill>
                  <a:srgbClr val="FFC000"/>
                </a:solidFill>
              </a:rPr>
              <a:t>Determining the Role </a:t>
            </a:r>
            <a:r>
              <a:rPr lang="en-US" altLang="en-US" sz="2400" dirty="0" smtClean="0">
                <a:sym typeface="Wingdings" panose="05000000000000000000" pitchFamily="2" charset="2"/>
              </a:rPr>
              <a:t>Selecting the Server Hardware  Installing the </a:t>
            </a:r>
            <a:r>
              <a:rPr lang="en-US" altLang="en-US" sz="2400" dirty="0" smtClean="0">
                <a:solidFill>
                  <a:srgbClr val="FF0000"/>
                </a:solidFill>
                <a:sym typeface="Wingdings" panose="05000000000000000000" pitchFamily="2" charset="2"/>
              </a:rPr>
              <a:t>Server for Specified Role </a:t>
            </a:r>
            <a:r>
              <a:rPr lang="en-US" altLang="en-US" sz="2400" dirty="0" smtClean="0">
                <a:sym typeface="Wingdings" panose="05000000000000000000" pitchFamily="2" charset="2"/>
              </a:rPr>
              <a:t> </a:t>
            </a:r>
            <a:r>
              <a:rPr lang="en-US" altLang="en-US" sz="2400" b="1" i="1" dirty="0" smtClean="0">
                <a:solidFill>
                  <a:srgbClr val="002060"/>
                </a:solidFill>
                <a:sym typeface="Wingdings" panose="05000000000000000000" pitchFamily="2" charset="2"/>
              </a:rPr>
              <a:t>Add Role Services</a:t>
            </a:r>
            <a:r>
              <a:rPr lang="en-US" altLang="en-US" sz="2400" dirty="0" smtClean="0">
                <a:sym typeface="Wingdings" panose="05000000000000000000" pitchFamily="2" charset="2"/>
              </a:rPr>
              <a:t> 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400" i="1" dirty="0" smtClean="0">
              <a:sym typeface="Wingdings" panose="05000000000000000000" pitchFamily="2" charset="2"/>
            </a:endParaRP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i="1" dirty="0" smtClean="0">
                <a:sym typeface="Wingdings" panose="05000000000000000000" pitchFamily="2" charset="2"/>
              </a:rPr>
              <a:t>Let’s take this scenario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i="1" dirty="0" smtClean="0">
                <a:sym typeface="Wingdings" panose="05000000000000000000" pitchFamily="2" charset="2"/>
              </a:rPr>
              <a:t>You need to </a:t>
            </a:r>
            <a:r>
              <a:rPr lang="en-US" altLang="en-US" sz="2400" i="1" dirty="0" smtClean="0">
                <a:solidFill>
                  <a:srgbClr val="FFC000"/>
                </a:solidFill>
                <a:sym typeface="Wingdings" panose="05000000000000000000" pitchFamily="2" charset="2"/>
              </a:rPr>
              <a:t>allow users to use printers via Extranet </a:t>
            </a:r>
            <a:r>
              <a:rPr lang="en-US" altLang="en-US" sz="2400" i="1" dirty="0" smtClean="0">
                <a:sym typeface="Wingdings" panose="05000000000000000000" pitchFamily="2" charset="2"/>
              </a:rPr>
              <a:t>(outside your company network)  </a:t>
            </a:r>
            <a:r>
              <a:rPr lang="en-US" altLang="en-US" sz="2400" i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Install Print and Document Services (PDS) </a:t>
            </a:r>
            <a:r>
              <a:rPr lang="en-US" altLang="en-US" sz="2400" i="1" dirty="0" smtClean="0">
                <a:sym typeface="Wingdings" panose="05000000000000000000" pitchFamily="2" charset="2"/>
              </a:rPr>
              <a:t> Add </a:t>
            </a:r>
            <a:r>
              <a:rPr lang="en-US" altLang="en-US" sz="2400" b="1" i="1" dirty="0" smtClean="0">
                <a:solidFill>
                  <a:srgbClr val="002060"/>
                </a:solidFill>
                <a:sym typeface="Wingdings" panose="05000000000000000000" pitchFamily="2" charset="2"/>
              </a:rPr>
              <a:t>Internet Printing </a:t>
            </a:r>
            <a:r>
              <a:rPr lang="en-US" altLang="en-US" sz="2400" i="1" dirty="0" smtClean="0">
                <a:sym typeface="Wingdings" panose="05000000000000000000" pitchFamily="2" charset="2"/>
              </a:rPr>
              <a:t>as Role Services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400" i="1" dirty="0">
              <a:sym typeface="Wingdings" panose="05000000000000000000" pitchFamily="2" charset="2"/>
            </a:endParaRP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>
                <a:solidFill>
                  <a:srgbClr val="FF0000"/>
                </a:solidFill>
              </a:rPr>
              <a:t>IPAM  - IP Address Management </a:t>
            </a:r>
            <a:r>
              <a:rPr lang="en-US" altLang="en-US" sz="2400" dirty="0">
                <a:solidFill>
                  <a:srgbClr val="FF0000"/>
                </a:solidFill>
                <a:sym typeface="Wingdings" panose="05000000000000000000" pitchFamily="2" charset="2"/>
              </a:rPr>
              <a:t> DHCP/DNS Roles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i="1" dirty="0">
                <a:solidFill>
                  <a:srgbClr val="FF0000"/>
                </a:solidFill>
                <a:sym typeface="Wingdings" panose="05000000000000000000" pitchFamily="2" charset="2"/>
              </a:rPr>
              <a:t>WINS along with DNS  NetBIOS name resolution </a:t>
            </a:r>
            <a:r>
              <a:rPr lang="en-US" altLang="en-US" sz="2400" i="1" dirty="0" smtClean="0">
                <a:solidFill>
                  <a:srgbClr val="FF0000"/>
                </a:solidFill>
                <a:sym typeface="Wingdings" panose="05000000000000000000" pitchFamily="2" charset="2"/>
              </a:rPr>
              <a:t>issues</a:t>
            </a:r>
            <a:endParaRPr lang="en-US" altLang="en-US" sz="2400" i="1" dirty="0">
              <a:solidFill>
                <a:srgbClr val="FF0000"/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3840" y="328053"/>
            <a:ext cx="826536" cy="82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99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Tools server vector illustration | Free SV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0" y="385291"/>
            <a:ext cx="906537" cy="906537"/>
          </a:xfr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087" y="328053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29068"/>
            <a:ext cx="111955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Application Servers </a:t>
            </a:r>
            <a:r>
              <a:rPr lang="en-US" altLang="en-US" sz="2400" dirty="0" smtClean="0"/>
              <a:t>are those which provides usable services on the network.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Mail Servers </a:t>
            </a:r>
            <a:r>
              <a:rPr lang="en-US" altLang="en-US" sz="2400" dirty="0" smtClean="0"/>
              <a:t>are those which sends and receives emails.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Mail Server Components: </a:t>
            </a:r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MTA – Mail Transport Agent – transport the mail between mail servers</a:t>
            </a:r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MDA – Mail Deliver Agent – delivering the mail from the server to the inbox</a:t>
            </a:r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MUA – Mail User Agent – the interface/ platform to write / read emails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Mail </a:t>
            </a:r>
            <a:r>
              <a:rPr lang="en-US" altLang="en-US" sz="2000" dirty="0"/>
              <a:t>Server </a:t>
            </a:r>
            <a:r>
              <a:rPr lang="en-US" altLang="en-US" sz="2000" dirty="0" smtClean="0"/>
              <a:t>Protocols: </a:t>
            </a:r>
            <a:endParaRPr lang="en-US" altLang="en-US" sz="2000" dirty="0"/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SMTP – Simple Mail Transfer Protocol – port 25 – helps MTA’s task</a:t>
            </a:r>
            <a:endParaRPr lang="en-US" altLang="en-US" sz="2000" dirty="0"/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POP – Post Office Protocol </a:t>
            </a:r>
            <a:r>
              <a:rPr lang="en-US" altLang="en-US" sz="2000" dirty="0"/>
              <a:t>– port </a:t>
            </a:r>
            <a:r>
              <a:rPr lang="en-US" altLang="en-US" sz="2000" dirty="0" smtClean="0"/>
              <a:t>110 </a:t>
            </a:r>
            <a:r>
              <a:rPr lang="en-US" altLang="en-US" sz="2000" dirty="0"/>
              <a:t>– helps </a:t>
            </a:r>
            <a:r>
              <a:rPr lang="en-US" altLang="en-US" sz="2000" dirty="0" smtClean="0"/>
              <a:t>MDA’s task (download emails from Server to the local computer)</a:t>
            </a:r>
            <a:endParaRPr lang="en-US" altLang="en-US" sz="2000" dirty="0"/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IMAP </a:t>
            </a:r>
            <a:r>
              <a:rPr lang="en-US" altLang="en-US" sz="2000" dirty="0"/>
              <a:t>– </a:t>
            </a:r>
            <a:r>
              <a:rPr lang="en-US" altLang="en-US" sz="2000" dirty="0" smtClean="0"/>
              <a:t>Internet Message Access Protocol </a:t>
            </a:r>
            <a:r>
              <a:rPr lang="en-US" altLang="en-US" sz="2000" dirty="0"/>
              <a:t>– port </a:t>
            </a:r>
            <a:r>
              <a:rPr lang="en-US" altLang="en-US" sz="2000" dirty="0" smtClean="0"/>
              <a:t>143 – retrieving emails from mail server and send to the user’s email application</a:t>
            </a:r>
            <a:endParaRPr lang="en-US" altLang="en-US" sz="2000" dirty="0"/>
          </a:p>
          <a:p>
            <a:pPr marL="2062163" lvl="1" indent="-627063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dirty="0"/>
          </a:p>
        </p:txBody>
      </p:sp>
      <p:pic>
        <p:nvPicPr>
          <p:cNvPr id="5" name="Picture 4" descr="Server Emails – Free SVG Clipart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15" y="104914"/>
            <a:ext cx="838258" cy="118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414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Tools server vector illustration | Free SV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0" y="385291"/>
            <a:ext cx="906537" cy="906537"/>
          </a:xfr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087" y="328053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29068"/>
            <a:ext cx="111955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Mail Servers </a:t>
            </a:r>
            <a:r>
              <a:rPr lang="en-US" altLang="en-US" sz="2400" b="1" dirty="0" smtClean="0">
                <a:sym typeface="Wingdings" panose="05000000000000000000" pitchFamily="2" charset="2"/>
              </a:rPr>
              <a:t> SMTP Server Feature 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US" altLang="en-US" sz="2000" b="1" i="1" dirty="0" smtClean="0">
                <a:sym typeface="Wingdings" panose="05000000000000000000" pitchFamily="2" charset="2"/>
              </a:rPr>
              <a:t>(In this case, we don’t need any Role Services, however if you need to configure mail server for your </a:t>
            </a:r>
            <a:r>
              <a:rPr lang="en-US" altLang="en-US" sz="2000" b="1" i="1" dirty="0" err="1" smtClean="0">
                <a:sym typeface="Wingdings" panose="05000000000000000000" pitchFamily="2" charset="2"/>
              </a:rPr>
              <a:t>organisation</a:t>
            </a:r>
            <a:r>
              <a:rPr lang="en-US" altLang="en-US" sz="2000" b="1" i="1" dirty="0" smtClean="0">
                <a:sym typeface="Wingdings" panose="05000000000000000000" pitchFamily="2" charset="2"/>
              </a:rPr>
              <a:t>, you need to download and install Exchange Server and configure with required parameters)</a:t>
            </a:r>
            <a:endParaRPr lang="en-US" altLang="en-US" sz="1800" i="1" dirty="0"/>
          </a:p>
        </p:txBody>
      </p:sp>
      <p:pic>
        <p:nvPicPr>
          <p:cNvPr id="5" name="Picture 4" descr="Server Emails – Free SVG Clipart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15" y="104914"/>
            <a:ext cx="838258" cy="11869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48355" y="2572068"/>
            <a:ext cx="6942598" cy="2997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95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851" y="1154588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20360" y="1209592"/>
            <a:ext cx="7758788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Database Servers </a:t>
            </a:r>
            <a:r>
              <a:rPr lang="en-US" altLang="en-US" sz="2400" dirty="0" smtClean="0"/>
              <a:t>are those which provides database services.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/>
              <a:t>Data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 Stored in the Database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/>
              <a:t>Users </a:t>
            </a:r>
            <a:r>
              <a:rPr lang="en-US" altLang="en-US" sz="2000" b="1" dirty="0">
                <a:sym typeface="Wingdings" panose="05000000000000000000" pitchFamily="2" charset="2"/>
              </a:rPr>
              <a:t>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Access/ use the Database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>
                <a:sym typeface="Wingdings" panose="05000000000000000000" pitchFamily="2" charset="2"/>
              </a:rPr>
              <a:t>Application  User interacts with the server.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>
                <a:sym typeface="Wingdings" panose="05000000000000000000" pitchFamily="2" charset="2"/>
              </a:rPr>
              <a:t>ODBC – Open Database Connectivity: protocol that enables Applications to access the data in the database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b="1" dirty="0" smtClean="0">
              <a:sym typeface="Wingdings" panose="05000000000000000000" pitchFamily="2" charset="2"/>
            </a:endParaRP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>
                <a:sym typeface="Wingdings" panose="05000000000000000000" pitchFamily="2" charset="2"/>
              </a:rPr>
              <a:t>JDBC – Java Database Connectivity: </a:t>
            </a:r>
            <a:r>
              <a:rPr lang="en-US" altLang="en-US" sz="2000" b="1" dirty="0">
                <a:sym typeface="Wingdings" panose="05000000000000000000" pitchFamily="2" charset="2"/>
              </a:rPr>
              <a:t>protocol that enables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Java Applications </a:t>
            </a:r>
            <a:r>
              <a:rPr lang="en-US" altLang="en-US" sz="2000" b="1" dirty="0">
                <a:sym typeface="Wingdings" panose="05000000000000000000" pitchFamily="2" charset="2"/>
              </a:rPr>
              <a:t>to access the data in the database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b="1" dirty="0" smtClean="0">
              <a:sym typeface="Wingdings" panose="05000000000000000000" pitchFamily="2" charset="2"/>
            </a:endParaRP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>
                <a:sym typeface="Wingdings" panose="05000000000000000000" pitchFamily="2" charset="2"/>
              </a:rPr>
              <a:t>OLEDB – Object Linking and Embedding Database: </a:t>
            </a:r>
            <a:r>
              <a:rPr lang="en-US" altLang="en-US" sz="2000" b="1" dirty="0">
                <a:sym typeface="Wingdings" panose="05000000000000000000" pitchFamily="2" charset="2"/>
              </a:rPr>
              <a:t>protocol that enables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Applications </a:t>
            </a:r>
            <a:r>
              <a:rPr lang="en-US" altLang="en-US" sz="2000" b="1" dirty="0">
                <a:sym typeface="Wingdings" panose="05000000000000000000" pitchFamily="2" charset="2"/>
              </a:rPr>
              <a:t>to access the data in the database </a:t>
            </a:r>
            <a:r>
              <a:rPr lang="en-US" altLang="en-US" sz="2000" b="1" dirty="0" smtClean="0">
                <a:sym typeface="Wingdings" panose="05000000000000000000" pitchFamily="2" charset="2"/>
              </a:rPr>
              <a:t>server </a:t>
            </a:r>
            <a:endParaRPr lang="en-US" altLang="en-US" sz="2000" b="1" dirty="0">
              <a:sym typeface="Wingdings" panose="05000000000000000000" pitchFamily="2" charset="2"/>
            </a:endParaRP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b="1" dirty="0"/>
          </a:p>
        </p:txBody>
      </p:sp>
      <p:pic>
        <p:nvPicPr>
          <p:cNvPr id="8" name="Content Placeholder 7" descr="Computer Database Network · Free vector graphic on Pixabay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01061" y="101602"/>
            <a:ext cx="1711103" cy="2105973"/>
          </a:xfrm>
        </p:spPr>
      </p:pic>
      <p:pic>
        <p:nvPicPr>
          <p:cNvPr id="9" name="Picture 8" descr="Data Management Guidelines | Data Archiv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4170" y="3139853"/>
            <a:ext cx="2587223" cy="2144071"/>
          </a:xfrm>
          <a:prstGeom prst="rect">
            <a:avLst/>
          </a:prstGeom>
        </p:spPr>
      </p:pic>
      <p:pic>
        <p:nvPicPr>
          <p:cNvPr id="10" name="Picture 9" descr="Free vector graphic: File, Binary, Code, Data, Digital ...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11119" flipH="1" flipV="1">
            <a:off x="10653169" y="4775644"/>
            <a:ext cx="549224" cy="1016558"/>
          </a:xfrm>
          <a:prstGeom prst="rect">
            <a:avLst/>
          </a:prstGeom>
        </p:spPr>
      </p:pic>
      <p:pic>
        <p:nvPicPr>
          <p:cNvPr id="11" name="Picture 10" descr="File:Database-mysql.svg - Wikimedia Commons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7909" y="2167250"/>
            <a:ext cx="1129130" cy="1595437"/>
          </a:xfrm>
          <a:prstGeom prst="rect">
            <a:avLst/>
          </a:prstGeom>
        </p:spPr>
      </p:pic>
      <p:pic>
        <p:nvPicPr>
          <p:cNvPr id="12" name="Picture 11" descr="Here’s an Excellent Guide to Understanding SQL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4427" y="857568"/>
            <a:ext cx="1238250" cy="696722"/>
          </a:xfrm>
          <a:prstGeom prst="rect">
            <a:avLst/>
          </a:prstGeom>
        </p:spPr>
      </p:pic>
      <p:pic>
        <p:nvPicPr>
          <p:cNvPr id="13" name="Picture 12" descr="File:User font awesome.svg - Wikimedia Commons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800" y="4211888"/>
            <a:ext cx="1295400" cy="1295400"/>
          </a:xfrm>
          <a:prstGeom prst="rect">
            <a:avLst/>
          </a:prstGeom>
        </p:spPr>
      </p:pic>
      <p:cxnSp>
        <p:nvCxnSpPr>
          <p:cNvPr id="15" name="Straight Arrow Connector 14"/>
          <p:cNvCxnSpPr/>
          <p:nvPr/>
        </p:nvCxnSpPr>
        <p:spPr>
          <a:xfrm flipH="1" flipV="1">
            <a:off x="9798050" y="2207575"/>
            <a:ext cx="6350" cy="1092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8953500" y="3695700"/>
            <a:ext cx="276509" cy="128611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9027060" y="1786860"/>
            <a:ext cx="485240" cy="53724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Pure Water Well Spring - Download Free Vector Art, Stock ...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360" y="3686262"/>
            <a:ext cx="390525" cy="273094"/>
          </a:xfrm>
          <a:prstGeom prst="rect">
            <a:avLst/>
          </a:prstGeom>
        </p:spPr>
      </p:pic>
      <p:pic>
        <p:nvPicPr>
          <p:cNvPr id="22" name="Picture 21" descr="Microsoft icon PNG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6715" y="4501091"/>
            <a:ext cx="615950" cy="469859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3840" y="76925"/>
            <a:ext cx="7752549" cy="597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15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Roles of a 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8037" y="286068"/>
            <a:ext cx="826536" cy="82653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99" y="1587681"/>
            <a:ext cx="10060971" cy="72597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317087" y="1289368"/>
            <a:ext cx="2972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Collaboration SERVERS</a:t>
            </a:r>
            <a:endParaRPr lang="en-GB" b="1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9199" y="2860020"/>
            <a:ext cx="10060971" cy="111866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17087" y="2300995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Monitoring SERVERS: Monitor the performance of Server components like CPU, Memory, Disk usage </a:t>
            </a:r>
            <a:r>
              <a:rPr lang="en-GB" b="1" dirty="0" err="1" smtClean="0"/>
              <a:t>etc</a:t>
            </a:r>
            <a:r>
              <a:rPr lang="en-GB" b="1" dirty="0" smtClean="0"/>
              <a:t> along with other services, process etc.</a:t>
            </a:r>
            <a:endParaRPr lang="en-GB" b="1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198" y="4501437"/>
            <a:ext cx="10060971" cy="112016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17087" y="3878717"/>
            <a:ext cx="1141136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/>
              <a:t>Threat Management SERVER: acts as a router/ firewall/ antivirus/ VPN server, proxy etc. More focus on network security, protection, secure remote access, control over internet access.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0360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93219" y="52498"/>
            <a:ext cx="3747396" cy="21781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Tools server vector illustration | Free SVG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0" y="385291"/>
            <a:ext cx="906537" cy="906537"/>
          </a:xfr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087" y="328053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29068"/>
            <a:ext cx="111955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Web Services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is a communication between devices based on request/ response methods.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Uses Hypertext Transfer Protocol (HTTP) 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>
                <a:solidFill>
                  <a:srgbClr val="0070C0"/>
                </a:solidFill>
              </a:rPr>
              <a:t>To </a:t>
            </a:r>
            <a:r>
              <a:rPr lang="en-US" altLang="en-US" sz="2400" b="1" dirty="0">
                <a:solidFill>
                  <a:srgbClr val="0070C0"/>
                </a:solidFill>
              </a:rPr>
              <a:t>set up a Web Server in Server 2019, IIS to be added as a role to the server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IIS </a:t>
            </a:r>
            <a:r>
              <a:rPr lang="en-US" altLang="en-US" sz="2400" dirty="0" smtClean="0"/>
              <a:t>– Microsoft Web </a:t>
            </a:r>
            <a:r>
              <a:rPr lang="en-US" altLang="en-US" sz="2400" dirty="0" err="1" smtClean="0"/>
              <a:t>Server</a:t>
            </a:r>
            <a:r>
              <a:rPr lang="en-US" altLang="en-US" sz="2000" dirty="0" err="1" smtClean="0"/>
              <a:t>Reliable</a:t>
            </a:r>
            <a:r>
              <a:rPr lang="en-US" altLang="en-US" sz="2000" dirty="0" smtClean="0"/>
              <a:t>, Manageable and Scalable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Supports HTTP, HTTPS, FTP, FTPS, SMTP, NNTP for communication between browser and web server.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Server side scripting: </a:t>
            </a:r>
            <a:r>
              <a:rPr lang="en-US" altLang="en-US" sz="2000" b="1" dirty="0" smtClean="0"/>
              <a:t>Active Server Pages (ASP)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/>
              <a:t>Version 10 – </a:t>
            </a:r>
            <a:r>
              <a:rPr lang="en-US" altLang="en-US" sz="2000" dirty="0" smtClean="0"/>
              <a:t>Upgraded HTTP/2 server side cipher suite negotiation, IIS Administration </a:t>
            </a:r>
            <a:r>
              <a:rPr lang="en-US" altLang="en-US" sz="2000" dirty="0" err="1" smtClean="0"/>
              <a:t>Powershell</a:t>
            </a:r>
            <a:r>
              <a:rPr lang="en-US" altLang="en-US" sz="2000" dirty="0" smtClean="0"/>
              <a:t> cmdlets, Wildcard host headers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b="1" dirty="0" smtClean="0"/>
              <a:t>Leading server after Apache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IIS Manager </a:t>
            </a:r>
            <a:r>
              <a:rPr lang="en-US" altLang="en-US" sz="2000" dirty="0" smtClean="0">
                <a:sym typeface="Wingdings" panose="05000000000000000000" pitchFamily="2" charset="2"/>
              </a:rPr>
              <a:t> Manage Web Server (Server Manager/ </a:t>
            </a:r>
            <a:r>
              <a:rPr lang="en-US" altLang="en-US" sz="2000" dirty="0" err="1" smtClean="0">
                <a:sym typeface="Wingdings" panose="05000000000000000000" pitchFamily="2" charset="2"/>
              </a:rPr>
              <a:t>inetmgr</a:t>
            </a:r>
            <a:r>
              <a:rPr lang="en-US" altLang="en-US" sz="2000" dirty="0" smtClean="0">
                <a:sym typeface="Wingdings" panose="05000000000000000000" pitchFamily="2" charset="2"/>
              </a:rPr>
              <a:t> in run command)</a:t>
            </a:r>
            <a:endParaRPr lang="en-US" altLang="en-US" sz="2000" dirty="0"/>
          </a:p>
        </p:txBody>
      </p:sp>
      <p:pic>
        <p:nvPicPr>
          <p:cNvPr id="5" name="Picture 4" descr="Server Emails – Free SVG Clipart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15" y="104914"/>
            <a:ext cx="838258" cy="118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793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Tools server vector illustration | Free SV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0" y="385291"/>
            <a:ext cx="906537" cy="906537"/>
          </a:xfr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087" y="328053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29068"/>
            <a:ext cx="6618945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WWW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Is a Internet Service accessed by Hypertext Transfer Protocol (HTTP)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Has electronic documents organized/grouped by Hypertext Markup Language (HTML)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FTP</a:t>
            </a:r>
            <a:endParaRPr lang="en-US" altLang="en-US" sz="2400" b="1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/>
              <a:t>Is </a:t>
            </a:r>
            <a:r>
              <a:rPr lang="en-US" altLang="en-US" sz="2000" dirty="0" smtClean="0"/>
              <a:t>used to transfer files from Computer to Computer, Computer to Server on a LAN/ WAN</a:t>
            </a:r>
            <a:endParaRPr lang="en-US" altLang="en-US" sz="2000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/>
              <a:t>FTP Server: </a:t>
            </a:r>
            <a:r>
              <a:rPr lang="en-US" altLang="en-US" sz="2000" dirty="0" smtClean="0">
                <a:sym typeface="Wingdings" panose="05000000000000000000" pitchFamily="2" charset="2"/>
              </a:rPr>
              <a:t> IIS as a Role  FTP as a Role Service</a:t>
            </a:r>
            <a:endParaRPr lang="en-US" altLang="en-US" sz="2000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000" dirty="0" smtClean="0"/>
          </a:p>
        </p:txBody>
      </p:sp>
      <p:pic>
        <p:nvPicPr>
          <p:cNvPr id="5" name="Picture 4" descr="Server Emails – Free SVG Clipart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15" y="104914"/>
            <a:ext cx="838258" cy="11869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34814" y="117030"/>
            <a:ext cx="2460628" cy="26240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3323" y="3155613"/>
            <a:ext cx="4708720" cy="244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96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Web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Content Placeholder 3" descr="Tools server vector illustration | Free SVG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90" y="385291"/>
            <a:ext cx="906537" cy="906537"/>
          </a:xfrm>
        </p:spPr>
      </p:pic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5087" y="328053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29068"/>
            <a:ext cx="111955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In IIS’s view, 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/>
              <a:t>a Web Directory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sym typeface="Wingdings" panose="05000000000000000000" pitchFamily="2" charset="2"/>
              </a:rPr>
              <a:t> Website  (A collection of web pages to represent some information/content on Internet/ Intranet through Web Services) 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sym typeface="Wingdings" panose="05000000000000000000" pitchFamily="2" charset="2"/>
              </a:rPr>
              <a:t>Add a website using ISS Server  Sites  Add Website.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sym typeface="Wingdings" panose="05000000000000000000" pitchFamily="2" charset="2"/>
              </a:rPr>
              <a:t>Default website is http://localhost</a:t>
            </a:r>
            <a:endParaRPr lang="en-US" altLang="en-US" sz="1800" dirty="0">
              <a:sym typeface="Wingdings" panose="05000000000000000000" pitchFamily="2" charset="2"/>
            </a:endParaRP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>
                <a:sym typeface="Wingdings" panose="05000000000000000000" pitchFamily="2" charset="2"/>
              </a:rPr>
              <a:t> Application Pool 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400" dirty="0" smtClean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Web server uses ports to communicate. So, know about ports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>
                <a:sym typeface="Wingdings" panose="05000000000000000000" pitchFamily="2" charset="2"/>
              </a:rPr>
              <a:t>80  HTTP  TCP and UDP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 smtClean="0">
                <a:sym typeface="Wingdings" panose="05000000000000000000" pitchFamily="2" charset="2"/>
              </a:rPr>
              <a:t>443  HTTPS  TCP</a:t>
            </a:r>
            <a:endParaRPr lang="en-US" altLang="en-US" sz="2000" dirty="0">
              <a:sym typeface="Wingdings" panose="05000000000000000000" pitchFamily="2" charset="2"/>
            </a:endParaRP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1600" dirty="0"/>
          </a:p>
        </p:txBody>
      </p:sp>
      <p:pic>
        <p:nvPicPr>
          <p:cNvPr id="5" name="Picture 4" descr="Server Emails – Free SVG Clipart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115" y="104914"/>
            <a:ext cx="838258" cy="1186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13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Secure Sockets Layer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6289" y="286068"/>
            <a:ext cx="826536" cy="82653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35" y="1262742"/>
            <a:ext cx="6538078" cy="4359590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393095" y="1429068"/>
            <a:ext cx="628916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/>
              <a:t>a </a:t>
            </a:r>
            <a:r>
              <a:rPr lang="en-US" altLang="en-US" sz="2400" dirty="0" smtClean="0"/>
              <a:t>successor of Transport Layer Security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a communication technology to encrypt the communication channel between the website on a server to a browser on a computer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a certificate (digital certificate) ensures that these entities shall exchange data securely.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Certificate Authority issues the certificate and PKI (Public Key Infrastructure) uses the certificate to prove ownership of the public key.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166600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6177" y="385291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18182"/>
            <a:ext cx="11398095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/>
              <a:t>Another highlighted service of NOS which allows remote access to the inside resources from extranet.</a:t>
            </a:r>
            <a:endParaRPr lang="en-US" altLang="en-US" sz="2800" dirty="0"/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Direct Access: From Windows Server 2008 R2 – 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Uses </a:t>
            </a:r>
            <a:r>
              <a:rPr lang="en-US" altLang="en-US" sz="1400" dirty="0" err="1"/>
              <a:t>IPSec</a:t>
            </a:r>
            <a:r>
              <a:rPr lang="en-US" altLang="en-US" sz="1400" dirty="0"/>
              <a:t> to encrypt communication between </a:t>
            </a:r>
            <a:r>
              <a:rPr lang="en-US" altLang="en-US" sz="1400" dirty="0" err="1"/>
              <a:t>DirectAccess</a:t>
            </a:r>
            <a:r>
              <a:rPr lang="en-US" altLang="en-US" sz="1400" dirty="0"/>
              <a:t> Client and Server.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It encapsulates IPv6 traffic over IPv4 to reach the inside network from extranet.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Enabled without VPN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/>
              <a:t>Routing and Remote Access Services (RRAS) – 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Evolved from Remote Access Service (RAS)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Introduced in Windows 2000. 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Establish communication via VPN and Dial-up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b="1" dirty="0"/>
              <a:t>Web Application Proxy</a:t>
            </a:r>
            <a:r>
              <a:rPr lang="en-US" altLang="en-US" sz="1800" dirty="0"/>
              <a:t>– 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In windows 2019 replaced  Unified Access Gateway (UAG) – Acts as a Recursive Proxy.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400" dirty="0"/>
              <a:t>Uses Active Directory Federation Services (AD FS) to authenticate corporate users to access Web Applications in Intranet via Extranet.</a:t>
            </a:r>
          </a:p>
          <a:p>
            <a:pPr lvl="2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12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To use Remote Access server, add Remote Access as a role.</a:t>
            </a:r>
          </a:p>
        </p:txBody>
      </p:sp>
      <p:pic>
        <p:nvPicPr>
          <p:cNvPr id="10" name="Content Placeholder 9" descr="Everything You Should Know About Successful Online ...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5659" y="113331"/>
            <a:ext cx="2054679" cy="1370455"/>
          </a:xfrm>
        </p:spPr>
      </p:pic>
      <p:pic>
        <p:nvPicPr>
          <p:cNvPr id="11" name="Picture 10" descr="Free vector graphic: Controller, Remote, Control - Free ...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840173">
            <a:off x="193260" y="3434828"/>
            <a:ext cx="1208674" cy="8800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8737" y="1849928"/>
            <a:ext cx="4466639" cy="2387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78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691" y="38529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486705" y="1418182"/>
            <a:ext cx="11398095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Remote Assistance: </a:t>
            </a:r>
            <a:r>
              <a:rPr lang="en-US" altLang="en-US" sz="2400" dirty="0" smtClean="0"/>
              <a:t>a feature to enable access to a invitee’s desktop remotely for troubleshooting issues.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RSAT: </a:t>
            </a:r>
            <a:r>
              <a:rPr lang="en-US" altLang="en-US" sz="2400" dirty="0"/>
              <a:t>a feature to enable </a:t>
            </a:r>
            <a:r>
              <a:rPr lang="en-US" altLang="en-US" sz="2400" dirty="0" smtClean="0"/>
              <a:t>managing server roles and features remotely </a:t>
            </a:r>
            <a:r>
              <a:rPr lang="en-US" altLang="en-US" sz="2400" dirty="0"/>
              <a:t>for </a:t>
            </a:r>
            <a:r>
              <a:rPr lang="en-US" altLang="en-US" sz="2400" dirty="0" smtClean="0"/>
              <a:t>Windows Servers 2019 and client computers running Win 10.</a:t>
            </a:r>
            <a:endParaRPr lang="en-US" altLang="en-US" sz="24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400" dirty="0"/>
          </a:p>
        </p:txBody>
      </p:sp>
      <p:pic>
        <p:nvPicPr>
          <p:cNvPr id="10" name="Content Placeholder 9" descr="Everything You Should Know About Successful Online ...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5659" y="113331"/>
            <a:ext cx="2054679" cy="1370455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/>
          <a:srcRect t="25921" r="11989"/>
          <a:stretch/>
        </p:blipFill>
        <p:spPr>
          <a:xfrm>
            <a:off x="7153136" y="2997549"/>
            <a:ext cx="4974529" cy="233870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/>
          <a:srcRect l="204" t="18435"/>
          <a:stretch/>
        </p:blipFill>
        <p:spPr>
          <a:xfrm>
            <a:off x="1536199" y="2929889"/>
            <a:ext cx="4876799" cy="2615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49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691" y="38529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84675" y="1211826"/>
            <a:ext cx="6970011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Remote Desktop Services: Terminal Service in Server 2008, </a:t>
            </a:r>
            <a:r>
              <a:rPr lang="en-US" altLang="en-US" sz="2400" dirty="0" smtClean="0"/>
              <a:t>a feature to enable GUI with remote access to computers within </a:t>
            </a:r>
            <a:r>
              <a:rPr lang="en-US" altLang="en-US" sz="2400" dirty="0" err="1" smtClean="0"/>
              <a:t>organisation</a:t>
            </a:r>
            <a:r>
              <a:rPr lang="en-US" altLang="en-US" sz="2400" dirty="0" smtClean="0"/>
              <a:t> over internet.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CAL’s: </a:t>
            </a:r>
            <a:r>
              <a:rPr lang="en-US" altLang="en-US" sz="2400" dirty="0" smtClean="0"/>
              <a:t>RDS Licensing server manages RDS client access licenses. It is used by users and computers to access Remote Desktop Session Host server.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Remote Desktop Gateway: </a:t>
            </a:r>
            <a:r>
              <a:rPr lang="en-US" altLang="en-US" sz="2400" dirty="0" smtClean="0"/>
              <a:t>RDG server enables to connect authorized users to computers within </a:t>
            </a:r>
            <a:r>
              <a:rPr lang="en-US" altLang="en-US" sz="2400" dirty="0" err="1" smtClean="0"/>
              <a:t>organisation</a:t>
            </a:r>
            <a:r>
              <a:rPr lang="en-US" altLang="en-US" sz="2400" dirty="0" smtClean="0"/>
              <a:t> over internet using </a:t>
            </a:r>
            <a:r>
              <a:rPr lang="en-US" altLang="en-US" sz="2400" b="1" dirty="0" smtClean="0"/>
              <a:t>Remote Desktop Connection</a:t>
            </a:r>
            <a:r>
              <a:rPr lang="en-US" altLang="en-US" sz="2400" dirty="0" smtClean="0"/>
              <a:t>.</a:t>
            </a:r>
            <a:endParaRPr lang="en-US" alt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4663" y="102992"/>
            <a:ext cx="4609245" cy="2492922"/>
          </a:xfrm>
          <a:prstGeom prst="rect">
            <a:avLst/>
          </a:prstGeom>
        </p:spPr>
      </p:pic>
      <p:grpSp>
        <p:nvGrpSpPr>
          <p:cNvPr id="12" name="Group 11"/>
          <p:cNvGrpSpPr/>
          <p:nvPr/>
        </p:nvGrpSpPr>
        <p:grpSpPr>
          <a:xfrm>
            <a:off x="7554686" y="2872474"/>
            <a:ext cx="4569222" cy="1695480"/>
            <a:chOff x="7484755" y="2892704"/>
            <a:chExt cx="4392346" cy="152247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484755" y="2892704"/>
              <a:ext cx="4392346" cy="1522477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677805" y="3361805"/>
              <a:ext cx="1036683" cy="1052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29009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Remote Access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691" y="38529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53504" y="1311048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/>
              <a:t>VPN: </a:t>
            </a:r>
            <a:r>
              <a:rPr lang="en-US" altLang="en-US" sz="2400" dirty="0"/>
              <a:t>Virtual Private Network – Securely transmitting data via Internet.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/>
              <a:t>Virtual Point – to – Point link between two computers on WAN. 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/>
              <a:t>Uses Tunneling Protocols, Data Encryption Algorithms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000" dirty="0"/>
              <a:t>Remote Access VPN and Site to Site VPN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sz="2400" b="1" dirty="0" smtClean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To ADD VPN, enable Remote Access Role and add Direct Access and VPN (RAS) role services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20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8525" y="1537854"/>
            <a:ext cx="6066493" cy="272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38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691" y="38529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53504" y="1311048"/>
            <a:ext cx="5442052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Sharing resources is vital in NOS.</a:t>
            </a:r>
            <a:endParaRPr lang="en-US" altLang="en-US" sz="2000" dirty="0"/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Enable File Server in Server Roles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PDS – Centralized Printing, Scanning etc. </a:t>
            </a:r>
          </a:p>
          <a:p>
            <a:pPr marL="457200" lvl="1" indent="0" algn="just">
              <a:lnSpc>
                <a:spcPct val="90000"/>
              </a:lnSpc>
              <a:buNone/>
            </a:pPr>
            <a:endParaRPr lang="en-US" altLang="en-US" sz="20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0712" y="167011"/>
            <a:ext cx="4804370" cy="2524113"/>
          </a:xfrm>
          <a:prstGeom prst="rect">
            <a:avLst/>
          </a:prstGeom>
        </p:spPr>
      </p:pic>
      <p:grpSp>
        <p:nvGrpSpPr>
          <p:cNvPr id="20" name="Group 19"/>
          <p:cNvGrpSpPr/>
          <p:nvPr/>
        </p:nvGrpSpPr>
        <p:grpSpPr>
          <a:xfrm>
            <a:off x="202674" y="2774371"/>
            <a:ext cx="11695782" cy="2663199"/>
            <a:chOff x="202674" y="2774371"/>
            <a:chExt cx="11695782" cy="2663199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621495" y="2774371"/>
              <a:ext cx="5276961" cy="203315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202674" y="3111609"/>
              <a:ext cx="4070568" cy="812656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224391" y="4179869"/>
              <a:ext cx="4301836" cy="79473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666048" y="4551878"/>
              <a:ext cx="4993698" cy="885692"/>
            </a:xfrm>
            <a:prstGeom prst="rect">
              <a:avLst/>
            </a:prstGeom>
          </p:spPr>
        </p:pic>
        <p:cxnSp>
          <p:nvCxnSpPr>
            <p:cNvPr id="13" name="Straight Arrow Connector 12"/>
            <p:cNvCxnSpPr/>
            <p:nvPr/>
          </p:nvCxnSpPr>
          <p:spPr>
            <a:xfrm flipV="1">
              <a:off x="4622800" y="3359150"/>
              <a:ext cx="3454400" cy="6985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/>
            <p:nvPr/>
          </p:nvCxnSpPr>
          <p:spPr>
            <a:xfrm flipV="1">
              <a:off x="5689600" y="3512247"/>
              <a:ext cx="2387600" cy="869253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H="1" flipV="1">
              <a:off x="8240573" y="3714750"/>
              <a:ext cx="8077" cy="739230"/>
            </a:xfrm>
            <a:prstGeom prst="straightConnector1">
              <a:avLst/>
            </a:prstGeom>
            <a:ln>
              <a:tailEnd type="triangle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558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50482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Printing Services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9691" y="38529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53504" y="1311048"/>
            <a:ext cx="6145746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b="1" dirty="0" smtClean="0"/>
              <a:t>Spooling: </a:t>
            </a:r>
            <a:r>
              <a:rPr lang="en-US" altLang="en-US" sz="2400" dirty="0" smtClean="0"/>
              <a:t>Printer spooling is a feature to enable configuring two or more physical printers into one logical printer.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600" dirty="0" smtClean="0"/>
              <a:t>Printers need to be installed in the print server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600" dirty="0" smtClean="0"/>
              <a:t>Printers should be identical and use same drivers</a:t>
            </a:r>
          </a:p>
          <a:p>
            <a:pPr lvl="1"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600" i="1" dirty="0" smtClean="0"/>
              <a:t>Client sees one printer though there are multiple printers physically.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After setting up PDS role and Print Server role services, use print management console to install and configure printers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2400" dirty="0" smtClean="0"/>
              <a:t>Web Printing: Enable using PDS role and Internet Printing as role service and IIS role. </a:t>
            </a:r>
            <a:endParaRPr lang="en-US" altLang="en-US" sz="20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8914" y="1684661"/>
            <a:ext cx="4804370" cy="2524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51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840" y="286068"/>
            <a:ext cx="6226850" cy="1143000"/>
          </a:xfrm>
        </p:spPr>
        <p:txBody>
          <a:bodyPr>
            <a:noAutofit/>
          </a:bodyPr>
          <a:lstStyle/>
          <a:p>
            <a:pPr algn="l"/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Note on Port Numbers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6" name="Picture 5" descr="Serving Food PNG Transparent Images | PNG Al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0690" y="444300"/>
            <a:ext cx="826536" cy="826536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53504" y="1311048"/>
            <a:ext cx="3977727" cy="261321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000" b="1" dirty="0"/>
              <a:t>Reserved Port Numbers</a:t>
            </a:r>
            <a:r>
              <a:rPr lang="en-GB" sz="2000" dirty="0"/>
              <a:t> 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HTTP: 80 – TCP &amp; UDP 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HTTPS</a:t>
            </a:r>
            <a:r>
              <a:rPr lang="en-GB" sz="2000" dirty="0"/>
              <a:t>: 443 –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IMAP4: 143 – TCP </a:t>
            </a:r>
            <a:endParaRPr lang="en-GB" sz="2000" dirty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POP3:110 </a:t>
            </a:r>
            <a:r>
              <a:rPr lang="en-GB" sz="2000" dirty="0"/>
              <a:t>-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NTP: 123 - TCP </a:t>
            </a:r>
            <a:r>
              <a:rPr lang="en-GB" sz="2000" dirty="0" smtClean="0"/>
              <a:t>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NNTP</a:t>
            </a:r>
            <a:r>
              <a:rPr lang="en-GB" sz="2000" dirty="0"/>
              <a:t>: 119 – TCP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/>
              <a:t>SMTP: 25 – TCP </a:t>
            </a:r>
            <a:endParaRPr lang="en-GB" sz="20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Telnet</a:t>
            </a:r>
            <a:r>
              <a:rPr lang="en-GB" sz="2000" dirty="0"/>
              <a:t>: 23 – TCP </a:t>
            </a:r>
            <a:endParaRPr lang="en-GB" sz="20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SSH</a:t>
            </a:r>
            <a:r>
              <a:rPr lang="en-GB" sz="2000" dirty="0"/>
              <a:t>: 22 – TCP </a:t>
            </a:r>
            <a:endParaRPr lang="en-GB" sz="20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2000" dirty="0" smtClean="0"/>
              <a:t>FTP</a:t>
            </a:r>
            <a:r>
              <a:rPr lang="en-GB" sz="2000" dirty="0"/>
              <a:t>: 21 – </a:t>
            </a:r>
            <a:r>
              <a:rPr lang="en-GB" sz="2000" dirty="0" smtClean="0"/>
              <a:t>TCP</a:t>
            </a:r>
            <a:endParaRPr lang="en-GB" sz="2000" dirty="0"/>
          </a:p>
        </p:txBody>
      </p:sp>
      <p:sp>
        <p:nvSpPr>
          <p:cNvPr id="3" name="Rectangle 2"/>
          <p:cNvSpPr/>
          <p:nvPr/>
        </p:nvSpPr>
        <p:spPr>
          <a:xfrm>
            <a:off x="4603062" y="2030221"/>
            <a:ext cx="711523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i="1" dirty="0"/>
              <a:t> </a:t>
            </a:r>
          </a:p>
          <a:p>
            <a:pPr algn="just"/>
            <a:r>
              <a:rPr lang="en-GB" i="1" dirty="0"/>
              <a:t>In case, a situation where more than one request has to be dealt with simultaneously, in certain protocols consecutive port numbers would be used. </a:t>
            </a:r>
            <a:endParaRPr lang="en-GB" i="1" dirty="0" smtClean="0"/>
          </a:p>
          <a:p>
            <a:pPr algn="just"/>
            <a:endParaRPr lang="en-GB" i="1" dirty="0"/>
          </a:p>
          <a:p>
            <a:pPr algn="just"/>
            <a:r>
              <a:rPr lang="en-GB" i="1" dirty="0" err="1" smtClean="0"/>
              <a:t>Eg</a:t>
            </a:r>
            <a:r>
              <a:rPr lang="en-GB" i="1" dirty="0"/>
              <a:t>: From RDS, port 3389 is used to send and receive data. If multiple request is made, it uses either sequential like…3390, 3391 </a:t>
            </a:r>
            <a:r>
              <a:rPr lang="en-GB" i="1" dirty="0" err="1"/>
              <a:t>etc</a:t>
            </a:r>
            <a:r>
              <a:rPr lang="en-GB" i="1" dirty="0"/>
              <a:t> in a LAN and IP Sockets (combination of Port Numbers and IP Address) is used in a WAN. 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8237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 smtClean="0">
                <a:solidFill>
                  <a:schemeClr val="accent1">
                    <a:lumMod val="50000"/>
                  </a:schemeClr>
                </a:solidFill>
              </a:rPr>
              <a:t>Task to Complete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041" y="1323836"/>
            <a:ext cx="11262070" cy="34321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 smtClean="0"/>
              <a:t>Start Coursework 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Document (as per academic standards) your observations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Links: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Virtual Box: </a:t>
            </a:r>
            <a:r>
              <a:rPr lang="en-GB" sz="1600" dirty="0">
                <a:hlinkClick r:id="rId2"/>
              </a:rPr>
              <a:t>https://www.virtualbox.org/wiki/Downloads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Windows </a:t>
            </a:r>
            <a:r>
              <a:rPr lang="en-GB" sz="2400" dirty="0"/>
              <a:t>Server 2019 (64-bit) : </a:t>
            </a:r>
            <a:r>
              <a:rPr lang="en-GB" sz="1600" dirty="0" smtClean="0">
                <a:hlinkClick r:id="rId3"/>
              </a:rPr>
              <a:t>https</a:t>
            </a:r>
            <a:r>
              <a:rPr lang="en-GB" sz="1600" dirty="0">
                <a:hlinkClick r:id="rId3"/>
              </a:rPr>
              <a:t>://www.microsoft.com/en-us/evalcenter</a:t>
            </a:r>
            <a:r>
              <a:rPr lang="en-GB" sz="1600" dirty="0" smtClean="0">
                <a:hlinkClick r:id="rId3"/>
              </a:rPr>
              <a:t>/</a:t>
            </a:r>
            <a:endParaRPr lang="en-GB" sz="1600" dirty="0" smtClean="0"/>
          </a:p>
          <a:p>
            <a:pPr marL="0" indent="0">
              <a:buNone/>
            </a:pPr>
            <a:r>
              <a:rPr lang="en-GB" sz="1800" b="1" i="1" dirty="0" smtClean="0"/>
              <a:t>Use Uni. Login for below links</a:t>
            </a:r>
            <a:endParaRPr lang="en-GB" sz="24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Microsoft Azure : </a:t>
            </a:r>
            <a:r>
              <a:rPr lang="en-GB" sz="1600" dirty="0" smtClean="0">
                <a:hlinkClick r:id="rId4" tooltip="https://portal.azure.com/#blade/microsoft_azure_education/educationmenublade/software"/>
              </a:rPr>
              <a:t>https</a:t>
            </a:r>
            <a:r>
              <a:rPr lang="en-GB" sz="1600" dirty="0">
                <a:hlinkClick r:id="rId4" tooltip="https://portal.azure.com/#blade/microsoft_azure_education/educationmenublade/software"/>
              </a:rPr>
              <a:t>://portal.azure.com/#blade/Microsoft_Azure_Education/EducationMenuBlade/software</a:t>
            </a:r>
            <a:endParaRPr lang="en-GB" sz="16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Access </a:t>
            </a:r>
            <a:r>
              <a:rPr lang="en-GB" sz="2400" dirty="0" err="1" smtClean="0"/>
              <a:t>Labstat</a:t>
            </a:r>
            <a:r>
              <a:rPr lang="en-GB" sz="2400" dirty="0" smtClean="0"/>
              <a:t>: </a:t>
            </a:r>
            <a:r>
              <a:rPr lang="en-GB" sz="1600" dirty="0" smtClean="0"/>
              <a:t>Document available in Moodle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2391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960" b="28203"/>
          <a:stretch/>
        </p:blipFill>
        <p:spPr>
          <a:xfrm>
            <a:off x="1669484" y="596900"/>
            <a:ext cx="9087982" cy="1943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9100" y="3191906"/>
            <a:ext cx="1158875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</a:t>
            </a:r>
            <a:r>
              <a:rPr lang="en-GB" sz="1400" i="1" dirty="0" smtClean="0"/>
              <a:t>A </a:t>
            </a:r>
            <a:r>
              <a:rPr lang="en-GB" sz="1400" i="1" dirty="0"/>
              <a:t>beginner's guide to managing and administering Windows Server environments, </a:t>
            </a:r>
            <a:r>
              <a:rPr lang="en-GB" sz="1400" i="1" dirty="0" smtClean="0"/>
              <a:t>2nd </a:t>
            </a:r>
            <a:r>
              <a:rPr lang="en-GB" sz="1400" i="1" dirty="0"/>
              <a:t>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</a:t>
            </a:r>
            <a:r>
              <a:rPr lang="en-GB" sz="1400" i="1" dirty="0" smtClean="0"/>
              <a:t>. </a:t>
            </a:r>
          </a:p>
          <a:p>
            <a:endParaRPr lang="en-GB" sz="1400" i="1" dirty="0"/>
          </a:p>
          <a:p>
            <a:r>
              <a:rPr lang="en-GB" sz="1400" b="1" dirty="0" smtClean="0"/>
              <a:t>Links referred </a:t>
            </a:r>
            <a:r>
              <a:rPr lang="en-GB" sz="1400" dirty="0" smtClean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/>
              <a:t>Microsoft Virtual Academy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0506BB8-97B4-4019-A3DC-26A9000DDA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D784A0D-8321-4F8B-95FC-C0E8611C2B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40FAC8-B8BA-482A-9A60-D5DDC882F965}">
  <ds:schemaRefs>
    <ds:schemaRef ds:uri="http://purl.org/dc/terms/"/>
    <ds:schemaRef ds:uri="9902240c-f584-4322-946e-7b0be23bca91"/>
    <ds:schemaRef ds:uri="http://schemas.microsoft.com/office/2006/documentManagement/types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3470</TotalTime>
  <Words>2118</Words>
  <Application>Microsoft Office PowerPoint</Application>
  <PresentationFormat>Widescreen</PresentationFormat>
  <Paragraphs>284</Paragraphs>
  <Slides>30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Arial</vt:lpstr>
      <vt:lpstr>Calibri</vt:lpstr>
      <vt:lpstr>Calibri Light</vt:lpstr>
      <vt:lpstr>Myriad Pro</vt:lpstr>
      <vt:lpstr>Wingdings</vt:lpstr>
      <vt:lpstr>Wingdings 2</vt:lpstr>
      <vt:lpstr>Office Theme</vt:lpstr>
      <vt:lpstr>20140311PresentationUWTSDTemplate</vt:lpstr>
      <vt:lpstr>Services Network Operating Systems and Services (ACCA5023)</vt:lpstr>
      <vt:lpstr>So far…</vt:lpstr>
      <vt:lpstr>So far…</vt:lpstr>
      <vt:lpstr>So far…</vt:lpstr>
      <vt:lpstr>Did you complete the task?</vt:lpstr>
      <vt:lpstr>Checklist</vt:lpstr>
      <vt:lpstr>What’s your response? Type in Chat…</vt:lpstr>
      <vt:lpstr>Today’s objective….</vt:lpstr>
      <vt:lpstr>Today’s objective….</vt:lpstr>
      <vt:lpstr>Roles of a Server</vt:lpstr>
      <vt:lpstr>Roles of a Server</vt:lpstr>
      <vt:lpstr>Roles of a Server</vt:lpstr>
      <vt:lpstr>Roles of a Server</vt:lpstr>
      <vt:lpstr>Roles of a Server</vt:lpstr>
      <vt:lpstr>Roles of a Server</vt:lpstr>
      <vt:lpstr>Roles of a Server</vt:lpstr>
      <vt:lpstr>Roles of a Server</vt:lpstr>
      <vt:lpstr>Web Services</vt:lpstr>
      <vt:lpstr>Web Services</vt:lpstr>
      <vt:lpstr>Web Services</vt:lpstr>
      <vt:lpstr>Secure Sockets Layer</vt:lpstr>
      <vt:lpstr>Remote Access</vt:lpstr>
      <vt:lpstr>Remote Access</vt:lpstr>
      <vt:lpstr>Remote Access</vt:lpstr>
      <vt:lpstr>Remote Access</vt:lpstr>
      <vt:lpstr>Printing Services</vt:lpstr>
      <vt:lpstr>Printing Services</vt:lpstr>
      <vt:lpstr>Note on Port Numbers</vt:lpstr>
      <vt:lpstr>Task to Complete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OSPF concepts and configurations Enterprise Networking, Security, and Automation  (ACCA6023)</dc:title>
  <dc:creator>Nitheesh Kaliyamurthy</dc:creator>
  <cp:lastModifiedBy>Nitheesh Kaliyamurthy</cp:lastModifiedBy>
  <cp:revision>190</cp:revision>
  <dcterms:created xsi:type="dcterms:W3CDTF">2021-01-24T11:35:55Z</dcterms:created>
  <dcterms:modified xsi:type="dcterms:W3CDTF">2021-03-10T07:24:32Z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