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0" r:id="rId1"/>
  </p:sldMasterIdLst>
  <p:notesMasterIdLst>
    <p:notesMasterId r:id="rId13"/>
  </p:notesMasterIdLst>
  <p:sldIdLst>
    <p:sldId id="256" r:id="rId2"/>
    <p:sldId id="266" r:id="rId3"/>
    <p:sldId id="257" r:id="rId4"/>
    <p:sldId id="258" r:id="rId5"/>
    <p:sldId id="259" r:id="rId6"/>
    <p:sldId id="260" r:id="rId7"/>
    <p:sldId id="262" r:id="rId8"/>
    <p:sldId id="264" r:id="rId9"/>
    <p:sldId id="265" r:id="rId10"/>
    <p:sldId id="267" r:id="rId11"/>
    <p:sldId id="26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790" autoAdjust="0"/>
  </p:normalViewPr>
  <p:slideViewPr>
    <p:cSldViewPr>
      <p:cViewPr varScale="1">
        <p:scale>
          <a:sx n="60" d="100"/>
          <a:sy n="60" d="100"/>
        </p:scale>
        <p:origin x="1460" y="6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2E8AC9-B36B-408A-8AF2-0B9553A96F31}" type="datetimeFigureOut">
              <a:rPr lang="en-US" smtClean="0"/>
              <a:t>11/20/2023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432330E-A359-47DF-8DFD-0C6ABA984E3D}" type="slidenum">
              <a:rPr lang="en-US" smtClean="0"/>
              <a:t>‹#›</a:t>
            </a:fld>
            <a:endParaRPr lang="en-US"/>
          </a:p>
        </p:txBody>
      </p:sp>
    </p:spTree>
    <p:extLst>
      <p:ext uri="{BB962C8B-B14F-4D97-AF65-F5344CB8AC3E}">
        <p14:creationId xmlns:p14="http://schemas.microsoft.com/office/powerpoint/2010/main" val="256467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Good and branded hotels are considered to be the most important part of travel. When the </a:t>
            </a:r>
            <a:r>
              <a:rPr lang="en-US" sz="1200" kern="1200" dirty="0" err="1">
                <a:solidFill>
                  <a:schemeClr val="tx1"/>
                </a:solidFill>
                <a:effectLst/>
                <a:latin typeface="+mn-lt"/>
                <a:ea typeface="+mn-ea"/>
                <a:cs typeface="+mn-cs"/>
              </a:rPr>
              <a:t>traveller</a:t>
            </a:r>
            <a:r>
              <a:rPr lang="en-US" sz="1200" kern="1200" dirty="0">
                <a:solidFill>
                  <a:schemeClr val="tx1"/>
                </a:solidFill>
                <a:effectLst/>
                <a:latin typeface="+mn-lt"/>
                <a:ea typeface="+mn-ea"/>
                <a:cs typeface="+mn-cs"/>
              </a:rPr>
              <a:t> books a hotel then they always check the brand of the hotel. Thus in this report, there will be an elaborate discussion of the hotel brand named Hilton Worldwide. This brand of hotel is an American multinational hotel brand that manages different franchises of hotels and resorts around the world </a:t>
            </a:r>
            <a:r>
              <a:rPr lang="en-IN" sz="1200" kern="1200" dirty="0">
                <a:solidFill>
                  <a:schemeClr val="tx1"/>
                </a:solidFill>
                <a:effectLst/>
                <a:latin typeface="+mn-lt"/>
                <a:ea typeface="+mn-ea"/>
                <a:cs typeface="+mn-cs"/>
              </a:rPr>
              <a:t>(Zhang, 2023)</a:t>
            </a:r>
            <a:r>
              <a:rPr lang="en-US" sz="1200" kern="1200" dirty="0">
                <a:solidFill>
                  <a:schemeClr val="tx1"/>
                </a:solidFill>
                <a:effectLst/>
                <a:latin typeface="+mn-lt"/>
                <a:ea typeface="+mn-ea"/>
                <a:cs typeface="+mn-cs"/>
              </a:rPr>
              <a:t>. This brand was founded in the year 1919 by the founder Conrad Nicholson Hilton. This is a very famous brand of hotel and the headquarters of this hotel brand is at Cisco, Texas United States.  There is more than 584 hotel around the whole world that are tied up with the brand Hilton and they satisfy their customers with the supreme level of satisfaction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Dodu</a:t>
            </a:r>
            <a:r>
              <a:rPr lang="en-IN" sz="1200" kern="1200" dirty="0">
                <a:solidFill>
                  <a:schemeClr val="tx1"/>
                </a:solidFill>
                <a:effectLst/>
                <a:latin typeface="+mn-lt"/>
                <a:ea typeface="+mn-ea"/>
                <a:cs typeface="+mn-cs"/>
              </a:rPr>
              <a:t>, et. al., 2021)</a:t>
            </a:r>
            <a:r>
              <a:rPr lang="en-US" sz="1200" kern="1200" dirty="0">
                <a:solidFill>
                  <a:schemeClr val="tx1"/>
                </a:solidFill>
                <a:effectLst/>
                <a:latin typeface="+mn-lt"/>
                <a:ea typeface="+mn-ea"/>
                <a:cs typeface="+mn-cs"/>
              </a:rPr>
              <a:t>. The portfolio consists of 18 world-class brands which comprise 7000 properties and 1.1 million rooms in over 122 countries in the globe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3</a:t>
            </a:fld>
            <a:endParaRPr lang="en-US"/>
          </a:p>
        </p:txBody>
      </p:sp>
    </p:spTree>
    <p:extLst>
      <p:ext uri="{BB962C8B-B14F-4D97-AF65-F5344CB8AC3E}">
        <p14:creationId xmlns:p14="http://schemas.microsoft.com/office/powerpoint/2010/main" val="2172535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Main consumers of Hilton Worldwide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per research, it was found that the hotels which are tied up with the brand Hilton are quietly costly than the normal hotels in the world. Thus it can be said that the brand expects customers who have slightly a higher income and who belongs to the upper class of society. Sometimes it is observed that many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want lavish stays during their stay on vacation also </a:t>
            </a:r>
            <a:r>
              <a:rPr lang="en-IN" sz="1200" kern="1200" dirty="0">
                <a:solidFill>
                  <a:schemeClr val="tx1"/>
                </a:solidFill>
                <a:effectLst/>
                <a:latin typeface="+mn-lt"/>
                <a:ea typeface="+mn-ea"/>
                <a:cs typeface="+mn-cs"/>
              </a:rPr>
              <a:t>(Zeng, 2021)</a:t>
            </a:r>
            <a:r>
              <a:rPr lang="en-US" sz="1200" kern="1200" dirty="0">
                <a:solidFill>
                  <a:schemeClr val="tx1"/>
                </a:solidFill>
                <a:effectLst/>
                <a:latin typeface="+mn-lt"/>
                <a:ea typeface="+mn-ea"/>
                <a:cs typeface="+mn-cs"/>
              </a:rPr>
              <a:t>. For them, Hilton can be the best option for their stay. The services which are provided by the hotel brand are very much different from the other normal hotels which are in the country. There are also many business personnel who goes for an office tour and conference and they also prefer to stay in these types of luxurious hotels. It can be said the facilities which are provided by these branded hotels set up a mark of rich people who are in society. Middle-class people, can't stay in this type of hotel. As Hilton ranks first as a branded hotel thus the prices of their hotel room are also very high which can only be afforded by the rich and the people who belong to the upper class of the society </a:t>
            </a:r>
            <a:r>
              <a:rPr lang="en-IN" sz="1200" kern="1200" dirty="0">
                <a:solidFill>
                  <a:schemeClr val="tx1"/>
                </a:solidFill>
                <a:effectLst/>
                <a:latin typeface="+mn-lt"/>
                <a:ea typeface="+mn-ea"/>
                <a:cs typeface="+mn-cs"/>
              </a:rPr>
              <a:t>(Deng, 2022)</a:t>
            </a:r>
            <a:r>
              <a:rPr lang="en-US"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4</a:t>
            </a:fld>
            <a:endParaRPr lang="en-US"/>
          </a:p>
        </p:txBody>
      </p:sp>
    </p:spTree>
    <p:extLst>
      <p:ext uri="{BB962C8B-B14F-4D97-AF65-F5344CB8AC3E}">
        <p14:creationId xmlns:p14="http://schemas.microsoft.com/office/powerpoint/2010/main" val="3038175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Nature, scope and role of the guest services and facilities</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nature and scope of services which are provided by the brand Hilton are extremely good. The services are very much different from the services which are available in the normal hotel. It can be said that they try to give the most luxurious services to their customers. The infrastructure of the room is very beautiful and the most important is that location of the hotels is very much convenient for the customers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Teng</a:t>
            </a:r>
            <a:r>
              <a:rPr lang="en-IN" sz="1200" kern="1200" dirty="0">
                <a:solidFill>
                  <a:schemeClr val="tx1"/>
                </a:solidFill>
                <a:effectLst/>
                <a:latin typeface="+mn-lt"/>
                <a:ea typeface="+mn-ea"/>
                <a:cs typeface="+mn-cs"/>
              </a:rPr>
              <a:t>, 2019)</a:t>
            </a:r>
            <a:r>
              <a:rPr lang="en-US" sz="1200" kern="1200" dirty="0">
                <a:solidFill>
                  <a:schemeClr val="tx1"/>
                </a:solidFill>
                <a:effectLst/>
                <a:latin typeface="+mn-lt"/>
                <a:ea typeface="+mn-ea"/>
                <a:cs typeface="+mn-cs"/>
              </a:rPr>
              <a:t>. The Rooms have all the facilities such as a television, fridge, coffee maker, air-conditioning, wardrobe, essentials of coffee and tea and many more. The quality of the bed mattress is also very good. The washroom is also very much extraordinary and they have all the essentials with the big bathtub. Hot water facilities are also available in the hotel 24X7. Moreover, the food quality of the hotels is very delicious and all types of continental foods are mainly available in the hotels. Most of the resorts and hotels have their own swimming pool and gym and own car parking space so that the customers did not face any issues while their staying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Abdou</a:t>
            </a:r>
            <a:r>
              <a:rPr lang="en-IN" sz="1200" kern="1200" dirty="0">
                <a:solidFill>
                  <a:schemeClr val="tx1"/>
                </a:solidFill>
                <a:effectLst/>
                <a:latin typeface="+mn-lt"/>
                <a:ea typeface="+mn-ea"/>
                <a:cs typeface="+mn-cs"/>
              </a:rPr>
              <a:t> et. al., 2020)</a:t>
            </a:r>
            <a:r>
              <a:rPr lang="en-US" sz="1200" kern="1200" dirty="0">
                <a:solidFill>
                  <a:schemeClr val="tx1"/>
                </a:solidFill>
                <a:effectLst/>
                <a:latin typeface="+mn-lt"/>
                <a:ea typeface="+mn-ea"/>
                <a:cs typeface="+mn-cs"/>
              </a:rPr>
              <a:t>. The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of the staff members of the hotels are also very good and they try to satisfy their customers with all their effort.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5</a:t>
            </a:fld>
            <a:endParaRPr lang="en-US"/>
          </a:p>
        </p:txBody>
      </p:sp>
    </p:spTree>
    <p:extLst>
      <p:ext uri="{BB962C8B-B14F-4D97-AF65-F5344CB8AC3E}">
        <p14:creationId xmlns:p14="http://schemas.microsoft.com/office/powerpoint/2010/main" val="3540115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Role and function of guest services</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services given to the guest of the hotel who falls under the Hilton brand are very much exceptional and overwhelming.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the staff members of the hotels is very good and they also try to impress their customers. All the details of the check-in and checkout information of the hotels are given to the customers in an organized way so that they did not face any issues during that time </a:t>
            </a:r>
            <a:r>
              <a:rPr lang="en-IN" sz="1200" kern="1200" dirty="0">
                <a:solidFill>
                  <a:schemeClr val="tx1"/>
                </a:solidFill>
                <a:effectLst/>
                <a:latin typeface="+mn-lt"/>
                <a:ea typeface="+mn-ea"/>
                <a:cs typeface="+mn-cs"/>
              </a:rPr>
              <a:t>(Jang and </a:t>
            </a:r>
            <a:r>
              <a:rPr lang="en-IN" sz="1200" kern="1200" dirty="0" err="1">
                <a:solidFill>
                  <a:schemeClr val="tx1"/>
                </a:solidFill>
                <a:effectLst/>
                <a:latin typeface="+mn-lt"/>
                <a:ea typeface="+mn-ea"/>
                <a:cs typeface="+mn-cs"/>
              </a:rPr>
              <a:t>Moutinho</a:t>
            </a:r>
            <a:r>
              <a:rPr lang="en-IN" sz="1200" kern="1200" dirty="0">
                <a:solidFill>
                  <a:schemeClr val="tx1"/>
                </a:solidFill>
                <a:effectLst/>
                <a:latin typeface="+mn-lt"/>
                <a:ea typeface="+mn-ea"/>
                <a:cs typeface="+mn-cs"/>
              </a:rPr>
              <a:t> 2019)</a:t>
            </a:r>
            <a:r>
              <a:rPr lang="en-US" sz="1200" kern="1200" dirty="0">
                <a:solidFill>
                  <a:schemeClr val="tx1"/>
                </a:solidFill>
                <a:effectLst/>
                <a:latin typeface="+mn-lt"/>
                <a:ea typeface="+mn-ea"/>
                <a:cs typeface="+mn-cs"/>
              </a:rPr>
              <a:t>.  The members of the hotels always guide the customers will all types of accommodation information which help the customers longer stay in the hotels. They try to provide the best and the most unique services so that the customers can give good feedback on the day of their checkout.  Hilton always tries to maintain their service level from the day one and they are still in the process of improving their services in the future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Mahafzah</a:t>
            </a:r>
            <a:r>
              <a:rPr lang="en-IN" sz="1200" kern="1200" dirty="0">
                <a:solidFill>
                  <a:schemeClr val="tx1"/>
                </a:solidFill>
                <a:effectLst/>
                <a:latin typeface="+mn-lt"/>
                <a:ea typeface="+mn-ea"/>
                <a:cs typeface="+mn-cs"/>
              </a:rPr>
              <a:t>, et. al., 2020)</a:t>
            </a:r>
            <a:r>
              <a:rPr lang="en-US" sz="1200" kern="1200" dirty="0">
                <a:solidFill>
                  <a:schemeClr val="tx1"/>
                </a:solidFill>
                <a:effectLst/>
                <a:latin typeface="+mn-lt"/>
                <a:ea typeface="+mn-ea"/>
                <a:cs typeface="+mn-cs"/>
              </a:rPr>
              <a:t>. Their main target is to provide the best quality services to their prime customers in the hotels.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6</a:t>
            </a:fld>
            <a:endParaRPr lang="en-US"/>
          </a:p>
        </p:txBody>
      </p:sp>
    </p:spTree>
    <p:extLst>
      <p:ext uri="{BB962C8B-B14F-4D97-AF65-F5344CB8AC3E}">
        <p14:creationId xmlns:p14="http://schemas.microsoft.com/office/powerpoint/2010/main" val="2479773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Importance of hospitality</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is a huge impact on the hotel if the hospitality of the hotel is very good and luxurious. This helps the hotel and the brand to improve in the future days. If the services of the hotels are good then customers would like to come to stay there for more times. This will also affect the reputation of the hotel brand. At that time it can be heard that the hotels which are under the brand of Hilton provided the best services in the world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Davronov</a:t>
            </a:r>
            <a:r>
              <a:rPr lang="en-IN" sz="1200" kern="1200" dirty="0">
                <a:solidFill>
                  <a:schemeClr val="tx1"/>
                </a:solidFill>
                <a:effectLst/>
                <a:latin typeface="+mn-lt"/>
                <a:ea typeface="+mn-ea"/>
                <a:cs typeface="+mn-cs"/>
              </a:rPr>
              <a:t>, 2021)</a:t>
            </a:r>
            <a:r>
              <a:rPr lang="en-US" sz="1200" kern="1200" dirty="0">
                <a:solidFill>
                  <a:schemeClr val="tx1"/>
                </a:solidFill>
                <a:effectLst/>
                <a:latin typeface="+mn-lt"/>
                <a:ea typeface="+mn-ea"/>
                <a:cs typeface="+mn-cs"/>
              </a:rPr>
              <a:t>. As per research, it is observed that   86 per cent of customers want to pay more than the usual prices for better services. The feedback option is also very important for the hotel as there the customers can write their own opinion regarding how the hotel brand can improve their services. The main three things which come under the importance of hospitality are transport, accommodation and food and it can be said that Hilton gives prime services in all these sectors. Good customer service is also very important in hotels for which the customers will come back again and again </a:t>
            </a:r>
            <a:r>
              <a:rPr lang="en-IN" sz="1200" kern="1200" dirty="0">
                <a:solidFill>
                  <a:schemeClr val="tx1"/>
                </a:solidFill>
                <a:effectLst/>
                <a:latin typeface="+mn-lt"/>
                <a:ea typeface="+mn-ea"/>
                <a:cs typeface="+mn-cs"/>
              </a:rPr>
              <a:t>(</a:t>
            </a:r>
            <a:r>
              <a:rPr lang="en-IN" sz="1200" kern="1200" dirty="0" err="1">
                <a:solidFill>
                  <a:schemeClr val="tx1"/>
                </a:solidFill>
                <a:effectLst/>
                <a:latin typeface="+mn-lt"/>
                <a:ea typeface="+mn-ea"/>
                <a:cs typeface="+mn-cs"/>
              </a:rPr>
              <a:t>Ampofo</a:t>
            </a:r>
            <a:r>
              <a:rPr lang="en-IN"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 Thus maintaining good hospitality is very much important to run the branded hotel business.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7</a:t>
            </a:fld>
            <a:endParaRPr lang="en-US"/>
          </a:p>
        </p:txBody>
      </p:sp>
    </p:spTree>
    <p:extLst>
      <p:ext uri="{BB962C8B-B14F-4D97-AF65-F5344CB8AC3E}">
        <p14:creationId xmlns:p14="http://schemas.microsoft.com/office/powerpoint/2010/main" val="2904256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endParaRPr lang="en-IN"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Thus it can be concluded that brand Hilton is a very famous hotel brand in the world and they have a huge chain of hotels that are attached to them. The main quality of this brand is that they provide prime services to their customers. Thus in this report, there is a discussion of the prime services which are provided by the hotel brand. It is also mentioned that the customer service which is given to the customers are also very good. As the brand of the hotel prices are high that is why the main targeted customers of this brand hotel are the rich people.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8</a:t>
            </a:fld>
            <a:endParaRPr lang="en-US"/>
          </a:p>
        </p:txBody>
      </p:sp>
    </p:spTree>
    <p:extLst>
      <p:ext uri="{BB962C8B-B14F-4D97-AF65-F5344CB8AC3E}">
        <p14:creationId xmlns:p14="http://schemas.microsoft.com/office/powerpoint/2010/main" val="1829211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432330E-A359-47DF-8DFD-0C6ABA984E3D}" type="slidenum">
              <a:rPr lang="en-US" smtClean="0"/>
              <a:t>9</a:t>
            </a:fld>
            <a:endParaRPr lang="en-US"/>
          </a:p>
        </p:txBody>
      </p:sp>
    </p:spTree>
    <p:extLst>
      <p:ext uri="{BB962C8B-B14F-4D97-AF65-F5344CB8AC3E}">
        <p14:creationId xmlns:p14="http://schemas.microsoft.com/office/powerpoint/2010/main" val="4266556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0AD4E4-F521-4F8B-AAE2-24B7BFA02E78}" type="datetimeFigureOut">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40213475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0AD4E4-F521-4F8B-AAE2-24B7BFA02E78}" type="datetimeFigureOut">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303681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0AD4E4-F521-4F8B-AAE2-24B7BFA02E78}" type="datetimeFigureOut">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822169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0AD4E4-F521-4F8B-AAE2-24B7BFA02E78}" type="datetimeFigureOut">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830298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0AD4E4-F521-4F8B-AAE2-24B7BFA02E78}" type="datetimeFigureOut">
              <a:rPr lang="en-US" smtClean="0"/>
              <a:t>11/20/2023</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4127022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0AD4E4-F521-4F8B-AAE2-24B7BFA02E78}" type="datetimeFigureOut">
              <a:rPr lang="en-US" smtClean="0"/>
              <a:t>11/20/2023</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2511735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0AD4E4-F521-4F8B-AAE2-24B7BFA02E78}" type="datetimeFigureOut">
              <a:rPr lang="en-US" smtClean="0"/>
              <a:t>11/20/2023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2123234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81228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25691340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0AD4E4-F521-4F8B-AAE2-24B7BFA02E78}" type="datetimeFigureOut">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2328149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0AD4E4-F521-4F8B-AAE2-24B7BFA02E78}" type="datetimeFigureOut">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23E6882E-7357-4244-8B90-F80FA758454D}" type="slidenum">
              <a:rPr lang="en-US" smtClean="0"/>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548925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1557391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3E6882E-7357-4244-8B90-F80FA758454D}" type="slidenum">
              <a:rPr lang="en-US" smtClean="0"/>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995613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C0AD4E4-F521-4F8B-AAE2-24B7BFA02E78}" type="datetimeFigureOut">
              <a:rPr lang="en-US" smtClean="0"/>
              <a:t>11/20/2023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468106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0AD4E4-F521-4F8B-AAE2-24B7BFA02E78}" type="datetimeFigureOut">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314552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0AD4E4-F521-4F8B-AAE2-24B7BFA02E78}" type="datetimeFigureOut">
              <a:rPr lang="en-US" smtClean="0"/>
              <a:t>11/20/2023</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3E6882E-7357-4244-8B90-F80FA758454D}" type="slidenum">
              <a:rPr lang="en-US" smtClean="0"/>
              <a:t>‹#›</a:t>
            </a:fld>
            <a:endParaRPr lang="en-US"/>
          </a:p>
        </p:txBody>
      </p:sp>
    </p:spTree>
    <p:extLst>
      <p:ext uri="{BB962C8B-B14F-4D97-AF65-F5344CB8AC3E}">
        <p14:creationId xmlns:p14="http://schemas.microsoft.com/office/powerpoint/2010/main" val="3216952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CC0AD4E4-F521-4F8B-AAE2-24B7BFA02E78}" type="datetimeFigureOut">
              <a:rPr lang="en-US" smtClean="0"/>
              <a:t>11/20/2023</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23E6882E-7357-4244-8B90-F80FA758454D}" type="slidenum">
              <a:rPr lang="en-US" smtClean="0"/>
              <a:t>‹#›</a:t>
            </a:fld>
            <a:endParaRPr lang="en-US"/>
          </a:p>
        </p:txBody>
      </p:sp>
    </p:spTree>
    <p:extLst>
      <p:ext uri="{BB962C8B-B14F-4D97-AF65-F5344CB8AC3E}">
        <p14:creationId xmlns:p14="http://schemas.microsoft.com/office/powerpoint/2010/main" val="2707677262"/>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 id="2147483912" r:id="rId12"/>
    <p:sldLayoutId id="2147483913" r:id="rId13"/>
    <p:sldLayoutId id="2147483914" r:id="rId14"/>
    <p:sldLayoutId id="2147483915" r:id="rId15"/>
    <p:sldLayoutId id="214748391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dirty="0"/>
          </a:p>
        </p:txBody>
      </p:sp>
      <p:pic>
        <p:nvPicPr>
          <p:cNvPr id="7" name="Picture 6"/>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788714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980" y="0"/>
            <a:ext cx="3780020" cy="1478570"/>
          </a:xfrm>
        </p:spPr>
        <p:txBody>
          <a:bodyPr/>
          <a:lstStyle/>
          <a:p>
            <a:r>
              <a:rPr lang="en-IN" dirty="0">
                <a:latin typeface="Algerian" panose="04020705040A02060702" pitchFamily="82" charset="0"/>
              </a:rPr>
              <a:t>Table of contents</a:t>
            </a:r>
          </a:p>
        </p:txBody>
      </p:sp>
      <p:sp>
        <p:nvSpPr>
          <p:cNvPr id="3" name="Content Placeholder 2"/>
          <p:cNvSpPr>
            <a:spLocks noGrp="1"/>
          </p:cNvSpPr>
          <p:nvPr>
            <p:ph idx="1"/>
          </p:nvPr>
        </p:nvSpPr>
        <p:spPr>
          <a:xfrm>
            <a:off x="252520" y="1478570"/>
            <a:ext cx="4319480" cy="5227030"/>
          </a:xfrm>
        </p:spPr>
        <p:txBody>
          <a:bodyPr>
            <a:normAutofit/>
          </a:bodyPr>
          <a:lstStyle/>
          <a:p>
            <a:pPr>
              <a:buFont typeface="Wingdings" panose="05000000000000000000" pitchFamily="2" charset="2"/>
              <a:buChar char="Ø"/>
            </a:pPr>
            <a:r>
              <a:rPr lang="en-US" sz="2400" b="1" dirty="0"/>
              <a:t>Introduction</a:t>
            </a:r>
            <a:endParaRPr lang="en-IN" sz="2400" b="1" dirty="0"/>
          </a:p>
          <a:p>
            <a:pPr>
              <a:buFont typeface="Wingdings" panose="05000000000000000000" pitchFamily="2" charset="2"/>
              <a:buChar char="Ø"/>
            </a:pPr>
            <a:r>
              <a:rPr lang="en-US" sz="2400" b="1" dirty="0"/>
              <a:t>Main consumers of Hilton Worldwide </a:t>
            </a:r>
            <a:endParaRPr lang="en-IN" sz="2400" b="1" dirty="0"/>
          </a:p>
          <a:p>
            <a:pPr>
              <a:buFont typeface="Wingdings" panose="05000000000000000000" pitchFamily="2" charset="2"/>
              <a:buChar char="Ø"/>
            </a:pPr>
            <a:r>
              <a:rPr lang="en-US" sz="2400" b="1" dirty="0"/>
              <a:t>Nature, scope and role of the guest services and facilities</a:t>
            </a:r>
            <a:endParaRPr lang="en-IN" sz="2400" b="1" dirty="0"/>
          </a:p>
          <a:p>
            <a:pPr>
              <a:buFont typeface="Wingdings" panose="05000000000000000000" pitchFamily="2" charset="2"/>
              <a:buChar char="Ø"/>
            </a:pPr>
            <a:r>
              <a:rPr lang="en-US" sz="2400" b="1" dirty="0"/>
              <a:t>Role and function of guest services</a:t>
            </a:r>
            <a:endParaRPr lang="en-IN" sz="2400" b="1" dirty="0"/>
          </a:p>
          <a:p>
            <a:pPr>
              <a:buFont typeface="Wingdings" panose="05000000000000000000" pitchFamily="2" charset="2"/>
              <a:buChar char="Ø"/>
            </a:pPr>
            <a:r>
              <a:rPr lang="en-US" sz="2400" b="1" dirty="0"/>
              <a:t>Importance of hospitality</a:t>
            </a:r>
            <a:endParaRPr lang="en-IN" sz="2400" b="1" dirty="0"/>
          </a:p>
          <a:p>
            <a:pPr>
              <a:buFont typeface="Wingdings" panose="05000000000000000000" pitchFamily="2" charset="2"/>
              <a:buChar char="Ø"/>
            </a:pPr>
            <a:r>
              <a:rPr lang="en-US" sz="2400" b="1" dirty="0"/>
              <a:t>Conclusion</a:t>
            </a:r>
            <a:endParaRPr lang="en-IN" sz="2400" b="1" dirty="0"/>
          </a:p>
          <a:p>
            <a:pPr>
              <a:buFont typeface="Wingdings" panose="05000000000000000000" pitchFamily="2" charset="2"/>
              <a:buChar char="Ø"/>
            </a:pPr>
            <a:r>
              <a:rPr lang="en-US" sz="2400" b="1" dirty="0"/>
              <a:t>References </a:t>
            </a:r>
            <a:endParaRPr lang="en-IN" sz="2400" b="1" dirty="0"/>
          </a:p>
          <a:p>
            <a:pPr marL="0" indent="0">
              <a:buNone/>
            </a:pPr>
            <a:endParaRPr lang="en-IN" b="1" dirty="0"/>
          </a:p>
        </p:txBody>
      </p:sp>
      <p:pic>
        <p:nvPicPr>
          <p:cNvPr id="4" name="Picture 3"/>
          <p:cNvPicPr>
            <a:picLocks noChangeAspect="1"/>
          </p:cNvPicPr>
          <p:nvPr/>
        </p:nvPicPr>
        <p:blipFill>
          <a:blip r:embed="rId2"/>
          <a:stretch>
            <a:fillRect/>
          </a:stretch>
        </p:blipFill>
        <p:spPr>
          <a:xfrm>
            <a:off x="4229100" y="33728"/>
            <a:ext cx="4914900" cy="6824272"/>
          </a:xfrm>
          <a:prstGeom prst="rect">
            <a:avLst/>
          </a:prstGeom>
        </p:spPr>
      </p:pic>
    </p:spTree>
    <p:extLst>
      <p:ext uri="{BB962C8B-B14F-4D97-AF65-F5344CB8AC3E}">
        <p14:creationId xmlns:p14="http://schemas.microsoft.com/office/powerpoint/2010/main" val="1833472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1" y="0"/>
            <a:ext cx="3867150" cy="1478570"/>
          </a:xfrm>
        </p:spPr>
        <p:txBody>
          <a:bodyPr>
            <a:normAutofit/>
          </a:bodyPr>
          <a:lstStyle/>
          <a:p>
            <a:pPr algn="ctr"/>
            <a:r>
              <a:rPr lang="en-US" b="1" dirty="0">
                <a:effectLst/>
                <a:latin typeface="Algerian" panose="04020705040A02060702" pitchFamily="82" charset="0"/>
              </a:rPr>
              <a:t>Introduction </a:t>
            </a:r>
            <a:br>
              <a:rPr lang="en-US" b="1" dirty="0">
                <a:effectLst/>
                <a:latin typeface="Algerian" panose="04020705040A02060702" pitchFamily="82" charset="0"/>
              </a:rPr>
            </a:br>
            <a:endParaRPr lang="en-US" dirty="0">
              <a:latin typeface="Algerian" panose="04020705040A02060702" pitchFamily="82" charset="0"/>
            </a:endParaRPr>
          </a:p>
        </p:txBody>
      </p:sp>
      <p:sp>
        <p:nvSpPr>
          <p:cNvPr id="3" name="Content Placeholder 2"/>
          <p:cNvSpPr>
            <a:spLocks noGrp="1"/>
          </p:cNvSpPr>
          <p:nvPr>
            <p:ph idx="1"/>
          </p:nvPr>
        </p:nvSpPr>
        <p:spPr>
          <a:xfrm>
            <a:off x="0" y="1143000"/>
            <a:ext cx="4572000" cy="5715000"/>
          </a:xfrm>
        </p:spPr>
        <p:txBody>
          <a:bodyPr>
            <a:normAutofit/>
          </a:bodyPr>
          <a:lstStyle/>
          <a:p>
            <a:r>
              <a:rPr lang="en-US" sz="2000" b="1" dirty="0"/>
              <a:t>This brand of hotel is an American multinational hotel brand that manages different franchises of hotels and resorts around the world </a:t>
            </a:r>
            <a:r>
              <a:rPr lang="en-IN" sz="2000" b="1" dirty="0"/>
              <a:t>(Zhang, 2023).</a:t>
            </a:r>
          </a:p>
          <a:p>
            <a:r>
              <a:rPr lang="en-US" sz="2000" b="1" dirty="0"/>
              <a:t>This brand was founded in the year 1919 by the founder Conrad Nicholson Hilton.</a:t>
            </a:r>
          </a:p>
          <a:p>
            <a:r>
              <a:rPr lang="en-US" sz="2000" b="1" dirty="0"/>
              <a:t>The portfolio consists of 18 world-class brands which comprise 7000 properties and 1.1 million rooms in over 122 countries in the glob</a:t>
            </a:r>
            <a:r>
              <a:rPr lang="en-US" sz="2000" dirty="0"/>
              <a:t>e</a:t>
            </a:r>
            <a:r>
              <a:rPr lang="en-US" sz="1900" dirty="0">
                <a:latin typeface="Aharoni" panose="02010803020104030203" pitchFamily="2" charset="-79"/>
                <a:cs typeface="Aharoni" panose="02010803020104030203" pitchFamily="2" charset="-79"/>
              </a:rPr>
              <a:t> </a:t>
            </a:r>
          </a:p>
          <a:p>
            <a:endParaRPr lang="en-US" dirty="0"/>
          </a:p>
        </p:txBody>
      </p:sp>
      <p:sp>
        <p:nvSpPr>
          <p:cNvPr id="4" name="Rectangle 3"/>
          <p:cNvSpPr/>
          <p:nvPr/>
        </p:nvSpPr>
        <p:spPr>
          <a:xfrm>
            <a:off x="6019799" y="6360438"/>
            <a:ext cx="2371162" cy="369332"/>
          </a:xfrm>
          <a:prstGeom prst="rect">
            <a:avLst/>
          </a:prstGeom>
        </p:spPr>
        <p:txBody>
          <a:bodyPr wrap="none">
            <a:spAutoFit/>
          </a:bodyPr>
          <a:lstStyle/>
          <a:p>
            <a:r>
              <a:rPr lang="en-US" dirty="0"/>
              <a:t>(</a:t>
            </a:r>
            <a:r>
              <a:rPr lang="en-IN" dirty="0" err="1"/>
              <a:t>Dodu</a:t>
            </a:r>
            <a:r>
              <a:rPr lang="en-IN" dirty="0"/>
              <a:t>, et. al., 2021)</a:t>
            </a:r>
            <a:endParaRPr lang="en-US" dirty="0"/>
          </a:p>
        </p:txBody>
      </p:sp>
      <p:pic>
        <p:nvPicPr>
          <p:cNvPr id="6" name="Picture 5"/>
          <p:cNvPicPr>
            <a:picLocks noChangeAspect="1"/>
          </p:cNvPicPr>
          <p:nvPr/>
        </p:nvPicPr>
        <p:blipFill>
          <a:blip r:embed="rId3"/>
          <a:stretch>
            <a:fillRect/>
          </a:stretch>
        </p:blipFill>
        <p:spPr>
          <a:xfrm>
            <a:off x="4495800" y="0"/>
            <a:ext cx="4615721" cy="6360438"/>
          </a:xfrm>
          <a:prstGeom prst="rect">
            <a:avLst/>
          </a:prstGeom>
        </p:spPr>
      </p:pic>
    </p:spTree>
    <p:extLst>
      <p:ext uri="{BB962C8B-B14F-4D97-AF65-F5344CB8AC3E}">
        <p14:creationId xmlns:p14="http://schemas.microsoft.com/office/powerpoint/2010/main" val="825954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981200"/>
          </a:xfrm>
        </p:spPr>
        <p:txBody>
          <a:bodyPr>
            <a:normAutofit fontScale="90000"/>
          </a:bodyPr>
          <a:lstStyle/>
          <a:p>
            <a:r>
              <a:rPr lang="en-US" b="1" dirty="0">
                <a:latin typeface="Algerian" panose="04020705040A02060702" pitchFamily="82" charset="0"/>
              </a:rPr>
              <a:t>Main consumers of Hilton Worldwide </a:t>
            </a:r>
            <a:br>
              <a:rPr lang="en-IN" b="1" dirty="0"/>
            </a:br>
            <a:br>
              <a:rPr lang="en-IN" b="1" dirty="0">
                <a:latin typeface="Algerian" panose="04020705040A02060702" pitchFamily="82" charset="0"/>
              </a:rPr>
            </a:br>
            <a:br>
              <a:rPr lang="en-US" b="1" dirty="0">
                <a:effectLst/>
                <a:latin typeface="Algerian" panose="04020705040A02060702" pitchFamily="82" charset="0"/>
              </a:rPr>
            </a:br>
            <a:endParaRPr lang="en-US" dirty="0">
              <a:latin typeface="Algerian" panose="04020705040A02060702" pitchFamily="82" charset="0"/>
            </a:endParaRPr>
          </a:p>
        </p:txBody>
      </p:sp>
      <p:sp>
        <p:nvSpPr>
          <p:cNvPr id="3" name="Content Placeholder 2"/>
          <p:cNvSpPr>
            <a:spLocks noGrp="1"/>
          </p:cNvSpPr>
          <p:nvPr>
            <p:ph idx="1"/>
          </p:nvPr>
        </p:nvSpPr>
        <p:spPr>
          <a:xfrm>
            <a:off x="433466" y="1371600"/>
            <a:ext cx="4114800" cy="5257800"/>
          </a:xfrm>
        </p:spPr>
        <p:txBody>
          <a:bodyPr>
            <a:noAutofit/>
          </a:bodyPr>
          <a:lstStyle/>
          <a:p>
            <a:r>
              <a:rPr lang="en-US" sz="1400" b="1" dirty="0"/>
              <a:t>Thus it can be said that the brand expects customers who have slightly a higher income and who belongs to the upper class of society.</a:t>
            </a:r>
          </a:p>
          <a:p>
            <a:r>
              <a:rPr lang="en-US" sz="1400" b="1" dirty="0"/>
              <a:t>Sometimes it is observed that many </a:t>
            </a:r>
            <a:r>
              <a:rPr lang="en-US" sz="1400" b="1" dirty="0" err="1"/>
              <a:t>travellers</a:t>
            </a:r>
            <a:r>
              <a:rPr lang="en-US" sz="1400" b="1" dirty="0"/>
              <a:t> want lavish stays during their stay on vacation also </a:t>
            </a:r>
            <a:r>
              <a:rPr lang="en-IN" sz="1400" b="1" dirty="0"/>
              <a:t>(Zeng, 2021)</a:t>
            </a:r>
            <a:r>
              <a:rPr lang="en-US" sz="1400" b="1" dirty="0"/>
              <a:t>. </a:t>
            </a:r>
          </a:p>
          <a:p>
            <a:r>
              <a:rPr lang="en-US" sz="1400" b="1" dirty="0"/>
              <a:t>The services which are provided by the hotel brand are very much different from the other normal hotels which are in the country</a:t>
            </a:r>
          </a:p>
          <a:p>
            <a:r>
              <a:rPr lang="en-US" sz="1400" b="1" dirty="0"/>
              <a:t>There are also many business personnel who goes for an office tour and conference and they also prefer to stay in these types of luxurious hotels</a:t>
            </a:r>
          </a:p>
          <a:p>
            <a:r>
              <a:rPr lang="en-US" sz="1400" b="1" dirty="0"/>
              <a:t>As Hilton ranks first as a branded hotel thus the prices of their hotel room are also very high which can only be afforded by the rich and the people who belong to the upper class of the society </a:t>
            </a:r>
            <a:r>
              <a:rPr lang="en-IN" sz="1400" b="1" dirty="0"/>
              <a:t>(Deng, 2022)</a:t>
            </a:r>
            <a:r>
              <a:rPr lang="en-US" sz="1400" b="1" dirty="0"/>
              <a:t>. </a:t>
            </a:r>
            <a:endParaRPr lang="en-US" sz="1400" b="1" dirty="0">
              <a:latin typeface="Aharoni" panose="02010803020104030203" pitchFamily="2" charset="-79"/>
              <a:cs typeface="Aharoni" panose="02010803020104030203" pitchFamily="2" charset="-79"/>
            </a:endParaRPr>
          </a:p>
        </p:txBody>
      </p:sp>
      <p:sp>
        <p:nvSpPr>
          <p:cNvPr id="4" name="Rectangle 3"/>
          <p:cNvSpPr/>
          <p:nvPr/>
        </p:nvSpPr>
        <p:spPr>
          <a:xfrm>
            <a:off x="5940484" y="6355080"/>
            <a:ext cx="1553630" cy="369332"/>
          </a:xfrm>
          <a:prstGeom prst="rect">
            <a:avLst/>
          </a:prstGeom>
        </p:spPr>
        <p:txBody>
          <a:bodyPr wrap="none">
            <a:spAutoFit/>
          </a:bodyPr>
          <a:lstStyle/>
          <a:p>
            <a:r>
              <a:rPr lang="en-US" dirty="0"/>
              <a:t>(</a:t>
            </a:r>
            <a:r>
              <a:rPr lang="en-IN" dirty="0"/>
              <a:t>Zeng, 2021</a:t>
            </a:r>
            <a:r>
              <a:rPr lang="en-US" dirty="0"/>
              <a:t>)</a:t>
            </a:r>
          </a:p>
        </p:txBody>
      </p:sp>
      <p:pic>
        <p:nvPicPr>
          <p:cNvPr id="5" name="Picture 4"/>
          <p:cNvPicPr>
            <a:picLocks noChangeAspect="1"/>
          </p:cNvPicPr>
          <p:nvPr/>
        </p:nvPicPr>
        <p:blipFill>
          <a:blip r:embed="rId3"/>
          <a:stretch>
            <a:fillRect/>
          </a:stretch>
        </p:blipFill>
        <p:spPr>
          <a:xfrm>
            <a:off x="4548266" y="533400"/>
            <a:ext cx="4585123" cy="5821680"/>
          </a:xfrm>
          <a:prstGeom prst="rect">
            <a:avLst/>
          </a:prstGeom>
        </p:spPr>
      </p:pic>
    </p:spTree>
    <p:extLst>
      <p:ext uri="{BB962C8B-B14F-4D97-AF65-F5344CB8AC3E}">
        <p14:creationId xmlns:p14="http://schemas.microsoft.com/office/powerpoint/2010/main" val="2390639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94626"/>
            <a:ext cx="4876800" cy="1478570"/>
          </a:xfrm>
        </p:spPr>
        <p:txBody>
          <a:bodyPr>
            <a:normAutofit fontScale="90000"/>
          </a:bodyPr>
          <a:lstStyle/>
          <a:p>
            <a:r>
              <a:rPr lang="en-US" b="1" dirty="0">
                <a:latin typeface="Algerian" panose="04020705040A02060702" pitchFamily="82" charset="0"/>
              </a:rPr>
              <a:t>Nature, scope and role of the guest services and facilities</a:t>
            </a:r>
            <a:br>
              <a:rPr lang="en-IN" b="1" dirty="0"/>
            </a:br>
            <a:endParaRPr lang="en-US" dirty="0"/>
          </a:p>
        </p:txBody>
      </p:sp>
      <p:sp>
        <p:nvSpPr>
          <p:cNvPr id="3" name="Content Placeholder 2"/>
          <p:cNvSpPr>
            <a:spLocks noGrp="1"/>
          </p:cNvSpPr>
          <p:nvPr>
            <p:ph idx="1"/>
          </p:nvPr>
        </p:nvSpPr>
        <p:spPr>
          <a:xfrm>
            <a:off x="381001" y="2168651"/>
            <a:ext cx="4114800" cy="4572000"/>
          </a:xfrm>
        </p:spPr>
        <p:txBody>
          <a:bodyPr>
            <a:normAutofit fontScale="92500"/>
          </a:bodyPr>
          <a:lstStyle/>
          <a:p>
            <a:r>
              <a:rPr lang="en-US" sz="1500" b="1" dirty="0"/>
              <a:t>The nature and scope of services which are provided by the brand Hilton are extremely good. The services are very much different from the services which are available in the normal hotel.</a:t>
            </a:r>
          </a:p>
          <a:p>
            <a:r>
              <a:rPr lang="en-US" sz="1600" b="1" dirty="0"/>
              <a:t>It can be said that they try to give the most luxurious services to their customers</a:t>
            </a:r>
          </a:p>
          <a:p>
            <a:r>
              <a:rPr lang="en-US" sz="1600" b="1" dirty="0"/>
              <a:t>The Rooms have all the facilities such as a television, fridge, coffee maker, air-conditioning, wardrobe, essentials of coffee and tea and many more.</a:t>
            </a:r>
          </a:p>
          <a:p>
            <a:r>
              <a:rPr lang="en-US" sz="1600" b="1" dirty="0"/>
              <a:t>Most of the resorts and hotels have their own swimming pool and gym and own car parking space so that the customers did not face any issues while their staying </a:t>
            </a:r>
            <a:r>
              <a:rPr lang="en-IN" sz="1600" b="1" dirty="0"/>
              <a:t>(</a:t>
            </a:r>
            <a:r>
              <a:rPr lang="en-IN" sz="1600" b="1" dirty="0" err="1"/>
              <a:t>Abdou</a:t>
            </a:r>
            <a:r>
              <a:rPr lang="en-IN" sz="1600" b="1" dirty="0"/>
              <a:t> et. al., 202</a:t>
            </a:r>
            <a:r>
              <a:rPr lang="en-IN" sz="1600" dirty="0"/>
              <a:t>0)</a:t>
            </a:r>
            <a:endParaRPr lang="en-US" sz="1500" dirty="0"/>
          </a:p>
        </p:txBody>
      </p:sp>
      <p:sp>
        <p:nvSpPr>
          <p:cNvPr id="4" name="Rectangle 3"/>
          <p:cNvSpPr/>
          <p:nvPr/>
        </p:nvSpPr>
        <p:spPr>
          <a:xfrm>
            <a:off x="6324600" y="6502409"/>
            <a:ext cx="1540806" cy="369332"/>
          </a:xfrm>
          <a:prstGeom prst="rect">
            <a:avLst/>
          </a:prstGeom>
        </p:spPr>
        <p:txBody>
          <a:bodyPr wrap="none">
            <a:spAutoFit/>
          </a:bodyPr>
          <a:lstStyle/>
          <a:p>
            <a:r>
              <a:rPr lang="en-US" dirty="0"/>
              <a:t>(</a:t>
            </a:r>
            <a:r>
              <a:rPr lang="en-IN" dirty="0" err="1"/>
              <a:t>Teng</a:t>
            </a:r>
            <a:r>
              <a:rPr lang="en-IN" dirty="0"/>
              <a:t>, 2019</a:t>
            </a:r>
            <a:r>
              <a:rPr lang="en-US" dirty="0"/>
              <a:t>)</a:t>
            </a:r>
          </a:p>
        </p:txBody>
      </p:sp>
      <p:pic>
        <p:nvPicPr>
          <p:cNvPr id="5" name="Picture 4"/>
          <p:cNvPicPr>
            <a:picLocks noChangeAspect="1"/>
          </p:cNvPicPr>
          <p:nvPr/>
        </p:nvPicPr>
        <p:blipFill>
          <a:blip r:embed="rId3"/>
          <a:stretch>
            <a:fillRect/>
          </a:stretch>
        </p:blipFill>
        <p:spPr>
          <a:xfrm>
            <a:off x="4572000" y="-1"/>
            <a:ext cx="4572000" cy="6502409"/>
          </a:xfrm>
          <a:prstGeom prst="rect">
            <a:avLst/>
          </a:prstGeom>
        </p:spPr>
      </p:pic>
    </p:spTree>
    <p:extLst>
      <p:ext uri="{BB962C8B-B14F-4D97-AF65-F5344CB8AC3E}">
        <p14:creationId xmlns:p14="http://schemas.microsoft.com/office/powerpoint/2010/main" val="262896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
            <a:ext cx="5410200" cy="1399032"/>
          </a:xfrm>
        </p:spPr>
        <p:txBody>
          <a:bodyPr>
            <a:normAutofit/>
          </a:bodyPr>
          <a:lstStyle/>
          <a:p>
            <a:r>
              <a:rPr lang="en-US" sz="2800" b="1" dirty="0">
                <a:latin typeface="Algerian" panose="04020705040A02060702" pitchFamily="82" charset="0"/>
              </a:rPr>
              <a:t>Role and function of guest services</a:t>
            </a:r>
            <a:endParaRPr lang="en-IN" sz="2800" b="1" dirty="0">
              <a:latin typeface="Algerian" panose="04020705040A02060702" pitchFamily="82" charset="0"/>
            </a:endParaRPr>
          </a:p>
        </p:txBody>
      </p:sp>
      <p:sp>
        <p:nvSpPr>
          <p:cNvPr id="3" name="Content Placeholder 2"/>
          <p:cNvSpPr>
            <a:spLocks noGrp="1"/>
          </p:cNvSpPr>
          <p:nvPr>
            <p:ph idx="1"/>
          </p:nvPr>
        </p:nvSpPr>
        <p:spPr>
          <a:xfrm>
            <a:off x="0" y="1524000"/>
            <a:ext cx="4648200" cy="5334000"/>
          </a:xfrm>
        </p:spPr>
        <p:txBody>
          <a:bodyPr>
            <a:normAutofit lnSpcReduction="10000"/>
          </a:bodyPr>
          <a:lstStyle/>
          <a:p>
            <a:r>
              <a:rPr lang="en-US" b="1" dirty="0"/>
              <a:t>The </a:t>
            </a:r>
            <a:r>
              <a:rPr lang="en-US" b="1" dirty="0" err="1"/>
              <a:t>behaviour</a:t>
            </a:r>
            <a:r>
              <a:rPr lang="en-US" b="1" dirty="0"/>
              <a:t> of the staff members of the hotels is very good and they also try to impress their customers.</a:t>
            </a:r>
          </a:p>
          <a:p>
            <a:r>
              <a:rPr lang="en-US" b="1" dirty="0"/>
              <a:t>All the details of the check-in and checkout information of the hotels are given to the customers in an organized way so that they did not face any issues during that time </a:t>
            </a:r>
            <a:r>
              <a:rPr lang="en-IN" b="1" dirty="0"/>
              <a:t>(Jang and </a:t>
            </a:r>
            <a:r>
              <a:rPr lang="en-IN" b="1" dirty="0" err="1"/>
              <a:t>Moutinho</a:t>
            </a:r>
            <a:r>
              <a:rPr lang="en-IN" b="1" dirty="0"/>
              <a:t> 2019).</a:t>
            </a:r>
          </a:p>
          <a:p>
            <a:r>
              <a:rPr lang="en-US" b="1" dirty="0"/>
              <a:t>The members of the hotels always guide the customers will all types of accommodation information which help the customers longer stay in the hotels</a:t>
            </a:r>
          </a:p>
          <a:p>
            <a:r>
              <a:rPr lang="en-US" b="1" dirty="0"/>
              <a:t>They try to provide the best and the most unique services so that the customers can give good feedback on the day of their checkou</a:t>
            </a:r>
            <a:r>
              <a:rPr lang="en-US" dirty="0"/>
              <a:t>t</a:t>
            </a:r>
          </a:p>
        </p:txBody>
      </p:sp>
      <p:sp>
        <p:nvSpPr>
          <p:cNvPr id="4" name="Rectangle 3"/>
          <p:cNvSpPr/>
          <p:nvPr/>
        </p:nvSpPr>
        <p:spPr>
          <a:xfrm>
            <a:off x="6004560" y="6416040"/>
            <a:ext cx="2884123" cy="369332"/>
          </a:xfrm>
          <a:prstGeom prst="rect">
            <a:avLst/>
          </a:prstGeom>
        </p:spPr>
        <p:txBody>
          <a:bodyPr wrap="none">
            <a:spAutoFit/>
          </a:bodyPr>
          <a:lstStyle/>
          <a:p>
            <a:r>
              <a:rPr lang="en-US" dirty="0"/>
              <a:t>(</a:t>
            </a:r>
            <a:r>
              <a:rPr lang="en-IN" dirty="0" err="1"/>
              <a:t>Mahafzah</a:t>
            </a:r>
            <a:r>
              <a:rPr lang="en-IN" dirty="0"/>
              <a:t>, et. al., 2020</a:t>
            </a:r>
            <a:r>
              <a:rPr lang="en-US" dirty="0"/>
              <a:t>)</a:t>
            </a:r>
          </a:p>
        </p:txBody>
      </p:sp>
      <p:pic>
        <p:nvPicPr>
          <p:cNvPr id="6" name="Picture 5"/>
          <p:cNvPicPr>
            <a:picLocks noChangeAspect="1"/>
          </p:cNvPicPr>
          <p:nvPr/>
        </p:nvPicPr>
        <p:blipFill>
          <a:blip r:embed="rId3"/>
          <a:stretch>
            <a:fillRect/>
          </a:stretch>
        </p:blipFill>
        <p:spPr>
          <a:xfrm>
            <a:off x="4419599" y="457200"/>
            <a:ext cx="4740639" cy="5958839"/>
          </a:xfrm>
          <a:prstGeom prst="rect">
            <a:avLst/>
          </a:prstGeom>
        </p:spPr>
      </p:pic>
    </p:spTree>
    <p:extLst>
      <p:ext uri="{BB962C8B-B14F-4D97-AF65-F5344CB8AC3E}">
        <p14:creationId xmlns:p14="http://schemas.microsoft.com/office/powerpoint/2010/main" val="3893004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3505200" cy="1399032"/>
          </a:xfrm>
        </p:spPr>
        <p:txBody>
          <a:bodyPr>
            <a:normAutofit fontScale="90000"/>
          </a:bodyPr>
          <a:lstStyle/>
          <a:p>
            <a:r>
              <a:rPr lang="en-US" b="1" dirty="0">
                <a:latin typeface="Algerian" panose="04020705040A02060702" pitchFamily="82" charset="0"/>
              </a:rPr>
              <a:t>Importance of hospitality</a:t>
            </a:r>
            <a:br>
              <a:rPr lang="en-IN" b="1" dirty="0">
                <a:latin typeface="Algerian" panose="04020705040A02060702" pitchFamily="82" charset="0"/>
              </a:rPr>
            </a:br>
            <a:r>
              <a:rPr lang="en-US" b="1" dirty="0"/>
              <a:t>.</a:t>
            </a:r>
            <a:br>
              <a:rPr lang="en-IN" b="1" dirty="0"/>
            </a:br>
            <a:endParaRPr lang="en-US" dirty="0"/>
          </a:p>
        </p:txBody>
      </p:sp>
      <p:sp>
        <p:nvSpPr>
          <p:cNvPr id="3" name="Content Placeholder 2"/>
          <p:cNvSpPr>
            <a:spLocks noGrp="1"/>
          </p:cNvSpPr>
          <p:nvPr>
            <p:ph idx="1"/>
          </p:nvPr>
        </p:nvSpPr>
        <p:spPr>
          <a:xfrm>
            <a:off x="0" y="1752600"/>
            <a:ext cx="4495800" cy="5257800"/>
          </a:xfrm>
        </p:spPr>
        <p:txBody>
          <a:bodyPr>
            <a:normAutofit/>
          </a:bodyPr>
          <a:lstStyle/>
          <a:p>
            <a:r>
              <a:rPr lang="en-US" b="1" dirty="0"/>
              <a:t>There is a huge impact on the hotel if the hospitality of the hotel is very good and luxurious.</a:t>
            </a:r>
          </a:p>
          <a:p>
            <a:r>
              <a:rPr lang="en-US" b="1" dirty="0"/>
              <a:t>If the services of the hotels are good then customers would like to come to stay there for more times. This will also affect the reputation of the hotel brand.</a:t>
            </a:r>
          </a:p>
          <a:p>
            <a:r>
              <a:rPr lang="en-US" b="1" dirty="0"/>
              <a:t>The feedback option is also very important for the hotel as there the customers can write their own opinion regarding how the hotel brand can improve their services.</a:t>
            </a:r>
          </a:p>
          <a:p>
            <a:r>
              <a:rPr lang="en-US" b="1" dirty="0"/>
              <a:t>Good customer service is also very important in hotels for which the customers will come back again and again </a:t>
            </a:r>
            <a:r>
              <a:rPr lang="en-IN" b="1" dirty="0"/>
              <a:t>(</a:t>
            </a:r>
            <a:r>
              <a:rPr lang="en-IN" b="1" dirty="0" err="1"/>
              <a:t>Ampofo</a:t>
            </a:r>
            <a:r>
              <a:rPr lang="en-IN" b="1" dirty="0"/>
              <a:t>, 2020)</a:t>
            </a:r>
            <a:r>
              <a:rPr lang="en-US" b="1" dirty="0"/>
              <a:t>. </a:t>
            </a:r>
          </a:p>
        </p:txBody>
      </p:sp>
      <p:sp>
        <p:nvSpPr>
          <p:cNvPr id="4" name="Rectangle 3"/>
          <p:cNvSpPr/>
          <p:nvPr/>
        </p:nvSpPr>
        <p:spPr>
          <a:xfrm>
            <a:off x="5875390" y="6385560"/>
            <a:ext cx="2092239" cy="369332"/>
          </a:xfrm>
          <a:prstGeom prst="rect">
            <a:avLst/>
          </a:prstGeom>
        </p:spPr>
        <p:txBody>
          <a:bodyPr wrap="none">
            <a:spAutoFit/>
          </a:bodyPr>
          <a:lstStyle/>
          <a:p>
            <a:r>
              <a:rPr lang="en-IN" dirty="0"/>
              <a:t>(</a:t>
            </a:r>
            <a:r>
              <a:rPr lang="en-IN" dirty="0" err="1"/>
              <a:t>Davronov</a:t>
            </a:r>
            <a:r>
              <a:rPr lang="en-IN" dirty="0"/>
              <a:t>, 2021</a:t>
            </a:r>
            <a:r>
              <a:rPr lang="en-US" dirty="0"/>
              <a:t>)</a:t>
            </a:r>
          </a:p>
        </p:txBody>
      </p:sp>
      <p:pic>
        <p:nvPicPr>
          <p:cNvPr id="6" name="Picture 5"/>
          <p:cNvPicPr>
            <a:picLocks noChangeAspect="1"/>
          </p:cNvPicPr>
          <p:nvPr/>
        </p:nvPicPr>
        <p:blipFill>
          <a:blip r:embed="rId3"/>
          <a:stretch>
            <a:fillRect/>
          </a:stretch>
        </p:blipFill>
        <p:spPr>
          <a:xfrm>
            <a:off x="4495800" y="0"/>
            <a:ext cx="4648200" cy="6477000"/>
          </a:xfrm>
          <a:prstGeom prst="rect">
            <a:avLst/>
          </a:prstGeom>
        </p:spPr>
      </p:pic>
    </p:spTree>
    <p:extLst>
      <p:ext uri="{BB962C8B-B14F-4D97-AF65-F5344CB8AC3E}">
        <p14:creationId xmlns:p14="http://schemas.microsoft.com/office/powerpoint/2010/main" val="2090862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2" y="12492"/>
            <a:ext cx="4096940" cy="1478570"/>
          </a:xfrm>
        </p:spPr>
        <p:txBody>
          <a:bodyPr/>
          <a:lstStyle/>
          <a:p>
            <a:pPr algn="ctr"/>
            <a:r>
              <a:rPr lang="en-US" b="1" dirty="0">
                <a:effectLst/>
                <a:latin typeface="Algerian" panose="04020705040A02060702" pitchFamily="82" charset="0"/>
              </a:rPr>
              <a:t>Conclusion </a:t>
            </a:r>
            <a:br>
              <a:rPr lang="en-US" b="1" dirty="0">
                <a:effectLst/>
                <a:latin typeface="Algerian" panose="04020705040A02060702" pitchFamily="82" charset="0"/>
              </a:rPr>
            </a:br>
            <a:endParaRPr lang="en-US" dirty="0">
              <a:latin typeface="Algerian" panose="04020705040A02060702" pitchFamily="82" charset="0"/>
            </a:endParaRPr>
          </a:p>
        </p:txBody>
      </p:sp>
      <p:sp>
        <p:nvSpPr>
          <p:cNvPr id="3" name="Content Placeholder 2"/>
          <p:cNvSpPr>
            <a:spLocks noGrp="1"/>
          </p:cNvSpPr>
          <p:nvPr>
            <p:ph idx="1"/>
          </p:nvPr>
        </p:nvSpPr>
        <p:spPr>
          <a:xfrm>
            <a:off x="0" y="1882808"/>
            <a:ext cx="4648200" cy="4975192"/>
          </a:xfrm>
        </p:spPr>
        <p:txBody>
          <a:bodyPr>
            <a:normAutofit/>
          </a:bodyPr>
          <a:lstStyle/>
          <a:p>
            <a:r>
              <a:rPr lang="en-US" dirty="0"/>
              <a:t>Thus it can be concluded that brand Hilton is a very famous hotel brand in the world and they have a huge chain of hotels that are attached to them.</a:t>
            </a:r>
          </a:p>
          <a:p>
            <a:r>
              <a:rPr lang="en-US" dirty="0"/>
              <a:t>The main quality of this brand is that they provide prime services to their customers.</a:t>
            </a:r>
          </a:p>
          <a:p>
            <a:r>
              <a:rPr lang="en-US" dirty="0"/>
              <a:t>It is also mentioned that the customer service which is given to the customers are also very good. </a:t>
            </a:r>
          </a:p>
          <a:p>
            <a:r>
              <a:rPr lang="en-US" dirty="0"/>
              <a:t>As the brand of the hotel prices are high that is why the main targeted customers of this brand hotel are the rich people. </a:t>
            </a:r>
            <a:endParaRPr lang="en-IN" dirty="0"/>
          </a:p>
          <a:p>
            <a:endParaRPr lang="en-US" dirty="0"/>
          </a:p>
        </p:txBody>
      </p:sp>
      <p:sp>
        <p:nvSpPr>
          <p:cNvPr id="4" name="Rectangle 3"/>
          <p:cNvSpPr/>
          <p:nvPr/>
        </p:nvSpPr>
        <p:spPr>
          <a:xfrm>
            <a:off x="5860150" y="6339840"/>
            <a:ext cx="2884123" cy="369332"/>
          </a:xfrm>
          <a:prstGeom prst="rect">
            <a:avLst/>
          </a:prstGeom>
        </p:spPr>
        <p:txBody>
          <a:bodyPr wrap="none">
            <a:spAutoFit/>
          </a:bodyPr>
          <a:lstStyle/>
          <a:p>
            <a:r>
              <a:rPr lang="en-IN" dirty="0"/>
              <a:t>(</a:t>
            </a:r>
            <a:r>
              <a:rPr lang="en-IN" dirty="0" err="1"/>
              <a:t>Mahafzah</a:t>
            </a:r>
            <a:r>
              <a:rPr lang="en-IN" dirty="0"/>
              <a:t>, et. al., 2020</a:t>
            </a:r>
            <a:r>
              <a:rPr lang="en-US" dirty="0"/>
              <a:t>)</a:t>
            </a:r>
          </a:p>
        </p:txBody>
      </p:sp>
      <p:pic>
        <p:nvPicPr>
          <p:cNvPr id="6" name="Picture 5"/>
          <p:cNvPicPr>
            <a:picLocks noChangeAspect="1"/>
          </p:cNvPicPr>
          <p:nvPr/>
        </p:nvPicPr>
        <p:blipFill>
          <a:blip r:embed="rId3"/>
          <a:stretch>
            <a:fillRect/>
          </a:stretch>
        </p:blipFill>
        <p:spPr>
          <a:xfrm>
            <a:off x="4648200" y="0"/>
            <a:ext cx="4495800" cy="6339840"/>
          </a:xfrm>
          <a:prstGeom prst="rect">
            <a:avLst/>
          </a:prstGeom>
        </p:spPr>
      </p:pic>
    </p:spTree>
    <p:extLst>
      <p:ext uri="{BB962C8B-B14F-4D97-AF65-F5344CB8AC3E}">
        <p14:creationId xmlns:p14="http://schemas.microsoft.com/office/powerpoint/2010/main" val="449915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061" y="0"/>
            <a:ext cx="4096940" cy="1295400"/>
          </a:xfrm>
        </p:spPr>
        <p:txBody>
          <a:bodyPr>
            <a:normAutofit/>
          </a:bodyPr>
          <a:lstStyle/>
          <a:p>
            <a:pPr algn="ctr"/>
            <a:r>
              <a:rPr lang="en-US" b="1" dirty="0">
                <a:effectLst/>
                <a:latin typeface="Algerian" panose="04020705040A02060702" pitchFamily="82" charset="0"/>
              </a:rPr>
              <a:t>References </a:t>
            </a:r>
            <a:br>
              <a:rPr lang="en-US" b="1" dirty="0">
                <a:effectLst/>
              </a:rPr>
            </a:br>
            <a:endParaRPr lang="en-US" dirty="0"/>
          </a:p>
        </p:txBody>
      </p:sp>
      <p:sp>
        <p:nvSpPr>
          <p:cNvPr id="3" name="Content Placeholder 2"/>
          <p:cNvSpPr>
            <a:spLocks noGrp="1"/>
          </p:cNvSpPr>
          <p:nvPr>
            <p:ph idx="1"/>
          </p:nvPr>
        </p:nvSpPr>
        <p:spPr>
          <a:xfrm>
            <a:off x="0" y="762000"/>
            <a:ext cx="9144000" cy="6096000"/>
          </a:xfrm>
        </p:spPr>
        <p:txBody>
          <a:bodyPr>
            <a:normAutofit fontScale="62500" lnSpcReduction="20000"/>
          </a:bodyPr>
          <a:lstStyle/>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Abdou, A.H., Hassan, T.H. and El Dief, M.M., 2020. A description of green hotel practices and their role in achieving sustainable development. Sustainability, 12(22), p.9624.</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Ampofo</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J.A., 2020. Contributions of The hospitality industry (Hotels) in the development of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Wa</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municipality in Ghana. International Journal of Advanced Economics, 2(2), pp.21-38.</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Davronov</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I.O., 2021. Economic Importance of Innovative Technologies for Improving Hotel Services. International Journal of Business, Technology and Organizational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(IJBTOB), 1(3), pp.169-175.</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Deng, J., 2022. Hotel Brands and the Impact of Brand Differentiation on the Success of the Global Hotel Brands. Highlights in Business, Economics and Management, 1, pp.265-276.</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Dodu</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S.P.,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Zamfir</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M.M.I. and Ile, F.L., 2021. THE FAST FORWARD RESHAPE OF THE HOSPITALITY INDUSTRY IN TIMES OF GLOBAL CRISIS: A HILTON HOTELS'PERSPECTIVE. Romanian Economic and Business Review, 16(2), pp.106-115.</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Jang, S. and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Moutinho</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L., 2019. Do price promotions drive consumer spending on luxury hotel services? The moderating roles of room price and user-generated content. International Journal of Hospitality Management, 78, pp.27-35.</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Mahafzah</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A.G.,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Aljawarneh</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N.M.,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Alomari</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K.A.K.,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Altahat</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S. and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Alomari</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Z.S., 2020. Impact of customer relationship management on food and beverage service quality: The mediating role of employees satisfaction. Humanities &amp; Social Sciences Reviews, 8(2), pp.222-230.</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Teng, H.Y., 2019. Job crafting and customer service </a:t>
            </a:r>
            <a:r>
              <a:rPr lang="en-IN" sz="18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behaviors</a:t>
            </a: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in the hospitality industry: Mediating effect of job passion. International Journal of Hospitality Management, 81, pp.34-42.</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Zeng, L., 2021. Analysis of Hilton Worldwide Hotel Group’s Transnational Operation Strategy. Academic Journal of Business &amp; Management, 3(11), pp.20-27.</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20000"/>
              </a:lnSpc>
              <a:spcAft>
                <a:spcPts val="800"/>
              </a:spcAft>
            </a:pPr>
            <a:r>
              <a:rPr lang="en-IN"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Zhang, J., 2023. Analysis of Strategic Human Resource Management Practices: A Case Study of Hilton Worldwide. Frontiers in Business, Economics and Management, 8(3), pp.204-211.</a:t>
            </a:r>
            <a:endParaRPr lang="en-IN"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3863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pic>
        <p:nvPicPr>
          <p:cNvPr id="5" name="Picture 4"/>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11157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lstStyle/>
          <a:p>
            <a:endParaRPr lang="en-IN"/>
          </a:p>
        </p:txBody>
      </p:sp>
      <p:pic>
        <p:nvPicPr>
          <p:cNvPr id="5" name="Picture 4"/>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3550977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97</TotalTime>
  <Words>1950</Words>
  <Application>Microsoft Office PowerPoint</Application>
  <PresentationFormat>On-screen Show (4:3)</PresentationFormat>
  <Paragraphs>74</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PowerPoint Presentation</vt:lpstr>
      <vt:lpstr>Table of contents</vt:lpstr>
      <vt:lpstr>Introduction  </vt:lpstr>
      <vt:lpstr>Main consumers of Hilton Worldwide    </vt:lpstr>
      <vt:lpstr>Nature, scope and role of the guest services and facilities </vt:lpstr>
      <vt:lpstr>Role and function of guest services</vt:lpstr>
      <vt:lpstr>Importance of hospitality . </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Kincso Suveg</cp:lastModifiedBy>
  <cp:revision>3</cp:revision>
  <dcterms:created xsi:type="dcterms:W3CDTF">2023-04-11T11:00:16Z</dcterms:created>
  <dcterms:modified xsi:type="dcterms:W3CDTF">2023-11-20T19:11:30Z</dcterms:modified>
</cp:coreProperties>
</file>