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7010400" cy="9296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cholas Mark Sutton" initials="NMS" lastIdx="1" clrIdx="0">
    <p:extLst>
      <p:ext uri="{19B8F6BF-5375-455C-9EA6-DF929625EA0E}">
        <p15:presenceInfo xmlns:p15="http://schemas.microsoft.com/office/powerpoint/2012/main" userId="S::2012183@student.uwtsd.ac.uk::77d7a99a-1ff2-496d-a8d9-1b6a07204eb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E9BB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73F3DB-A89E-412A-A7BB-F3A72A8B0695}" type="doc">
      <dgm:prSet loTypeId="urn:microsoft.com/office/officeart/2005/8/layout/radial5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F202FCC-87C9-431B-88F3-9FB38947AC55}">
      <dgm:prSet phldrT="[Text]"/>
      <dgm:spPr>
        <a:solidFill>
          <a:schemeClr val="accent1">
            <a:lumMod val="40000"/>
            <a:lumOff val="60000"/>
          </a:schemeClr>
        </a:solidFill>
        <a:ln>
          <a:solidFill>
            <a:srgbClr val="00B050"/>
          </a:solidFill>
        </a:ln>
      </dgm:spPr>
      <dgm:t>
        <a:bodyPr/>
        <a:lstStyle/>
        <a:p>
          <a:r>
            <a:rPr lang="en-US" b="1" u="sng" dirty="0">
              <a:solidFill>
                <a:schemeClr val="tx1"/>
              </a:solidFill>
              <a:latin typeface="Comic Sans MS" panose="030F0702030302020204" pitchFamily="66" charset="0"/>
            </a:rPr>
            <a:t>groups</a:t>
          </a:r>
          <a:endParaRPr lang="en-GB" b="1" u="sng" dirty="0">
            <a:solidFill>
              <a:schemeClr val="tx1"/>
            </a:solidFill>
            <a:latin typeface="Comic Sans MS" panose="030F0702030302020204" pitchFamily="66" charset="0"/>
          </a:endParaRPr>
        </a:p>
      </dgm:t>
    </dgm:pt>
    <dgm:pt modelId="{F4E346BC-9816-4305-9D54-9E72D7D8CEB4}" type="parTrans" cxnId="{2377CEAC-8CE8-44A8-9631-0BCCAC38DA5C}">
      <dgm:prSet/>
      <dgm:spPr/>
      <dgm:t>
        <a:bodyPr/>
        <a:lstStyle/>
        <a:p>
          <a:endParaRPr lang="en-GB"/>
        </a:p>
      </dgm:t>
    </dgm:pt>
    <dgm:pt modelId="{5278D302-34A2-456D-8F2A-A91BA693D9EB}" type="sibTrans" cxnId="{2377CEAC-8CE8-44A8-9631-0BCCAC38DA5C}">
      <dgm:prSet/>
      <dgm:spPr/>
      <dgm:t>
        <a:bodyPr/>
        <a:lstStyle/>
        <a:p>
          <a:endParaRPr lang="en-GB"/>
        </a:p>
      </dgm:t>
    </dgm:pt>
    <dgm:pt modelId="{00DFEB94-A08B-4B7A-A407-E912960351DD}">
      <dgm:prSet phldrT="[Text]" phldr="1"/>
      <dgm:spPr/>
      <dgm:t>
        <a:bodyPr/>
        <a:lstStyle/>
        <a:p>
          <a:endParaRPr lang="en-GB"/>
        </a:p>
      </dgm:t>
    </dgm:pt>
    <dgm:pt modelId="{06A14599-BEF5-4102-889B-461CA3C4255E}" type="parTrans" cxnId="{E23B96CE-9012-4706-B017-43068613818E}">
      <dgm:prSet/>
      <dgm:spPr/>
      <dgm:t>
        <a:bodyPr/>
        <a:lstStyle/>
        <a:p>
          <a:endParaRPr lang="en-GB"/>
        </a:p>
      </dgm:t>
    </dgm:pt>
    <dgm:pt modelId="{D9BC5CB9-CF25-48F9-96E1-B92C5A6CD43E}" type="sibTrans" cxnId="{E23B96CE-9012-4706-B017-43068613818E}">
      <dgm:prSet/>
      <dgm:spPr/>
      <dgm:t>
        <a:bodyPr/>
        <a:lstStyle/>
        <a:p>
          <a:endParaRPr lang="en-GB"/>
        </a:p>
      </dgm:t>
    </dgm:pt>
    <dgm:pt modelId="{A6E11948-D2B9-4846-97BB-84AA8B203F8A}">
      <dgm:prSet phldrT="[Text]" custT="1"/>
      <dgm:spPr>
        <a:solidFill>
          <a:schemeClr val="bg2"/>
        </a:solidFill>
        <a:ln>
          <a:solidFill>
            <a:srgbClr val="C00000"/>
          </a:solidFill>
        </a:ln>
      </dgm:spPr>
      <dgm:t>
        <a:bodyPr/>
        <a:lstStyle/>
        <a:p>
          <a:r>
            <a:rPr lang="en-US" sz="2400" b="1" u="sng" dirty="0">
              <a:solidFill>
                <a:schemeClr val="tx1"/>
              </a:solidFill>
              <a:latin typeface="Comic Sans MS" panose="030F0702030302020204" pitchFamily="66" charset="0"/>
            </a:rPr>
            <a:t>Activities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Signposting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Clubs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Review</a:t>
          </a:r>
        </a:p>
      </dgm:t>
    </dgm:pt>
    <dgm:pt modelId="{A7647790-635E-4259-B1DD-A753BC5474F8}" type="parTrans" cxnId="{179E2B16-E8E0-4E34-BF84-73CA50EACE5A}">
      <dgm:prSet/>
      <dgm:spPr/>
      <dgm:t>
        <a:bodyPr/>
        <a:lstStyle/>
        <a:p>
          <a:endParaRPr lang="en-GB"/>
        </a:p>
      </dgm:t>
    </dgm:pt>
    <dgm:pt modelId="{93FE223B-EA78-43F8-95B5-F7067600D516}" type="sibTrans" cxnId="{179E2B16-E8E0-4E34-BF84-73CA50EACE5A}">
      <dgm:prSet/>
      <dgm:spPr/>
      <dgm:t>
        <a:bodyPr/>
        <a:lstStyle/>
        <a:p>
          <a:endParaRPr lang="en-GB"/>
        </a:p>
      </dgm:t>
    </dgm:pt>
    <dgm:pt modelId="{9C7903D7-E5BE-4CC5-877E-D4B78AF17344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rgbClr val="C00000"/>
          </a:solidFill>
        </a:ln>
      </dgm:spPr>
      <dgm:t>
        <a:bodyPr/>
        <a:lstStyle/>
        <a:p>
          <a:r>
            <a:rPr lang="en-US" sz="2400" b="1" u="sng" dirty="0">
              <a:solidFill>
                <a:schemeClr val="tx1"/>
              </a:solidFill>
              <a:latin typeface="Comic Sans MS" panose="030F0702030302020204" pitchFamily="66" charset="0"/>
            </a:rPr>
            <a:t>Good Governance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Ground Rules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Leadership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Ownership</a:t>
          </a:r>
          <a:endParaRPr lang="en-GB" sz="1400" b="1" dirty="0">
            <a:solidFill>
              <a:schemeClr val="tx1"/>
            </a:solidFill>
            <a:latin typeface="Comic Sans MS" panose="030F0702030302020204" pitchFamily="66" charset="0"/>
          </a:endParaRPr>
        </a:p>
      </dgm:t>
    </dgm:pt>
    <dgm:pt modelId="{30D801A4-15BA-4F0B-B8A0-C77FA8310E23}" type="parTrans" cxnId="{6549F3D8-6DCF-4336-9359-31411E908F21}">
      <dgm:prSet/>
      <dgm:spPr/>
      <dgm:t>
        <a:bodyPr/>
        <a:lstStyle/>
        <a:p>
          <a:endParaRPr lang="en-GB"/>
        </a:p>
      </dgm:t>
    </dgm:pt>
    <dgm:pt modelId="{AB91342A-28E5-47DE-BBC3-E57552462945}" type="sibTrans" cxnId="{6549F3D8-6DCF-4336-9359-31411E908F21}">
      <dgm:prSet/>
      <dgm:spPr/>
      <dgm:t>
        <a:bodyPr/>
        <a:lstStyle/>
        <a:p>
          <a:endParaRPr lang="en-GB"/>
        </a:p>
      </dgm:t>
    </dgm:pt>
    <dgm:pt modelId="{773DA3AB-F3CE-412F-9F24-D8B3FCDD40F1}">
      <dgm:prSet phldrT="[Text]" custT="1"/>
      <dgm:spPr>
        <a:solidFill>
          <a:schemeClr val="bg1">
            <a:lumMod val="85000"/>
          </a:schemeClr>
        </a:solidFill>
        <a:ln>
          <a:solidFill>
            <a:srgbClr val="C00000"/>
          </a:solidFill>
        </a:ln>
      </dgm:spPr>
      <dgm:t>
        <a:bodyPr/>
        <a:lstStyle/>
        <a:p>
          <a:r>
            <a:rPr lang="en-US" sz="2400" b="1" u="sng" dirty="0">
              <a:solidFill>
                <a:schemeClr val="tx1"/>
              </a:solidFill>
              <a:latin typeface="Comic Sans MS" panose="030F0702030302020204" pitchFamily="66" charset="0"/>
            </a:rPr>
            <a:t>Support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Constructive criticism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Friendship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Anxieties</a:t>
          </a:r>
          <a:endParaRPr lang="en-GB" sz="1400" b="1" dirty="0">
            <a:solidFill>
              <a:schemeClr val="tx1"/>
            </a:solidFill>
            <a:latin typeface="Comic Sans MS" panose="030F0702030302020204" pitchFamily="66" charset="0"/>
          </a:endParaRPr>
        </a:p>
      </dgm:t>
    </dgm:pt>
    <dgm:pt modelId="{75D7756F-71C7-4633-9AB2-817BF426E08C}" type="parTrans" cxnId="{8E6EC108-1A80-40D6-BD7B-707EEBC370F7}">
      <dgm:prSet/>
      <dgm:spPr/>
      <dgm:t>
        <a:bodyPr/>
        <a:lstStyle/>
        <a:p>
          <a:endParaRPr lang="en-GB"/>
        </a:p>
      </dgm:t>
    </dgm:pt>
    <dgm:pt modelId="{F16309EA-62E2-456E-89DD-1E0EA62E1248}" type="sibTrans" cxnId="{8E6EC108-1A80-40D6-BD7B-707EEBC370F7}">
      <dgm:prSet/>
      <dgm:spPr/>
      <dgm:t>
        <a:bodyPr/>
        <a:lstStyle/>
        <a:p>
          <a:endParaRPr lang="en-GB"/>
        </a:p>
      </dgm:t>
    </dgm:pt>
    <dgm:pt modelId="{E8E062C8-F4A9-43CA-A3B6-0D52D3EC467C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rgbClr val="C00000"/>
          </a:solidFill>
        </a:ln>
      </dgm:spPr>
      <dgm:t>
        <a:bodyPr/>
        <a:lstStyle/>
        <a:p>
          <a:r>
            <a:rPr lang="en-US" sz="2400" b="1" u="sng" dirty="0">
              <a:solidFill>
                <a:schemeClr val="tx1"/>
              </a:solidFill>
              <a:latin typeface="Comic Sans MS" panose="030F0702030302020204" pitchFamily="66" charset="0"/>
            </a:rPr>
            <a:t>Fairness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Accessibility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Feelings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Discrimination</a:t>
          </a:r>
        </a:p>
        <a:p>
          <a:endParaRPr lang="en-GB" sz="900" dirty="0"/>
        </a:p>
      </dgm:t>
    </dgm:pt>
    <dgm:pt modelId="{6E53D036-EB2F-4771-BAB8-63E6900C1397}" type="parTrans" cxnId="{82EA503F-6DD1-41B1-B6BB-836E95546E12}">
      <dgm:prSet/>
      <dgm:spPr/>
      <dgm:t>
        <a:bodyPr/>
        <a:lstStyle/>
        <a:p>
          <a:endParaRPr lang="en-GB"/>
        </a:p>
      </dgm:t>
    </dgm:pt>
    <dgm:pt modelId="{B9AF35CE-0344-4D01-9FBB-66A42A8ACF50}" type="sibTrans" cxnId="{82EA503F-6DD1-41B1-B6BB-836E95546E12}">
      <dgm:prSet/>
      <dgm:spPr/>
      <dgm:t>
        <a:bodyPr/>
        <a:lstStyle/>
        <a:p>
          <a:endParaRPr lang="en-GB"/>
        </a:p>
      </dgm:t>
    </dgm:pt>
    <dgm:pt modelId="{1B0D88AE-4C90-4339-BA72-86CCAA7478EF}">
      <dgm:prSet/>
      <dgm:spPr/>
    </dgm:pt>
    <dgm:pt modelId="{7E1A172D-84A7-4FC7-8629-89DF7BE58096}" type="parTrans" cxnId="{B3B767F7-40F6-4F1F-A897-CD4962821BF6}">
      <dgm:prSet/>
      <dgm:spPr/>
      <dgm:t>
        <a:bodyPr/>
        <a:lstStyle/>
        <a:p>
          <a:endParaRPr lang="en-GB"/>
        </a:p>
      </dgm:t>
    </dgm:pt>
    <dgm:pt modelId="{CF45C210-9EC9-4B65-847E-4009FA58FB81}" type="sibTrans" cxnId="{B3B767F7-40F6-4F1F-A897-CD4962821BF6}">
      <dgm:prSet/>
      <dgm:spPr/>
      <dgm:t>
        <a:bodyPr/>
        <a:lstStyle/>
        <a:p>
          <a:endParaRPr lang="en-GB"/>
        </a:p>
      </dgm:t>
    </dgm:pt>
    <dgm:pt modelId="{D8A33B4D-1F26-453D-8E09-DEB331044271}">
      <dgm:prSet/>
      <dgm:spPr/>
    </dgm:pt>
    <dgm:pt modelId="{79D77895-ACEC-414F-9CBD-98A758D42411}" type="parTrans" cxnId="{90AF547D-BA16-4DC6-A1F5-BF371A5769CB}">
      <dgm:prSet/>
      <dgm:spPr/>
      <dgm:t>
        <a:bodyPr/>
        <a:lstStyle/>
        <a:p>
          <a:endParaRPr lang="en-GB"/>
        </a:p>
      </dgm:t>
    </dgm:pt>
    <dgm:pt modelId="{8DB0DC30-AB67-4ABA-99BA-DFA5251F3429}" type="sibTrans" cxnId="{90AF547D-BA16-4DC6-A1F5-BF371A5769CB}">
      <dgm:prSet/>
      <dgm:spPr/>
      <dgm:t>
        <a:bodyPr/>
        <a:lstStyle/>
        <a:p>
          <a:endParaRPr lang="en-GB"/>
        </a:p>
      </dgm:t>
    </dgm:pt>
    <dgm:pt modelId="{B888AE18-252E-4800-A781-8D11D52DDDDF}">
      <dgm:prSet/>
      <dgm:spPr/>
    </dgm:pt>
    <dgm:pt modelId="{AB5D7EEB-A2A4-4C5C-ACEA-B2333C41D4AB}" type="parTrans" cxnId="{66215804-F1B1-4CDE-BB87-649B959EDE1D}">
      <dgm:prSet/>
      <dgm:spPr/>
      <dgm:t>
        <a:bodyPr/>
        <a:lstStyle/>
        <a:p>
          <a:endParaRPr lang="en-GB"/>
        </a:p>
      </dgm:t>
    </dgm:pt>
    <dgm:pt modelId="{45CAEBD1-42D3-46C8-AFB3-F0DDC6C4A2A1}" type="sibTrans" cxnId="{66215804-F1B1-4CDE-BB87-649B959EDE1D}">
      <dgm:prSet/>
      <dgm:spPr/>
      <dgm:t>
        <a:bodyPr/>
        <a:lstStyle/>
        <a:p>
          <a:endParaRPr lang="en-GB"/>
        </a:p>
      </dgm:t>
    </dgm:pt>
    <dgm:pt modelId="{D85E88E0-784D-4437-B737-4CAD77FEE016}" type="pres">
      <dgm:prSet presAssocID="{9273F3DB-A89E-412A-A7BB-F3A72A8B0695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D613E0F-073B-4E38-BA09-45FFDAB142B2}" type="pres">
      <dgm:prSet presAssocID="{8F202FCC-87C9-431B-88F3-9FB38947AC55}" presName="centerShape" presStyleLbl="node0" presStyleIdx="0" presStyleCnt="1" custScaleX="140004" custScaleY="127429"/>
      <dgm:spPr/>
    </dgm:pt>
    <dgm:pt modelId="{5BE6C39F-A501-4EA7-8C4F-D96A2EC6C080}" type="pres">
      <dgm:prSet presAssocID="{A7647790-635E-4259-B1DD-A753BC5474F8}" presName="parTrans" presStyleLbl="sibTrans2D1" presStyleIdx="0" presStyleCnt="4"/>
      <dgm:spPr/>
    </dgm:pt>
    <dgm:pt modelId="{8E66847A-26D9-4004-B13A-4942F71E1A79}" type="pres">
      <dgm:prSet presAssocID="{A7647790-635E-4259-B1DD-A753BC5474F8}" presName="connectorText" presStyleLbl="sibTrans2D1" presStyleIdx="0" presStyleCnt="4"/>
      <dgm:spPr/>
    </dgm:pt>
    <dgm:pt modelId="{CA9E7B81-2085-4302-A017-71CCB923DFF5}" type="pres">
      <dgm:prSet presAssocID="{A6E11948-D2B9-4846-97BB-84AA8B203F8A}" presName="node" presStyleLbl="node1" presStyleIdx="0" presStyleCnt="4" custScaleX="241738" custScaleY="118018" custRadScaleRad="109486" custRadScaleInc="3034">
        <dgm:presLayoutVars>
          <dgm:bulletEnabled val="1"/>
        </dgm:presLayoutVars>
      </dgm:prSet>
      <dgm:spPr/>
    </dgm:pt>
    <dgm:pt modelId="{E97C0066-C18A-4831-819A-86A971C90D21}" type="pres">
      <dgm:prSet presAssocID="{30D801A4-15BA-4F0B-B8A0-C77FA8310E23}" presName="parTrans" presStyleLbl="sibTrans2D1" presStyleIdx="1" presStyleCnt="4"/>
      <dgm:spPr/>
    </dgm:pt>
    <dgm:pt modelId="{F1097B17-65C9-4B5A-B32A-263C38CBDDE6}" type="pres">
      <dgm:prSet presAssocID="{30D801A4-15BA-4F0B-B8A0-C77FA8310E23}" presName="connectorText" presStyleLbl="sibTrans2D1" presStyleIdx="1" presStyleCnt="4"/>
      <dgm:spPr/>
    </dgm:pt>
    <dgm:pt modelId="{8FBA5285-0574-4484-B269-A5AAE2F4B76D}" type="pres">
      <dgm:prSet presAssocID="{9C7903D7-E5BE-4CC5-877E-D4B78AF17344}" presName="node" presStyleLbl="node1" presStyleIdx="1" presStyleCnt="4" custScaleX="241738" custScaleY="133631" custRadScaleRad="148482" custRadScaleInc="696">
        <dgm:presLayoutVars>
          <dgm:bulletEnabled val="1"/>
        </dgm:presLayoutVars>
      </dgm:prSet>
      <dgm:spPr/>
    </dgm:pt>
    <dgm:pt modelId="{FB9C64CC-A281-4342-86D5-A9D017896D28}" type="pres">
      <dgm:prSet presAssocID="{75D7756F-71C7-4633-9AB2-817BF426E08C}" presName="parTrans" presStyleLbl="sibTrans2D1" presStyleIdx="2" presStyleCnt="4"/>
      <dgm:spPr/>
    </dgm:pt>
    <dgm:pt modelId="{1E95234A-64AC-4B88-9A35-2724D1061DE8}" type="pres">
      <dgm:prSet presAssocID="{75D7756F-71C7-4633-9AB2-817BF426E08C}" presName="connectorText" presStyleLbl="sibTrans2D1" presStyleIdx="2" presStyleCnt="4"/>
      <dgm:spPr/>
    </dgm:pt>
    <dgm:pt modelId="{4688BE23-F873-4C87-A42C-E9115B4A6FC6}" type="pres">
      <dgm:prSet presAssocID="{773DA3AB-F3CE-412F-9F24-D8B3FCDD40F1}" presName="node" presStyleLbl="node1" presStyleIdx="2" presStyleCnt="4" custScaleX="241738" custScaleY="113570" custRadScaleRad="109486" custRadScaleInc="3034">
        <dgm:presLayoutVars>
          <dgm:bulletEnabled val="1"/>
        </dgm:presLayoutVars>
      </dgm:prSet>
      <dgm:spPr/>
    </dgm:pt>
    <dgm:pt modelId="{98E46F25-E1FF-4736-954C-02399D6483A3}" type="pres">
      <dgm:prSet presAssocID="{6E53D036-EB2F-4771-BAB8-63E6900C1397}" presName="parTrans" presStyleLbl="sibTrans2D1" presStyleIdx="3" presStyleCnt="4"/>
      <dgm:spPr/>
    </dgm:pt>
    <dgm:pt modelId="{7D3E15C5-41F1-4920-9DCC-2C23E65FACE8}" type="pres">
      <dgm:prSet presAssocID="{6E53D036-EB2F-4771-BAB8-63E6900C1397}" presName="connectorText" presStyleLbl="sibTrans2D1" presStyleIdx="3" presStyleCnt="4"/>
      <dgm:spPr/>
    </dgm:pt>
    <dgm:pt modelId="{2878BB43-1E1C-418B-A36F-A0BD8CB1D815}" type="pres">
      <dgm:prSet presAssocID="{E8E062C8-F4A9-43CA-A3B6-0D52D3EC467C}" presName="node" presStyleLbl="node1" presStyleIdx="3" presStyleCnt="4" custScaleX="241738" custScaleY="132212" custRadScaleRad="149272" custRadScaleInc="-124">
        <dgm:presLayoutVars>
          <dgm:bulletEnabled val="1"/>
        </dgm:presLayoutVars>
      </dgm:prSet>
      <dgm:spPr/>
    </dgm:pt>
  </dgm:ptLst>
  <dgm:cxnLst>
    <dgm:cxn modelId="{66215804-F1B1-4CDE-BB87-649B959EDE1D}" srcId="{9273F3DB-A89E-412A-A7BB-F3A72A8B0695}" destId="{B888AE18-252E-4800-A781-8D11D52DDDDF}" srcOrd="4" destOrd="0" parTransId="{AB5D7EEB-A2A4-4C5C-ACEA-B2333C41D4AB}" sibTransId="{45CAEBD1-42D3-46C8-AFB3-F0DDC6C4A2A1}"/>
    <dgm:cxn modelId="{8E6EC108-1A80-40D6-BD7B-707EEBC370F7}" srcId="{8F202FCC-87C9-431B-88F3-9FB38947AC55}" destId="{773DA3AB-F3CE-412F-9F24-D8B3FCDD40F1}" srcOrd="2" destOrd="0" parTransId="{75D7756F-71C7-4633-9AB2-817BF426E08C}" sibTransId="{F16309EA-62E2-456E-89DD-1E0EA62E1248}"/>
    <dgm:cxn modelId="{179E2B16-E8E0-4E34-BF84-73CA50EACE5A}" srcId="{8F202FCC-87C9-431B-88F3-9FB38947AC55}" destId="{A6E11948-D2B9-4846-97BB-84AA8B203F8A}" srcOrd="0" destOrd="0" parTransId="{A7647790-635E-4259-B1DD-A753BC5474F8}" sibTransId="{93FE223B-EA78-43F8-95B5-F7067600D516}"/>
    <dgm:cxn modelId="{B509EE1F-A0E7-42D6-B97C-EC09045070D8}" type="presOf" srcId="{A6E11948-D2B9-4846-97BB-84AA8B203F8A}" destId="{CA9E7B81-2085-4302-A017-71CCB923DFF5}" srcOrd="0" destOrd="0" presId="urn:microsoft.com/office/officeart/2005/8/layout/radial5"/>
    <dgm:cxn modelId="{72B3F831-043D-40B3-90C3-A101270A2B87}" type="presOf" srcId="{6E53D036-EB2F-4771-BAB8-63E6900C1397}" destId="{7D3E15C5-41F1-4920-9DCC-2C23E65FACE8}" srcOrd="1" destOrd="0" presId="urn:microsoft.com/office/officeart/2005/8/layout/radial5"/>
    <dgm:cxn modelId="{4EDE9932-C612-40F6-9CB8-D8480E3D2FDA}" type="presOf" srcId="{8F202FCC-87C9-431B-88F3-9FB38947AC55}" destId="{4D613E0F-073B-4E38-BA09-45FFDAB142B2}" srcOrd="0" destOrd="0" presId="urn:microsoft.com/office/officeart/2005/8/layout/radial5"/>
    <dgm:cxn modelId="{82EA503F-6DD1-41B1-B6BB-836E95546E12}" srcId="{8F202FCC-87C9-431B-88F3-9FB38947AC55}" destId="{E8E062C8-F4A9-43CA-A3B6-0D52D3EC467C}" srcOrd="3" destOrd="0" parTransId="{6E53D036-EB2F-4771-BAB8-63E6900C1397}" sibTransId="{B9AF35CE-0344-4D01-9FBB-66A42A8ACF50}"/>
    <dgm:cxn modelId="{165A5F63-0156-4872-BDB7-53D15D6C553E}" type="presOf" srcId="{75D7756F-71C7-4633-9AB2-817BF426E08C}" destId="{FB9C64CC-A281-4342-86D5-A9D017896D28}" srcOrd="0" destOrd="0" presId="urn:microsoft.com/office/officeart/2005/8/layout/radial5"/>
    <dgm:cxn modelId="{717B3969-3036-4163-A5D9-1BBEF22E0927}" type="presOf" srcId="{A7647790-635E-4259-B1DD-A753BC5474F8}" destId="{5BE6C39F-A501-4EA7-8C4F-D96A2EC6C080}" srcOrd="0" destOrd="0" presId="urn:microsoft.com/office/officeart/2005/8/layout/radial5"/>
    <dgm:cxn modelId="{D59EAC4D-9F77-462D-A56C-C00D5EC349E6}" type="presOf" srcId="{6E53D036-EB2F-4771-BAB8-63E6900C1397}" destId="{98E46F25-E1FF-4736-954C-02399D6483A3}" srcOrd="0" destOrd="0" presId="urn:microsoft.com/office/officeart/2005/8/layout/radial5"/>
    <dgm:cxn modelId="{E56F6D7B-DD08-42E5-A5D9-94BEA279CC27}" type="presOf" srcId="{30D801A4-15BA-4F0B-B8A0-C77FA8310E23}" destId="{F1097B17-65C9-4B5A-B32A-263C38CBDDE6}" srcOrd="1" destOrd="0" presId="urn:microsoft.com/office/officeart/2005/8/layout/radial5"/>
    <dgm:cxn modelId="{90AF547D-BA16-4DC6-A1F5-BF371A5769CB}" srcId="{9273F3DB-A89E-412A-A7BB-F3A72A8B0695}" destId="{D8A33B4D-1F26-453D-8E09-DEB331044271}" srcOrd="3" destOrd="0" parTransId="{79D77895-ACEC-414F-9CBD-98A758D42411}" sibTransId="{8DB0DC30-AB67-4ABA-99BA-DFA5251F3429}"/>
    <dgm:cxn modelId="{A8CE8D82-F777-470A-A53F-28F41FAB849F}" type="presOf" srcId="{9C7903D7-E5BE-4CC5-877E-D4B78AF17344}" destId="{8FBA5285-0574-4484-B269-A5AAE2F4B76D}" srcOrd="0" destOrd="0" presId="urn:microsoft.com/office/officeart/2005/8/layout/radial5"/>
    <dgm:cxn modelId="{4DFB57A8-1595-468B-844A-DE22E99A91CF}" type="presOf" srcId="{9273F3DB-A89E-412A-A7BB-F3A72A8B0695}" destId="{D85E88E0-784D-4437-B737-4CAD77FEE016}" srcOrd="0" destOrd="0" presId="urn:microsoft.com/office/officeart/2005/8/layout/radial5"/>
    <dgm:cxn modelId="{2377CEAC-8CE8-44A8-9631-0BCCAC38DA5C}" srcId="{9273F3DB-A89E-412A-A7BB-F3A72A8B0695}" destId="{8F202FCC-87C9-431B-88F3-9FB38947AC55}" srcOrd="0" destOrd="0" parTransId="{F4E346BC-9816-4305-9D54-9E72D7D8CEB4}" sibTransId="{5278D302-34A2-456D-8F2A-A91BA693D9EB}"/>
    <dgm:cxn modelId="{B8C7EFB2-E8E0-4689-9C61-FD897B532F31}" type="presOf" srcId="{773DA3AB-F3CE-412F-9F24-D8B3FCDD40F1}" destId="{4688BE23-F873-4C87-A42C-E9115B4A6FC6}" srcOrd="0" destOrd="0" presId="urn:microsoft.com/office/officeart/2005/8/layout/radial5"/>
    <dgm:cxn modelId="{F33FC8CB-3994-4AA7-87EC-EA79E4D74C24}" type="presOf" srcId="{E8E062C8-F4A9-43CA-A3B6-0D52D3EC467C}" destId="{2878BB43-1E1C-418B-A36F-A0BD8CB1D815}" srcOrd="0" destOrd="0" presId="urn:microsoft.com/office/officeart/2005/8/layout/radial5"/>
    <dgm:cxn modelId="{E23B96CE-9012-4706-B017-43068613818E}" srcId="{9273F3DB-A89E-412A-A7BB-F3A72A8B0695}" destId="{00DFEB94-A08B-4B7A-A407-E912960351DD}" srcOrd="1" destOrd="0" parTransId="{06A14599-BEF5-4102-889B-461CA3C4255E}" sibTransId="{D9BC5CB9-CF25-48F9-96E1-B92C5A6CD43E}"/>
    <dgm:cxn modelId="{6549F3D8-6DCF-4336-9359-31411E908F21}" srcId="{8F202FCC-87C9-431B-88F3-9FB38947AC55}" destId="{9C7903D7-E5BE-4CC5-877E-D4B78AF17344}" srcOrd="1" destOrd="0" parTransId="{30D801A4-15BA-4F0B-B8A0-C77FA8310E23}" sibTransId="{AB91342A-28E5-47DE-BBC3-E57552462945}"/>
    <dgm:cxn modelId="{C69F55DA-FFC2-4AAD-9314-DF1D342D7333}" type="presOf" srcId="{A7647790-635E-4259-B1DD-A753BC5474F8}" destId="{8E66847A-26D9-4004-B13A-4942F71E1A79}" srcOrd="1" destOrd="0" presId="urn:microsoft.com/office/officeart/2005/8/layout/radial5"/>
    <dgm:cxn modelId="{0037EFF1-45E8-41F8-AA20-8BF6AFE035E9}" type="presOf" srcId="{75D7756F-71C7-4633-9AB2-817BF426E08C}" destId="{1E95234A-64AC-4B88-9A35-2724D1061DE8}" srcOrd="1" destOrd="0" presId="urn:microsoft.com/office/officeart/2005/8/layout/radial5"/>
    <dgm:cxn modelId="{B3B767F7-40F6-4F1F-A897-CD4962821BF6}" srcId="{9273F3DB-A89E-412A-A7BB-F3A72A8B0695}" destId="{1B0D88AE-4C90-4339-BA72-86CCAA7478EF}" srcOrd="2" destOrd="0" parTransId="{7E1A172D-84A7-4FC7-8629-89DF7BE58096}" sibTransId="{CF45C210-9EC9-4B65-847E-4009FA58FB81}"/>
    <dgm:cxn modelId="{11E260FC-9D4C-4817-A28A-476C81DEAFE3}" type="presOf" srcId="{30D801A4-15BA-4F0B-B8A0-C77FA8310E23}" destId="{E97C0066-C18A-4831-819A-86A971C90D21}" srcOrd="0" destOrd="0" presId="urn:microsoft.com/office/officeart/2005/8/layout/radial5"/>
    <dgm:cxn modelId="{2AD9E947-6EF1-46FD-8B23-A0B4F9950EE0}" type="presParOf" srcId="{D85E88E0-784D-4437-B737-4CAD77FEE016}" destId="{4D613E0F-073B-4E38-BA09-45FFDAB142B2}" srcOrd="0" destOrd="0" presId="urn:microsoft.com/office/officeart/2005/8/layout/radial5"/>
    <dgm:cxn modelId="{C4F2298F-B8A5-49ED-9438-1A6DEB08B06F}" type="presParOf" srcId="{D85E88E0-784D-4437-B737-4CAD77FEE016}" destId="{5BE6C39F-A501-4EA7-8C4F-D96A2EC6C080}" srcOrd="1" destOrd="0" presId="urn:microsoft.com/office/officeart/2005/8/layout/radial5"/>
    <dgm:cxn modelId="{C8C2AA48-92E1-4524-B509-63CB5D77F416}" type="presParOf" srcId="{5BE6C39F-A501-4EA7-8C4F-D96A2EC6C080}" destId="{8E66847A-26D9-4004-B13A-4942F71E1A79}" srcOrd="0" destOrd="0" presId="urn:microsoft.com/office/officeart/2005/8/layout/radial5"/>
    <dgm:cxn modelId="{68012363-5272-4745-ACE4-38F3C9D43E65}" type="presParOf" srcId="{D85E88E0-784D-4437-B737-4CAD77FEE016}" destId="{CA9E7B81-2085-4302-A017-71CCB923DFF5}" srcOrd="2" destOrd="0" presId="urn:microsoft.com/office/officeart/2005/8/layout/radial5"/>
    <dgm:cxn modelId="{61C0270F-5D46-4380-AFD2-2931E819B8FC}" type="presParOf" srcId="{D85E88E0-784D-4437-B737-4CAD77FEE016}" destId="{E97C0066-C18A-4831-819A-86A971C90D21}" srcOrd="3" destOrd="0" presId="urn:microsoft.com/office/officeart/2005/8/layout/radial5"/>
    <dgm:cxn modelId="{3410651F-ADDA-43A7-AD8C-892546EF5BCF}" type="presParOf" srcId="{E97C0066-C18A-4831-819A-86A971C90D21}" destId="{F1097B17-65C9-4B5A-B32A-263C38CBDDE6}" srcOrd="0" destOrd="0" presId="urn:microsoft.com/office/officeart/2005/8/layout/radial5"/>
    <dgm:cxn modelId="{AE7BF4E3-2B2E-436C-99F6-9CF0158C2B25}" type="presParOf" srcId="{D85E88E0-784D-4437-B737-4CAD77FEE016}" destId="{8FBA5285-0574-4484-B269-A5AAE2F4B76D}" srcOrd="4" destOrd="0" presId="urn:microsoft.com/office/officeart/2005/8/layout/radial5"/>
    <dgm:cxn modelId="{D13FEDF5-7033-4D63-9DD5-60A7AD2AED5B}" type="presParOf" srcId="{D85E88E0-784D-4437-B737-4CAD77FEE016}" destId="{FB9C64CC-A281-4342-86D5-A9D017896D28}" srcOrd="5" destOrd="0" presId="urn:microsoft.com/office/officeart/2005/8/layout/radial5"/>
    <dgm:cxn modelId="{519D980A-63E3-4CE3-9470-61896F38CB31}" type="presParOf" srcId="{FB9C64CC-A281-4342-86D5-A9D017896D28}" destId="{1E95234A-64AC-4B88-9A35-2724D1061DE8}" srcOrd="0" destOrd="0" presId="urn:microsoft.com/office/officeart/2005/8/layout/radial5"/>
    <dgm:cxn modelId="{0F3E1ADC-C895-4BBD-862D-C63B5D8511C2}" type="presParOf" srcId="{D85E88E0-784D-4437-B737-4CAD77FEE016}" destId="{4688BE23-F873-4C87-A42C-E9115B4A6FC6}" srcOrd="6" destOrd="0" presId="urn:microsoft.com/office/officeart/2005/8/layout/radial5"/>
    <dgm:cxn modelId="{4196EB85-0472-4C06-9039-350003E0CD7F}" type="presParOf" srcId="{D85E88E0-784D-4437-B737-4CAD77FEE016}" destId="{98E46F25-E1FF-4736-954C-02399D6483A3}" srcOrd="7" destOrd="0" presId="urn:microsoft.com/office/officeart/2005/8/layout/radial5"/>
    <dgm:cxn modelId="{B3D7A1B0-4176-48CD-A129-5D080F558001}" type="presParOf" srcId="{98E46F25-E1FF-4736-954C-02399D6483A3}" destId="{7D3E15C5-41F1-4920-9DCC-2C23E65FACE8}" srcOrd="0" destOrd="0" presId="urn:microsoft.com/office/officeart/2005/8/layout/radial5"/>
    <dgm:cxn modelId="{6ACF4F43-BA2E-42A1-8396-7E3714BC7DC9}" type="presParOf" srcId="{D85E88E0-784D-4437-B737-4CAD77FEE016}" destId="{2878BB43-1E1C-418B-A36F-A0BD8CB1D815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613E0F-073B-4E38-BA09-45FFDAB142B2}">
      <dsp:nvSpPr>
        <dsp:cNvPr id="0" name=""/>
        <dsp:cNvSpPr/>
      </dsp:nvSpPr>
      <dsp:spPr>
        <a:xfrm>
          <a:off x="3738335" y="1702100"/>
          <a:ext cx="1868664" cy="1700822"/>
        </a:xfrm>
        <a:prstGeom prst="ellipse">
          <a:avLst/>
        </a:prstGeom>
        <a:solidFill>
          <a:schemeClr val="accent1">
            <a:lumMod val="40000"/>
            <a:lumOff val="60000"/>
          </a:schemeClr>
        </a:solidFill>
        <a:ln>
          <a:solidFill>
            <a:srgbClr val="00B050"/>
          </a:solidFill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u="sng" kern="1200" dirty="0">
              <a:solidFill>
                <a:schemeClr val="tx1"/>
              </a:solidFill>
              <a:latin typeface="Comic Sans MS" panose="030F0702030302020204" pitchFamily="66" charset="0"/>
            </a:rPr>
            <a:t>groups</a:t>
          </a:r>
          <a:endParaRPr lang="en-GB" sz="2900" b="1" u="sng" kern="1200" dirty="0">
            <a:solidFill>
              <a:schemeClr val="tx1"/>
            </a:solidFill>
            <a:latin typeface="Comic Sans MS" panose="030F0702030302020204" pitchFamily="66" charset="0"/>
          </a:endParaRPr>
        </a:p>
      </dsp:txBody>
      <dsp:txXfrm>
        <a:off x="4011995" y="1951180"/>
        <a:ext cx="1321344" cy="1202662"/>
      </dsp:txXfrm>
    </dsp:sp>
    <dsp:sp modelId="{5BE6C39F-A501-4EA7-8C4F-D96A2EC6C080}">
      <dsp:nvSpPr>
        <dsp:cNvPr id="0" name=""/>
        <dsp:cNvSpPr/>
      </dsp:nvSpPr>
      <dsp:spPr>
        <a:xfrm rot="16289660">
          <a:off x="4636835" y="1363984"/>
          <a:ext cx="121835" cy="4538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4654633" y="1473014"/>
        <a:ext cx="85285" cy="272283"/>
      </dsp:txXfrm>
    </dsp:sp>
    <dsp:sp modelId="{CA9E7B81-2085-4302-A017-71CCB923DFF5}">
      <dsp:nvSpPr>
        <dsp:cNvPr id="0" name=""/>
        <dsp:cNvSpPr/>
      </dsp:nvSpPr>
      <dsp:spPr>
        <a:xfrm>
          <a:off x="3108120" y="-102608"/>
          <a:ext cx="3226530" cy="1575212"/>
        </a:xfrm>
        <a:prstGeom prst="ellipse">
          <a:avLst/>
        </a:prstGeom>
        <a:solidFill>
          <a:schemeClr val="bg2"/>
        </a:solidFill>
        <a:ln>
          <a:solidFill>
            <a:srgbClr val="C00000"/>
          </a:solidFill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u="sng" kern="1200" dirty="0">
              <a:solidFill>
                <a:schemeClr val="tx1"/>
              </a:solidFill>
              <a:latin typeface="Comic Sans MS" panose="030F0702030302020204" pitchFamily="66" charset="0"/>
            </a:rPr>
            <a:t>Activities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Signposting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Clubs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Review</a:t>
          </a:r>
        </a:p>
      </dsp:txBody>
      <dsp:txXfrm>
        <a:off x="3580634" y="128076"/>
        <a:ext cx="2281502" cy="1113844"/>
      </dsp:txXfrm>
    </dsp:sp>
    <dsp:sp modelId="{E97C0066-C18A-4831-819A-86A971C90D21}">
      <dsp:nvSpPr>
        <dsp:cNvPr id="0" name=""/>
        <dsp:cNvSpPr/>
      </dsp:nvSpPr>
      <dsp:spPr>
        <a:xfrm rot="18792">
          <a:off x="5656565" y="2331314"/>
          <a:ext cx="119453" cy="4538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5656565" y="2421977"/>
        <a:ext cx="83617" cy="272283"/>
      </dsp:txXfrm>
    </dsp:sp>
    <dsp:sp modelId="{8FBA5285-0574-4484-B269-A5AAE2F4B76D}">
      <dsp:nvSpPr>
        <dsp:cNvPr id="0" name=""/>
        <dsp:cNvSpPr/>
      </dsp:nvSpPr>
      <dsp:spPr>
        <a:xfrm>
          <a:off x="5832283" y="1675868"/>
          <a:ext cx="3226530" cy="1783602"/>
        </a:xfrm>
        <a:prstGeom prst="ellipse">
          <a:avLst/>
        </a:prstGeom>
        <a:solidFill>
          <a:schemeClr val="accent2">
            <a:lumMod val="20000"/>
            <a:lumOff val="80000"/>
          </a:schemeClr>
        </a:solidFill>
        <a:ln>
          <a:solidFill>
            <a:srgbClr val="C00000"/>
          </a:solidFill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u="sng" kern="1200" dirty="0">
              <a:solidFill>
                <a:schemeClr val="tx1"/>
              </a:solidFill>
              <a:latin typeface="Comic Sans MS" panose="030F0702030302020204" pitchFamily="66" charset="0"/>
            </a:rPr>
            <a:t>Good Governance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Ground Rules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Leadership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Ownership</a:t>
          </a:r>
          <a:endParaRPr lang="en-GB" sz="1400" b="1" kern="1200" dirty="0">
            <a:solidFill>
              <a:schemeClr val="tx1"/>
            </a:solidFill>
            <a:latin typeface="Comic Sans MS" panose="030F0702030302020204" pitchFamily="66" charset="0"/>
          </a:endParaRPr>
        </a:p>
      </dsp:txBody>
      <dsp:txXfrm>
        <a:off x="6304797" y="1937070"/>
        <a:ext cx="2281502" cy="1261198"/>
      </dsp:txXfrm>
    </dsp:sp>
    <dsp:sp modelId="{FB9C64CC-A281-4342-86D5-A9D017896D28}">
      <dsp:nvSpPr>
        <dsp:cNvPr id="0" name=""/>
        <dsp:cNvSpPr/>
      </dsp:nvSpPr>
      <dsp:spPr>
        <a:xfrm rot="5489660">
          <a:off x="4578421" y="3301627"/>
          <a:ext cx="137569" cy="4538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10800000">
        <a:off x="4599595" y="3371760"/>
        <a:ext cx="96298" cy="272283"/>
      </dsp:txXfrm>
    </dsp:sp>
    <dsp:sp modelId="{4688BE23-F873-4C87-A42C-E9115B4A6FC6}">
      <dsp:nvSpPr>
        <dsp:cNvPr id="0" name=""/>
        <dsp:cNvSpPr/>
      </dsp:nvSpPr>
      <dsp:spPr>
        <a:xfrm>
          <a:off x="3010684" y="3662104"/>
          <a:ext cx="3226530" cy="1515843"/>
        </a:xfrm>
        <a:prstGeom prst="ellipse">
          <a:avLst/>
        </a:prstGeom>
        <a:solidFill>
          <a:schemeClr val="bg1">
            <a:lumMod val="85000"/>
          </a:schemeClr>
        </a:solidFill>
        <a:ln>
          <a:solidFill>
            <a:srgbClr val="C00000"/>
          </a:solidFill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u="sng" kern="1200" dirty="0">
              <a:solidFill>
                <a:schemeClr val="tx1"/>
              </a:solidFill>
              <a:latin typeface="Comic Sans MS" panose="030F0702030302020204" pitchFamily="66" charset="0"/>
            </a:rPr>
            <a:t>Support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Constructive criticism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Friendship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Anxieties</a:t>
          </a:r>
          <a:endParaRPr lang="en-GB" sz="1400" b="1" kern="1200" dirty="0">
            <a:solidFill>
              <a:schemeClr val="tx1"/>
            </a:solidFill>
            <a:latin typeface="Comic Sans MS" panose="030F0702030302020204" pitchFamily="66" charset="0"/>
          </a:endParaRPr>
        </a:p>
      </dsp:txBody>
      <dsp:txXfrm>
        <a:off x="3483198" y="3884094"/>
        <a:ext cx="2281502" cy="1071863"/>
      </dsp:txXfrm>
    </dsp:sp>
    <dsp:sp modelId="{98E46F25-E1FF-4736-954C-02399D6483A3}">
      <dsp:nvSpPr>
        <dsp:cNvPr id="0" name=""/>
        <dsp:cNvSpPr/>
      </dsp:nvSpPr>
      <dsp:spPr>
        <a:xfrm rot="10796652">
          <a:off x="3558275" y="2326632"/>
          <a:ext cx="127242" cy="4538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10800000">
        <a:off x="3596448" y="2417374"/>
        <a:ext cx="89069" cy="272283"/>
      </dsp:txXfrm>
    </dsp:sp>
    <dsp:sp modelId="{2878BB43-1E1C-418B-A36F-A0BD8CB1D815}">
      <dsp:nvSpPr>
        <dsp:cNvPr id="0" name=""/>
        <dsp:cNvSpPr/>
      </dsp:nvSpPr>
      <dsp:spPr>
        <a:xfrm>
          <a:off x="271727" y="1672895"/>
          <a:ext cx="3226530" cy="1764662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>
          <a:solidFill>
            <a:srgbClr val="C00000"/>
          </a:solidFill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u="sng" kern="1200" dirty="0">
              <a:solidFill>
                <a:schemeClr val="tx1"/>
              </a:solidFill>
              <a:latin typeface="Comic Sans MS" panose="030F0702030302020204" pitchFamily="66" charset="0"/>
            </a:rPr>
            <a:t>Fairness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Accessibility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Feelings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Discrimination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 dirty="0"/>
        </a:p>
      </dsp:txBody>
      <dsp:txXfrm>
        <a:off x="744241" y="1931324"/>
        <a:ext cx="2281502" cy="1247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938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A063D31D-9735-4B5E-84DC-B49FD74A04C1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7550" y="1162050"/>
            <a:ext cx="5575300" cy="31369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77" tIns="46589" rIns="93177" bIns="4658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040" y="4473892"/>
            <a:ext cx="5608320" cy="3660458"/>
          </a:xfrm>
          <a:prstGeom prst="rect">
            <a:avLst/>
          </a:prstGeom>
        </p:spPr>
        <p:txBody>
          <a:bodyPr vert="horz" lIns="93177" tIns="46589" rIns="93177" bIns="4658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938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348BB09E-6B71-497B-BC43-BC69E8953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487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FEE8C-7AF9-49E3-A7E8-FF5DCE1C4FAC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DAEED-A6A5-4DE8-A4D2-94912F879EB5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98B50-4579-4A9D-BD85-709959C7B8D8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30967-C92B-478C-A03A-10A4B48F1AA0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474DA-6289-41BD-875E-0A28EE0D36D0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0F823-70C6-4F06-B392-55B61BE84D73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6A8FE-2E53-4480-A774-0FD9D16AA310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009B4-EBE2-4845-847D-B5AAF3D99A73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1A3BB-DEFE-4214-9B16-4FFDF60FAA15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12FAC-CAC2-4294-A11F-E81135583D12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22231-E118-4D09-8B19-E1EB95F59002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FE4D2-67D3-4D9B-990E-6F857238A3BD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3282-0D5A-4EEF-87CD-20B1A79F558A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336C1-BAFF-49C5-9A1C-23A16AAA8605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BE39F-7C87-4DD9-9F46-00E64E16B234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475BF-E8C7-4114-ADBD-B472C3370A60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2B9377-664C-4D44-AFF0-5DC012A38502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CTLScotland/national-occupational-standards-functional-map-for-gbs" TargetMode="External"/><Relationship Id="rId2" Type="http://schemas.openxmlformats.org/officeDocument/2006/relationships/hyperlink" Target="https://www.bbc.co.uk/news/world-europe-4991871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0B085-86F9-4D99-956A-3A3BBD54BC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2344" y="729843"/>
            <a:ext cx="9267188" cy="1711354"/>
          </a:xfrm>
        </p:spPr>
        <p:txBody>
          <a:bodyPr>
            <a:noAutofit/>
          </a:bodyPr>
          <a:lstStyle/>
          <a:p>
            <a:pPr algn="ctr"/>
            <a:br>
              <a:rPr lang="en-US" sz="3200" dirty="0">
                <a:latin typeface="Arial Narrow" panose="020B0606020202030204" pitchFamily="34" charset="0"/>
                <a:cs typeface="Arabic Typesetting" panose="03020402040406030203" pitchFamily="66" charset="-78"/>
              </a:rPr>
            </a:br>
            <a:br>
              <a:rPr lang="en-US" sz="3200" dirty="0">
                <a:latin typeface="Arial Narrow" panose="020B0606020202030204" pitchFamily="34" charset="0"/>
                <a:cs typeface="Arabic Typesetting" panose="03020402040406030203" pitchFamily="66" charset="-78"/>
              </a:rPr>
            </a:br>
            <a:br>
              <a:rPr lang="en-US" sz="3200" dirty="0">
                <a:latin typeface="Arial Narrow" panose="020B0606020202030204" pitchFamily="34" charset="0"/>
                <a:cs typeface="Arabic Typesetting" panose="03020402040406030203" pitchFamily="66" charset="-78"/>
              </a:rPr>
            </a:br>
            <a:br>
              <a:rPr lang="en-US" sz="3200" dirty="0">
                <a:latin typeface="Arial Narrow" panose="020B0606020202030204" pitchFamily="34" charset="0"/>
                <a:cs typeface="Arabic Typesetting" panose="03020402040406030203" pitchFamily="66" charset="-78"/>
              </a:rPr>
            </a:br>
            <a:br>
              <a:rPr lang="en-US" sz="3200" dirty="0">
                <a:latin typeface="Arial Narrow" panose="020B0606020202030204" pitchFamily="34" charset="0"/>
                <a:cs typeface="Arabic Typesetting" panose="03020402040406030203" pitchFamily="66" charset="-78"/>
              </a:rPr>
            </a:br>
            <a:br>
              <a:rPr lang="en-US" sz="3200" dirty="0">
                <a:latin typeface="Arial Narrow" panose="020B0606020202030204" pitchFamily="34" charset="0"/>
                <a:cs typeface="Arabic Typesetting" panose="03020402040406030203" pitchFamily="66" charset="-78"/>
              </a:rPr>
            </a:br>
            <a:br>
              <a:rPr lang="en-US" sz="3200" dirty="0">
                <a:latin typeface="Arial Narrow" panose="020B0606020202030204" pitchFamily="34" charset="0"/>
                <a:cs typeface="Arabic Typesetting" panose="03020402040406030203" pitchFamily="66" charset="-78"/>
              </a:rPr>
            </a:br>
            <a:br>
              <a:rPr lang="en-US" sz="3200" dirty="0">
                <a:latin typeface="Arial Narrow" panose="020B0606020202030204" pitchFamily="34" charset="0"/>
                <a:cs typeface="Arabic Typesetting" panose="03020402040406030203" pitchFamily="66" charset="-78"/>
              </a:rPr>
            </a:br>
            <a:r>
              <a:rPr lang="en-US" sz="4000" dirty="0">
                <a:latin typeface="Comic Sans MS" panose="030F0702030302020204" pitchFamily="66" charset="0"/>
                <a:cs typeface="Angsana New" panose="02020603050405020304" pitchFamily="18" charset="-34"/>
              </a:rPr>
              <a:t>Academic Study Skills </a:t>
            </a:r>
            <a:br>
              <a:rPr lang="en-US" sz="4000" dirty="0">
                <a:latin typeface="Comic Sans MS" panose="030F0702030302020204" pitchFamily="66" charset="0"/>
                <a:cs typeface="Angsana New" panose="02020603050405020304" pitchFamily="18" charset="-34"/>
              </a:rPr>
            </a:br>
            <a:r>
              <a:rPr lang="en-US" sz="4000" dirty="0">
                <a:latin typeface="Comic Sans MS" panose="030F0702030302020204" pitchFamily="66" charset="0"/>
                <a:cs typeface="Angsana New" panose="02020603050405020304" pitchFamily="18" charset="-34"/>
              </a:rPr>
              <a:t>Seminar Presentation</a:t>
            </a:r>
            <a:br>
              <a:rPr lang="en-US" sz="4000" dirty="0">
                <a:latin typeface="Comic Sans MS" panose="030F0702030302020204" pitchFamily="66" charset="0"/>
              </a:rPr>
            </a:b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378219-4590-4003-AA9C-8E14AADF5C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96581" y="1988191"/>
            <a:ext cx="9370502" cy="4502790"/>
          </a:xfrm>
        </p:spPr>
        <p:txBody>
          <a:bodyPr>
            <a:normAutofit/>
          </a:bodyPr>
          <a:lstStyle/>
          <a:p>
            <a:pPr algn="just"/>
            <a:r>
              <a:rPr lang="en-US" sz="3200" dirty="0">
                <a:solidFill>
                  <a:schemeClr val="tx1"/>
                </a:solidFill>
                <a:latin typeface="Comic Sans MS" panose="030F0702030302020204" pitchFamily="66" charset="0"/>
              </a:rPr>
              <a:t>Choose three study skills that you feel are important for future employability and discuss how these can be transferred to a youth work setting. </a:t>
            </a:r>
          </a:p>
          <a:p>
            <a:pPr algn="just"/>
            <a:r>
              <a:rPr lang="en-US" sz="3200" dirty="0">
                <a:solidFill>
                  <a:schemeClr val="tx1"/>
                </a:solidFill>
                <a:latin typeface="Comic Sans MS" panose="030F0702030302020204" pitchFamily="66" charset="0"/>
              </a:rPr>
              <a:t>Discuss why these are important skills for the workplace. Include action points for further development.</a:t>
            </a:r>
          </a:p>
          <a:p>
            <a:pPr algn="just"/>
            <a:r>
              <a:rPr lang="en-US" sz="4800" dirty="0">
                <a:solidFill>
                  <a:schemeClr val="tx1"/>
                </a:solidFill>
                <a:latin typeface="Blackadder ITC" panose="04020505051007020D02" pitchFamily="82" charset="0"/>
              </a:rPr>
              <a:t>Nicholas Sutton</a:t>
            </a:r>
            <a:r>
              <a:rPr lang="en-US" sz="4400" dirty="0">
                <a:solidFill>
                  <a:schemeClr val="tx1"/>
                </a:solidFill>
                <a:latin typeface="Blackadder ITC" panose="04020505051007020D02" pitchFamily="82" charset="0"/>
              </a:rPr>
              <a:t>.  </a:t>
            </a:r>
            <a:r>
              <a:rPr lang="en-US" sz="4400" dirty="0">
                <a:solidFill>
                  <a:schemeClr val="tx1"/>
                </a:solidFill>
                <a:latin typeface="Angsana New" panose="02020603050405020304" pitchFamily="18" charset="-34"/>
                <a:cs typeface="Angsana New" panose="02020603050405020304" pitchFamily="18" charset="-34"/>
              </a:rPr>
              <a:t>-</a:t>
            </a:r>
            <a:r>
              <a:rPr lang="en-US" sz="2000" dirty="0">
                <a:solidFill>
                  <a:schemeClr val="tx1"/>
                </a:solidFill>
              </a:rPr>
              <a:t>2012183</a:t>
            </a:r>
          </a:p>
          <a:p>
            <a:endParaRPr lang="en-US" sz="3200" dirty="0">
              <a:solidFill>
                <a:schemeClr val="tx1"/>
              </a:solidFill>
            </a:endParaRPr>
          </a:p>
          <a:p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A8C4EC-D9E4-492C-B813-A9FA4B965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1016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05216-C71D-47BD-BC46-930E0F5AF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8171" y="352338"/>
            <a:ext cx="9806441" cy="124157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Comic Sans MS" panose="030F0702030302020204" pitchFamily="66" charset="0"/>
              </a:rPr>
              <a:t>Introduction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79DFB-95EA-44F4-8A49-06191EB6D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4" y="1152907"/>
            <a:ext cx="8911688" cy="475831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sz="3200" dirty="0">
                <a:latin typeface="Comic Sans MS" panose="030F0702030302020204" pitchFamily="66" charset="0"/>
              </a:rPr>
              <a:t>Slide 3 / 4 – Critical Thinking</a:t>
            </a:r>
          </a:p>
          <a:p>
            <a:pPr marL="0" indent="0">
              <a:buNone/>
            </a:pPr>
            <a:endParaRPr lang="en-GB" sz="300" dirty="0">
              <a:latin typeface="Comic Sans MS" panose="030F0702030302020204" pitchFamily="66" charset="0"/>
            </a:endParaRPr>
          </a:p>
          <a:p>
            <a:r>
              <a:rPr lang="en-GB" sz="3200" dirty="0">
                <a:latin typeface="Comic Sans MS" panose="030F0702030302020204" pitchFamily="66" charset="0"/>
              </a:rPr>
              <a:t>Slide 5		   – Groupwork</a:t>
            </a:r>
          </a:p>
          <a:p>
            <a:pPr marL="0" indent="0">
              <a:buNone/>
            </a:pPr>
            <a:endParaRPr lang="en-GB" sz="300" dirty="0">
              <a:latin typeface="Comic Sans MS" panose="030F0702030302020204" pitchFamily="66" charset="0"/>
            </a:endParaRPr>
          </a:p>
          <a:p>
            <a:r>
              <a:rPr lang="en-GB" sz="3200" dirty="0">
                <a:latin typeface="Comic Sans MS" panose="030F0702030302020204" pitchFamily="66" charset="0"/>
              </a:rPr>
              <a:t>Slide 6       – Effective Writing</a:t>
            </a:r>
          </a:p>
          <a:p>
            <a:pPr marL="0" indent="0">
              <a:buNone/>
            </a:pPr>
            <a:endParaRPr lang="en-GB" sz="300" dirty="0">
              <a:latin typeface="Comic Sans MS" panose="030F0702030302020204" pitchFamily="66" charset="0"/>
            </a:endParaRPr>
          </a:p>
          <a:p>
            <a:r>
              <a:rPr lang="en-GB" sz="3200" dirty="0">
                <a:latin typeface="Comic Sans MS" panose="030F0702030302020204" pitchFamily="66" charset="0"/>
              </a:rPr>
              <a:t>Slide 7       – Youth Work Standards</a:t>
            </a:r>
          </a:p>
          <a:p>
            <a:pPr marL="0" indent="0">
              <a:buNone/>
            </a:pPr>
            <a:endParaRPr lang="en-GB" sz="300" dirty="0">
              <a:latin typeface="Comic Sans MS" panose="030F0702030302020204" pitchFamily="66" charset="0"/>
            </a:endParaRPr>
          </a:p>
          <a:p>
            <a:r>
              <a:rPr lang="en-GB" sz="3200" dirty="0">
                <a:latin typeface="Comic Sans MS" panose="030F0702030302020204" pitchFamily="66" charset="0"/>
              </a:rPr>
              <a:t>Slide 8       – Conclusion.</a:t>
            </a:r>
          </a:p>
          <a:p>
            <a:pPr marL="0" indent="0">
              <a:buNone/>
            </a:pPr>
            <a:endParaRPr lang="en-GB" sz="300" dirty="0">
              <a:latin typeface="Comic Sans MS" panose="030F0702030302020204" pitchFamily="66" charset="0"/>
            </a:endParaRPr>
          </a:p>
          <a:p>
            <a:r>
              <a:rPr lang="en-GB" sz="3200" dirty="0">
                <a:latin typeface="Comic Sans MS" panose="030F0702030302020204" pitchFamily="66" charset="0"/>
              </a:rPr>
              <a:t>Slide 9       - References</a:t>
            </a:r>
          </a:p>
          <a:p>
            <a:pPr marL="0" indent="0" algn="ctr">
              <a:buNone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(Blacker, 2010).</a:t>
            </a:r>
            <a:endParaRPr lang="en-GB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sz="3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sz="3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7D243F-4A65-4F71-9870-4BFBFF7196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398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D8C86-9F7E-4288-B895-9B41E1827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275" y="624110"/>
            <a:ext cx="10552338" cy="1280890"/>
          </a:xfrm>
        </p:spPr>
        <p:txBody>
          <a:bodyPr/>
          <a:lstStyle/>
          <a:p>
            <a:pPr algn="ctr"/>
            <a:r>
              <a:rPr lang="en-GB" sz="4000" dirty="0">
                <a:latin typeface="Comic Sans MS" panose="030F0702030302020204" pitchFamily="66" charset="0"/>
              </a:rPr>
              <a:t>Critical Thinking</a:t>
            </a:r>
            <a:br>
              <a:rPr lang="en-GB" sz="3600" dirty="0">
                <a:latin typeface="Comic Sans MS" panose="030F0702030302020204" pitchFamily="66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A46EC-BC50-46F0-8A77-D53A49190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8869" y="1817915"/>
            <a:ext cx="8915400" cy="4006222"/>
          </a:xfrm>
        </p:spPr>
        <p:txBody>
          <a:bodyPr>
            <a:normAutofit lnSpcReduction="10000"/>
          </a:bodyPr>
          <a:lstStyle/>
          <a:p>
            <a:endParaRPr lang="en-US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US" sz="3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“Reading between the lines”</a:t>
            </a:r>
          </a:p>
          <a:p>
            <a:endParaRPr lang="en-GB" sz="3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3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“Not seeing the wood for the trees”</a:t>
            </a:r>
          </a:p>
          <a:p>
            <a:endParaRPr lang="en-GB" sz="3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3200" dirty="0">
                <a:effectLst/>
                <a:latin typeface="Comic Sans MS" panose="030F0702030302020204" pitchFamily="66" charset="0"/>
                <a:ea typeface="Calibri" panose="020F0502020204030204" pitchFamily="34" charset="0"/>
              </a:rPr>
              <a:t>“Walk a mile in someone else’s shoes”</a:t>
            </a:r>
          </a:p>
          <a:p>
            <a:pPr marL="0" indent="0" algn="ctr">
              <a:buNone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(Cottrell, 2011).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31B4D3-CE17-4D9E-9D01-A3A8719E1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5" name="Flowchart: Alternate Process 4">
            <a:extLst>
              <a:ext uri="{FF2B5EF4-FFF2-40B4-BE49-F238E27FC236}">
                <a16:creationId xmlns:a16="http://schemas.microsoft.com/office/drawing/2014/main" id="{49A695F8-D33C-4F0F-92D0-DA8F3471E42E}"/>
              </a:ext>
            </a:extLst>
          </p:cNvPr>
          <p:cNvSpPr/>
          <p:nvPr/>
        </p:nvSpPr>
        <p:spPr>
          <a:xfrm>
            <a:off x="4450557" y="1801586"/>
            <a:ext cx="3136899" cy="696686"/>
          </a:xfrm>
          <a:prstGeom prst="flowChartAlternateProcess">
            <a:avLst/>
          </a:prstGeom>
          <a:solidFill>
            <a:schemeClr val="bg1">
              <a:lumMod val="85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dirty="0">
                <a:latin typeface="Comic Sans MS" panose="030F0702030302020204" pitchFamily="66" charset="0"/>
              </a:rPr>
              <a:t>Judgmental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7" name="Flowchart: Alternate Process 6">
            <a:extLst>
              <a:ext uri="{FF2B5EF4-FFF2-40B4-BE49-F238E27FC236}">
                <a16:creationId xmlns:a16="http://schemas.microsoft.com/office/drawing/2014/main" id="{5D425514-AE3B-4456-B181-0EFC0C48C1ED}"/>
              </a:ext>
            </a:extLst>
          </p:cNvPr>
          <p:cNvSpPr/>
          <p:nvPr/>
        </p:nvSpPr>
        <p:spPr>
          <a:xfrm>
            <a:off x="798286" y="1801586"/>
            <a:ext cx="3136899" cy="696686"/>
          </a:xfrm>
          <a:prstGeom prst="flowChartAlternateProcess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dirty="0">
                <a:latin typeface="Comic Sans MS" panose="030F0702030302020204" pitchFamily="66" charset="0"/>
              </a:rPr>
              <a:t>Argumentative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9" name="Flowchart: Alternate Process 8">
            <a:extLst>
              <a:ext uri="{FF2B5EF4-FFF2-40B4-BE49-F238E27FC236}">
                <a16:creationId xmlns:a16="http://schemas.microsoft.com/office/drawing/2014/main" id="{021CD0E3-088D-4A92-AE0C-798E30A35EE4}"/>
              </a:ext>
            </a:extLst>
          </p:cNvPr>
          <p:cNvSpPr/>
          <p:nvPr/>
        </p:nvSpPr>
        <p:spPr>
          <a:xfrm>
            <a:off x="8102828" y="1817915"/>
            <a:ext cx="3136898" cy="696686"/>
          </a:xfrm>
          <a:prstGeom prst="flowChartAlternateProcess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dirty="0">
                <a:latin typeface="Comic Sans MS" panose="030F0702030302020204" pitchFamily="66" charset="0"/>
              </a:rPr>
              <a:t>Sceptical</a:t>
            </a:r>
            <a:endParaRPr lang="en-GB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6999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56F15-4C44-45F4-B709-39CCC1F89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1579" y="572054"/>
            <a:ext cx="10193033" cy="128089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Comic Sans MS" panose="030F0702030302020204" pitchFamily="66" charset="0"/>
              </a:rPr>
              <a:t>Critical Thinking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42189B-1A66-4DFF-867E-2D12905DD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FF87C3-D656-4B1C-9096-A5427F0C2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185B3861-99C0-46A4-BC4F-956FA6542B8C}"/>
              </a:ext>
            </a:extLst>
          </p:cNvPr>
          <p:cNvSpPr/>
          <p:nvPr/>
        </p:nvSpPr>
        <p:spPr>
          <a:xfrm>
            <a:off x="4286774" y="1654727"/>
            <a:ext cx="4285093" cy="3548545"/>
          </a:xfrm>
          <a:prstGeom prst="roundRect">
            <a:avLst>
              <a:gd name="adj" fmla="val 17584"/>
            </a:avLst>
          </a:prstGeom>
          <a:solidFill>
            <a:schemeClr val="bg1">
              <a:lumMod val="7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06B6500B-CBB4-4C46-98E0-1A1552E71A9B}"/>
              </a:ext>
            </a:extLst>
          </p:cNvPr>
          <p:cNvSpPr/>
          <p:nvPr/>
        </p:nvSpPr>
        <p:spPr>
          <a:xfrm>
            <a:off x="4533805" y="1852944"/>
            <a:ext cx="1796643" cy="1547659"/>
          </a:xfrm>
          <a:prstGeom prst="roundRect">
            <a:avLst>
              <a:gd name="adj" fmla="val 17584"/>
            </a:avLst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Comic Sans MS" panose="030F0702030302020204" pitchFamily="66" charset="0"/>
              </a:rPr>
              <a:t>Open 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Comic Sans MS" panose="030F0702030302020204" pitchFamily="66" charset="0"/>
              </a:rPr>
              <a:t>Window</a:t>
            </a:r>
            <a:endParaRPr lang="en-GB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DEC569CA-FEBA-406B-85FC-52258C479105}"/>
              </a:ext>
            </a:extLst>
          </p:cNvPr>
          <p:cNvSpPr/>
          <p:nvPr/>
        </p:nvSpPr>
        <p:spPr>
          <a:xfrm>
            <a:off x="6552836" y="1862726"/>
            <a:ext cx="1796643" cy="1547659"/>
          </a:xfrm>
          <a:prstGeom prst="roundRect">
            <a:avLst>
              <a:gd name="adj" fmla="val 17584"/>
            </a:avLst>
          </a:prstGeom>
          <a:solidFill>
            <a:srgbClr val="FF6600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Comic Sans MS" panose="030F0702030302020204" pitchFamily="66" charset="0"/>
              </a:rPr>
              <a:t>Blind 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Comic Sans MS" panose="030F0702030302020204" pitchFamily="66" charset="0"/>
              </a:rPr>
              <a:t>Window</a:t>
            </a:r>
            <a:endParaRPr lang="en-GB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CAA428AE-511A-4EAC-9938-FC6DF477FE11}"/>
              </a:ext>
            </a:extLst>
          </p:cNvPr>
          <p:cNvSpPr/>
          <p:nvPr/>
        </p:nvSpPr>
        <p:spPr>
          <a:xfrm>
            <a:off x="4533804" y="3476359"/>
            <a:ext cx="1796643" cy="1547659"/>
          </a:xfrm>
          <a:prstGeom prst="roundRect">
            <a:avLst>
              <a:gd name="adj" fmla="val 17584"/>
            </a:avLst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Comic Sans MS" panose="030F0702030302020204" pitchFamily="66" charset="0"/>
              </a:rPr>
              <a:t>Hidden Window</a:t>
            </a:r>
            <a:endParaRPr lang="en-GB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53D5C404-0F8F-433F-8C96-008C36DE3B4D}"/>
              </a:ext>
            </a:extLst>
          </p:cNvPr>
          <p:cNvSpPr/>
          <p:nvPr/>
        </p:nvSpPr>
        <p:spPr>
          <a:xfrm>
            <a:off x="6552836" y="3476360"/>
            <a:ext cx="1796643" cy="1547659"/>
          </a:xfrm>
          <a:prstGeom prst="roundRect">
            <a:avLst>
              <a:gd name="adj" fmla="val 17584"/>
            </a:avLst>
          </a:prstGeom>
          <a:solidFill>
            <a:srgbClr val="FF0000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Comic Sans MS" panose="030F0702030302020204" pitchFamily="66" charset="0"/>
              </a:rPr>
              <a:t>Unknown</a:t>
            </a:r>
          </a:p>
          <a:p>
            <a:pPr algn="ctr"/>
            <a:r>
              <a:rPr lang="en-US" dirty="0">
                <a:latin typeface="Comic Sans MS" panose="030F0702030302020204" pitchFamily="66" charset="0"/>
              </a:rPr>
              <a:t>Window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FA00D3F7-6A0D-4B53-9288-0AE01D2A1F71}"/>
              </a:ext>
            </a:extLst>
          </p:cNvPr>
          <p:cNvSpPr txBox="1"/>
          <p:nvPr/>
        </p:nvSpPr>
        <p:spPr>
          <a:xfrm>
            <a:off x="4564119" y="5684809"/>
            <a:ext cx="4504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Comic Sans MS" panose="030F0702030302020204" pitchFamily="66" charset="0"/>
              </a:rPr>
              <a:t>The </a:t>
            </a:r>
            <a:r>
              <a:rPr lang="en-US" sz="3200" dirty="0" err="1">
                <a:latin typeface="Comic Sans MS" panose="030F0702030302020204" pitchFamily="66" charset="0"/>
              </a:rPr>
              <a:t>Jihari</a:t>
            </a:r>
            <a:r>
              <a:rPr lang="en-US" sz="3200" dirty="0">
                <a:latin typeface="Comic Sans MS" panose="030F0702030302020204" pitchFamily="66" charset="0"/>
              </a:rPr>
              <a:t> Window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61E594-973F-4D40-9049-A1215DEE15FA}"/>
              </a:ext>
            </a:extLst>
          </p:cNvPr>
          <p:cNvSpPr txBox="1"/>
          <p:nvPr/>
        </p:nvSpPr>
        <p:spPr>
          <a:xfrm>
            <a:off x="8571867" y="5822546"/>
            <a:ext cx="342002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(Sapin.2013). (Coburn, 2011). (BBC, 2020)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66497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448E6-AFA1-4B48-BD72-ABA4A8D31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920" y="406867"/>
            <a:ext cx="11227171" cy="128089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Comic Sans MS" panose="030F0702030302020204" pitchFamily="66" charset="0"/>
              </a:rPr>
              <a:t>Group Work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graphicFrame>
        <p:nvGraphicFramePr>
          <p:cNvPr id="16" name="Content Placeholder 15">
            <a:extLst>
              <a:ext uri="{FF2B5EF4-FFF2-40B4-BE49-F238E27FC236}">
                <a16:creationId xmlns:a16="http://schemas.microsoft.com/office/drawing/2014/main" id="{10A7209C-738A-4E43-98D4-F058E04BFA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9560077"/>
              </p:ext>
            </p:extLst>
          </p:nvPr>
        </p:nvGraphicFramePr>
        <p:xfrm>
          <a:off x="1778466" y="1510019"/>
          <a:ext cx="9345335" cy="50753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253598-FAEE-47FF-82B2-C27354261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593E09-CDD5-4718-9C60-4C262A81D1C8}"/>
              </a:ext>
            </a:extLst>
          </p:cNvPr>
          <p:cNvSpPr txBox="1"/>
          <p:nvPr/>
        </p:nvSpPr>
        <p:spPr>
          <a:xfrm>
            <a:off x="10020074" y="1047312"/>
            <a:ext cx="16401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US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Sapin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2013). 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05BDFB-88BE-4C29-AF6F-E158C0AA64F3}"/>
              </a:ext>
            </a:extLst>
          </p:cNvPr>
          <p:cNvSpPr txBox="1"/>
          <p:nvPr/>
        </p:nvSpPr>
        <p:spPr>
          <a:xfrm>
            <a:off x="9798497" y="5884183"/>
            <a:ext cx="2083267" cy="5669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(Cottrell, 2019).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2246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81C00-1AA1-414B-B213-359C92CC6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0745" y="624110"/>
            <a:ext cx="9633867" cy="128089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Comic Sans MS" panose="030F0702030302020204" pitchFamily="66" charset="0"/>
              </a:rPr>
              <a:t>Effective Writing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B1D39-C7A9-462A-8BB3-584ED2DAB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7609" y="2203664"/>
            <a:ext cx="8915400" cy="377762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			</a:t>
            </a:r>
          </a:p>
          <a:p>
            <a:pPr marL="0" indent="0">
              <a:buNone/>
            </a:pPr>
            <a:r>
              <a:rPr lang="en-US" dirty="0"/>
              <a:t>				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7C5CB1-BE45-4DDF-8F10-613A683C9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AB225EE2-8D05-4BE0-988B-A8D99BD14A49}"/>
              </a:ext>
            </a:extLst>
          </p:cNvPr>
          <p:cNvCxnSpPr>
            <a:cxnSpLocks/>
          </p:cNvCxnSpPr>
          <p:nvPr/>
        </p:nvCxnSpPr>
        <p:spPr>
          <a:xfrm>
            <a:off x="2602038" y="3189430"/>
            <a:ext cx="1044000" cy="504000"/>
          </a:xfrm>
          <a:prstGeom prst="bentConnector3">
            <a:avLst/>
          </a:prstGeom>
          <a:ln w="57150">
            <a:solidFill>
              <a:schemeClr val="accent3">
                <a:lumMod val="75000"/>
              </a:schemeClr>
            </a:solidFill>
            <a:headEnd type="arrow" w="med" len="med"/>
            <a:tailEnd type="arrow" w="med" len="me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7B2ABF27-0191-4254-8E87-DDBC5C399F25}"/>
              </a:ext>
            </a:extLst>
          </p:cNvPr>
          <p:cNvCxnSpPr/>
          <p:nvPr/>
        </p:nvCxnSpPr>
        <p:spPr>
          <a:xfrm>
            <a:off x="4834117" y="2758948"/>
            <a:ext cx="1044000" cy="504000"/>
          </a:xfrm>
          <a:prstGeom prst="bentConnector3">
            <a:avLst/>
          </a:prstGeom>
          <a:ln w="57150">
            <a:solidFill>
              <a:schemeClr val="accent3">
                <a:lumMod val="60000"/>
                <a:lumOff val="40000"/>
              </a:schemeClr>
            </a:solidFill>
            <a:headEnd type="arrow" w="med" len="med"/>
            <a:tailEnd type="arrow" w="med" len="me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2" name="Connector: Elbow 11">
            <a:extLst>
              <a:ext uri="{FF2B5EF4-FFF2-40B4-BE49-F238E27FC236}">
                <a16:creationId xmlns:a16="http://schemas.microsoft.com/office/drawing/2014/main" id="{D5D9B2CF-1C8A-4FE8-8A29-469866F7F8F9}"/>
              </a:ext>
            </a:extLst>
          </p:cNvPr>
          <p:cNvCxnSpPr>
            <a:cxnSpLocks/>
          </p:cNvCxnSpPr>
          <p:nvPr/>
        </p:nvCxnSpPr>
        <p:spPr>
          <a:xfrm flipV="1">
            <a:off x="7064112" y="3620437"/>
            <a:ext cx="987977" cy="472038"/>
          </a:xfrm>
          <a:prstGeom prst="bentConnector3">
            <a:avLst>
              <a:gd name="adj1" fmla="val 50001"/>
            </a:avLst>
          </a:prstGeom>
          <a:ln w="57150">
            <a:solidFill>
              <a:schemeClr val="accent5">
                <a:lumMod val="60000"/>
                <a:lumOff val="40000"/>
              </a:schemeClr>
            </a:solidFill>
            <a:headEnd type="arrow" w="med" len="med"/>
            <a:tailEnd type="arrow" w="med" len="me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3" name="Flowchart: Alternate Process 12">
            <a:extLst>
              <a:ext uri="{FF2B5EF4-FFF2-40B4-BE49-F238E27FC236}">
                <a16:creationId xmlns:a16="http://schemas.microsoft.com/office/drawing/2014/main" id="{3F318B8F-28AF-463C-968A-79FBE84705A8}"/>
              </a:ext>
            </a:extLst>
          </p:cNvPr>
          <p:cNvSpPr/>
          <p:nvPr/>
        </p:nvSpPr>
        <p:spPr>
          <a:xfrm>
            <a:off x="1311579" y="2881682"/>
            <a:ext cx="1356030" cy="615496"/>
          </a:xfrm>
          <a:prstGeom prst="flowChartAlternateProcess">
            <a:avLst/>
          </a:prstGeom>
          <a:solidFill>
            <a:schemeClr val="bg2">
              <a:lumMod val="75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Informal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15" name="Flowchart: Alternate Process 14">
            <a:extLst>
              <a:ext uri="{FF2B5EF4-FFF2-40B4-BE49-F238E27FC236}">
                <a16:creationId xmlns:a16="http://schemas.microsoft.com/office/drawing/2014/main" id="{DDB26901-AD1F-4654-92D6-3C09A9A93BAA}"/>
              </a:ext>
            </a:extLst>
          </p:cNvPr>
          <p:cNvSpPr/>
          <p:nvPr/>
        </p:nvSpPr>
        <p:spPr>
          <a:xfrm>
            <a:off x="3647080" y="3385682"/>
            <a:ext cx="1185995" cy="615496"/>
          </a:xfrm>
          <a:prstGeom prst="flowChartAlternateProcess">
            <a:avLst/>
          </a:prstGeom>
          <a:solidFill>
            <a:schemeClr val="bg2">
              <a:lumMod val="5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Formal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17" name="Flowchart: Alternate Process 16">
            <a:extLst>
              <a:ext uri="{FF2B5EF4-FFF2-40B4-BE49-F238E27FC236}">
                <a16:creationId xmlns:a16="http://schemas.microsoft.com/office/drawing/2014/main" id="{51EE7AB5-B639-4EDB-8209-A92B772D1A6D}"/>
              </a:ext>
            </a:extLst>
          </p:cNvPr>
          <p:cNvSpPr/>
          <p:nvPr/>
        </p:nvSpPr>
        <p:spPr>
          <a:xfrm>
            <a:off x="3655586" y="2451199"/>
            <a:ext cx="1185995" cy="615497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Texts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19" name="Flowchart: Alternate Process 18">
            <a:extLst>
              <a:ext uri="{FF2B5EF4-FFF2-40B4-BE49-F238E27FC236}">
                <a16:creationId xmlns:a16="http://schemas.microsoft.com/office/drawing/2014/main" id="{77D255CD-5FCA-4592-96EA-D3A8347E0AD9}"/>
              </a:ext>
            </a:extLst>
          </p:cNvPr>
          <p:cNvSpPr/>
          <p:nvPr/>
        </p:nvSpPr>
        <p:spPr>
          <a:xfrm>
            <a:off x="5887665" y="2950914"/>
            <a:ext cx="1185995" cy="615497"/>
          </a:xfrm>
          <a:prstGeom prst="flowChartAlternateProcess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Emails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21" name="Flowchart: Alternate Process 20">
            <a:extLst>
              <a:ext uri="{FF2B5EF4-FFF2-40B4-BE49-F238E27FC236}">
                <a16:creationId xmlns:a16="http://schemas.microsoft.com/office/drawing/2014/main" id="{29005D11-A7EB-4D9B-B0C4-1F756563D97D}"/>
              </a:ext>
            </a:extLst>
          </p:cNvPr>
          <p:cNvSpPr/>
          <p:nvPr/>
        </p:nvSpPr>
        <p:spPr>
          <a:xfrm>
            <a:off x="5867594" y="3784727"/>
            <a:ext cx="1185995" cy="615496"/>
          </a:xfrm>
          <a:prstGeom prst="flowChartAlternateProcess">
            <a:avLst/>
          </a:prstGeom>
          <a:solidFill>
            <a:schemeClr val="bg1">
              <a:lumMod val="65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Notes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23" name="Flowchart: Alternate Process 22">
            <a:extLst>
              <a:ext uri="{FF2B5EF4-FFF2-40B4-BE49-F238E27FC236}">
                <a16:creationId xmlns:a16="http://schemas.microsoft.com/office/drawing/2014/main" id="{A743BD04-6A2E-4040-97A6-B9A15C6B98AB}"/>
              </a:ext>
            </a:extLst>
          </p:cNvPr>
          <p:cNvSpPr/>
          <p:nvPr/>
        </p:nvSpPr>
        <p:spPr>
          <a:xfrm>
            <a:off x="8052089" y="3316974"/>
            <a:ext cx="1185995" cy="615496"/>
          </a:xfrm>
          <a:prstGeom prst="flowChartAlternateProcess">
            <a:avLst/>
          </a:prstGeom>
          <a:solidFill>
            <a:schemeClr val="bg1">
              <a:lumMod val="5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Reports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25" name="Flowchart: Alternate Process 24">
            <a:extLst>
              <a:ext uri="{FF2B5EF4-FFF2-40B4-BE49-F238E27FC236}">
                <a16:creationId xmlns:a16="http://schemas.microsoft.com/office/drawing/2014/main" id="{0D08C534-375E-4F9F-BD7A-720D1BC9245B}"/>
              </a:ext>
            </a:extLst>
          </p:cNvPr>
          <p:cNvSpPr/>
          <p:nvPr/>
        </p:nvSpPr>
        <p:spPr>
          <a:xfrm>
            <a:off x="8052089" y="2459084"/>
            <a:ext cx="1185995" cy="615497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Slang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0" name="Flowchart: Alternate Process 29">
            <a:extLst>
              <a:ext uri="{FF2B5EF4-FFF2-40B4-BE49-F238E27FC236}">
                <a16:creationId xmlns:a16="http://schemas.microsoft.com/office/drawing/2014/main" id="{CBA705C9-253B-4C12-8240-2A35DAEF38C0}"/>
              </a:ext>
            </a:extLst>
          </p:cNvPr>
          <p:cNvSpPr/>
          <p:nvPr/>
        </p:nvSpPr>
        <p:spPr>
          <a:xfrm>
            <a:off x="10272219" y="2963085"/>
            <a:ext cx="1185995" cy="615497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Queens</a:t>
            </a:r>
          </a:p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English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9BADC37C-BE4C-426A-A3A5-F12A937A91DF}"/>
              </a:ext>
            </a:extLst>
          </p:cNvPr>
          <p:cNvCxnSpPr/>
          <p:nvPr/>
        </p:nvCxnSpPr>
        <p:spPr>
          <a:xfrm>
            <a:off x="9228219" y="2766833"/>
            <a:ext cx="1044000" cy="504000"/>
          </a:xfrm>
          <a:prstGeom prst="bentConnector3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  <a:headEnd type="arrow" w="med" len="med"/>
            <a:tailEnd type="arrow" w="med" len="me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4" name="Flowchart: Alternate Process 33">
            <a:extLst>
              <a:ext uri="{FF2B5EF4-FFF2-40B4-BE49-F238E27FC236}">
                <a16:creationId xmlns:a16="http://schemas.microsoft.com/office/drawing/2014/main" id="{26C8A378-D5FE-49BA-887D-15005DA171EA}"/>
              </a:ext>
            </a:extLst>
          </p:cNvPr>
          <p:cNvSpPr/>
          <p:nvPr/>
        </p:nvSpPr>
        <p:spPr>
          <a:xfrm>
            <a:off x="8519827" y="5211916"/>
            <a:ext cx="2116800" cy="615496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Influencing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5" name="Flowchart: Alternate Process 34">
            <a:extLst>
              <a:ext uri="{FF2B5EF4-FFF2-40B4-BE49-F238E27FC236}">
                <a16:creationId xmlns:a16="http://schemas.microsoft.com/office/drawing/2014/main" id="{AD9CCD24-8A4E-4BAC-8C85-B20F725DC6DC}"/>
              </a:ext>
            </a:extLst>
          </p:cNvPr>
          <p:cNvSpPr/>
          <p:nvPr/>
        </p:nvSpPr>
        <p:spPr>
          <a:xfrm>
            <a:off x="2425821" y="5211916"/>
            <a:ext cx="2116800" cy="615496"/>
          </a:xfrm>
          <a:prstGeom prst="flowChartAlternateProcess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Writing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9" name="Flowchart: Alternate Process 38">
            <a:extLst>
              <a:ext uri="{FF2B5EF4-FFF2-40B4-BE49-F238E27FC236}">
                <a16:creationId xmlns:a16="http://schemas.microsoft.com/office/drawing/2014/main" id="{E07ED033-C1D7-47E1-93F7-A22C66CE25CB}"/>
              </a:ext>
            </a:extLst>
          </p:cNvPr>
          <p:cNvSpPr/>
          <p:nvPr/>
        </p:nvSpPr>
        <p:spPr>
          <a:xfrm>
            <a:off x="5473813" y="5211916"/>
            <a:ext cx="2116828" cy="615496"/>
          </a:xfrm>
          <a:prstGeom prst="flowChartAlternateProcess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Communicating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E577F6BF-4E4C-4B19-AE91-5F7EF7B4A934}"/>
              </a:ext>
            </a:extLst>
          </p:cNvPr>
          <p:cNvCxnSpPr>
            <a:stCxn id="35" idx="3"/>
            <a:endCxn id="39" idx="1"/>
          </p:cNvCxnSpPr>
          <p:nvPr/>
        </p:nvCxnSpPr>
        <p:spPr>
          <a:xfrm>
            <a:off x="4542621" y="5519664"/>
            <a:ext cx="931192" cy="0"/>
          </a:xfrm>
          <a:prstGeom prst="straightConnector1">
            <a:avLst/>
          </a:prstGeom>
          <a:ln w="57150">
            <a:solidFill>
              <a:schemeClr val="bg2">
                <a:lumMod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BA694507-B7D2-41C2-82F6-B38BB71533A0}"/>
              </a:ext>
            </a:extLst>
          </p:cNvPr>
          <p:cNvCxnSpPr>
            <a:stCxn id="39" idx="3"/>
            <a:endCxn id="34" idx="1"/>
          </p:cNvCxnSpPr>
          <p:nvPr/>
        </p:nvCxnSpPr>
        <p:spPr>
          <a:xfrm>
            <a:off x="7590641" y="5519664"/>
            <a:ext cx="92918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F5A31197-872C-418D-B8A8-20387052380C}"/>
              </a:ext>
            </a:extLst>
          </p:cNvPr>
          <p:cNvSpPr txBox="1"/>
          <p:nvPr/>
        </p:nvSpPr>
        <p:spPr>
          <a:xfrm>
            <a:off x="2602038" y="622367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(Thompson, 2009).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9094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53F6C-0006-4AA7-BFC7-162B08B8C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7472" y="379475"/>
            <a:ext cx="10055107" cy="1105448"/>
          </a:xfrm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</a:rPr>
              <a:t>Youth Work Standards</a:t>
            </a:r>
            <a:endParaRPr lang="en-GB" sz="4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41805D-E20D-4839-B4B5-5354ACD57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Flowchart: Alternate Process 2">
            <a:extLst>
              <a:ext uri="{FF2B5EF4-FFF2-40B4-BE49-F238E27FC236}">
                <a16:creationId xmlns:a16="http://schemas.microsoft.com/office/drawing/2014/main" id="{E39BE3DD-BF64-41B5-B918-E1D1C974313F}"/>
              </a:ext>
            </a:extLst>
          </p:cNvPr>
          <p:cNvSpPr/>
          <p:nvPr/>
        </p:nvSpPr>
        <p:spPr>
          <a:xfrm>
            <a:off x="531812" y="1484923"/>
            <a:ext cx="5780015" cy="4488111"/>
          </a:xfrm>
          <a:prstGeom prst="flowChartAlternateProcess">
            <a:avLst/>
          </a:prstGeom>
          <a:solidFill>
            <a:schemeClr val="bg1">
              <a:lumMod val="85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2" descr="SUMMARY FUNCTIONAL MAP OF YOUTH WORK&#10;National occupational standards&#10;B&#10;A&#10;C&#10;D&#10;E&#10;Facilitate the&#10;personal, social&#10;and educati...">
            <a:extLst>
              <a:ext uri="{FF2B5EF4-FFF2-40B4-BE49-F238E27FC236}">
                <a16:creationId xmlns:a16="http://schemas.microsoft.com/office/drawing/2014/main" id="{4C0E8A6B-5164-476E-8AD2-D84687CEDD8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615" y="1839853"/>
            <a:ext cx="5032408" cy="377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4D03246C-5BB4-4B31-9212-D80E61BC4B02}"/>
              </a:ext>
            </a:extLst>
          </p:cNvPr>
          <p:cNvSpPr/>
          <p:nvPr/>
        </p:nvSpPr>
        <p:spPr>
          <a:xfrm>
            <a:off x="6685630" y="1484923"/>
            <a:ext cx="5066949" cy="4488110"/>
          </a:xfrm>
          <a:prstGeom prst="flowChartAlternateProcess">
            <a:avLst/>
          </a:prstGeom>
          <a:solidFill>
            <a:schemeClr val="bg1">
              <a:lumMod val="85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Alternate Process 7">
            <a:extLst>
              <a:ext uri="{FF2B5EF4-FFF2-40B4-BE49-F238E27FC236}">
                <a16:creationId xmlns:a16="http://schemas.microsoft.com/office/drawing/2014/main" id="{C1ACF333-A984-455D-8D22-17903E5BEBE5}"/>
              </a:ext>
            </a:extLst>
          </p:cNvPr>
          <p:cNvSpPr/>
          <p:nvPr/>
        </p:nvSpPr>
        <p:spPr>
          <a:xfrm>
            <a:off x="7249309" y="2644525"/>
            <a:ext cx="1686189" cy="612648"/>
          </a:xfrm>
          <a:prstGeom prst="flowChartAlternateProcess">
            <a:avLst/>
          </a:prstGeom>
          <a:solidFill>
            <a:schemeClr val="accent2">
              <a:lumMod val="5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Comic Sans MS" panose="030F0702030302020204" pitchFamily="66" charset="0"/>
              </a:rPr>
              <a:t>Educative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10" name="Flowchart: Alternate Process 9">
            <a:extLst>
              <a:ext uri="{FF2B5EF4-FFF2-40B4-BE49-F238E27FC236}">
                <a16:creationId xmlns:a16="http://schemas.microsoft.com/office/drawing/2014/main" id="{72B3423E-BA48-4245-B4F2-554CA212E4AA}"/>
              </a:ext>
            </a:extLst>
          </p:cNvPr>
          <p:cNvSpPr/>
          <p:nvPr/>
        </p:nvSpPr>
        <p:spPr>
          <a:xfrm>
            <a:off x="7249310" y="1834964"/>
            <a:ext cx="3655984" cy="612648"/>
          </a:xfrm>
          <a:prstGeom prst="flowChartAlternateProcess">
            <a:avLst/>
          </a:prstGeom>
          <a:solidFill>
            <a:schemeClr val="accent1">
              <a:lumMod val="5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Comic Sans MS" panose="030F0702030302020204" pitchFamily="66" charset="0"/>
              </a:rPr>
              <a:t>The five pillars of Youth Work in Wales 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9" name="Flowchart: Alternate Process 8">
            <a:extLst>
              <a:ext uri="{FF2B5EF4-FFF2-40B4-BE49-F238E27FC236}">
                <a16:creationId xmlns:a16="http://schemas.microsoft.com/office/drawing/2014/main" id="{8BACEE83-AE4C-4A8D-B1E3-E11BE5300B26}"/>
              </a:ext>
            </a:extLst>
          </p:cNvPr>
          <p:cNvSpPr/>
          <p:nvPr/>
        </p:nvSpPr>
        <p:spPr>
          <a:xfrm>
            <a:off x="9219106" y="2644525"/>
            <a:ext cx="1686189" cy="612648"/>
          </a:xfrm>
          <a:prstGeom prst="flowChartAlternateProcess">
            <a:avLst/>
          </a:prstGeom>
          <a:solidFill>
            <a:schemeClr val="accent2">
              <a:lumMod val="5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Comic Sans MS" panose="030F0702030302020204" pitchFamily="66" charset="0"/>
              </a:rPr>
              <a:t>Participative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12" name="Flowchart: Alternate Process 11">
            <a:extLst>
              <a:ext uri="{FF2B5EF4-FFF2-40B4-BE49-F238E27FC236}">
                <a16:creationId xmlns:a16="http://schemas.microsoft.com/office/drawing/2014/main" id="{047C153E-393A-4015-8DB9-C3626094E4ED}"/>
              </a:ext>
            </a:extLst>
          </p:cNvPr>
          <p:cNvSpPr/>
          <p:nvPr/>
        </p:nvSpPr>
        <p:spPr>
          <a:xfrm>
            <a:off x="7249310" y="3576587"/>
            <a:ext cx="1686189" cy="612648"/>
          </a:xfrm>
          <a:prstGeom prst="flowChartAlternateProcess">
            <a:avLst/>
          </a:prstGeom>
          <a:solidFill>
            <a:schemeClr val="accent2">
              <a:lumMod val="5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Comic Sans MS" panose="030F0702030302020204" pitchFamily="66" charset="0"/>
              </a:rPr>
              <a:t>Inclusive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14" name="Flowchart: Alternate Process 13">
            <a:extLst>
              <a:ext uri="{FF2B5EF4-FFF2-40B4-BE49-F238E27FC236}">
                <a16:creationId xmlns:a16="http://schemas.microsoft.com/office/drawing/2014/main" id="{7FB1CC79-9070-48C5-8458-D6DABD24F1D4}"/>
              </a:ext>
            </a:extLst>
          </p:cNvPr>
          <p:cNvSpPr/>
          <p:nvPr/>
        </p:nvSpPr>
        <p:spPr>
          <a:xfrm>
            <a:off x="7045906" y="4369674"/>
            <a:ext cx="4177717" cy="1394544"/>
          </a:xfrm>
          <a:prstGeom prst="flowChartAlternateProcess">
            <a:avLst/>
          </a:prstGeom>
          <a:solidFill>
            <a:schemeClr val="accent2">
              <a:lumMod val="5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Comic Sans MS" panose="030F0702030302020204" pitchFamily="66" charset="0"/>
              </a:rPr>
              <a:t>Expressive</a:t>
            </a:r>
          </a:p>
          <a:p>
            <a:pPr algn="ctr"/>
            <a:r>
              <a:rPr lang="en-US" sz="1600" dirty="0">
                <a:latin typeface="Comic Sans MS" panose="030F0702030302020204" pitchFamily="66" charset="0"/>
              </a:rPr>
              <a:t>Encouraging and enabling young people to express themselves through a broad range of creative and challenging opportunities</a:t>
            </a:r>
            <a:endParaRPr lang="en-GB" sz="1600" dirty="0">
              <a:latin typeface="Comic Sans MS" panose="030F0702030302020204" pitchFamily="66" charset="0"/>
            </a:endParaRPr>
          </a:p>
        </p:txBody>
      </p:sp>
      <p:sp>
        <p:nvSpPr>
          <p:cNvPr id="16" name="Flowchart: Alternate Process 15">
            <a:extLst>
              <a:ext uri="{FF2B5EF4-FFF2-40B4-BE49-F238E27FC236}">
                <a16:creationId xmlns:a16="http://schemas.microsoft.com/office/drawing/2014/main" id="{D9652384-A26E-4981-995B-DCC326DDC5B6}"/>
              </a:ext>
            </a:extLst>
          </p:cNvPr>
          <p:cNvSpPr/>
          <p:nvPr/>
        </p:nvSpPr>
        <p:spPr>
          <a:xfrm>
            <a:off x="9219105" y="3576587"/>
            <a:ext cx="1686189" cy="612648"/>
          </a:xfrm>
          <a:prstGeom prst="flowChartAlternateProcess">
            <a:avLst/>
          </a:prstGeom>
          <a:solidFill>
            <a:schemeClr val="accent2">
              <a:lumMod val="5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Comic Sans MS" panose="030F0702030302020204" pitchFamily="66" charset="0"/>
              </a:rPr>
              <a:t>Empowering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B7499F8-C588-4319-B5A4-5713F26C10A6}"/>
              </a:ext>
            </a:extLst>
          </p:cNvPr>
          <p:cNvSpPr txBox="1"/>
          <p:nvPr/>
        </p:nvSpPr>
        <p:spPr>
          <a:xfrm>
            <a:off x="1465942" y="6120384"/>
            <a:ext cx="100551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(Girls Brigade Scotland, 2015).                           Youth work in Wales Review Group, 2018, p. 5-6)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972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F3DB7-313A-4894-BA6B-34379FE11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0805" y="624110"/>
            <a:ext cx="9373808" cy="128089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Comic Sans MS" panose="030F0702030302020204" pitchFamily="66" charset="0"/>
              </a:rPr>
              <a:t>Conclusion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DC94F-5A0C-4596-A73F-7B027BE8B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6011" y="2133600"/>
            <a:ext cx="10737908" cy="3777622"/>
          </a:xfrm>
        </p:spPr>
        <p:txBody>
          <a:bodyPr>
            <a:noAutofit/>
          </a:bodyPr>
          <a:lstStyle/>
          <a:p>
            <a:r>
              <a:rPr lang="en-US" sz="2000" dirty="0">
                <a:latin typeface="Comic Sans MS" panose="030F0702030302020204" pitchFamily="66" charset="0"/>
              </a:rPr>
              <a:t>Critical thinking – Young people may allow us to understand ourselves better.</a:t>
            </a:r>
          </a:p>
          <a:p>
            <a:pPr marL="0" indent="0">
              <a:buNone/>
            </a:pPr>
            <a:endParaRPr lang="en-US" sz="200" dirty="0">
              <a:latin typeface="Comic Sans MS" panose="030F0702030302020204" pitchFamily="66" charset="0"/>
            </a:endParaRPr>
          </a:p>
          <a:p>
            <a:r>
              <a:rPr lang="en-US" sz="2000" dirty="0">
                <a:latin typeface="Comic Sans MS" panose="030F0702030302020204" pitchFamily="66" charset="0"/>
              </a:rPr>
              <a:t>Group Work – Young people may change through new experiences.</a:t>
            </a:r>
          </a:p>
          <a:p>
            <a:pPr marL="0" indent="0">
              <a:buNone/>
            </a:pPr>
            <a:endParaRPr lang="en-US" sz="200" dirty="0">
              <a:latin typeface="Comic Sans MS" panose="030F0702030302020204" pitchFamily="66" charset="0"/>
            </a:endParaRPr>
          </a:p>
          <a:p>
            <a:r>
              <a:rPr lang="en-US" sz="2000" dirty="0">
                <a:latin typeface="Comic Sans MS" panose="030F0702030302020204" pitchFamily="66" charset="0"/>
              </a:rPr>
              <a:t>Writing - from slang to the Queen’s English.</a:t>
            </a:r>
          </a:p>
          <a:p>
            <a:pPr marL="0" indent="0">
              <a:buNone/>
            </a:pPr>
            <a:endParaRPr lang="en-US" sz="200" dirty="0">
              <a:latin typeface="Comic Sans MS" panose="030F0702030302020204" pitchFamily="66" charset="0"/>
            </a:endParaRPr>
          </a:p>
          <a:p>
            <a:r>
              <a:rPr lang="en-US" sz="2000" dirty="0">
                <a:latin typeface="Comic Sans MS" panose="030F0702030302020204" pitchFamily="66" charset="0"/>
              </a:rPr>
              <a:t> Employment - communicate to Influence.</a:t>
            </a:r>
          </a:p>
          <a:p>
            <a:pPr marL="0" indent="0">
              <a:buNone/>
            </a:pPr>
            <a:endParaRPr lang="en-US" sz="200" dirty="0">
              <a:latin typeface="Comic Sans MS" panose="030F0702030302020204" pitchFamily="66" charset="0"/>
            </a:endParaRPr>
          </a:p>
          <a:p>
            <a:r>
              <a:rPr lang="en-US" sz="2000" dirty="0">
                <a:latin typeface="Comic Sans MS" panose="030F0702030302020204" pitchFamily="66" charset="0"/>
              </a:rPr>
              <a:t>Youth Guidelines – National Occupational Standards to the five pillars of Youthwork</a:t>
            </a:r>
            <a:endParaRPr lang="en-GB" sz="2000" dirty="0"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B7BDAB-EF9B-43F9-9A19-3FF92B66F9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1925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DBD26-2BA8-4D25-97A8-DE771F59E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9035" y="405997"/>
            <a:ext cx="8911687" cy="128089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Comic Sans MS" panose="030F0702030302020204" pitchFamily="66" charset="0"/>
              </a:rPr>
              <a:t>References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5533A-989F-4D23-977F-9FF7FCB51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88" y="1232383"/>
            <a:ext cx="10817224" cy="4561393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Blacker, H. (2010) ‘Relationships, friendship and youth work’, in Jeffs, T. &amp; Smith, M. (eds.) </a:t>
            </a:r>
            <a:r>
              <a:rPr lang="en-GB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work Practice.</a:t>
            </a: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Basingstoke: Palgrave Macmillan.</a:t>
            </a:r>
            <a:endParaRPr lang="en-GB" sz="5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Cottrell, S. (2011) </a:t>
            </a:r>
            <a:r>
              <a:rPr lang="en-GB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Critical thinking skills, Developing effective analysis and argument</a:t>
            </a: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2nd </a:t>
            </a:r>
            <a:r>
              <a:rPr lang="en-GB" sz="5600" b="1" dirty="0" err="1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Basingstoke: Palgrave Macmillan.</a:t>
            </a:r>
            <a:endParaRPr lang="en-GB" sz="5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5600" b="1" dirty="0" err="1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Sapin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 (2013) </a:t>
            </a:r>
            <a:r>
              <a:rPr lang="en-US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Essential Skills for Youth Work Practice.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</a:t>
            </a:r>
            <a:r>
              <a:rPr lang="en-US" sz="5600" b="1" baseline="30000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nd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5600" b="1" dirty="0" err="1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London: SAGE Publications.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800" b="1" kern="0" dirty="0">
                <a:solidFill>
                  <a:srgbClr val="3F3F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BBC. (28/02/2020) </a:t>
            </a:r>
            <a:r>
              <a:rPr lang="en-GB" sz="4800" b="1" i="1" kern="0" dirty="0">
                <a:solidFill>
                  <a:srgbClr val="3F3F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Greta Thunberg: Who is she and what does she want?</a:t>
            </a:r>
            <a:r>
              <a:rPr lang="en-GB" sz="4800" b="1" kern="0" dirty="0">
                <a:solidFill>
                  <a:srgbClr val="3F3F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</a:t>
            </a:r>
            <a:r>
              <a:rPr lang="en-GB" sz="4800" b="1" i="1" kern="0" dirty="0">
                <a:solidFill>
                  <a:srgbClr val="3F3F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4800" b="1" i="1" u="none" strike="noStrike" kern="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https://www.bbc.co.uk/news/world-europe-49918719</a:t>
            </a:r>
            <a:r>
              <a:rPr lang="en-GB" sz="4800" b="1" i="1" kern="0" dirty="0">
                <a:solidFill>
                  <a:srgbClr val="3F3F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4800" b="1" kern="0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20 November 2020).</a:t>
            </a:r>
            <a:endParaRPr lang="en-GB" sz="5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Coburn, A. (2011) ‘Youth work as border pedagogy’</a:t>
            </a:r>
            <a:r>
              <a:rPr lang="en-US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</a:t>
            </a:r>
            <a:r>
              <a:rPr lang="en-US" sz="5600" b="1" dirty="0" err="1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Batsleer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 &amp; Davies, B. (Eds.) </a:t>
            </a:r>
            <a:r>
              <a:rPr lang="en-US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youth Work? 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Exeter: Learning Matters Ltd.</a:t>
            </a:r>
            <a:endParaRPr lang="en-GB" sz="5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Cottrell, S. (2019) </a:t>
            </a:r>
            <a:r>
              <a:rPr lang="en-GB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study skills handbook</a:t>
            </a: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5th </a:t>
            </a:r>
            <a:r>
              <a:rPr lang="en-GB" sz="5600" b="1" dirty="0" err="1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London: Red Globe press.</a:t>
            </a:r>
            <a:endParaRPr lang="en-GB" sz="5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Thompson, N. (2009) ‘Influencing Skills’, in Harrison, R. Benjamin, C.  Curran, S. Hunter, R. (eds.) </a:t>
            </a:r>
            <a:r>
              <a:rPr lang="en-US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Leading Work with young people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Milton Keynes: The Open University.</a:t>
            </a:r>
            <a:endParaRPr lang="en-GB" sz="5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Girls Brigade Scotland. (2015) </a:t>
            </a:r>
            <a:r>
              <a:rPr lang="en-GB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National Occupational Standards of Youth Work Functional Map presentation © 2015. </a:t>
            </a: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</a:t>
            </a:r>
            <a:r>
              <a:rPr lang="en-GB" sz="5600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at: </a:t>
            </a:r>
            <a:r>
              <a:rPr lang="en-US" sz="5600" strike="noStrike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https://www.slideshare.net/CTLScotland/national-occupational-standards-functional-map-for-gbs</a:t>
            </a:r>
            <a:r>
              <a:rPr lang="en-US" sz="5600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17 November 2020).</a:t>
            </a:r>
            <a:endParaRPr lang="en-GB" sz="5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Work in Wales Review Group. (2018) </a:t>
            </a:r>
            <a:r>
              <a:rPr lang="en-US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Work in Wales: principles and purposes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Youth Work in Wales </a:t>
            </a:r>
            <a:r>
              <a:rPr lang="en-US" sz="5600" b="1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Review Group.</a:t>
            </a:r>
            <a:endParaRPr lang="en-GB" sz="5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endParaRPr lang="en-GB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1EDAF6-C0CD-4C3B-A316-4671B04B0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656781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709</TotalTime>
  <Words>632</Words>
  <Application>Microsoft Office PowerPoint</Application>
  <PresentationFormat>Widescreen</PresentationFormat>
  <Paragraphs>119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Angsana New</vt:lpstr>
      <vt:lpstr>Arial</vt:lpstr>
      <vt:lpstr>Arial Narrow</vt:lpstr>
      <vt:lpstr>Blackadder ITC</vt:lpstr>
      <vt:lpstr>Calibri</vt:lpstr>
      <vt:lpstr>Century Gothic</vt:lpstr>
      <vt:lpstr>Comic Sans MS</vt:lpstr>
      <vt:lpstr>Wingdings 3</vt:lpstr>
      <vt:lpstr>Wisp</vt:lpstr>
      <vt:lpstr>        Academic Study Skills  Seminar Presentation </vt:lpstr>
      <vt:lpstr>Introduction</vt:lpstr>
      <vt:lpstr>Critical Thinking </vt:lpstr>
      <vt:lpstr>Critical Thinking</vt:lpstr>
      <vt:lpstr>Group Work</vt:lpstr>
      <vt:lpstr>Effective Writing</vt:lpstr>
      <vt:lpstr>Youth Work Standards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Student 2012183</dc:title>
  <dc:creator>Nicholas Mark Sutton</dc:creator>
  <cp:lastModifiedBy>Nicholas Mark Sutton (2012183)</cp:lastModifiedBy>
  <cp:revision>38</cp:revision>
  <cp:lastPrinted>2020-11-19T14:49:59Z</cp:lastPrinted>
  <dcterms:created xsi:type="dcterms:W3CDTF">2020-11-17T11:15:37Z</dcterms:created>
  <dcterms:modified xsi:type="dcterms:W3CDTF">2020-11-20T12:20:22Z</dcterms:modified>
</cp:coreProperties>
</file>