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5" r:id="rId3"/>
    <p:sldId id="274" r:id="rId4"/>
    <p:sldId id="271" r:id="rId5"/>
    <p:sldId id="272" r:id="rId6"/>
    <p:sldId id="273" r:id="rId7"/>
    <p:sldId id="260" r:id="rId8"/>
    <p:sldId id="277" r:id="rId9"/>
    <p:sldId id="262" r:id="rId10"/>
    <p:sldId id="278" r:id="rId11"/>
    <p:sldId id="279" r:id="rId12"/>
    <p:sldId id="276" r:id="rId13"/>
    <p:sldId id="280" r:id="rId14"/>
    <p:sldId id="266" r:id="rId15"/>
    <p:sldId id="268" r:id="rId16"/>
    <p:sldId id="28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678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B409320-BA57-CC4D-AD67-CE72002D3E1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F2928D2-2371-DB48-B829-C032BF8512CC}" type="datetimeFigureOut">
              <a:rPr lang="en-US" smtClean="0"/>
              <a:t>3/18/2022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ain+t+i+a+woman+speech&amp;&amp;view=detail&amp;mid=68BF83DE86E93260A20968BF83DE86E93260A209&amp;&amp;FORM=VDRVRV" TargetMode="External"/><Relationship Id="rId2" Type="http://schemas.openxmlformats.org/officeDocument/2006/relationships/hyperlink" Target="http://www.bing.com/videos/search?q=ain+t+i+a+woman+speech&amp;&amp;view=detail&amp;mid=E02DB3D5669D724C79E2E02DB3D5669D724C79E2&amp;rvsmid=106C686A563C38989B2B106C686A563C38989B2B&amp;fsscr=0&amp;FORM=VDFSRV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journals.sagepub.com/doi/pdf/10.1177/0142064X990210730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4066" y="5196461"/>
            <a:ext cx="6876642" cy="2279405"/>
          </a:xfrm>
        </p:spPr>
        <p:txBody>
          <a:bodyPr/>
          <a:lstStyle/>
          <a:p>
            <a:endParaRPr lang="en-US" dirty="0"/>
          </a:p>
          <a:p>
            <a:r>
              <a:rPr lang="en-US" dirty="0" err="1"/>
              <a:t>Dr</a:t>
            </a:r>
            <a:r>
              <a:rPr lang="en-US" dirty="0"/>
              <a:t> Jessica Mary Keady</a:t>
            </a:r>
          </a:p>
          <a:p>
            <a:r>
              <a:rPr lang="en-US"/>
              <a:t>j.keady@uwtsd.ac.uk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253" y="0"/>
            <a:ext cx="7167467" cy="53830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0731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7620000" cy="1143000"/>
          </a:xfrm>
        </p:spPr>
        <p:txBody>
          <a:bodyPr/>
          <a:lstStyle/>
          <a:p>
            <a:r>
              <a:rPr lang="en-US" dirty="0"/>
              <a:t>Defining Terms - Colonialism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endParaRPr lang="en-US" sz="3600" dirty="0"/>
          </a:p>
          <a:p>
            <a:pPr marL="114300" indent="0">
              <a:buNone/>
            </a:pPr>
            <a:r>
              <a:rPr lang="en-US" sz="3600" dirty="0"/>
              <a:t>Is generally defined as the </a:t>
            </a:r>
            <a:r>
              <a:rPr lang="en-US" sz="3600" b="1" dirty="0"/>
              <a:t>occupation</a:t>
            </a:r>
            <a:r>
              <a:rPr lang="en-US" sz="3600" dirty="0"/>
              <a:t> and </a:t>
            </a:r>
            <a:r>
              <a:rPr lang="en-US" sz="3600" b="1" dirty="0"/>
              <a:t>control </a:t>
            </a:r>
            <a:r>
              <a:rPr lang="en-US" sz="3600" dirty="0"/>
              <a:t>of one nation by another. </a:t>
            </a:r>
          </a:p>
        </p:txBody>
      </p:sp>
    </p:spTree>
    <p:extLst>
      <p:ext uri="{BB962C8B-B14F-4D97-AF65-F5344CB8AC3E}">
        <p14:creationId xmlns:p14="http://schemas.microsoft.com/office/powerpoint/2010/main" val="3933962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Colonialism: British Empire 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r="2381"/>
          <a:stretch>
            <a:fillRect/>
          </a:stretch>
        </p:blipFill>
        <p:spPr bwMode="auto">
          <a:xfrm>
            <a:off x="195376" y="1417639"/>
            <a:ext cx="8948624" cy="5289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522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945" y="274638"/>
            <a:ext cx="5532108" cy="6141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45112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31" y="235973"/>
            <a:ext cx="5828715" cy="640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4322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2322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</a:t>
            </a:r>
            <a:r>
              <a:rPr lang="en-GB" dirty="0" err="1"/>
              <a:t>Postcolonialism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200" dirty="0"/>
          </a:p>
          <a:p>
            <a:r>
              <a:rPr lang="en-US" sz="3200" b="1" dirty="0" err="1"/>
              <a:t>Postcolonialism</a:t>
            </a:r>
            <a:r>
              <a:rPr lang="en-US" sz="3200" dirty="0"/>
              <a:t> speaks about the human consequences of external control and the exploitation of native people and their lands.</a:t>
            </a:r>
          </a:p>
        </p:txBody>
      </p:sp>
    </p:spTree>
    <p:extLst>
      <p:ext uri="{BB962C8B-B14F-4D97-AF65-F5344CB8AC3E}">
        <p14:creationId xmlns:p14="http://schemas.microsoft.com/office/powerpoint/2010/main" val="2585872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Postcolonial Studies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268" y="1417638"/>
            <a:ext cx="8365066" cy="5237162"/>
          </a:xfrm>
        </p:spPr>
        <p:txBody>
          <a:bodyPr>
            <a:normAutofit/>
          </a:bodyPr>
          <a:lstStyle/>
          <a:p>
            <a:r>
              <a:rPr lang="en-US" sz="2400" dirty="0"/>
              <a:t>Is an academic discipline that analyzes, explains, and responds to the </a:t>
            </a:r>
            <a:r>
              <a:rPr lang="en-GB" sz="2400" dirty="0"/>
              <a:t>legacy of colonialism. </a:t>
            </a:r>
          </a:p>
          <a:p>
            <a:pPr marL="114300" indent="0">
              <a:buNone/>
            </a:pPr>
            <a:r>
              <a:rPr lang="en-GB" sz="2400" dirty="0" err="1">
                <a:solidFill>
                  <a:srgbClr val="2F2B20"/>
                </a:solidFill>
              </a:rPr>
              <a:t>Sugirtharajah</a:t>
            </a:r>
            <a:r>
              <a:rPr lang="en-GB" sz="2400" dirty="0">
                <a:solidFill>
                  <a:srgbClr val="2F2B20"/>
                </a:solidFill>
              </a:rPr>
              <a:t>, </a:t>
            </a:r>
          </a:p>
          <a:p>
            <a:endParaRPr lang="en-GB" sz="2400" dirty="0">
              <a:solidFill>
                <a:srgbClr val="2F2B20"/>
              </a:solidFill>
            </a:endParaRPr>
          </a:p>
          <a:p>
            <a:r>
              <a:rPr lang="en-GB" sz="2400" dirty="0">
                <a:solidFill>
                  <a:srgbClr val="2F2B20"/>
                </a:solidFill>
              </a:rPr>
              <a:t>“What postcolonial theory does is it offers a space for the once colonized” (1999, 4)</a:t>
            </a:r>
            <a:endParaRPr lang="en-GB" sz="2400" dirty="0"/>
          </a:p>
          <a:p>
            <a:r>
              <a:rPr lang="en-GB" sz="2400" dirty="0"/>
              <a:t>“It is an act of reclamation, redemption and reaffirmation against the past colonial tendencies” (1999, 4)</a:t>
            </a:r>
          </a:p>
          <a:p>
            <a:endParaRPr lang="en-GB" sz="2400" dirty="0"/>
          </a:p>
          <a:p>
            <a:r>
              <a:rPr lang="en-GB" sz="2400" dirty="0"/>
              <a:t>In theology and biblical studies, this includes reading strategies grounded in the experience of people in formerly-colonized nations.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865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Postcolonial critique of feminism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Too white and too middle class</a:t>
            </a:r>
          </a:p>
          <a:p>
            <a:r>
              <a:rPr lang="en-GB" dirty="0"/>
              <a:t>Ignores other dimensions of oppression </a:t>
            </a:r>
          </a:p>
          <a:p>
            <a:r>
              <a:rPr lang="en-GB" dirty="0"/>
              <a:t>Takes too little account of the ways in which white, academic feminists benefit from patriarchy and race/class privilege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1"/>
          <p:cNvSpPr txBox="1"/>
          <p:nvPr/>
        </p:nvSpPr>
        <p:spPr>
          <a:xfrm>
            <a:off x="859366" y="4356100"/>
            <a:ext cx="2209800" cy="495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00"/>
              </a:lnSpc>
              <a:tabLst/>
            </a:pPr>
            <a:r>
              <a:rPr lang="en-US" altLang="zh-CN" sz="3200" dirty="0">
                <a:solidFill>
                  <a:srgbClr val="660066"/>
                </a:solidFill>
                <a:latin typeface="Calibri" pitchFamily="18" charset="0"/>
                <a:cs typeface="Calibri" pitchFamily="18" charset="0"/>
              </a:rPr>
              <a:t>RESPONSES    :    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4102100" y="4108450"/>
            <a:ext cx="3403600" cy="990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900"/>
              </a:lnSpc>
              <a:tabLst/>
            </a:pPr>
            <a:r>
              <a:rPr lang="en-US" altLang="zh-CN" sz="3200" dirty="0">
                <a:solidFill>
                  <a:srgbClr val="FF0080"/>
                </a:solidFill>
                <a:latin typeface="Calibri" pitchFamily="18" charset="0"/>
                <a:cs typeface="Calibri" pitchFamily="18" charset="0"/>
              </a:rPr>
              <a:t>WOMANISM    </a:t>
            </a:r>
          </a:p>
          <a:p>
            <a:pPr>
              <a:lnSpc>
                <a:spcPts val="3900"/>
              </a:lnSpc>
              <a:tabLst/>
            </a:pPr>
            <a:r>
              <a:rPr lang="en-US" altLang="zh-CN" sz="3200" dirty="0">
                <a:solidFill>
                  <a:srgbClr val="FF0080"/>
                </a:solidFill>
                <a:latin typeface="Calibri" pitchFamily="18" charset="0"/>
                <a:cs typeface="Calibri" pitchFamily="18" charset="0"/>
              </a:rPr>
              <a:t>INTERSECTIONALITY   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868" y="5384800"/>
            <a:ext cx="85513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 err="1"/>
              <a:t>Intersectionality</a:t>
            </a:r>
            <a:r>
              <a:rPr lang="en-GB" sz="2200" dirty="0"/>
              <a:t> - a tool “designed to combat feminist hierarchy, hegemony and exclusivity” (Nash 2008)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049885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Sojourner Truth (1797-1883)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202267"/>
            <a:ext cx="8545510" cy="5655733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Born into enslavement in New York</a:t>
            </a:r>
          </a:p>
          <a:p>
            <a:r>
              <a:rPr lang="en-US" dirty="0"/>
              <a:t> New York emancipated all slaves on</a:t>
            </a:r>
          </a:p>
          <a:p>
            <a:pPr marL="114300" indent="0">
              <a:buNone/>
            </a:pPr>
            <a:r>
              <a:rPr lang="en-US" dirty="0"/>
              <a:t>July 4</a:t>
            </a:r>
            <a:r>
              <a:rPr lang="en-US" baseline="30000" dirty="0"/>
              <a:t>th</a:t>
            </a:r>
            <a:r>
              <a:rPr lang="en-US" dirty="0"/>
              <a:t> 1827 (in 1863 President</a:t>
            </a:r>
          </a:p>
          <a:p>
            <a:pPr marL="114300" indent="0">
              <a:buNone/>
            </a:pPr>
            <a:r>
              <a:rPr lang="en-US" dirty="0"/>
              <a:t>Lincoln issued the Emancipation </a:t>
            </a:r>
          </a:p>
          <a:p>
            <a:pPr marL="114300" indent="0">
              <a:buNone/>
            </a:pPr>
            <a:r>
              <a:rPr lang="en-US" dirty="0"/>
              <a:t>Proclamation) </a:t>
            </a:r>
          </a:p>
          <a:p>
            <a:r>
              <a:rPr lang="en-US" dirty="0"/>
              <a:t>She converted to Christianity and</a:t>
            </a:r>
          </a:p>
          <a:p>
            <a:pPr marL="114300" indent="0">
              <a:buNone/>
            </a:pPr>
            <a:r>
              <a:rPr lang="en-US" dirty="0"/>
              <a:t>worked as a housekeeper</a:t>
            </a:r>
          </a:p>
          <a:p>
            <a:r>
              <a:rPr lang="en-US" dirty="0"/>
              <a:t>From 1843 Truth devoted the rest of</a:t>
            </a:r>
          </a:p>
          <a:p>
            <a:pPr marL="114300" indent="0">
              <a:buNone/>
            </a:pPr>
            <a:r>
              <a:rPr lang="en-US" dirty="0"/>
              <a:t>her life to campaigning for abolishment </a:t>
            </a:r>
          </a:p>
          <a:p>
            <a:r>
              <a:rPr lang="en-US" dirty="0"/>
              <a:t>Truth is remembered as one of the</a:t>
            </a:r>
          </a:p>
          <a:p>
            <a:pPr marL="114300" indent="0">
              <a:buNone/>
            </a:pPr>
            <a:r>
              <a:rPr lang="en-US" dirty="0"/>
              <a:t>foremost leaders of the abolition </a:t>
            </a:r>
          </a:p>
          <a:p>
            <a:pPr marL="114300" indent="0">
              <a:buNone/>
            </a:pPr>
            <a:r>
              <a:rPr lang="en-US" dirty="0"/>
              <a:t>movement and an early advocate of women's rights. </a:t>
            </a:r>
          </a:p>
          <a:p>
            <a:endParaRPr lang="en-US" dirty="0"/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764" y="1202267"/>
            <a:ext cx="3140747" cy="397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59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46138"/>
            <a:ext cx="7620000" cy="1143000"/>
          </a:xfrm>
        </p:spPr>
        <p:txBody>
          <a:bodyPr/>
          <a:lstStyle/>
          <a:p>
            <a:r>
              <a:rPr lang="en-US" sz="4000" dirty="0"/>
              <a:t>“</a:t>
            </a:r>
            <a:r>
              <a:rPr lang="en-US" sz="4000" dirty="0" err="1"/>
              <a:t>Ain’t</a:t>
            </a:r>
            <a:r>
              <a:rPr lang="en-US" sz="4000" dirty="0"/>
              <a:t> I a Woman” - Sojourner Truth, May 1851, Ohio Women's Rights Convention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7732"/>
            <a:ext cx="7620000" cy="3793067"/>
          </a:xfrm>
        </p:spPr>
        <p:txBody>
          <a:bodyPr/>
          <a:lstStyle/>
          <a:p>
            <a:endParaRPr lang="en-GB" dirty="0">
              <a:hlinkClick r:id="rId2"/>
            </a:endParaRPr>
          </a:p>
          <a:p>
            <a:r>
              <a:rPr lang="en-GB" dirty="0">
                <a:hlinkClick r:id="rId3"/>
              </a:rPr>
              <a:t>https://www.bing.com/videos/search?q=ain+t+i+a+woman+speech&amp;&amp;view=detail&amp;mid=68BF83DE86E93260A20968BF83DE86E93260A209&amp;&amp;FORM=VDRVRV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175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Postcolonialism</a:t>
            </a:r>
            <a:r>
              <a:rPr lang="en-US" dirty="0"/>
              <a:t> and the Bible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/>
              <a:t>How to read a biblical text from a postcolonial perspective…</a:t>
            </a:r>
          </a:p>
          <a:p>
            <a:endParaRPr lang="en-US" dirty="0"/>
          </a:p>
          <a:p>
            <a:endParaRPr lang="en-US" dirty="0"/>
          </a:p>
          <a:p>
            <a:pPr marL="114300" indent="0">
              <a:buNone/>
            </a:pPr>
            <a:r>
              <a:rPr lang="en-GB" dirty="0">
                <a:hlinkClick r:id="rId2"/>
              </a:rPr>
              <a:t>https://journals.sagepub.com/doi/pdf/10.1177/0142064X9902107301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9335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Bible and Power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postcolonial reading would question the text….</a:t>
            </a:r>
          </a:p>
          <a:p>
            <a:endParaRPr lang="en-GB" dirty="0"/>
          </a:p>
          <a:p>
            <a:r>
              <a:rPr lang="en-GB" dirty="0"/>
              <a:t>Whose interpretation?</a:t>
            </a:r>
          </a:p>
          <a:p>
            <a:r>
              <a:rPr lang="en-GB" dirty="0"/>
              <a:t>What agendas?</a:t>
            </a:r>
          </a:p>
          <a:p>
            <a:r>
              <a:rPr lang="en-GB" dirty="0"/>
              <a:t>What is privileged?</a:t>
            </a:r>
          </a:p>
          <a:p>
            <a:r>
              <a:rPr lang="en-GB" dirty="0"/>
              <a:t>Who is writing?</a:t>
            </a:r>
          </a:p>
          <a:p>
            <a:r>
              <a:rPr lang="en-GB" dirty="0"/>
              <a:t>Who is the intended audience?</a:t>
            </a:r>
          </a:p>
          <a:p>
            <a:endParaRPr lang="en-GB" dirty="0"/>
          </a:p>
          <a:p>
            <a:r>
              <a:rPr lang="en-GB" dirty="0"/>
              <a:t>It also wants to ask questions about the power dynamics </a:t>
            </a:r>
            <a:r>
              <a:rPr lang="en-GB" i="1" dirty="0"/>
              <a:t>in</a:t>
            </a:r>
            <a:r>
              <a:rPr lang="en-GB" dirty="0"/>
              <a:t> and </a:t>
            </a:r>
            <a:r>
              <a:rPr lang="en-GB" i="1" dirty="0"/>
              <a:t>behind</a:t>
            </a:r>
            <a:r>
              <a:rPr lang="en-GB" dirty="0"/>
              <a:t> biblical text. </a:t>
            </a:r>
          </a:p>
        </p:txBody>
      </p:sp>
    </p:spTree>
    <p:extLst>
      <p:ext uri="{BB962C8B-B14F-4D97-AF65-F5344CB8AC3E}">
        <p14:creationId xmlns:p14="http://schemas.microsoft.com/office/powerpoint/2010/main" val="1672735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A Postcolonial Reading:</a:t>
            </a:r>
            <a:br>
              <a:rPr lang="en-GB" sz="3200" dirty="0"/>
            </a:br>
            <a:r>
              <a:rPr lang="en-GB" sz="3200" dirty="0"/>
              <a:t>Slavery in the Bible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6532" y="1417638"/>
            <a:ext cx="7930668" cy="5440362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en-US" b="1" baseline="30000" dirty="0"/>
              <a:t>20 </a:t>
            </a:r>
            <a:r>
              <a:rPr lang="en-US" dirty="0"/>
              <a:t>When a </a:t>
            </a:r>
            <a:r>
              <a:rPr lang="en-US" b="1" dirty="0" err="1"/>
              <a:t>slaveowne</a:t>
            </a:r>
            <a:r>
              <a:rPr lang="en-US" dirty="0" err="1"/>
              <a:t>r</a:t>
            </a:r>
            <a:r>
              <a:rPr lang="en-US" dirty="0"/>
              <a:t> strikes a male or</a:t>
            </a:r>
          </a:p>
          <a:p>
            <a:pPr marL="114300" indent="0">
              <a:buNone/>
            </a:pPr>
            <a:r>
              <a:rPr lang="en-US" dirty="0"/>
              <a:t>female slave with a rod and the </a:t>
            </a:r>
            <a:r>
              <a:rPr lang="en-US" b="1" dirty="0"/>
              <a:t>slave </a:t>
            </a:r>
            <a:r>
              <a:rPr lang="en-US" dirty="0"/>
              <a:t>dies </a:t>
            </a:r>
          </a:p>
          <a:p>
            <a:pPr marL="114300" indent="0">
              <a:buNone/>
            </a:pPr>
            <a:r>
              <a:rPr lang="en-US" dirty="0"/>
              <a:t>immediately, the</a:t>
            </a:r>
            <a:r>
              <a:rPr lang="en-US" b="1" dirty="0"/>
              <a:t> owner </a:t>
            </a:r>
            <a:r>
              <a:rPr lang="en-US" dirty="0"/>
              <a:t>shall be punished. </a:t>
            </a:r>
          </a:p>
          <a:p>
            <a:pPr marL="114300" indent="0">
              <a:buNone/>
            </a:pPr>
            <a:r>
              <a:rPr lang="en-US" b="1" baseline="30000" dirty="0"/>
              <a:t>21</a:t>
            </a:r>
            <a:r>
              <a:rPr lang="en-US" baseline="30000" dirty="0"/>
              <a:t> </a:t>
            </a:r>
            <a:r>
              <a:rPr lang="en-US" dirty="0"/>
              <a:t>But if the</a:t>
            </a:r>
            <a:r>
              <a:rPr lang="en-US" b="1" dirty="0"/>
              <a:t> slave </a:t>
            </a:r>
            <a:r>
              <a:rPr lang="en-US" dirty="0"/>
              <a:t>survives a day or two, </a:t>
            </a:r>
          </a:p>
          <a:p>
            <a:pPr marL="114300" indent="0">
              <a:buNone/>
            </a:pPr>
            <a:r>
              <a:rPr lang="en-US" dirty="0"/>
              <a:t>there is no punishment; for the slave is the owner’s</a:t>
            </a:r>
            <a:r>
              <a:rPr lang="en-US" b="1" dirty="0"/>
              <a:t> property</a:t>
            </a:r>
            <a:r>
              <a:rPr lang="en-US" dirty="0"/>
              <a:t>. (</a:t>
            </a:r>
            <a:r>
              <a:rPr lang="en-GB" dirty="0"/>
              <a:t>Exodus 21.20-21)</a:t>
            </a:r>
          </a:p>
          <a:p>
            <a:pPr marL="114300" indent="0">
              <a:buNone/>
            </a:pPr>
            <a:endParaRPr lang="en-US" b="1" baseline="30000" dirty="0"/>
          </a:p>
          <a:p>
            <a:pPr marL="114300" indent="0">
              <a:buNone/>
            </a:pPr>
            <a:r>
              <a:rPr lang="en-US" b="1" baseline="30000" dirty="0"/>
              <a:t>5</a:t>
            </a:r>
            <a:r>
              <a:rPr lang="en-US" b="1" dirty="0"/>
              <a:t> Slaves</a:t>
            </a:r>
            <a:r>
              <a:rPr lang="en-US" dirty="0"/>
              <a:t>, obey your earthly masters with fear and trembling, in singleness of heart, as you </a:t>
            </a:r>
            <a:r>
              <a:rPr lang="en-US" b="1" dirty="0"/>
              <a:t>obey Christ</a:t>
            </a:r>
            <a:r>
              <a:rPr lang="en-GB" dirty="0"/>
              <a:t>. (Eph. 6.5)</a:t>
            </a:r>
          </a:p>
          <a:p>
            <a:pPr marL="114300" indent="0">
              <a:buNone/>
            </a:pPr>
            <a:endParaRPr lang="en-US" b="1" dirty="0"/>
          </a:p>
          <a:p>
            <a:pPr marL="114300" indent="0">
              <a:buNone/>
            </a:pPr>
            <a:r>
              <a:rPr lang="en-US" b="1" dirty="0"/>
              <a:t>6 </a:t>
            </a:r>
            <a:r>
              <a:rPr lang="en-US" dirty="0"/>
              <a:t>Let all who are under the yoke of slavery </a:t>
            </a:r>
            <a:r>
              <a:rPr lang="en-US" b="1" dirty="0"/>
              <a:t>regard their masters as worthy of all honor</a:t>
            </a:r>
            <a:r>
              <a:rPr lang="en-US" dirty="0"/>
              <a:t>, so that the name of God and the teaching may not be blasphemed.</a:t>
            </a:r>
            <a:r>
              <a:rPr lang="en-US" baseline="30000" dirty="0"/>
              <a:t> </a:t>
            </a:r>
            <a:r>
              <a:rPr lang="en-US" b="1" baseline="30000" dirty="0"/>
              <a:t>2</a:t>
            </a:r>
            <a:r>
              <a:rPr lang="en-US" b="1" dirty="0"/>
              <a:t> </a:t>
            </a:r>
            <a:r>
              <a:rPr lang="en-US" dirty="0"/>
              <a:t>Those who have believing masters must not be disrespectful to them on the ground that they are members of the church; rather they must serve them all the more, since those who benefit by their service are believers and beloved. (</a:t>
            </a:r>
            <a:r>
              <a:rPr lang="en-GB" dirty="0"/>
              <a:t>1 Tim. 6.1-3)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0400" y="274638"/>
            <a:ext cx="2336800" cy="2387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441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866" y="477838"/>
            <a:ext cx="7620000" cy="1143000"/>
          </a:xfrm>
        </p:spPr>
        <p:txBody>
          <a:bodyPr/>
          <a:lstStyle/>
          <a:p>
            <a:r>
              <a:rPr lang="en-GB" sz="3200" dirty="0"/>
              <a:t>A Postcolonial Reading of the Canaanite Woman (Mathew 15: 21-28/parallel Mark 7: 24-30 )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5867"/>
            <a:ext cx="7620000" cy="4800600"/>
          </a:xfrm>
        </p:spPr>
        <p:txBody>
          <a:bodyPr/>
          <a:lstStyle/>
          <a:p>
            <a:r>
              <a:rPr lang="en-US" dirty="0"/>
              <a:t>Use  </a:t>
            </a:r>
            <a:r>
              <a:rPr lang="en-US" dirty="0" err="1"/>
              <a:t>Sugirtharajah’s</a:t>
            </a:r>
            <a:r>
              <a:rPr lang="en-US" dirty="0"/>
              <a:t> reading (especially A and B) to re-read this narrative from a postcolonial perspective </a:t>
            </a:r>
          </a:p>
          <a:p>
            <a:r>
              <a:rPr lang="en-US" dirty="0"/>
              <a:t>Look at the differences between Matthew and Mark (where is the woman from in Mark?)</a:t>
            </a:r>
          </a:p>
          <a:p>
            <a:r>
              <a:rPr lang="en-US" dirty="0"/>
              <a:t>Why do you think Matthew has edited some of the narrative?</a:t>
            </a:r>
          </a:p>
          <a:p>
            <a:pPr marL="114300" indent="0">
              <a:buNone/>
            </a:pPr>
            <a:endParaRPr lang="en-US" dirty="0"/>
          </a:p>
          <a:p>
            <a:r>
              <a:rPr lang="en-US" dirty="0"/>
              <a:t>Context: The </a:t>
            </a:r>
            <a:r>
              <a:rPr lang="en-US" dirty="0" err="1"/>
              <a:t>colonisation</a:t>
            </a:r>
            <a:r>
              <a:rPr lang="en-US" dirty="0"/>
              <a:t> of Canaan by Israel after the Exodus and the forty years in the wilderness (cf. Gen. 12: 4-6; Deut 7; Josh 13-22)</a:t>
            </a:r>
          </a:p>
          <a:p>
            <a:endParaRPr lang="en-US" dirty="0"/>
          </a:p>
          <a:p>
            <a:pPr marL="114300" indent="0" algn="ctr">
              <a:buNone/>
            </a:pPr>
            <a:r>
              <a:rPr lang="en-GB" dirty="0"/>
              <a:t>Think about issues of POWER, BOUNDARIES, GENDER, MARGINALIZATION, HYBRIDITY (cross cultures/race) </a:t>
            </a:r>
          </a:p>
        </p:txBody>
      </p:sp>
    </p:spTree>
    <p:extLst>
      <p:ext uri="{BB962C8B-B14F-4D97-AF65-F5344CB8AC3E}">
        <p14:creationId xmlns:p14="http://schemas.microsoft.com/office/powerpoint/2010/main" val="4085164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dirty="0"/>
              <a:t>Moore, S. (2006), </a:t>
            </a:r>
            <a:r>
              <a:rPr lang="en-GB" i="1" dirty="0"/>
              <a:t>Empire and Apocalypse: </a:t>
            </a:r>
            <a:r>
              <a:rPr lang="en-GB" i="1" dirty="0" err="1"/>
              <a:t>Postcolonialism</a:t>
            </a:r>
            <a:r>
              <a:rPr lang="en-GB" i="1" dirty="0"/>
              <a:t> and the New Testament. </a:t>
            </a:r>
            <a:r>
              <a:rPr lang="en-GB" dirty="0"/>
              <a:t>Sheffield: Sheffield Phoenix Press. </a:t>
            </a:r>
          </a:p>
          <a:p>
            <a:pPr marL="114300" indent="0">
              <a:buNone/>
            </a:pPr>
            <a:r>
              <a:rPr lang="en-GB" dirty="0"/>
              <a:t>Nash, J. (2008), “Re-Thinking </a:t>
            </a:r>
            <a:r>
              <a:rPr lang="en-GB" dirty="0" err="1"/>
              <a:t>Intersectionality</a:t>
            </a:r>
            <a:r>
              <a:rPr lang="en-GB" dirty="0"/>
              <a:t>,” </a:t>
            </a:r>
            <a:r>
              <a:rPr lang="en-GB" i="1" dirty="0"/>
              <a:t>Feminist Review </a:t>
            </a:r>
            <a:r>
              <a:rPr lang="en-GB" dirty="0"/>
              <a:t>89, 1-15.</a:t>
            </a:r>
          </a:p>
          <a:p>
            <a:pPr marL="114300" indent="0">
              <a:buNone/>
            </a:pPr>
            <a:r>
              <a:rPr lang="en-US" dirty="0" err="1"/>
              <a:t>Sugirtharajahm</a:t>
            </a:r>
            <a:r>
              <a:rPr lang="en-US" dirty="0"/>
              <a:t> R.S. (2001), </a:t>
            </a:r>
            <a:r>
              <a:rPr lang="en-US" i="1" dirty="0"/>
              <a:t>The Bible and the Third World: </a:t>
            </a:r>
            <a:r>
              <a:rPr lang="en-US" i="1" dirty="0" err="1"/>
              <a:t>Precolonial</a:t>
            </a:r>
            <a:r>
              <a:rPr lang="en-US" i="1" dirty="0"/>
              <a:t>, Colonial and Postcolonial Encounters</a:t>
            </a:r>
            <a:r>
              <a:rPr lang="en-US" dirty="0"/>
              <a:t>. Cambridge: Cambridge University Press.</a:t>
            </a:r>
          </a:p>
          <a:p>
            <a:pPr marL="114300" indent="0">
              <a:buNone/>
            </a:pPr>
            <a:r>
              <a:rPr lang="en-US" dirty="0"/>
              <a:t>Young, R. (2003). </a:t>
            </a:r>
            <a:r>
              <a:rPr lang="en-US" i="1" dirty="0" err="1"/>
              <a:t>Postcolonialism</a:t>
            </a:r>
            <a:r>
              <a:rPr lang="en-US" i="1" dirty="0"/>
              <a:t>: A Very Short Introduction</a:t>
            </a:r>
            <a:r>
              <a:rPr lang="en-US" dirty="0"/>
              <a:t>. Oxford: Oxford University Press. 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8349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0</TotalTime>
  <Words>782</Words>
  <Application>Microsoft Office PowerPoint</Application>
  <PresentationFormat>On-screen Show (4:3)</PresentationFormat>
  <Paragraphs>85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Cambria</vt:lpstr>
      <vt:lpstr>Adjacency</vt:lpstr>
      <vt:lpstr>PowerPoint Presentation</vt:lpstr>
      <vt:lpstr>Defining Terms - Colonialism</vt:lpstr>
      <vt:lpstr>Colonialism: British Empire </vt:lpstr>
      <vt:lpstr>PowerPoint Presentation</vt:lpstr>
      <vt:lpstr>PowerPoint Presentation</vt:lpstr>
      <vt:lpstr>PowerPoint Presentation</vt:lpstr>
      <vt:lpstr>Defining Postcolonialism</vt:lpstr>
      <vt:lpstr>Postcolonial Studies </vt:lpstr>
      <vt:lpstr>Postcolonial critique of feminism </vt:lpstr>
      <vt:lpstr>Sojourner Truth (1797-1883)</vt:lpstr>
      <vt:lpstr>“Ain’t I a Woman” - Sojourner Truth, May 1851, Ohio Women's Rights Convention</vt:lpstr>
      <vt:lpstr>Postcolonialism and the Bible</vt:lpstr>
      <vt:lpstr>The Bible and Power </vt:lpstr>
      <vt:lpstr>A Postcolonial Reading: Slavery in the Bible </vt:lpstr>
      <vt:lpstr>A Postcolonial Reading of the Canaanite Woman (Mathew 15: 21-28/parallel Mark 7: 24-30 )</vt:lpstr>
      <vt:lpstr>Initial 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Keady</dc:creator>
  <cp:lastModifiedBy>Jessica Keady</cp:lastModifiedBy>
  <cp:revision>30</cp:revision>
  <dcterms:created xsi:type="dcterms:W3CDTF">2016-11-29T14:59:09Z</dcterms:created>
  <dcterms:modified xsi:type="dcterms:W3CDTF">2022-03-18T11:13:53Z</dcterms:modified>
</cp:coreProperties>
</file>