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4"/>
  </p:notesMasterIdLst>
  <p:sldIdLst>
    <p:sldId id="295" r:id="rId5"/>
    <p:sldId id="273" r:id="rId6"/>
    <p:sldId id="274" r:id="rId7"/>
    <p:sldId id="281" r:id="rId8"/>
    <p:sldId id="276" r:id="rId9"/>
    <p:sldId id="280" r:id="rId10"/>
    <p:sldId id="260" r:id="rId11"/>
    <p:sldId id="311" r:id="rId12"/>
    <p:sldId id="312" r:id="rId13"/>
    <p:sldId id="305" r:id="rId14"/>
    <p:sldId id="316" r:id="rId15"/>
    <p:sldId id="310" r:id="rId16"/>
    <p:sldId id="286" r:id="rId17"/>
    <p:sldId id="307" r:id="rId18"/>
    <p:sldId id="315" r:id="rId19"/>
    <p:sldId id="309" r:id="rId20"/>
    <p:sldId id="298" r:id="rId21"/>
    <p:sldId id="267" r:id="rId22"/>
    <p:sldId id="268"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86369" autoAdjust="0"/>
  </p:normalViewPr>
  <p:slideViewPr>
    <p:cSldViewPr snapToGrid="0">
      <p:cViewPr varScale="1">
        <p:scale>
          <a:sx n="84" d="100"/>
          <a:sy n="84" d="100"/>
        </p:scale>
        <p:origin x="11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F1C7080-94B6-49DB-AF3C-D99576534226}" type="datetimeFigureOut">
              <a:rPr lang="en-GB" smtClean="0"/>
              <a:t>17/11/2024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10AA2DA-5A3D-4EF1-A0AE-9FF67DCF1CF5}" type="slidenum">
              <a:rPr lang="en-GB" smtClean="0"/>
              <a:t>‹#›</a:t>
            </a:fld>
            <a:endParaRPr lang="en-GB" dirty="0"/>
          </a:p>
        </p:txBody>
      </p:sp>
    </p:spTree>
    <p:extLst>
      <p:ext uri="{BB962C8B-B14F-4D97-AF65-F5344CB8AC3E}">
        <p14:creationId xmlns:p14="http://schemas.microsoft.com/office/powerpoint/2010/main" val="122561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a:t>
            </a:fld>
            <a:endParaRPr lang="en-GB" altLang="cy-GB" dirty="0"/>
          </a:p>
        </p:txBody>
      </p:sp>
    </p:spTree>
    <p:extLst>
      <p:ext uri="{BB962C8B-B14F-4D97-AF65-F5344CB8AC3E}">
        <p14:creationId xmlns:p14="http://schemas.microsoft.com/office/powerpoint/2010/main" val="253463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20328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2408234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50150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7455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8491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474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5874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3424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29189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8970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327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8885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3564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10488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155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11/17/2024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dirty="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7604653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2212A-0034-4A4E-9CCA-B35EEFD789CC}"/>
              </a:ext>
            </a:extLst>
          </p:cNvPr>
          <p:cNvSpPr txBox="1"/>
          <p:nvPr/>
        </p:nvSpPr>
        <p:spPr>
          <a:xfrm>
            <a:off x="2333670" y="585621"/>
            <a:ext cx="4572000" cy="2031325"/>
          </a:xfrm>
          <a:prstGeom prst="rect">
            <a:avLst/>
          </a:prstGeom>
          <a:noFill/>
        </p:spPr>
        <p:txBody>
          <a:bodyPr wrap="square">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p:txBody>
      </p:sp>
      <p:pic>
        <p:nvPicPr>
          <p:cNvPr id="4" name="Picture 3">
            <a:extLst>
              <a:ext uri="{FF2B5EF4-FFF2-40B4-BE49-F238E27FC236}">
                <a16:creationId xmlns:a16="http://schemas.microsoft.com/office/drawing/2014/main" id="{5E535C87-68E2-AFF3-C8B8-D758E201ABD1}"/>
              </a:ext>
            </a:extLst>
          </p:cNvPr>
          <p:cNvPicPr>
            <a:picLocks noChangeAspect="1"/>
          </p:cNvPicPr>
          <p:nvPr/>
        </p:nvPicPr>
        <p:blipFill>
          <a:blip r:embed="rId2"/>
          <a:stretch>
            <a:fillRect/>
          </a:stretch>
        </p:blipFill>
        <p:spPr>
          <a:xfrm>
            <a:off x="0" y="15446"/>
            <a:ext cx="9144000" cy="6827108"/>
          </a:xfrm>
          <a:prstGeom prst="rect">
            <a:avLst/>
          </a:prstGeom>
        </p:spPr>
      </p:pic>
    </p:spTree>
    <p:extLst>
      <p:ext uri="{BB962C8B-B14F-4D97-AF65-F5344CB8AC3E}">
        <p14:creationId xmlns:p14="http://schemas.microsoft.com/office/powerpoint/2010/main" val="71328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0326"/>
            <a:ext cx="7886700" cy="1325563"/>
          </a:xfrm>
        </p:spPr>
        <p:txBody>
          <a:bodyPr/>
          <a:lstStyle/>
          <a:p>
            <a:pPr algn="ctr"/>
            <a:br>
              <a:rPr lang="en-GB" dirty="0">
                <a:latin typeface="Lucida Sans" panose="020B0602030504020204" pitchFamily="34" charset="0"/>
              </a:rPr>
            </a:br>
            <a:r>
              <a:rPr lang="en-GB" dirty="0">
                <a:latin typeface="Lucida Sans" panose="020B0602030504020204" pitchFamily="34" charset="0"/>
              </a:rPr>
              <a:t>ECEY6004C</a:t>
            </a:r>
            <a:endParaRPr lang="en-GB" dirty="0">
              <a:solidFill>
                <a:srgbClr val="002060"/>
              </a:solidFill>
              <a:latin typeface="Lucida Sans" panose="020B0602030504020204" pitchFamily="34" charset="0"/>
            </a:endParaRPr>
          </a:p>
        </p:txBody>
      </p:sp>
      <p:sp>
        <p:nvSpPr>
          <p:cNvPr id="5" name="Content Placeholder 4"/>
          <p:cNvSpPr>
            <a:spLocks noGrp="1"/>
          </p:cNvSpPr>
          <p:nvPr>
            <p:ph sz="half" idx="2"/>
          </p:nvPr>
        </p:nvSpPr>
        <p:spPr>
          <a:xfrm>
            <a:off x="388620" y="1825625"/>
            <a:ext cx="8575868" cy="2296795"/>
          </a:xfrm>
        </p:spPr>
        <p:txBody>
          <a:bodyPr>
            <a:normAutofit/>
          </a:bodyPr>
          <a:lstStyle/>
          <a:p>
            <a:pPr marL="0" indent="0">
              <a:buNone/>
            </a:pPr>
            <a:r>
              <a:rPr lang="en-GB" sz="4400" dirty="0">
                <a:solidFill>
                  <a:srgbClr val="002060"/>
                </a:solidFill>
                <a:latin typeface="Lucida Sans" panose="020B0602030504020204" pitchFamily="34" charset="0"/>
              </a:rPr>
              <a:t>Introduction to module</a:t>
            </a:r>
          </a:p>
        </p:txBody>
      </p:sp>
    </p:spTree>
    <p:extLst>
      <p:ext uri="{BB962C8B-B14F-4D97-AF65-F5344CB8AC3E}">
        <p14:creationId xmlns:p14="http://schemas.microsoft.com/office/powerpoint/2010/main" val="415874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4" name="Rectangle 6"/>
          <p:cNvSpPr>
            <a:spLocks noGrp="1" noChangeArrowheads="1"/>
          </p:cNvSpPr>
          <p:nvPr>
            <p:ph sz="half" idx="2"/>
          </p:nvPr>
        </p:nvSpPr>
        <p:spPr>
          <a:xfrm>
            <a:off x="411480" y="1628775"/>
            <a:ext cx="8481000"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Aims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Resources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Requirements of level 6</a:t>
            </a:r>
          </a:p>
          <a:p>
            <a:pPr marL="0" indent="0">
              <a:buNone/>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6" name="Content Placeholder 5"/>
          <p:cNvSpPr>
            <a:spLocks noGrp="1"/>
          </p:cNvSpPr>
          <p:nvPr>
            <p:ph sz="half" idx="2"/>
          </p:nvPr>
        </p:nvSpPr>
        <p:spPr>
          <a:xfrm>
            <a:off x="480060" y="1600201"/>
            <a:ext cx="848442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en-GB" altLang="en-US" sz="3200" kern="0" dirty="0">
                <a:solidFill>
                  <a:srgbClr val="002060"/>
                </a:solidFill>
                <a:ea typeface="ＭＳ Ｐゴシック" panose="020B0600070205080204" pitchFamily="34" charset="-128"/>
              </a:rPr>
              <a:t>Level 6 requirements</a:t>
            </a:r>
            <a:endParaRPr lang="en-GB" altLang="cy-GB" sz="3200" dirty="0">
              <a:solidFill>
                <a:srgbClr val="002060"/>
              </a:solidFill>
            </a:endParaRPr>
          </a:p>
        </p:txBody>
      </p:sp>
      <p:sp>
        <p:nvSpPr>
          <p:cNvPr id="5124" name="Rectangle 6"/>
          <p:cNvSpPr>
            <a:spLocks noGrp="1" noChangeArrowheads="1"/>
          </p:cNvSpPr>
          <p:nvPr>
            <p:ph sz="half" idx="2"/>
          </p:nvPr>
        </p:nvSpPr>
        <p:spPr>
          <a:xfrm>
            <a:off x="160021" y="2085536"/>
            <a:ext cx="8732460" cy="4475162"/>
          </a:xfrm>
        </p:spPr>
        <p:txBody>
          <a:bodyPr rtlCol="0">
            <a:normAutofit/>
          </a:bodyPr>
          <a:lstStyle/>
          <a:p>
            <a:pPr>
              <a:buFontTx/>
              <a:buChar char="•"/>
              <a:defRPr/>
            </a:pPr>
            <a:r>
              <a:rPr lang="en-US" altLang="en-US" kern="0" dirty="0">
                <a:solidFill>
                  <a:srgbClr val="002060"/>
                </a:solidFill>
                <a:latin typeface="+mj-lt"/>
                <a:ea typeface="ＭＳ Ｐゴシック" panose="020B0600070205080204" pitchFamily="34" charset="-128"/>
              </a:rPr>
              <a:t>Analyse, in-depth</a:t>
            </a:r>
          </a:p>
          <a:p>
            <a:pPr>
              <a:buFontTx/>
              <a:buChar char="•"/>
              <a:defRPr/>
            </a:pPr>
            <a:r>
              <a:rPr lang="en-US" altLang="en-US" kern="0" dirty="0">
                <a:solidFill>
                  <a:srgbClr val="002060"/>
                </a:solidFill>
                <a:latin typeface="+mj-lt"/>
                <a:ea typeface="ＭＳ Ｐゴシック" panose="020B0600070205080204" pitchFamily="34" charset="-128"/>
              </a:rPr>
              <a:t>Critically evaluate</a:t>
            </a:r>
          </a:p>
          <a:p>
            <a:pPr>
              <a:buFontTx/>
              <a:buChar char="•"/>
              <a:defRPr/>
            </a:pPr>
            <a:r>
              <a:rPr lang="en-US" altLang="en-US" kern="0" dirty="0">
                <a:solidFill>
                  <a:srgbClr val="002060"/>
                </a:solidFill>
                <a:latin typeface="+mj-lt"/>
                <a:ea typeface="ＭＳ Ｐゴシック" panose="020B0600070205080204" pitchFamily="34" charset="-128"/>
              </a:rPr>
              <a:t>Explore, in-depth</a:t>
            </a:r>
          </a:p>
          <a:p>
            <a:pPr>
              <a:buFontTx/>
              <a:buChar char="•"/>
              <a:defRPr/>
            </a:pPr>
            <a:r>
              <a:rPr lang="en-GB" altLang="cy-GB" kern="0" dirty="0">
                <a:solidFill>
                  <a:srgbClr val="002060"/>
                </a:solidFill>
                <a:latin typeface="+mj-lt"/>
                <a:ea typeface="ＭＳ Ｐゴシック" panose="020B0600070205080204" pitchFamily="34" charset="-128"/>
              </a:rPr>
              <a:t>Organisation</a:t>
            </a:r>
          </a:p>
          <a:p>
            <a:pPr>
              <a:buFontTx/>
              <a:buChar char="•"/>
              <a:defRPr/>
            </a:pPr>
            <a:r>
              <a:rPr lang="en-GB" altLang="cy-GB" kern="0" dirty="0">
                <a:solidFill>
                  <a:srgbClr val="002060"/>
                </a:solidFill>
                <a:latin typeface="+mj-lt"/>
                <a:ea typeface="ＭＳ Ｐゴシック" panose="020B0600070205080204" pitchFamily="34" charset="-128"/>
              </a:rPr>
              <a:t>Range of information sources</a:t>
            </a:r>
          </a:p>
          <a:p>
            <a:pPr marL="0" indent="0">
              <a:buNone/>
              <a:defRPr/>
            </a:pPr>
            <a:endParaRPr lang="en-GB" altLang="cy-GB"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47206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2060"/>
                </a:solidFill>
              </a:rPr>
              <a:t>Employability/Transferable Skills</a:t>
            </a:r>
            <a:endParaRPr lang="en-US" sz="3600" dirty="0">
              <a:solidFill>
                <a:srgbClr val="002060"/>
              </a:solidFill>
            </a:endParaRPr>
          </a:p>
        </p:txBody>
      </p:sp>
      <p:sp>
        <p:nvSpPr>
          <p:cNvPr id="4" name="Content Placeholder 3"/>
          <p:cNvSpPr>
            <a:spLocks noGrp="1"/>
          </p:cNvSpPr>
          <p:nvPr>
            <p:ph sz="half" idx="2"/>
          </p:nvPr>
        </p:nvSpPr>
        <p:spPr>
          <a:xfrm>
            <a:off x="457200" y="2132855"/>
            <a:ext cx="8058150" cy="4044108"/>
          </a:xfrm>
        </p:spPr>
        <p:txBody>
          <a:bodyPr/>
          <a:lstStyle/>
          <a:p>
            <a:r>
              <a:rPr lang="en-GB" dirty="0">
                <a:solidFill>
                  <a:srgbClr val="002060"/>
                </a:solidFill>
                <a:latin typeface="+mj-lt"/>
              </a:rPr>
              <a:t>Organisation</a:t>
            </a:r>
          </a:p>
          <a:p>
            <a:r>
              <a:rPr lang="en-GB" dirty="0">
                <a:solidFill>
                  <a:srgbClr val="002060"/>
                </a:solidFill>
                <a:latin typeface="+mj-lt"/>
              </a:rPr>
              <a:t>Planning</a:t>
            </a:r>
          </a:p>
          <a:p>
            <a:r>
              <a:rPr lang="en-GB" dirty="0">
                <a:solidFill>
                  <a:srgbClr val="002060"/>
                </a:solidFill>
                <a:latin typeface="+mj-lt"/>
              </a:rPr>
              <a:t>Researching</a:t>
            </a:r>
          </a:p>
          <a:p>
            <a:r>
              <a:rPr lang="en-GB" dirty="0">
                <a:solidFill>
                  <a:srgbClr val="002060"/>
                </a:solidFill>
                <a:latin typeface="+mj-lt"/>
              </a:rPr>
              <a:t>Note taking</a:t>
            </a:r>
            <a:endParaRPr lang="en-US" dirty="0">
              <a:solidFill>
                <a:srgbClr val="002060"/>
              </a:solidFill>
              <a:latin typeface="+mj-lt"/>
            </a:endParaRPr>
          </a:p>
        </p:txBody>
      </p:sp>
    </p:spTree>
    <p:extLst>
      <p:ext uri="{BB962C8B-B14F-4D97-AF65-F5344CB8AC3E}">
        <p14:creationId xmlns:p14="http://schemas.microsoft.com/office/powerpoint/2010/main" val="3254774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404-A1C3-4ABC-9036-DC934C548EBC}"/>
              </a:ext>
            </a:extLst>
          </p:cNvPr>
          <p:cNvSpPr>
            <a:spLocks noGrp="1"/>
          </p:cNvSpPr>
          <p:nvPr>
            <p:ph type="title"/>
          </p:nvPr>
        </p:nvSpPr>
        <p:spPr>
          <a:xfrm>
            <a:off x="348343" y="158298"/>
            <a:ext cx="8167007" cy="1325563"/>
          </a:xfrm>
        </p:spPr>
        <p:txBody>
          <a:bodyPr anchor="ctr">
            <a:normAutofit/>
          </a:bodyPr>
          <a:lstStyle/>
          <a:p>
            <a:r>
              <a:rPr lang="en-GB" sz="3600" dirty="0">
                <a:solidFill>
                  <a:srgbClr val="0070C0"/>
                </a:solidFill>
              </a:rPr>
              <a:t>Task before starting</a:t>
            </a:r>
          </a:p>
        </p:txBody>
      </p:sp>
      <p:sp>
        <p:nvSpPr>
          <p:cNvPr id="3" name="Content Placeholder 2">
            <a:extLst>
              <a:ext uri="{FF2B5EF4-FFF2-40B4-BE49-F238E27FC236}">
                <a16:creationId xmlns:a16="http://schemas.microsoft.com/office/drawing/2014/main" id="{CFC64973-2306-41AC-BD3C-04DD3CB5FA01}"/>
              </a:ext>
            </a:extLst>
          </p:cNvPr>
          <p:cNvSpPr>
            <a:spLocks noGrp="1"/>
          </p:cNvSpPr>
          <p:nvPr>
            <p:ph sz="half" idx="1"/>
          </p:nvPr>
        </p:nvSpPr>
        <p:spPr>
          <a:xfrm>
            <a:off x="302079" y="1588197"/>
            <a:ext cx="3886200" cy="4351338"/>
          </a:xfrm>
        </p:spPr>
        <p:txBody>
          <a:bodyPr>
            <a:normAutofit/>
          </a:bodyPr>
          <a:lstStyle/>
          <a:p>
            <a:pPr marL="0" indent="0">
              <a:buNone/>
            </a:pPr>
            <a:endParaRPr lang="en-GB" dirty="0"/>
          </a:p>
          <a:p>
            <a:r>
              <a:rPr lang="en-GB" dirty="0">
                <a:solidFill>
                  <a:srgbClr val="0070C0"/>
                </a:solidFill>
              </a:rPr>
              <a:t>Read chapter 1 of this book</a:t>
            </a:r>
          </a:p>
          <a:p>
            <a:endParaRPr lang="en-GB" dirty="0"/>
          </a:p>
          <a:p>
            <a:pPr marL="0" indent="0">
              <a:buNone/>
            </a:pPr>
            <a:r>
              <a:rPr lang="en-GB" dirty="0"/>
              <a:t>‘Inclusive Leadership The Fulcrum of Inclusion’ Ferdman (2020)</a:t>
            </a:r>
          </a:p>
          <a:p>
            <a:pPr marL="0" indent="0">
              <a:buNone/>
            </a:pPr>
            <a:endParaRPr lang="en-GB" dirty="0"/>
          </a:p>
          <a:p>
            <a:pPr marL="0" indent="0">
              <a:buNone/>
            </a:pPr>
            <a:r>
              <a:rPr lang="en-GB" dirty="0">
                <a:solidFill>
                  <a:srgbClr val="0070C0"/>
                </a:solidFill>
              </a:rPr>
              <a:t>You need to read this!</a:t>
            </a:r>
          </a:p>
        </p:txBody>
      </p:sp>
      <p:pic>
        <p:nvPicPr>
          <p:cNvPr id="6" name="Content Placeholder 5" descr="Chart, line chart&#10;&#10;Description automatically generated">
            <a:extLst>
              <a:ext uri="{FF2B5EF4-FFF2-40B4-BE49-F238E27FC236}">
                <a16:creationId xmlns:a16="http://schemas.microsoft.com/office/drawing/2014/main" id="{FE4E0330-F1B5-460E-89B8-8971ABA42F34}"/>
              </a:ext>
            </a:extLst>
          </p:cNvPr>
          <p:cNvPicPr>
            <a:picLocks noGrp="1" noChangeAspect="1"/>
          </p:cNvPicPr>
          <p:nvPr>
            <p:ph sz="half" idx="2"/>
          </p:nvPr>
        </p:nvPicPr>
        <p:blipFill>
          <a:blip r:embed="rId2"/>
          <a:stretch>
            <a:fillRect/>
          </a:stretch>
        </p:blipFill>
        <p:spPr>
          <a:xfrm>
            <a:off x="4572000" y="1588197"/>
            <a:ext cx="3886200" cy="3876483"/>
          </a:xfrm>
          <a:noFill/>
        </p:spPr>
      </p:pic>
    </p:spTree>
    <p:extLst>
      <p:ext uri="{BB962C8B-B14F-4D97-AF65-F5344CB8AC3E}">
        <p14:creationId xmlns:p14="http://schemas.microsoft.com/office/powerpoint/2010/main" val="2015534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13B62-F5AA-6BA5-7E69-7353FC8D9120}"/>
              </a:ext>
            </a:extLst>
          </p:cNvPr>
          <p:cNvSpPr>
            <a:spLocks noGrp="1"/>
          </p:cNvSpPr>
          <p:nvPr>
            <p:ph type="title"/>
          </p:nvPr>
        </p:nvSpPr>
        <p:spPr>
          <a:xfrm>
            <a:off x="0" y="153191"/>
            <a:ext cx="7886700" cy="1325563"/>
          </a:xfrm>
        </p:spPr>
        <p:txBody>
          <a:bodyPr/>
          <a:lstStyle/>
          <a:p>
            <a:r>
              <a:rPr lang="en-GB" dirty="0"/>
              <a:t>AI – Proofreading only</a:t>
            </a:r>
          </a:p>
        </p:txBody>
      </p:sp>
      <p:sp>
        <p:nvSpPr>
          <p:cNvPr id="3" name="Content Placeholder 2">
            <a:extLst>
              <a:ext uri="{FF2B5EF4-FFF2-40B4-BE49-F238E27FC236}">
                <a16:creationId xmlns:a16="http://schemas.microsoft.com/office/drawing/2014/main" id="{928E6A31-D53F-5247-A317-D61D05E63F72}"/>
              </a:ext>
            </a:extLst>
          </p:cNvPr>
          <p:cNvSpPr>
            <a:spLocks noGrp="1"/>
          </p:cNvSpPr>
          <p:nvPr>
            <p:ph sz="half" idx="1"/>
          </p:nvPr>
        </p:nvSpPr>
        <p:spPr>
          <a:xfrm>
            <a:off x="314325" y="1690689"/>
            <a:ext cx="8515350" cy="4351338"/>
          </a:xfrm>
        </p:spPr>
        <p:txBody>
          <a:bodyPr/>
          <a:lstStyle/>
          <a:p>
            <a:pPr marL="0" indent="0">
              <a:buNone/>
            </a:pPr>
            <a:r>
              <a:rPr lang="en-GB" sz="2000" dirty="0">
                <a:solidFill>
                  <a:srgbClr val="0070C0"/>
                </a:solidFill>
                <a:effectLst/>
                <a:latin typeface="+mj-lt"/>
                <a:ea typeface="Times New Roman" panose="02020603050405020304" pitchFamily="18" charset="0"/>
              </a:rPr>
              <a:t> For this assessment, you can use Generative AI to check your own text/creation for grammatical and syntactical mistakes, including rephrasing of your own work within specific standards </a:t>
            </a:r>
          </a:p>
          <a:p>
            <a:pPr marL="0" indent="0">
              <a:buNone/>
            </a:pPr>
            <a:endParaRPr lang="en-GB" sz="2000" dirty="0">
              <a:solidFill>
                <a:srgbClr val="0070C0"/>
              </a:solidFill>
              <a:latin typeface="+mj-lt"/>
              <a:ea typeface="Times New Roman" panose="02020603050405020304" pitchFamily="18" charset="0"/>
            </a:endParaRPr>
          </a:p>
          <a:p>
            <a:pPr marL="0" indent="0">
              <a:buNone/>
            </a:pPr>
            <a:r>
              <a:rPr lang="en-GB" sz="2000" b="0" i="0" dirty="0">
                <a:solidFill>
                  <a:srgbClr val="0070C0"/>
                </a:solidFill>
                <a:effectLst/>
                <a:latin typeface="+mj-lt"/>
              </a:rPr>
              <a:t>**Remember, whenever using AI tools, you must always keep a copy of your drafts, notes, and other resources from both before and after you used them. This is in case they need to be checked to see if you have used AI tools in the proper way for your assessment</a:t>
            </a:r>
            <a:endParaRPr lang="en-GB" sz="2000" dirty="0">
              <a:solidFill>
                <a:srgbClr val="0070C0"/>
              </a:solidFill>
              <a:effectLst/>
              <a:latin typeface="+mj-lt"/>
              <a:ea typeface="Times New Roman" panose="02020603050405020304" pitchFamily="18" charset="0"/>
            </a:endParaRPr>
          </a:p>
          <a:p>
            <a:pPr marL="0" indent="0">
              <a:buNone/>
            </a:pPr>
            <a:r>
              <a:rPr lang="en-GB" sz="2400" dirty="0">
                <a:solidFill>
                  <a:srgbClr val="0070C0"/>
                </a:solidFill>
                <a:effectLst/>
                <a:latin typeface="Arial" panose="020B0604020202020204" pitchFamily="34" charset="0"/>
                <a:ea typeface="Times New Roman" panose="02020603050405020304" pitchFamily="18" charset="0"/>
              </a:rPr>
              <a:t> </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15506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75ABF-6500-AF03-2CEE-FFE346F1A46D}"/>
              </a:ext>
            </a:extLst>
          </p:cNvPr>
          <p:cNvSpPr>
            <a:spLocks noGrp="1"/>
          </p:cNvSpPr>
          <p:nvPr>
            <p:ph sz="half" idx="1"/>
          </p:nvPr>
        </p:nvSpPr>
        <p:spPr>
          <a:xfrm>
            <a:off x="115303" y="208547"/>
            <a:ext cx="9028697" cy="6176963"/>
          </a:xfrm>
        </p:spPr>
        <p:txBody>
          <a:bodyPr>
            <a:normAutofit/>
          </a:bodyPr>
          <a:lstStyle/>
          <a:p>
            <a:pPr marL="0" indent="0">
              <a:spcBef>
                <a:spcPts val="1200"/>
              </a:spcBef>
              <a:buNone/>
            </a:pPr>
            <a:r>
              <a:rPr lang="en-GB" sz="2400" b="1" kern="0" dirty="0">
                <a:solidFill>
                  <a:srgbClr val="2E74B5"/>
                </a:solidFill>
                <a:effectLst/>
                <a:ea typeface="DengXian Light" panose="02010600030101010101" pitchFamily="2" charset="-122"/>
                <a:cs typeface="Times New Roman" panose="02020603050405020304" pitchFamily="18" charset="0"/>
              </a:rPr>
              <a:t>How to acknowledge your use of AI in your assessments</a:t>
            </a:r>
          </a:p>
          <a:p>
            <a:pPr marL="0" indent="0">
              <a:buNone/>
            </a:pPr>
            <a:br>
              <a:rPr lang="en-GB" sz="1800" b="1" dirty="0">
                <a:solidFill>
                  <a:srgbClr val="000000"/>
                </a:solidFill>
                <a:effectLst/>
                <a:ea typeface="Times New Roman" panose="02020603050405020304" pitchFamily="18" charset="0"/>
              </a:rPr>
            </a:br>
            <a:r>
              <a:rPr lang="en-GB" sz="1800" dirty="0">
                <a:solidFill>
                  <a:srgbClr val="0070C0"/>
                </a:solidFill>
                <a:effectLst/>
                <a:ea typeface="Times New Roman" panose="02020603050405020304" pitchFamily="18" charset="0"/>
              </a:rPr>
              <a:t>You are expected to include this acknowledgement in a</a:t>
            </a:r>
            <a:r>
              <a:rPr lang="en-GB" sz="1800" b="1" dirty="0">
                <a:solidFill>
                  <a:srgbClr val="0070C0"/>
                </a:solidFill>
                <a:effectLst/>
                <a:ea typeface="Times New Roman" panose="02020603050405020304" pitchFamily="18" charset="0"/>
              </a:rPr>
              <a:t> separate page at the beginning of your submission.</a:t>
            </a:r>
            <a:r>
              <a:rPr lang="en-GB" sz="1800" dirty="0">
                <a:solidFill>
                  <a:srgbClr val="0070C0"/>
                </a:solidFill>
                <a:effectLst/>
                <a:ea typeface="Times New Roman" panose="02020603050405020304" pitchFamily="18" charset="0"/>
              </a:rPr>
              <a:t> This will not count towards your word count</a:t>
            </a:r>
          </a:p>
          <a:p>
            <a:pPr marL="0" indent="0">
              <a:buNone/>
            </a:pPr>
            <a:br>
              <a:rPr lang="en-GB" sz="1800" dirty="0">
                <a:solidFill>
                  <a:srgbClr val="0070C0"/>
                </a:solidFill>
                <a:effectLst/>
                <a:ea typeface="Times New Roman" panose="02020603050405020304" pitchFamily="18" charset="0"/>
              </a:rPr>
            </a:br>
            <a:r>
              <a:rPr lang="en-GB" sz="1800" b="1" dirty="0">
                <a:solidFill>
                  <a:srgbClr val="0070C0"/>
                </a:solidFill>
                <a:effectLst/>
                <a:ea typeface="Times New Roman" panose="02020603050405020304" pitchFamily="18" charset="0"/>
              </a:rPr>
              <a:t>Basic Acknowledgement format of AI tool use:</a:t>
            </a:r>
            <a:endParaRPr lang="en-GB" sz="1800" dirty="0">
              <a:solidFill>
                <a:srgbClr val="0070C0"/>
              </a:solidFill>
              <a:effectLst/>
              <a:ea typeface="Times New Roman" panose="02020603050405020304" pitchFamily="18" charset="0"/>
            </a:endParaRP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acknowledge the use of [AI Tool] [(AI Tool </a:t>
            </a:r>
            <a:r>
              <a:rPr lang="en-GB" sz="1800" dirty="0" err="1">
                <a:solidFill>
                  <a:srgbClr val="0070C0"/>
                </a:solidFill>
                <a:effectLst/>
                <a:ea typeface="Times New Roman" panose="02020603050405020304" pitchFamily="18" charset="0"/>
              </a:rPr>
              <a:t>url</a:t>
            </a:r>
            <a:r>
              <a:rPr lang="en-GB" sz="1800" dirty="0">
                <a:solidFill>
                  <a:srgbClr val="0070C0"/>
                </a:solidFill>
                <a:effectLst/>
                <a:ea typeface="Times New Roman" panose="02020603050405020304" pitchFamily="18" charset="0"/>
              </a:rPr>
              <a:t>)] on [Date] to [Purpose my work]. </a:t>
            </a:r>
          </a:p>
          <a:p>
            <a:r>
              <a:rPr lang="en-GB" sz="1800" dirty="0">
                <a:solidFill>
                  <a:srgbClr val="0070C0"/>
                </a:solidFill>
                <a:effectLst/>
                <a:ea typeface="Times New Roman" panose="02020603050405020304" pitchFamily="18" charset="0"/>
              </a:rPr>
              <a:t>I used the prompt(s): </a:t>
            </a:r>
          </a:p>
          <a:p>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 1.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2.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3. [Prompt]</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that I have not presented any AI generated text as my own work</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888908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8D5A-73EC-94F5-99A2-C9F8B05CC37B}"/>
              </a:ext>
            </a:extLst>
          </p:cNvPr>
          <p:cNvSpPr>
            <a:spLocks noGrp="1"/>
          </p:cNvSpPr>
          <p:nvPr>
            <p:ph type="title"/>
          </p:nvPr>
        </p:nvSpPr>
        <p:spPr/>
        <p:txBody>
          <a:bodyPr/>
          <a:lstStyle/>
          <a:p>
            <a:r>
              <a:rPr lang="en-GB" dirty="0">
                <a:solidFill>
                  <a:srgbClr val="0070C0"/>
                </a:solidFill>
              </a:rPr>
              <a:t>The assignment 4000 in total</a:t>
            </a:r>
            <a:br>
              <a:rPr lang="en-GB" dirty="0">
                <a:solidFill>
                  <a:srgbClr val="0070C0"/>
                </a:solidFill>
              </a:rPr>
            </a:br>
            <a:r>
              <a:rPr lang="en-GB" dirty="0">
                <a:solidFill>
                  <a:srgbClr val="0070C0"/>
                </a:solidFill>
              </a:rPr>
              <a:t>Part 1: 2,500</a:t>
            </a:r>
          </a:p>
        </p:txBody>
      </p:sp>
      <p:sp>
        <p:nvSpPr>
          <p:cNvPr id="3" name="Content Placeholder 2">
            <a:extLst>
              <a:ext uri="{FF2B5EF4-FFF2-40B4-BE49-F238E27FC236}">
                <a16:creationId xmlns:a16="http://schemas.microsoft.com/office/drawing/2014/main" id="{8DE326B9-8E2B-FA3F-0ED2-9A7C14B1C3D1}"/>
              </a:ext>
            </a:extLst>
          </p:cNvPr>
          <p:cNvSpPr>
            <a:spLocks noGrp="1"/>
          </p:cNvSpPr>
          <p:nvPr>
            <p:ph sz="half" idx="1"/>
          </p:nvPr>
        </p:nvSpPr>
        <p:spPr>
          <a:xfrm>
            <a:off x="628649" y="1825625"/>
            <a:ext cx="7697203" cy="4351338"/>
          </a:xfrm>
        </p:spPr>
        <p:txBody>
          <a:bodyPr>
            <a:normAutofit/>
          </a:bodyPr>
          <a:lstStyle/>
          <a:p>
            <a:pPr algn="just"/>
            <a:r>
              <a:rPr lang="en-GB" sz="2400" b="1" dirty="0">
                <a:solidFill>
                  <a:srgbClr val="0070C0"/>
                </a:solidFill>
                <a:effectLst/>
                <a:latin typeface="Arial" panose="020B0604020202020204" pitchFamily="34" charset="0"/>
                <a:ea typeface="Times New Roman" panose="02020603050405020304" pitchFamily="18" charset="0"/>
              </a:rPr>
              <a:t>Part 1:</a:t>
            </a:r>
            <a:r>
              <a:rPr lang="en-GB" sz="2400" dirty="0">
                <a:solidFill>
                  <a:srgbClr val="0070C0"/>
                </a:solidFill>
                <a:effectLst/>
                <a:latin typeface="Arial" panose="020B0604020202020204" pitchFamily="34" charset="0"/>
                <a:ea typeface="Times New Roman" panose="02020603050405020304" pitchFamily="18" charset="0"/>
              </a:rPr>
              <a:t> 2,500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Consider a situation from your own practice or a fictional scenario that you would experience in an Early Years setting that would highlight the role of being an inclusive leader. This needs to include a situation or a scenario that highlights working with children, families, professionals, and communities.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6452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BD089-9063-1FF6-4E84-E4C0068A2D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4A5D8-9CD4-D388-01B0-E860EE6DC1D3}"/>
              </a:ext>
            </a:extLst>
          </p:cNvPr>
          <p:cNvSpPr>
            <a:spLocks noGrp="1"/>
          </p:cNvSpPr>
          <p:nvPr>
            <p:ph type="title"/>
          </p:nvPr>
        </p:nvSpPr>
        <p:spPr/>
        <p:txBody>
          <a:bodyPr/>
          <a:lstStyle/>
          <a:p>
            <a:r>
              <a:rPr lang="en-GB" dirty="0">
                <a:solidFill>
                  <a:srgbClr val="0070C0"/>
                </a:solidFill>
              </a:rPr>
              <a:t>The assignment 4000 in total</a:t>
            </a:r>
            <a:br>
              <a:rPr lang="en-GB" dirty="0">
                <a:solidFill>
                  <a:srgbClr val="0070C0"/>
                </a:solidFill>
              </a:rPr>
            </a:br>
            <a:r>
              <a:rPr lang="en-GB" dirty="0">
                <a:solidFill>
                  <a:srgbClr val="0070C0"/>
                </a:solidFill>
              </a:rPr>
              <a:t>Part 1: 2,500</a:t>
            </a:r>
          </a:p>
        </p:txBody>
      </p:sp>
      <p:sp>
        <p:nvSpPr>
          <p:cNvPr id="3" name="Content Placeholder 2">
            <a:extLst>
              <a:ext uri="{FF2B5EF4-FFF2-40B4-BE49-F238E27FC236}">
                <a16:creationId xmlns:a16="http://schemas.microsoft.com/office/drawing/2014/main" id="{F204F56F-786C-3B62-7597-3616C8927E7F}"/>
              </a:ext>
            </a:extLst>
          </p:cNvPr>
          <p:cNvSpPr>
            <a:spLocks noGrp="1"/>
          </p:cNvSpPr>
          <p:nvPr>
            <p:ph sz="half" idx="1"/>
          </p:nvPr>
        </p:nvSpPr>
        <p:spPr>
          <a:xfrm>
            <a:off x="628649" y="1825625"/>
            <a:ext cx="7697203" cy="4351338"/>
          </a:xfrm>
        </p:spPr>
        <p:txBody>
          <a:bodyPr>
            <a:normAutofit/>
          </a:bodyPr>
          <a:lstStyle/>
          <a:p>
            <a:pPr algn="just"/>
            <a:r>
              <a:rPr lang="en-GB" sz="2400" b="1" dirty="0">
                <a:solidFill>
                  <a:srgbClr val="0070C0"/>
                </a:solidFill>
                <a:effectLst/>
                <a:latin typeface="Arial" panose="020B0604020202020204" pitchFamily="34" charset="0"/>
                <a:ea typeface="Times New Roman" panose="02020603050405020304" pitchFamily="18" charset="0"/>
              </a:rPr>
              <a:t>Part 1:</a:t>
            </a:r>
            <a:r>
              <a:rPr lang="en-GB" sz="2400" dirty="0">
                <a:solidFill>
                  <a:srgbClr val="0070C0"/>
                </a:solidFill>
                <a:effectLst/>
                <a:latin typeface="Arial" panose="020B0604020202020204" pitchFamily="34" charset="0"/>
                <a:ea typeface="Times New Roman" panose="02020603050405020304" pitchFamily="18" charset="0"/>
              </a:rPr>
              <a:t> 2,500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Consider </a:t>
            </a:r>
            <a:r>
              <a:rPr lang="en-GB" sz="2400" dirty="0">
                <a:solidFill>
                  <a:srgbClr val="0070C0"/>
                </a:solidFill>
                <a:effectLst/>
                <a:highlight>
                  <a:srgbClr val="FFFF00"/>
                </a:highlight>
                <a:latin typeface="Arial" panose="020B0604020202020204" pitchFamily="34" charset="0"/>
                <a:ea typeface="Times New Roman" panose="02020603050405020304" pitchFamily="18" charset="0"/>
              </a:rPr>
              <a:t>a situation from your practice </a:t>
            </a:r>
            <a:r>
              <a:rPr lang="en-GB" sz="2400" dirty="0">
                <a:solidFill>
                  <a:srgbClr val="0070C0"/>
                </a:solidFill>
                <a:effectLst/>
                <a:latin typeface="Arial" panose="020B0604020202020204" pitchFamily="34" charset="0"/>
                <a:ea typeface="Times New Roman" panose="02020603050405020304" pitchFamily="18" charset="0"/>
              </a:rPr>
              <a:t>or </a:t>
            </a:r>
            <a:r>
              <a:rPr lang="en-GB" sz="2400" dirty="0">
                <a:solidFill>
                  <a:srgbClr val="0070C0"/>
                </a:solidFill>
                <a:effectLst/>
                <a:highlight>
                  <a:srgbClr val="FFFF00"/>
                </a:highlight>
                <a:latin typeface="Arial" panose="020B0604020202020204" pitchFamily="34" charset="0"/>
                <a:ea typeface="Times New Roman" panose="02020603050405020304" pitchFamily="18" charset="0"/>
              </a:rPr>
              <a:t>a fictional </a:t>
            </a:r>
            <a:r>
              <a:rPr lang="en-GB" sz="2400" dirty="0">
                <a:solidFill>
                  <a:srgbClr val="0070C0"/>
                </a:solidFill>
                <a:effectLst/>
                <a:latin typeface="Arial" panose="020B0604020202020204" pitchFamily="34" charset="0"/>
                <a:ea typeface="Times New Roman" panose="02020603050405020304" pitchFamily="18" charset="0"/>
              </a:rPr>
              <a:t>scenario that you would experience in an Early Years setting that would highlight the role of being an inclusive leader. This needs to include a situation or a scenario that highlights </a:t>
            </a:r>
            <a:r>
              <a:rPr lang="en-GB" sz="2400" dirty="0">
                <a:solidFill>
                  <a:srgbClr val="0070C0"/>
                </a:solidFill>
                <a:effectLst/>
                <a:highlight>
                  <a:srgbClr val="00FF00"/>
                </a:highlight>
                <a:latin typeface="Arial" panose="020B0604020202020204" pitchFamily="34" charset="0"/>
                <a:ea typeface="Times New Roman" panose="02020603050405020304" pitchFamily="18" charset="0"/>
              </a:rPr>
              <a:t>working with children</a:t>
            </a:r>
            <a:r>
              <a:rPr lang="en-GB" sz="2400" dirty="0">
                <a:solidFill>
                  <a:srgbClr val="0070C0"/>
                </a:solidFill>
                <a:effectLst/>
                <a:latin typeface="Arial" panose="020B0604020202020204" pitchFamily="34" charset="0"/>
                <a:ea typeface="Times New Roman" panose="02020603050405020304" pitchFamily="18" charset="0"/>
              </a:rPr>
              <a:t>, </a:t>
            </a:r>
            <a:r>
              <a:rPr lang="en-GB" sz="2400" dirty="0">
                <a:solidFill>
                  <a:srgbClr val="0070C0"/>
                </a:solidFill>
                <a:effectLst/>
                <a:highlight>
                  <a:srgbClr val="00FF00"/>
                </a:highlight>
                <a:latin typeface="Arial" panose="020B0604020202020204" pitchFamily="34" charset="0"/>
                <a:ea typeface="Times New Roman" panose="02020603050405020304" pitchFamily="18" charset="0"/>
              </a:rPr>
              <a:t>families</a:t>
            </a:r>
            <a:r>
              <a:rPr lang="en-GB" sz="2400" dirty="0">
                <a:solidFill>
                  <a:srgbClr val="0070C0"/>
                </a:solidFill>
                <a:effectLst/>
                <a:latin typeface="Arial" panose="020B0604020202020204" pitchFamily="34" charset="0"/>
                <a:ea typeface="Times New Roman" panose="02020603050405020304" pitchFamily="18" charset="0"/>
              </a:rPr>
              <a:t>, </a:t>
            </a:r>
            <a:r>
              <a:rPr lang="en-GB" sz="2400" dirty="0">
                <a:solidFill>
                  <a:srgbClr val="0070C0"/>
                </a:solidFill>
                <a:effectLst/>
                <a:highlight>
                  <a:srgbClr val="00FF00"/>
                </a:highlight>
                <a:latin typeface="Arial" panose="020B0604020202020204" pitchFamily="34" charset="0"/>
                <a:ea typeface="Times New Roman" panose="02020603050405020304" pitchFamily="18" charset="0"/>
              </a:rPr>
              <a:t>professionals</a:t>
            </a:r>
            <a:r>
              <a:rPr lang="en-GB" sz="2400" dirty="0">
                <a:solidFill>
                  <a:srgbClr val="0070C0"/>
                </a:solidFill>
                <a:effectLst/>
                <a:latin typeface="Arial" panose="020B0604020202020204" pitchFamily="34" charset="0"/>
                <a:ea typeface="Times New Roman" panose="02020603050405020304" pitchFamily="18" charset="0"/>
              </a:rPr>
              <a:t>, and </a:t>
            </a:r>
            <a:r>
              <a:rPr lang="en-GB" sz="2400" dirty="0">
                <a:solidFill>
                  <a:srgbClr val="0070C0"/>
                </a:solidFill>
                <a:effectLst/>
                <a:highlight>
                  <a:srgbClr val="00FF00"/>
                </a:highlight>
                <a:latin typeface="Arial" panose="020B0604020202020204" pitchFamily="34" charset="0"/>
                <a:ea typeface="Times New Roman" panose="02020603050405020304" pitchFamily="18" charset="0"/>
              </a:rPr>
              <a:t>communities.   </a:t>
            </a:r>
            <a:endParaRPr lang="en-GB" sz="2400" dirty="0">
              <a:solidFill>
                <a:srgbClr val="0070C0"/>
              </a:solidFill>
              <a:effectLst/>
              <a:highlight>
                <a:srgbClr val="00FF00"/>
              </a:highligh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08104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2622D2-51DC-6C65-608F-5BB0C4117AFB}"/>
              </a:ext>
            </a:extLst>
          </p:cNvPr>
          <p:cNvSpPr>
            <a:spLocks noGrp="1"/>
          </p:cNvSpPr>
          <p:nvPr>
            <p:ph idx="1"/>
          </p:nvPr>
        </p:nvSpPr>
        <p:spPr>
          <a:xfrm>
            <a:off x="0" y="189329"/>
            <a:ext cx="8964529" cy="5409365"/>
          </a:xfrm>
        </p:spPr>
        <p:txBody>
          <a:bodyPr>
            <a:normAutofit/>
          </a:bodyPr>
          <a:lstStyle/>
          <a:p>
            <a:pPr marL="342900" lvl="0" indent="-342900" algn="just">
              <a:buFont typeface="+mj-lt"/>
              <a:buAutoNum type="alphaLcPeriod"/>
              <a:tabLst>
                <a:tab pos="457200" algn="l"/>
              </a:tabLst>
            </a:pPr>
            <a:r>
              <a:rPr lang="en-GB" sz="1800" dirty="0">
                <a:effectLst/>
                <a:latin typeface="Arial" panose="020B0604020202020204" pitchFamily="34" charset="0"/>
                <a:ea typeface="Times New Roman" panose="02020603050405020304" pitchFamily="18" charset="0"/>
              </a:rPr>
              <a:t>Using your skills as a reflective practitioner, critically evaluate the experience of the role of the inclusive leader in your chosen scenario. Also consider the issues that may have provided opportunities or barriers to inclusive leadership to each area (30 marks).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This must include working with: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children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families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professionals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communities.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eriod" startAt="2"/>
              <a:tabLst>
                <a:tab pos="457200" algn="l"/>
              </a:tabLst>
            </a:pPr>
            <a:r>
              <a:rPr lang="en-GB" sz="1800" dirty="0">
                <a:effectLst/>
                <a:latin typeface="Arial" panose="020B0604020202020204" pitchFamily="34" charset="0"/>
                <a:ea typeface="Times New Roman" panose="02020603050405020304" pitchFamily="18" charset="0"/>
              </a:rPr>
              <a:t>In this section you must also consider a solution/some solutions to support change related to your scenario (10 marks)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02768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CE46F3-35FB-45C0-8B3E-3E9A0F28DFC9}"/>
              </a:ext>
            </a:extLst>
          </p:cNvPr>
          <p:cNvSpPr>
            <a:spLocks noGrp="1"/>
          </p:cNvSpPr>
          <p:nvPr>
            <p:ph sz="half" idx="2"/>
          </p:nvPr>
        </p:nvSpPr>
        <p:spPr>
          <a:xfrm>
            <a:off x="236220" y="753949"/>
            <a:ext cx="8837023" cy="4351338"/>
          </a:xfrm>
        </p:spPr>
        <p:txBody>
          <a:bodyPr/>
          <a:lstStyle/>
          <a:p>
            <a:r>
              <a:rPr lang="en-GB" i="1" dirty="0">
                <a:solidFill>
                  <a:srgbClr val="0070C0"/>
                </a:solidFill>
                <a:latin typeface="Arial" panose="020B0604020202020204" pitchFamily="34" charset="0"/>
                <a:cs typeface="Arial" panose="020B0604020202020204" pitchFamily="34" charset="0"/>
              </a:rPr>
              <a:t>What is meant by a reflective portfolio?</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to choose a situation from your practice or a fictional scenario</a:t>
            </a:r>
          </a:p>
          <a:p>
            <a:endParaRPr lang="en-GB" dirty="0"/>
          </a:p>
          <a:p>
            <a:pPr marL="0" indent="0">
              <a:buNone/>
            </a:pPr>
            <a:endParaRPr lang="en-GB" dirty="0"/>
          </a:p>
        </p:txBody>
      </p:sp>
      <p:pic>
        <p:nvPicPr>
          <p:cNvPr id="1026" name="Picture 2" descr="Logical Critical Thinking Skills | Online Course">
            <a:extLst>
              <a:ext uri="{FF2B5EF4-FFF2-40B4-BE49-F238E27FC236}">
                <a16:creationId xmlns:a16="http://schemas.microsoft.com/office/drawing/2014/main" id="{1949CB83-CF1D-4062-A242-C1BEC659C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882" y="3928382"/>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76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E7DC7-08D8-B2B1-351D-E9ADE03EEF09}"/>
              </a:ext>
            </a:extLst>
          </p:cNvPr>
          <p:cNvSpPr>
            <a:spLocks noGrp="1"/>
          </p:cNvSpPr>
          <p:nvPr>
            <p:ph idx="1"/>
          </p:nvPr>
        </p:nvSpPr>
        <p:spPr>
          <a:xfrm>
            <a:off x="339891" y="991435"/>
            <a:ext cx="7886700" cy="4351338"/>
          </a:xfrm>
        </p:spPr>
        <p:txBody>
          <a:bodyPr/>
          <a:lstStyle/>
          <a:p>
            <a:pPr algn="just"/>
            <a:r>
              <a:rPr lang="en-GB" sz="2400" dirty="0">
                <a:solidFill>
                  <a:srgbClr val="0070C0"/>
                </a:solidFill>
                <a:effectLst/>
                <a:latin typeface="Arial" panose="020B0604020202020204" pitchFamily="34" charset="0"/>
                <a:ea typeface="Times New Roman" panose="02020603050405020304" pitchFamily="18" charset="0"/>
              </a:rPr>
              <a:t>Part 2  - 1,500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Critically evaluate a policy or professional guidance that may claim to enable inclusive leadership in early years provision   20 marks</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sz="2400" dirty="0">
              <a:solidFill>
                <a:srgbClr val="0070C0"/>
              </a:solidFill>
            </a:endParaRPr>
          </a:p>
          <a:p>
            <a:r>
              <a:rPr lang="en-GB" sz="2400" dirty="0">
                <a:solidFill>
                  <a:srgbClr val="0070C0"/>
                </a:solidFill>
                <a:effectLst/>
                <a:latin typeface="Arial" panose="020B0604020202020204" pitchFamily="34" charset="0"/>
                <a:ea typeface="Times New Roman" panose="02020603050405020304" pitchFamily="18" charset="0"/>
              </a:rPr>
              <a:t>Part 2: consider some of the issues that may prevent the policy from being implemented well (10 marks)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7830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12E8D-D2AD-5C0A-66F3-B02C024598F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1693EA6-5815-4278-6D5E-EDBBEF071D1E}"/>
              </a:ext>
            </a:extLst>
          </p:cNvPr>
          <p:cNvPicPr>
            <a:picLocks noGrp="1" noChangeAspect="1"/>
          </p:cNvPicPr>
          <p:nvPr>
            <p:ph idx="1"/>
          </p:nvPr>
        </p:nvPicPr>
        <p:blipFill>
          <a:blip r:embed="rId2"/>
          <a:stretch>
            <a:fillRect/>
          </a:stretch>
        </p:blipFill>
        <p:spPr>
          <a:xfrm>
            <a:off x="-1" y="0"/>
            <a:ext cx="9144001" cy="5755740"/>
          </a:xfrm>
        </p:spPr>
      </p:pic>
    </p:spTree>
    <p:extLst>
      <p:ext uri="{BB962C8B-B14F-4D97-AF65-F5344CB8AC3E}">
        <p14:creationId xmlns:p14="http://schemas.microsoft.com/office/powerpoint/2010/main" val="784062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3515-20A5-D5FC-C182-684FA79AA846}"/>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3F477FC-558B-721F-2926-9D0594EF35FA}"/>
              </a:ext>
            </a:extLst>
          </p:cNvPr>
          <p:cNvPicPr>
            <a:picLocks noChangeAspect="1"/>
          </p:cNvPicPr>
          <p:nvPr/>
        </p:nvPicPr>
        <p:blipFill>
          <a:blip r:embed="rId2"/>
          <a:stretch>
            <a:fillRect/>
          </a:stretch>
        </p:blipFill>
        <p:spPr>
          <a:xfrm>
            <a:off x="-1" y="0"/>
            <a:ext cx="9263645" cy="5727032"/>
          </a:xfrm>
          <a:prstGeom prst="rect">
            <a:avLst/>
          </a:prstGeom>
        </p:spPr>
      </p:pic>
    </p:spTree>
    <p:extLst>
      <p:ext uri="{BB962C8B-B14F-4D97-AF65-F5344CB8AC3E}">
        <p14:creationId xmlns:p14="http://schemas.microsoft.com/office/powerpoint/2010/main" val="3588343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5817972-980D-A56C-89F9-FDFA42D2BAA8}"/>
              </a:ext>
            </a:extLst>
          </p:cNvPr>
          <p:cNvPicPr>
            <a:picLocks noGrp="1" noChangeAspect="1"/>
          </p:cNvPicPr>
          <p:nvPr>
            <p:ph sz="half" idx="1"/>
          </p:nvPr>
        </p:nvPicPr>
        <p:blipFill>
          <a:blip r:embed="rId2"/>
          <a:stretch>
            <a:fillRect/>
          </a:stretch>
        </p:blipFill>
        <p:spPr>
          <a:xfrm>
            <a:off x="102140" y="1521271"/>
            <a:ext cx="8939719" cy="2340610"/>
          </a:xfrm>
        </p:spPr>
      </p:pic>
    </p:spTree>
    <p:extLst>
      <p:ext uri="{BB962C8B-B14F-4D97-AF65-F5344CB8AC3E}">
        <p14:creationId xmlns:p14="http://schemas.microsoft.com/office/powerpoint/2010/main" val="1057854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a:bodyPr>
          <a:lstStyle/>
          <a:p>
            <a:pPr algn="ctr"/>
            <a:r>
              <a:rPr lang="en-GB" sz="2800" dirty="0">
                <a:solidFill>
                  <a:srgbClr val="002060"/>
                </a:solidFill>
                <a:latin typeface="Lucida Sans" panose="020B0602030504020204" pitchFamily="34" charset="0"/>
              </a:rPr>
              <a:t>Final considerations…</a:t>
            </a:r>
            <a:endParaRPr lang="en-GB" sz="2800" dirty="0">
              <a:solidFill>
                <a:srgbClr val="002060"/>
              </a:solidFill>
            </a:endParaRPr>
          </a:p>
        </p:txBody>
      </p:sp>
      <p:sp>
        <p:nvSpPr>
          <p:cNvPr id="4" name="Content Placeholder 3"/>
          <p:cNvSpPr>
            <a:spLocks noGrp="1"/>
          </p:cNvSpPr>
          <p:nvPr>
            <p:ph sz="half" idx="2"/>
          </p:nvPr>
        </p:nvSpPr>
        <p:spPr>
          <a:xfrm>
            <a:off x="373380" y="1199213"/>
            <a:ext cx="8383240" cy="4224125"/>
          </a:xfrm>
        </p:spPr>
        <p:txBody>
          <a:bodyPr>
            <a:normAutofit/>
          </a:bodyPr>
          <a:lstStyle/>
          <a:p>
            <a:r>
              <a:rPr lang="en-GB" dirty="0">
                <a:solidFill>
                  <a:srgbClr val="002060"/>
                </a:solidFill>
                <a:latin typeface="Lucida Sans" panose="020B0602030504020204" pitchFamily="34" charset="0"/>
              </a:rPr>
              <a:t>Submission details – module handbook/Panopto/Teams</a:t>
            </a:r>
          </a:p>
          <a:p>
            <a:r>
              <a:rPr lang="en-GB" dirty="0">
                <a:solidFill>
                  <a:srgbClr val="002060"/>
                </a:solidFill>
                <a:latin typeface="Lucida Sans" panose="020B0602030504020204" pitchFamily="34" charset="0"/>
              </a:rPr>
              <a:t>Research from academic sources; less/no websites</a:t>
            </a:r>
          </a:p>
          <a:p>
            <a:r>
              <a:rPr lang="en-GB" dirty="0">
                <a:solidFill>
                  <a:srgbClr val="002060"/>
                </a:solidFill>
                <a:latin typeface="Lucida Sans" panose="020B0602030504020204" pitchFamily="34" charset="0"/>
              </a:rPr>
              <a:t>Aim for the 10% over the word count/timing</a:t>
            </a:r>
          </a:p>
          <a:p>
            <a:r>
              <a:rPr lang="en-GB" dirty="0">
                <a:solidFill>
                  <a:srgbClr val="002060"/>
                </a:solidFill>
                <a:latin typeface="Lucida Sans" panose="020B0602030504020204" pitchFamily="34" charset="0"/>
              </a:rPr>
              <a:t>Check your similarity on Turnitin</a:t>
            </a:r>
          </a:p>
          <a:p>
            <a:r>
              <a:rPr lang="en-GB" dirty="0">
                <a:solidFill>
                  <a:srgbClr val="002060"/>
                </a:solidFill>
                <a:latin typeface="Lucida Sans" panose="020B0602030504020204" pitchFamily="34" charset="0"/>
              </a:rPr>
              <a:t>Have you critically analysed/evaluated and made links with theory?</a:t>
            </a:r>
          </a:p>
          <a:p>
            <a:r>
              <a:rPr lang="en-GB" dirty="0">
                <a:solidFill>
                  <a:srgbClr val="002060"/>
                </a:solidFill>
                <a:latin typeface="Lucida Sans" panose="020B0602030504020204" pitchFamily="34" charset="0"/>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6952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a:bodyPr>
          <a:lstStyle/>
          <a:p>
            <a:pPr algn="ctr"/>
            <a:r>
              <a:rPr lang="en-GB" sz="2800">
                <a:solidFill>
                  <a:srgbClr val="002060"/>
                </a:solidFill>
                <a:latin typeface="Lucida Sans" panose="020B0602030504020204" pitchFamily="34" charset="0"/>
              </a:rPr>
              <a:t>Late </a:t>
            </a:r>
            <a:r>
              <a:rPr lang="en-GB" sz="2800" dirty="0">
                <a:solidFill>
                  <a:srgbClr val="002060"/>
                </a:solidFill>
                <a:latin typeface="Lucida Sans" panose="020B0602030504020204" pitchFamily="34" charset="0"/>
              </a:rPr>
              <a:t>Submissions</a:t>
            </a:r>
            <a:endParaRPr lang="en-GB" sz="2800" dirty="0">
              <a:solidFill>
                <a:srgbClr val="002060"/>
              </a:solidFill>
            </a:endParaRPr>
          </a:p>
        </p:txBody>
      </p:sp>
      <p:sp>
        <p:nvSpPr>
          <p:cNvPr id="4" name="Content Placeholder 3"/>
          <p:cNvSpPr>
            <a:spLocks noGrp="1"/>
          </p:cNvSpPr>
          <p:nvPr>
            <p:ph sz="half" idx="2"/>
          </p:nvPr>
        </p:nvSpPr>
        <p:spPr>
          <a:xfrm>
            <a:off x="274320" y="1199213"/>
            <a:ext cx="8482300" cy="4224125"/>
          </a:xfrm>
        </p:spPr>
        <p:txBody>
          <a:bodyPr>
            <a:normAutofit/>
          </a:bodyPr>
          <a:lstStyle/>
          <a:p>
            <a:r>
              <a:rPr lang="en-GB" dirty="0">
                <a:solidFill>
                  <a:srgbClr val="002060"/>
                </a:solidFill>
                <a:latin typeface="Lucida Sans" panose="020B0602030504020204" pitchFamily="34" charset="0"/>
              </a:rPr>
              <a:t>Present within 7 working days – no EC – capped at 40%</a:t>
            </a:r>
          </a:p>
          <a:p>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6935661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F78D1D7-8829-4591-A50C-BFF7A65EA49A}">
  <ds:schemaRefs>
    <ds:schemaRef ds:uri="http://schemas.microsoft.com/sharepoint/v3/contenttype/forms"/>
  </ds:schemaRefs>
</ds:datastoreItem>
</file>

<file path=customXml/itemProps2.xml><?xml version="1.0" encoding="utf-8"?>
<ds:datastoreItem xmlns:ds="http://schemas.openxmlformats.org/officeDocument/2006/customXml" ds:itemID="{F66E1381-0F8D-471D-BAF9-3259EA54966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57AF0784-6264-4B1C-8F02-121133D9AA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4516</TotalTime>
  <Words>697</Words>
  <Application>Microsoft Office PowerPoint</Application>
  <PresentationFormat>On-screen Show (4:3)</PresentationFormat>
  <Paragraphs>95</Paragraphs>
  <Slides>19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DengXian Light</vt:lpstr>
      <vt:lpstr>ＭＳ Ｐゴシック</vt:lpstr>
      <vt:lpstr>Arial</vt:lpstr>
      <vt:lpstr>Calibri</vt:lpstr>
      <vt:lpstr>Lucida Sans</vt:lpstr>
      <vt:lpstr>Times New Roman</vt:lpstr>
      <vt:lpstr>UWTSD PP Template (Cream background)</vt:lpstr>
      <vt:lpstr>PowerPoint Presentation</vt:lpstr>
      <vt:lpstr> ECEY6004C</vt:lpstr>
      <vt:lpstr>Content</vt:lpstr>
      <vt:lpstr>Resources</vt:lpstr>
      <vt:lpstr>Level 6 requirements</vt:lpstr>
      <vt:lpstr>Employability/Transferable Skills</vt:lpstr>
      <vt:lpstr>Task before starting</vt:lpstr>
      <vt:lpstr>AI – Proofreading only</vt:lpstr>
      <vt:lpstr>PowerPoint Presentation</vt:lpstr>
      <vt:lpstr>The assignment 4000 in total Part 1: 2,500</vt:lpstr>
      <vt:lpstr>The assignment 4000 in total Part 1: 2,500</vt:lpstr>
      <vt:lpstr>PowerPoint Presentation</vt:lpstr>
      <vt:lpstr>PowerPoint Presentation</vt:lpstr>
      <vt:lpstr>PowerPoint Presentation</vt:lpstr>
      <vt:lpstr>PowerPoint Presentation</vt:lpstr>
      <vt:lpstr>PowerPoint Presentation</vt:lpstr>
      <vt:lpstr>PowerPoint Presentation</vt:lpstr>
      <vt:lpstr>Final considerations…</vt:lpstr>
      <vt:lpstr>Late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Debra Odeh</cp:lastModifiedBy>
  <cp:revision>8</cp:revision>
  <dcterms:created xsi:type="dcterms:W3CDTF">2021-10-21T12:22:44Z</dcterms:created>
  <dcterms:modified xsi:type="dcterms:W3CDTF">2024-11-20T21:17:44Z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