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3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0E3C6F6-6D41-4D6A-AD7E-0E7915FD14FC}" type="slidenum">
              <a:rPr lang="en-GB" smtClean="0"/>
              <a:t>‹#›</a:t>
            </a:fld>
            <a:endParaRPr lang="en-GB"/>
          </a:p>
        </p:txBody>
      </p:sp>
    </p:spTree>
    <p:extLst>
      <p:ext uri="{BB962C8B-B14F-4D97-AF65-F5344CB8AC3E}">
        <p14:creationId xmlns:p14="http://schemas.microsoft.com/office/powerpoint/2010/main" val="1863564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537506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0E3C6F6-6D41-4D6A-AD7E-0E7915FD14FC}" type="slidenum">
              <a:rPr lang="en-GB" smtClean="0"/>
              <a:t>‹#›</a:t>
            </a:fld>
            <a:endParaRPr lang="en-GB"/>
          </a:p>
        </p:txBody>
      </p:sp>
    </p:spTree>
    <p:extLst>
      <p:ext uri="{BB962C8B-B14F-4D97-AF65-F5344CB8AC3E}">
        <p14:creationId xmlns:p14="http://schemas.microsoft.com/office/powerpoint/2010/main" val="1528189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CCB3FA-93E0-42BA-A64A-B55F303E7F6A}" type="datetimeFigureOut">
              <a:rPr lang="en-GB" smtClean="0"/>
              <a:t>09/08/2022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297214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CCB3FA-93E0-42BA-A64A-B55F303E7F6A}" type="datetimeFigureOut">
              <a:rPr lang="en-GB" smtClean="0"/>
              <a:t>09/08/2022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1891478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CCB3FA-93E0-42BA-A64A-B55F303E7F6A}" type="datetimeFigureOut">
              <a:rPr lang="en-GB" smtClean="0"/>
              <a:t>09/08/2022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184284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CCB3FA-93E0-42BA-A64A-B55F303E7F6A}" type="datetimeFigureOut">
              <a:rPr lang="en-GB" smtClean="0"/>
              <a:t>09/08/2022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650267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CCB3FA-93E0-42BA-A64A-B55F303E7F6A}" type="datetimeFigureOut">
              <a:rPr lang="en-GB" smtClean="0"/>
              <a:t>09/08/2022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73352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CCB3FA-93E0-42BA-A64A-B55F303E7F6A}" type="datetimeFigureOut">
              <a:rPr lang="en-GB" smtClean="0"/>
              <a:t>09/08/2022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4059338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357369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CCB3FA-93E0-42BA-A64A-B55F303E7F6A}"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3C6F6-6D41-4D6A-AD7E-0E7915FD14FC}" type="slidenum">
              <a:rPr lang="en-GB" smtClean="0"/>
              <a:t>‹#›</a:t>
            </a:fld>
            <a:endParaRPr lang="en-GB"/>
          </a:p>
        </p:txBody>
      </p:sp>
    </p:spTree>
    <p:extLst>
      <p:ext uri="{BB962C8B-B14F-4D97-AF65-F5344CB8AC3E}">
        <p14:creationId xmlns:p14="http://schemas.microsoft.com/office/powerpoint/2010/main" val="749476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99CCB3FA-93E0-42BA-A64A-B55F303E7F6A}" type="datetimeFigureOut">
              <a:rPr lang="en-GB" smtClean="0"/>
              <a:t>09/08/2022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0E3C6F6-6D41-4D6A-AD7E-0E7915FD14FC}" type="slidenum">
              <a:rPr lang="en-GB" smtClean="0"/>
              <a:t>‹#›</a:t>
            </a:fld>
            <a:endParaRPr lang="en-GB"/>
          </a:p>
        </p:txBody>
      </p:sp>
    </p:spTree>
    <p:extLst>
      <p:ext uri="{BB962C8B-B14F-4D97-AF65-F5344CB8AC3E}">
        <p14:creationId xmlns:p14="http://schemas.microsoft.com/office/powerpoint/2010/main" val="782194943"/>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6736-8C86-9DC0-17B7-441A10DA40BE}"/>
              </a:ext>
            </a:extLst>
          </p:cNvPr>
          <p:cNvSpPr>
            <a:spLocks noGrp="1"/>
          </p:cNvSpPr>
          <p:nvPr>
            <p:ph type="ctrTitle"/>
          </p:nvPr>
        </p:nvSpPr>
        <p:spPr>
          <a:xfrm>
            <a:off x="1051560" y="1432223"/>
            <a:ext cx="9966960" cy="2617263"/>
          </a:xfrm>
        </p:spPr>
        <p:txBody>
          <a:bodyPr/>
          <a:lstStyle/>
          <a:p>
            <a:pPr algn="ctr">
              <a:lnSpc>
                <a:spcPct val="150000"/>
              </a:lnSpc>
            </a:pPr>
            <a:r>
              <a:rPr lang="en-GB" sz="2400" b="1" dirty="0">
                <a:solidFill>
                  <a:srgbClr val="000000"/>
                </a:solidFill>
                <a:latin typeface="Arial" panose="020B0604020202020204" pitchFamily="34" charset="0"/>
                <a:cs typeface="Arial" panose="020B0604020202020204" pitchFamily="34" charset="0"/>
              </a:rPr>
              <a:t>Critical factors that lead START-UPS to succeed beyond three years</a:t>
            </a:r>
            <a:br>
              <a:rPr lang="en-GB" sz="2400" b="1" i="0" u="none" strike="noStrike" baseline="0" dirty="0">
                <a:solidFill>
                  <a:srgbClr val="000000"/>
                </a:solidFill>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945C680-B1F5-5083-06B2-8EB246B25D1D}"/>
              </a:ext>
            </a:extLst>
          </p:cNvPr>
          <p:cNvSpPr>
            <a:spLocks noGrp="1"/>
          </p:cNvSpPr>
          <p:nvPr>
            <p:ph type="subTitle" idx="1"/>
          </p:nvPr>
        </p:nvSpPr>
        <p:spPr>
          <a:xfrm>
            <a:off x="903514" y="4473387"/>
            <a:ext cx="10210800" cy="1900519"/>
          </a:xfrm>
        </p:spPr>
        <p:txBody>
          <a:bodyPr>
            <a:normAutofit fontScale="70000" lnSpcReduction="20000"/>
          </a:bodyPr>
          <a:lstStyle/>
          <a:p>
            <a:r>
              <a:rPr lang="en-GB" sz="2600" b="1" i="1" dirty="0">
                <a:latin typeface="Arial" panose="020B0604020202020204" pitchFamily="34" charset="0"/>
                <a:cs typeface="Arial" panose="020B0604020202020204" pitchFamily="34" charset="0"/>
              </a:rPr>
              <a:t>Module: Entrepreneurship LCMB7004</a:t>
            </a:r>
          </a:p>
          <a:p>
            <a:pPr algn="l"/>
            <a:r>
              <a:rPr lang="en-GB" sz="2000" b="1" i="1" dirty="0">
                <a:latin typeface="Arial" panose="020B0604020202020204" pitchFamily="34" charset="0"/>
                <a:cs typeface="Arial" panose="020B0604020202020204" pitchFamily="34" charset="0"/>
              </a:rPr>
              <a:t>LECTURER:  </a:t>
            </a:r>
            <a:r>
              <a:rPr lang="en-GB" sz="18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Isaiah </a:t>
            </a:r>
            <a:r>
              <a:rPr lang="en-GB" sz="2000" b="1" i="0" u="none" strike="noStrike" baseline="0" dirty="0" err="1">
                <a:solidFill>
                  <a:srgbClr val="000000"/>
                </a:solidFill>
                <a:latin typeface="Arial" panose="020B0604020202020204" pitchFamily="34" charset="0"/>
              </a:rPr>
              <a:t>Oino</a:t>
            </a:r>
            <a:r>
              <a:rPr lang="en-GB" sz="2000" b="1" i="0" u="none" strike="noStrike" baseline="0" dirty="0">
                <a:solidFill>
                  <a:srgbClr val="000000"/>
                </a:solidFill>
                <a:latin typeface="Arial" panose="020B0604020202020204" pitchFamily="34" charset="0"/>
              </a:rPr>
              <a:t> </a:t>
            </a:r>
          </a:p>
          <a:p>
            <a:pPr algn="l"/>
            <a:r>
              <a:rPr lang="en-GB" sz="2000" b="1" i="1" u="none" strike="noStrike" baseline="0" dirty="0">
                <a:solidFill>
                  <a:srgbClr val="000000"/>
                </a:solidFill>
                <a:latin typeface="Arial" panose="020B0604020202020204" pitchFamily="34" charset="0"/>
              </a:rPr>
              <a:t>STUDENTS</a:t>
            </a:r>
            <a:r>
              <a:rPr lang="en-GB" sz="2000" b="1" i="0" u="none" strike="noStrike" baseline="0" dirty="0">
                <a:solidFill>
                  <a:srgbClr val="000000"/>
                </a:solidFill>
                <a:latin typeface="Arial" panose="020B0604020202020204" pitchFamily="34" charset="0"/>
              </a:rPr>
              <a:t>:   </a:t>
            </a:r>
            <a:r>
              <a:rPr lang="en-GB" sz="2000" b="1" i="0" u="none" strike="noStrike" baseline="0" dirty="0" err="1">
                <a:solidFill>
                  <a:srgbClr val="000000"/>
                </a:solidFill>
                <a:latin typeface="Arial" panose="020B0604020202020204" pitchFamily="34" charset="0"/>
              </a:rPr>
              <a:t>Noussayba</a:t>
            </a:r>
            <a:r>
              <a:rPr lang="en-GB" sz="2000" b="1" i="0" u="none" strike="noStrike" baseline="0" dirty="0">
                <a:solidFill>
                  <a:srgbClr val="000000"/>
                </a:solidFill>
                <a:latin typeface="Arial" panose="020B0604020202020204" pitchFamily="34" charset="0"/>
              </a:rPr>
              <a:t>  </a:t>
            </a:r>
            <a:r>
              <a:rPr lang="en-GB" sz="2000" b="1" i="0" u="none" strike="noStrike" baseline="0" dirty="0" err="1">
                <a:solidFill>
                  <a:srgbClr val="000000"/>
                </a:solidFill>
                <a:latin typeface="Arial" panose="020B0604020202020204" pitchFamily="34" charset="0"/>
              </a:rPr>
              <a:t>Bendjazia</a:t>
            </a:r>
            <a:endParaRPr lang="en-GB" sz="2000" b="1" i="0" u="none" strike="noStrike" baseline="0" dirty="0">
              <a:solidFill>
                <a:srgbClr val="000000"/>
              </a:solidFill>
              <a:latin typeface="Arial" panose="020B0604020202020204" pitchFamily="34" charset="0"/>
            </a:endParaRPr>
          </a:p>
          <a:p>
            <a:pPr algn="l"/>
            <a:r>
              <a:rPr lang="en-GB" sz="2000" b="1" i="0" u="none" strike="noStrike" baseline="0" dirty="0">
                <a:solidFill>
                  <a:srgbClr val="000000"/>
                </a:solidFill>
                <a:latin typeface="Arial" panose="020B0604020202020204" pitchFamily="34" charset="0"/>
              </a:rPr>
              <a:t>                       Nunzia Lomonaco</a:t>
            </a:r>
          </a:p>
          <a:p>
            <a:pPr algn="l"/>
            <a:r>
              <a:rPr lang="en-GB" sz="2000" b="1" i="0" u="none" strike="noStrike" baseline="0" dirty="0">
                <a:solidFill>
                  <a:srgbClr val="000000"/>
                </a:solidFill>
                <a:latin typeface="Arial" panose="020B0604020202020204" pitchFamily="34" charset="0"/>
              </a:rPr>
              <a:t>                       Alisha </a:t>
            </a:r>
            <a:r>
              <a:rPr lang="en-GB" sz="2000" b="1" i="0" u="none" strike="noStrike" baseline="0" dirty="0" err="1">
                <a:solidFill>
                  <a:srgbClr val="000000"/>
                </a:solidFill>
                <a:latin typeface="Arial" panose="020B0604020202020204" pitchFamily="34" charset="0"/>
              </a:rPr>
              <a:t>Sanghani</a:t>
            </a:r>
            <a:endParaRPr lang="en-GB" sz="2000" b="1" i="0" u="none" strike="noStrike" baseline="0" dirty="0">
              <a:solidFill>
                <a:srgbClr val="000000"/>
              </a:solidFill>
              <a:latin typeface="Arial" panose="020B0604020202020204" pitchFamily="34" charset="0"/>
            </a:endParaRPr>
          </a:p>
          <a:p>
            <a:pPr algn="l"/>
            <a:r>
              <a:rPr lang="en-GB" sz="2000" b="1" i="0" u="none" strike="noStrike" baseline="0" dirty="0">
                <a:solidFill>
                  <a:srgbClr val="000000"/>
                </a:solidFill>
                <a:latin typeface="Arial" panose="020B0604020202020204" pitchFamily="34" charset="0"/>
              </a:rPr>
              <a:t>                      </a:t>
            </a:r>
            <a:endParaRPr lang="en-GB" sz="20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261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9CE40-B50A-6F3C-A54C-1BD976695CA1}"/>
              </a:ext>
            </a:extLst>
          </p:cNvPr>
          <p:cNvSpPr>
            <a:spLocks noGrp="1"/>
          </p:cNvSpPr>
          <p:nvPr>
            <p:ph type="title"/>
          </p:nvPr>
        </p:nvSpPr>
        <p:spPr>
          <a:xfrm>
            <a:off x="1069848" y="484632"/>
            <a:ext cx="10058400" cy="701911"/>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4B9079DA-2CEB-15DB-3E13-FEBF691EA86B}"/>
              </a:ext>
            </a:extLst>
          </p:cNvPr>
          <p:cNvSpPr>
            <a:spLocks noGrp="1"/>
          </p:cNvSpPr>
          <p:nvPr>
            <p:ph idx="1"/>
          </p:nvPr>
        </p:nvSpPr>
        <p:spPr>
          <a:xfrm>
            <a:off x="1069848" y="1513114"/>
            <a:ext cx="10058400" cy="4659086"/>
          </a:xfrm>
        </p:spPr>
        <p:txBody>
          <a:bodyPr/>
          <a:lstStyle/>
          <a:p>
            <a:pPr marL="0" indent="0" algn="just">
              <a:buNone/>
            </a:pPr>
            <a:r>
              <a:rPr lang="en-GB" sz="2000" b="0" i="0" dirty="0">
                <a:solidFill>
                  <a:srgbClr val="000000"/>
                </a:solidFill>
                <a:effectLst/>
                <a:latin typeface="Calibri" panose="020F0502020204030204" pitchFamily="34" charset="0"/>
                <a:cs typeface="Calibri" panose="020F0502020204030204" pitchFamily="34" charset="0"/>
              </a:rPr>
              <a:t>Nowadays being an entrepreneur is not easy. </a:t>
            </a:r>
          </a:p>
          <a:p>
            <a:pPr marL="0" indent="0" algn="just">
              <a:buNone/>
            </a:pPr>
            <a:r>
              <a:rPr lang="en-GB" sz="2000" dirty="0">
                <a:effectLst/>
                <a:latin typeface="Calibri" panose="020F0502020204030204" pitchFamily="34" charset="0"/>
                <a:ea typeface="Calibri" panose="020F0502020204030204" pitchFamily="34" charset="0"/>
                <a:cs typeface="Calibri" panose="020F0502020204030204" pitchFamily="34" charset="0"/>
              </a:rPr>
              <a:t>Many new commercial enterprise owners face a wide type of hard issues: competitiveness, wars and rising prices of raw materials, pandemics.  </a:t>
            </a:r>
          </a:p>
          <a:p>
            <a:pPr marL="0" indent="0" algn="just">
              <a:buNone/>
            </a:pPr>
            <a:r>
              <a:rPr lang="en-GB" sz="2000" dirty="0">
                <a:latin typeface="Calibri" panose="020F0502020204030204" pitchFamily="34" charset="0"/>
                <a:ea typeface="Calibri" panose="020F0502020204030204" pitchFamily="34" charset="0"/>
                <a:cs typeface="Calibri" panose="020F0502020204030204" pitchFamily="34" charset="0"/>
              </a:rPr>
              <a:t>But</a:t>
            </a:r>
            <a:r>
              <a:rPr lang="en-GB" sz="2000" dirty="0">
                <a:effectLst/>
                <a:latin typeface="Calibri" panose="020F0502020204030204" pitchFamily="34" charset="0"/>
                <a:ea typeface="Calibri" panose="020F0502020204030204" pitchFamily="34" charset="0"/>
                <a:cs typeface="Calibri" panose="020F0502020204030204" pitchFamily="34" charset="0"/>
              </a:rPr>
              <a:t> numerous exclusive resources and answers are available to make these demanding situations of starting a commercial enterprise at least a bit greater possible. What is vital is having a wonderful plan, preserving a strong spirit, and a decided power (McKenzie, B.2007). </a:t>
            </a:r>
          </a:p>
          <a:p>
            <a:pPr marL="0" indent="0" algn="just">
              <a:buNone/>
            </a:pPr>
            <a:r>
              <a:rPr lang="en-GB" sz="2000" dirty="0">
                <a:effectLst/>
                <a:latin typeface="Calibri" panose="020F0502020204030204" pitchFamily="34" charset="0"/>
                <a:ea typeface="Calibri" panose="020F0502020204030204" pitchFamily="34" charset="0"/>
              </a:rPr>
              <a:t>This </a:t>
            </a:r>
            <a:r>
              <a:rPr lang="en-GB" dirty="0">
                <a:latin typeface="Calibri" panose="020F0502020204030204" pitchFamily="34" charset="0"/>
                <a:ea typeface="Calibri" panose="020F0502020204030204" pitchFamily="34" charset="0"/>
              </a:rPr>
              <a:t>presentation </a:t>
            </a:r>
            <a:r>
              <a:rPr lang="en-GB" sz="2000" dirty="0">
                <a:effectLst/>
                <a:latin typeface="Calibri" panose="020F0502020204030204" pitchFamily="34" charset="0"/>
                <a:ea typeface="Calibri" panose="020F0502020204030204" pitchFamily="34" charset="0"/>
              </a:rPr>
              <a:t>aims to analyse the factors that affect the success of a start-up beyond 3 years. </a:t>
            </a:r>
          </a:p>
          <a:p>
            <a:pPr marL="0" indent="0" algn="just">
              <a:buNone/>
            </a:pPr>
            <a:r>
              <a:rPr lang="en-GB" sz="2000" dirty="0">
                <a:effectLst/>
                <a:latin typeface="Calibri" panose="020F0502020204030204" pitchFamily="34" charset="0"/>
                <a:ea typeface="Calibri" panose="020F0502020204030204" pitchFamily="34" charset="0"/>
              </a:rPr>
              <a:t>In particular, the definition of start-up and the difference between a start-up and other businesses is highlighted. </a:t>
            </a:r>
          </a:p>
          <a:p>
            <a:pPr marL="0" indent="0" algn="just">
              <a:buNone/>
            </a:pPr>
            <a:r>
              <a:rPr lang="en-GB" sz="2000" dirty="0">
                <a:effectLst/>
                <a:latin typeface="Calibri" panose="020F0502020204030204" pitchFamily="34" charset="0"/>
                <a:ea typeface="Calibri" panose="020F0502020204030204" pitchFamily="34" charset="0"/>
              </a:rPr>
              <a:t>Timing, the idea, and the human capital are crucial start-up resources, and the business model and funding are also significant.</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304461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AAFC-E574-5926-E874-F5A1C48CD595}"/>
              </a:ext>
            </a:extLst>
          </p:cNvPr>
          <p:cNvSpPr>
            <a:spLocks noGrp="1"/>
          </p:cNvSpPr>
          <p:nvPr>
            <p:ph type="title"/>
          </p:nvPr>
        </p:nvSpPr>
        <p:spPr/>
        <p:txBody>
          <a:bodyPr/>
          <a:lstStyle/>
          <a:p>
            <a:r>
              <a:rPr lang="en-GB" dirty="0"/>
              <a:t>DEFINITION OF START-UP          </a:t>
            </a:r>
          </a:p>
        </p:txBody>
      </p:sp>
      <p:sp>
        <p:nvSpPr>
          <p:cNvPr id="3" name="Content Placeholder 2">
            <a:extLst>
              <a:ext uri="{FF2B5EF4-FFF2-40B4-BE49-F238E27FC236}">
                <a16:creationId xmlns:a16="http://schemas.microsoft.com/office/drawing/2014/main" id="{9D054319-7173-C81E-80A0-47F628A8D9F4}"/>
              </a:ext>
            </a:extLst>
          </p:cNvPr>
          <p:cNvSpPr>
            <a:spLocks noGrp="1"/>
          </p:cNvSpPr>
          <p:nvPr>
            <p:ph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start-up is a creative idea that becomes a business thanks to the courage of an entrepreneur who invests in an unexplored sector and an experimental project.</a:t>
            </a:r>
          </a:p>
          <a:p>
            <a:pPr algn="just"/>
            <a:r>
              <a:rPr lang="en-GB" sz="1800" dirty="0">
                <a:solidFill>
                  <a:srgbClr val="000000"/>
                </a:solidFill>
                <a:latin typeface="Calibri" panose="020F0502020204030204" pitchFamily="34" charset="0"/>
                <a:ea typeface="Times New Roman" panose="02020603050405020304" pitchFamily="18" charset="0"/>
              </a:rPr>
              <a:t>A</a:t>
            </a:r>
            <a:r>
              <a:rPr lang="en-GB" sz="1800" dirty="0">
                <a:solidFill>
                  <a:srgbClr val="000000"/>
                </a:solidFill>
                <a:effectLst/>
                <a:latin typeface="Calibri" panose="020F0502020204030204" pitchFamily="34" charset="0"/>
                <a:ea typeface="Times New Roman" panose="02020603050405020304" pitchFamily="18" charset="0"/>
              </a:rPr>
              <a:t> start-up is a company created to seek a scalable and repeatable business strategy (Blank, 2010).</a:t>
            </a:r>
          </a:p>
          <a:p>
            <a:pPr marL="0" indent="0" algn="just">
              <a:buNone/>
            </a:pPr>
            <a:endParaRPr lang="en-GB" sz="18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r>
              <a:rPr lang="en-GB" sz="1800" b="1" dirty="0">
                <a:solidFill>
                  <a:srgbClr val="000000"/>
                </a:solidFill>
                <a:effectLst/>
                <a:latin typeface="+mj-lt"/>
                <a:ea typeface="Calibri" panose="020F0502020204030204" pitchFamily="34" charset="0"/>
                <a:cs typeface="Times New Roman" panose="02020603050405020304" pitchFamily="18" charset="0"/>
              </a:rPr>
              <a:t>ELEMENTS THAT DEFINE  A START-UP</a:t>
            </a: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p>
          <a:p>
            <a:pPr algn="just"/>
            <a:r>
              <a:rPr lang="en-GB" sz="1800" dirty="0">
                <a:solidFill>
                  <a:srgbClr val="000000"/>
                </a:solidFill>
                <a:latin typeface="+mj-lt"/>
                <a:ea typeface="Times New Roman" panose="02020603050405020304" pitchFamily="18" charset="0"/>
              </a:rPr>
              <a:t> </a:t>
            </a:r>
            <a:r>
              <a:rPr lang="en-GB" sz="1800" b="1" dirty="0">
                <a:solidFill>
                  <a:srgbClr val="000000"/>
                </a:solidFill>
                <a:effectLst/>
                <a:latin typeface="+mj-lt"/>
                <a:ea typeface="Times New Roman" panose="02020603050405020304" pitchFamily="18" charset="0"/>
              </a:rPr>
              <a:t>Founders</a:t>
            </a:r>
            <a:r>
              <a:rPr lang="en-GB" sz="1800" b="1" dirty="0">
                <a:solidFill>
                  <a:srgbClr val="000000"/>
                </a:solidFill>
                <a:effectLst/>
                <a:latin typeface="Calibri" panose="020F0502020204030204" pitchFamily="34" charset="0"/>
                <a:ea typeface="Times New Roman" panose="02020603050405020304" pitchFamily="18" charset="0"/>
              </a:rPr>
              <a:t>:</a:t>
            </a:r>
            <a:r>
              <a:rPr lang="en-GB" sz="1800" b="1" dirty="0">
                <a:solidFill>
                  <a:srgbClr val="000000"/>
                </a:solidFill>
                <a:latin typeface="Calibri" panose="020F0502020204030204" pitchFamily="34" charset="0"/>
                <a:ea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rPr>
              <a:t>have innovative ideas and work to realise them. Usually, they are 1 to 3 founders, often connected by friendship or previous academic experiences (Cook, 2022).</a:t>
            </a:r>
          </a:p>
          <a:p>
            <a:pPr algn="just"/>
            <a:r>
              <a:rPr lang="en-GB" sz="1800" b="1" dirty="0">
                <a:solidFill>
                  <a:srgbClr val="000000"/>
                </a:solidFill>
                <a:effectLst/>
                <a:latin typeface="+mj-lt"/>
                <a:ea typeface="Times New Roman" panose="02020603050405020304" pitchFamily="18" charset="0"/>
                <a:cs typeface="Calibri" panose="020F0502020204030204" pitchFamily="34" charset="0"/>
              </a:rPr>
              <a:t>Financing:</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start-ups are generally self-financed or receive investments from angel financing or venture capital companies.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b="1" dirty="0">
                <a:solidFill>
                  <a:srgbClr val="000000"/>
                </a:solidFill>
                <a:effectLst/>
                <a:latin typeface="+mj-lt"/>
                <a:ea typeface="Times New Roman" panose="02020603050405020304" pitchFamily="18" charset="0"/>
                <a:cs typeface="Calibri" panose="020F0502020204030204" pitchFamily="34" charset="0"/>
              </a:rPr>
              <a:t>Global vision</a:t>
            </a:r>
            <a:r>
              <a:rPr lang="en-GB" sz="1800" b="1" dirty="0">
                <a:solidFill>
                  <a:srgbClr val="000000"/>
                </a:solidFill>
                <a:latin typeface="+mj-lt"/>
                <a:ea typeface="Times New Roman" panose="02020603050405020304" pitchFamily="18" charset="0"/>
                <a:cs typeface="Calibri" panose="020F0502020204030204" pitchFamily="34" charset="0"/>
              </a:rPr>
              <a:t>:</a:t>
            </a:r>
            <a:r>
              <a:rPr lang="en-GB" sz="1800" dirty="0">
                <a:solidFill>
                  <a:srgbClr val="000000"/>
                </a:solidFill>
                <a:effectLst/>
                <a:latin typeface="+mj-lt"/>
                <a:ea typeface="Times New Roman" panose="02020603050405020304" pitchFamily="18"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an essential element of a start-up, has an idea that can be reproduced and marketed globally (Cook,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6579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2CC79-5D25-9B93-3C73-6DAC87BAE62C}"/>
              </a:ext>
            </a:extLst>
          </p:cNvPr>
          <p:cNvSpPr>
            <a:spLocks noGrp="1"/>
          </p:cNvSpPr>
          <p:nvPr>
            <p:ph type="title"/>
          </p:nvPr>
        </p:nvSpPr>
        <p:spPr>
          <a:xfrm>
            <a:off x="1069848" y="484632"/>
            <a:ext cx="10058400" cy="1180882"/>
          </a:xfrm>
        </p:spPr>
        <p:txBody>
          <a:bodyPr>
            <a:normAutofit/>
          </a:bodyPr>
          <a:lstStyle/>
          <a:p>
            <a:r>
              <a:rPr lang="en-GB" dirty="0"/>
              <a:t>DEFINITION OF START-UP            </a:t>
            </a:r>
          </a:p>
        </p:txBody>
      </p:sp>
      <p:sp>
        <p:nvSpPr>
          <p:cNvPr id="3" name="Content Placeholder 2">
            <a:extLst>
              <a:ext uri="{FF2B5EF4-FFF2-40B4-BE49-F238E27FC236}">
                <a16:creationId xmlns:a16="http://schemas.microsoft.com/office/drawing/2014/main" id="{B8E0DE27-24B7-1B64-87CA-882654DEE475}"/>
              </a:ext>
            </a:extLst>
          </p:cNvPr>
          <p:cNvSpPr>
            <a:spLocks noGrp="1"/>
          </p:cNvSpPr>
          <p:nvPr>
            <p:ph idx="1"/>
          </p:nvPr>
        </p:nvSpPr>
        <p:spPr/>
        <p:txBody>
          <a:bodyPr/>
          <a:lstStyle/>
          <a:p>
            <a:pPr algn="just"/>
            <a:endParaRPr lang="en-GB" sz="1800" b="1" dirty="0">
              <a:solidFill>
                <a:srgbClr val="000000"/>
              </a:solidFill>
              <a:effectLst/>
              <a:latin typeface="Calibri" panose="020F0502020204030204" pitchFamily="34" charset="0"/>
              <a:ea typeface="Times New Roman" panose="02020603050405020304" pitchFamily="18" charset="0"/>
            </a:endParaRPr>
          </a:p>
          <a:p>
            <a:pPr algn="just"/>
            <a:r>
              <a:rPr lang="en-GB" sz="1800" b="1" dirty="0">
                <a:solidFill>
                  <a:srgbClr val="000000"/>
                </a:solidFill>
                <a:effectLst/>
                <a:latin typeface="+mj-lt"/>
                <a:ea typeface="Times New Roman" panose="02020603050405020304" pitchFamily="18" charset="0"/>
              </a:rPr>
              <a:t>Problem-solving</a:t>
            </a:r>
            <a:r>
              <a:rPr lang="en-GB" sz="1800" b="1" dirty="0">
                <a:solidFill>
                  <a:srgbClr val="000000"/>
                </a:solidFill>
                <a:latin typeface="Calibri" panose="020F0502020204030204" pitchFamily="34" charset="0"/>
                <a:ea typeface="Times New Roman" panose="02020603050405020304" pitchFamily="18" charset="0"/>
              </a:rPr>
              <a:t>:</a:t>
            </a:r>
            <a:r>
              <a:rPr lang="en-GB" sz="1800" dirty="0">
                <a:solidFill>
                  <a:srgbClr val="000000"/>
                </a:solidFill>
                <a:effectLst/>
                <a:latin typeface="Calibri" panose="020F0502020204030204" pitchFamily="34" charset="0"/>
                <a:ea typeface="Times New Roman" panose="02020603050405020304" pitchFamily="18" charset="0"/>
              </a:rPr>
              <a:t> the goal of a start-up is to solve a problem by developing a new product or service; this sometimes requires skills to work in unknown environments without directions</a:t>
            </a:r>
          </a:p>
          <a:p>
            <a:pPr algn="just"/>
            <a:endPar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1800" b="1" dirty="0">
                <a:solidFill>
                  <a:srgbClr val="000000"/>
                </a:solidFill>
                <a:effectLst/>
                <a:latin typeface="+mj-lt"/>
                <a:ea typeface="Times New Roman" panose="02020603050405020304" pitchFamily="18" charset="0"/>
                <a:cs typeface="Calibri" panose="020F0502020204030204" pitchFamily="34" charset="0"/>
              </a:rPr>
              <a:t>Team cultures</a:t>
            </a:r>
            <a:r>
              <a:rPr lang="en-GB" sz="18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 the start-up, everyone, as well as the team, collectively have a direct impact on the business more than any other business (Cook,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4885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9B02B-60FD-6236-8B37-12F57AD05065}"/>
              </a:ext>
            </a:extLst>
          </p:cNvPr>
          <p:cNvSpPr>
            <a:spLocks noGrp="1"/>
          </p:cNvSpPr>
          <p:nvPr>
            <p:ph type="title"/>
          </p:nvPr>
        </p:nvSpPr>
        <p:spPr/>
        <p:txBody>
          <a:bodyPr/>
          <a:lstStyle/>
          <a:p>
            <a:r>
              <a:rPr lang="en-GB" dirty="0"/>
              <a:t>3 TYPES OF START-UP</a:t>
            </a:r>
          </a:p>
        </p:txBody>
      </p:sp>
      <p:sp>
        <p:nvSpPr>
          <p:cNvPr id="3" name="Content Placeholder 2">
            <a:extLst>
              <a:ext uri="{FF2B5EF4-FFF2-40B4-BE49-F238E27FC236}">
                <a16:creationId xmlns:a16="http://schemas.microsoft.com/office/drawing/2014/main" id="{EEB4EF8A-112D-356A-9C43-5B0C0855640A}"/>
              </a:ext>
            </a:extLst>
          </p:cNvPr>
          <p:cNvSpPr>
            <a:spLocks noGrp="1"/>
          </p:cNvSpPr>
          <p:nvPr>
            <p:ph idx="1"/>
          </p:nvPr>
        </p:nvSpPr>
        <p:spPr/>
        <p:txBody>
          <a:bodyPr>
            <a:normAutofit fontScale="92500"/>
          </a:bodyPr>
          <a:lstStyle/>
          <a:p>
            <a:pPr marL="342900" lvl="0" indent="-342900" algn="just" fontAlgn="base">
              <a:lnSpc>
                <a:spcPct val="107000"/>
              </a:lnSpc>
              <a:buFont typeface="Symbol" panose="05050102010706020507" pitchFamily="18" charset="2"/>
              <a:buChar char=""/>
            </a:pPr>
            <a:r>
              <a:rPr lang="en-GB" sz="1800" b="1" dirty="0">
                <a:solidFill>
                  <a:srgbClr val="000000"/>
                </a:solidFill>
                <a:effectLst/>
                <a:latin typeface="+mj-lt"/>
                <a:ea typeface="Times New Roman" panose="02020603050405020304" pitchFamily="18" charset="0"/>
                <a:cs typeface="Calibri" panose="020F0502020204030204" pitchFamily="34" charset="0"/>
              </a:rPr>
              <a:t>Salary substitute firm</a:t>
            </a:r>
            <a:r>
              <a:rPr lang="en-GB" sz="18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this business is generally small and family-run, offers no high earnings and is very similar to those from work as an employee. Business examples are restaurants, convenience stores, dry cleaners, doctors’ offices, petrol stations, etc., so they are standard customer services and no innovative ideas ( Barringer &amp; Ireland Duane R.,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a:lnSpc>
                <a:spcPct val="107000"/>
              </a:lnSpc>
              <a:buFont typeface="Symbol" panose="05050102010706020507" pitchFamily="18" charset="2"/>
              <a:buChar char=""/>
            </a:pPr>
            <a:r>
              <a:rPr lang="en-GB" sz="1800" b="1" dirty="0">
                <a:solidFill>
                  <a:srgbClr val="000000"/>
                </a:solidFill>
                <a:effectLst/>
                <a:latin typeface="+mj-lt"/>
                <a:ea typeface="Times New Roman" panose="02020603050405020304" pitchFamily="18" charset="0"/>
                <a:cs typeface="Calibri" panose="020F0502020204030204" pitchFamily="34" charset="0"/>
              </a:rPr>
              <a:t>Lifestyle firms</a:t>
            </a:r>
            <a:r>
              <a:rPr lang="en-GB" sz="1800" dirty="0">
                <a:solidFill>
                  <a:srgbClr val="000000"/>
                </a:solidFill>
                <a:effectLst/>
                <a:latin typeface="+mj-lt"/>
                <a:ea typeface="Times New Roman" panose="02020603050405020304" pitchFamily="18"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are businesses where the owner has transformed his passion into a job and offers customer services related to hobbies or pastimes ( Barringer &amp; Ireland Duane R., 2015). Some examples are ski instructors, tour guides, motivational coaches, etc. Typically, they are businesses that don’t grow fast and don’t have innovative ideas.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a:lnSpc>
                <a:spcPct val="107000"/>
              </a:lnSpc>
              <a:buFont typeface="Symbol" panose="05050102010706020507" pitchFamily="18" charset="2"/>
              <a:buChar char=""/>
            </a:pPr>
            <a:r>
              <a:rPr lang="en-GB" sz="1800" b="1" dirty="0">
                <a:solidFill>
                  <a:srgbClr val="000000"/>
                </a:solidFill>
                <a:effectLst/>
                <a:latin typeface="+mj-lt"/>
                <a:ea typeface="Times New Roman" panose="02020603050405020304" pitchFamily="18" charset="0"/>
                <a:cs typeface="Calibri" panose="020F0502020204030204" pitchFamily="34" charset="0"/>
              </a:rPr>
              <a:t>Entrepreneurial firms</a:t>
            </a:r>
            <a:r>
              <a:rPr lang="en-GB" sz="1800" dirty="0">
                <a:solidFill>
                  <a:srgbClr val="000000"/>
                </a:solidFill>
                <a:effectLst/>
                <a:latin typeface="+mj-lt"/>
                <a:ea typeface="Times New Roman" panose="02020603050405020304" pitchFamily="18"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provide new goods and services to the market. Creating value and sharing it with consumers is a key component of entrepreneurship. Entrepreneurial firms have introduced new products and services into society and significantly impacted people’s lives ( Barringer &amp; Ireland Duane R., 2015). There are many examples of start-ups that have offered revolutionary products: Amazon has launched online commerce, social networks like Facebook, and biotech products that have improved people’s health.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05154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65023-61CB-1FF5-F80F-7F3824B0F9A5}"/>
              </a:ext>
            </a:extLst>
          </p:cNvPr>
          <p:cNvSpPr>
            <a:spLocks noGrp="1"/>
          </p:cNvSpPr>
          <p:nvPr>
            <p:ph type="title"/>
          </p:nvPr>
        </p:nvSpPr>
        <p:spPr/>
        <p:txBody>
          <a:bodyPr/>
          <a:lstStyle/>
          <a:p>
            <a:r>
              <a:rPr lang="en-GB" dirty="0"/>
              <a:t>FACTORS TO SUCCEED A START-UP     </a:t>
            </a:r>
          </a:p>
        </p:txBody>
      </p:sp>
      <p:sp>
        <p:nvSpPr>
          <p:cNvPr id="3" name="Content Placeholder 2">
            <a:extLst>
              <a:ext uri="{FF2B5EF4-FFF2-40B4-BE49-F238E27FC236}">
                <a16:creationId xmlns:a16="http://schemas.microsoft.com/office/drawing/2014/main" id="{B9A7E764-1AD9-C08F-52D4-D75917E7668A}"/>
              </a:ext>
            </a:extLst>
          </p:cNvPr>
          <p:cNvSpPr>
            <a:spLocks noGrp="1"/>
          </p:cNvSpPr>
          <p:nvPr>
            <p:ph idx="1"/>
          </p:nvPr>
        </p:nvSpPr>
        <p:spPr/>
        <p:txBody>
          <a:bodyPr>
            <a:normAutofit/>
          </a:bodyPr>
          <a:lstStyle/>
          <a:p>
            <a:pPr marL="457200" indent="-457200">
              <a:buAutoNum type="arabicParenR"/>
            </a:pPr>
            <a:r>
              <a:rPr lang="en-GB" sz="2400" dirty="0">
                <a:latin typeface="+mj-lt"/>
                <a:cs typeface="Calibri" panose="020F0502020204030204" pitchFamily="34" charset="0"/>
              </a:rPr>
              <a:t>TIMING</a:t>
            </a:r>
            <a:r>
              <a:rPr lang="en-GB" sz="2400" dirty="0">
                <a:latin typeface="Calibri" panose="020F0502020204030204" pitchFamily="34" charset="0"/>
                <a:cs typeface="Calibri" panose="020F0502020204030204" pitchFamily="34" charset="0"/>
              </a:rPr>
              <a:t>:  </a:t>
            </a:r>
          </a:p>
          <a:p>
            <a:pPr marL="0" indent="0" algn="just">
              <a:lnSpc>
                <a:spcPct val="100000"/>
              </a:lnSpc>
              <a:buNone/>
            </a:pPr>
            <a:r>
              <a:rPr lang="en-GB" sz="1800" dirty="0">
                <a:solidFill>
                  <a:srgbClr val="000000"/>
                </a:solidFill>
                <a:effectLst/>
                <a:latin typeface="Calibri" panose="020F0502020204030204" pitchFamily="34" charset="0"/>
                <a:ea typeface="Times New Roman" panose="02020603050405020304" pitchFamily="18" charset="0"/>
              </a:rPr>
              <a:t>A product must be launched at the right time to achieve success. The consumer market must be prepared to receive what the company is offering. The timing of an opportunity is just as important as outstanding ideas.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rPr>
              <a:t>Entrepreneurs understand when to grasp an opportunity and when to pass it up. This may be a significant barrier for innovators, who frequently seize opportunities before they are ready. One of the importance of timing is when the start-up knows what the rivals are doing and planning to create a distinctive type of business and gain a competitive advantage.</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(Bolton, 2013).</a:t>
            </a:r>
          </a:p>
          <a:p>
            <a:pPr marL="0" indent="0" algn="just">
              <a:buNone/>
            </a:pPr>
            <a:r>
              <a:rPr lang="en-GB" sz="1800" dirty="0">
                <a:solidFill>
                  <a:srgbClr val="000000"/>
                </a:solidFill>
                <a:latin typeface="Calibri" panose="020F0502020204030204" pitchFamily="34" charset="0"/>
                <a:cs typeface="Calibri" panose="020F0502020204030204" pitchFamily="34" charset="0"/>
              </a:rPr>
              <a:t>EXAMPLES:</a:t>
            </a:r>
          </a:p>
          <a:p>
            <a:pPr algn="just"/>
            <a:r>
              <a:rPr lang="en-GB" sz="1800" dirty="0">
                <a:solidFill>
                  <a:srgbClr val="000000"/>
                </a:solidFill>
                <a:latin typeface="Calibri" panose="020F0502020204030204" pitchFamily="34" charset="0"/>
                <a:cs typeface="Calibri" panose="020F0502020204030204" pitchFamily="34" charset="0"/>
              </a:rPr>
              <a:t>AIRBNB ( successful)</a:t>
            </a:r>
          </a:p>
          <a:p>
            <a:pPr algn="just"/>
            <a:r>
              <a:rPr lang="en-GB" sz="1800" dirty="0">
                <a:solidFill>
                  <a:srgbClr val="000000"/>
                </a:solidFill>
                <a:latin typeface="Calibri" panose="020F0502020204030204" pitchFamily="34" charset="0"/>
                <a:cs typeface="Calibri" panose="020F0502020204030204" pitchFamily="34" charset="0"/>
              </a:rPr>
              <a:t>UBER ( successful)</a:t>
            </a:r>
          </a:p>
          <a:p>
            <a:pPr algn="just"/>
            <a:r>
              <a:rPr lang="en-GB" sz="1800" dirty="0">
                <a:solidFill>
                  <a:srgbClr val="000000"/>
                </a:solidFill>
                <a:latin typeface="Calibri" panose="020F0502020204030204" pitchFamily="34" charset="0"/>
                <a:cs typeface="Calibri" panose="020F0502020204030204" pitchFamily="34" charset="0"/>
              </a:rPr>
              <a:t>Z.COM ( failed)</a:t>
            </a:r>
            <a:endParaRPr lang="en-GB" sz="2400" dirty="0"/>
          </a:p>
        </p:txBody>
      </p:sp>
    </p:spTree>
    <p:extLst>
      <p:ext uri="{BB962C8B-B14F-4D97-AF65-F5344CB8AC3E}">
        <p14:creationId xmlns:p14="http://schemas.microsoft.com/office/powerpoint/2010/main" val="3376238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7294-2E2A-9956-1D90-DABE94E3D58A}"/>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BD83095D-69D3-E72D-B48B-2C0CDFE76FAB}"/>
              </a:ext>
            </a:extLst>
          </p:cNvPr>
          <p:cNvSpPr>
            <a:spLocks noGrp="1"/>
          </p:cNvSpPr>
          <p:nvPr>
            <p:ph idx="1"/>
          </p:nvPr>
        </p:nvSpPr>
        <p:spPr>
          <a:xfrm>
            <a:off x="915736" y="1754929"/>
            <a:ext cx="10058400" cy="4050792"/>
          </a:xfrm>
        </p:spPr>
        <p:txBody>
          <a:bodyPr/>
          <a:lstStyle/>
          <a:p>
            <a:pPr marL="0" indent="0">
              <a:buNone/>
            </a:pPr>
            <a:r>
              <a:rPr lang="en-GB" dirty="0">
                <a:latin typeface="Calibri" panose="020F0502020204030204" pitchFamily="34" charset="0"/>
                <a:cs typeface="Calibri" panose="020F0502020204030204" pitchFamily="34" charset="0"/>
              </a:rPr>
              <a:t>2) </a:t>
            </a:r>
            <a:r>
              <a:rPr lang="en-GB" dirty="0">
                <a:latin typeface="+mj-lt"/>
                <a:cs typeface="Calibri" panose="020F0502020204030204" pitchFamily="34" charset="0"/>
              </a:rPr>
              <a:t>TEAM </a:t>
            </a:r>
          </a:p>
          <a:p>
            <a:pPr algn="just">
              <a:lnSpc>
                <a:spcPct val="100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critical business issue of assembling a team is to gather a fragmented and largely isolated collection of individuals with diverse talents, experience, and personalities to take on a project and collaborate outside their regular channels and limits and corporate together to attain their common goal. A high-performing team has a defined mission statement and actively determines the company's goals and objectives. It is also critical that they agree on the goals and have a solid comprehension of the company's aims and mission.</a:t>
            </a:r>
          </a:p>
          <a:p>
            <a:pPr marL="0" indent="0" algn="just">
              <a:lnSpc>
                <a:spcPct val="100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 Go Compare, Hayley Persons a Welch entrepreneur who worked all her life </a:t>
            </a:r>
            <a:r>
              <a:rPr lang="en-GB" sz="1800" dirty="0">
                <a:latin typeface="Calibri" panose="020F0502020204030204" pitchFamily="34" charset="0"/>
                <a:ea typeface="Calibri" panose="020F0502020204030204" pitchFamily="34" charset="0"/>
                <a:cs typeface="Times New Roman" panose="02020603050405020304" pitchFamily="18" charset="0"/>
              </a:rPr>
              <a:t>at an insurance company states that she couldn’t achieve that point of success without the team that she is circled of. The team that is collaborating in growing up the business</a:t>
            </a:r>
            <a:r>
              <a:rPr lang="en-GB" sz="1800" dirty="0">
                <a:effectLst/>
                <a:latin typeface="Calibri" panose="020F0502020204030204" pitchFamily="34" charset="0"/>
                <a:ea typeface="Calibri" panose="020F0502020204030204" pitchFamily="34" charset="0"/>
                <a:cs typeface="Times New Roman" panose="02020603050405020304" pitchFamily="18" charset="0"/>
              </a:rPr>
              <a:t>(Tobin, 2012).</a:t>
            </a:r>
          </a:p>
        </p:txBody>
      </p:sp>
    </p:spTree>
    <p:extLst>
      <p:ext uri="{BB962C8B-B14F-4D97-AF65-F5344CB8AC3E}">
        <p14:creationId xmlns:p14="http://schemas.microsoft.com/office/powerpoint/2010/main" val="89905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0104-FE02-990A-9BB7-F5377CF60991}"/>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9810E51F-446E-70C8-AE13-A832B4324731}"/>
              </a:ext>
            </a:extLst>
          </p:cNvPr>
          <p:cNvSpPr>
            <a:spLocks noGrp="1"/>
          </p:cNvSpPr>
          <p:nvPr>
            <p:ph idx="1"/>
          </p:nvPr>
        </p:nvSpPr>
        <p:spPr>
          <a:xfrm>
            <a:off x="987655" y="1967295"/>
            <a:ext cx="10058400" cy="4050792"/>
          </a:xfrm>
        </p:spPr>
        <p:txBody>
          <a:bodyPr>
            <a:normAutofit lnSpcReduction="10000"/>
          </a:bodyPr>
          <a:lstStyle/>
          <a:p>
            <a:pPr marL="0" indent="0" algn="just">
              <a:buNone/>
            </a:pPr>
            <a:r>
              <a:rPr lang="en-GB" sz="2000" dirty="0">
                <a:latin typeface="Calibri" panose="020F0502020204030204" pitchFamily="34" charset="0"/>
                <a:cs typeface="Times New Roman" panose="02020603050405020304" pitchFamily="18" charset="0"/>
              </a:rPr>
              <a:t>3</a:t>
            </a:r>
            <a:r>
              <a:rPr lang="en-GB" sz="2000" dirty="0">
                <a:latin typeface="+mj-lt"/>
                <a:cs typeface="Times New Roman" panose="02020603050405020304" pitchFamily="18" charset="0"/>
              </a:rPr>
              <a:t>) IDEA</a:t>
            </a:r>
          </a:p>
          <a:p>
            <a:pPr marL="0" indent="0" algn="just">
              <a:buNone/>
            </a:pPr>
            <a:endParaRPr lang="en-GB" sz="2000" dirty="0">
              <a:latin typeface="Calibri" panose="020F0502020204030204" pitchFamily="34" charset="0"/>
              <a:cs typeface="Times New Roman" panose="02020603050405020304" pitchFamily="18" charset="0"/>
            </a:endParaRPr>
          </a:p>
          <a:p>
            <a:pPr marL="0" indent="0" algn="just">
              <a:buNone/>
            </a:pPr>
            <a:r>
              <a:rPr lang="en-GB" dirty="0">
                <a:solidFill>
                  <a:srgbClr val="000000"/>
                </a:solidFill>
                <a:effectLst/>
                <a:latin typeface="Calibri" panose="020F0502020204030204" pitchFamily="34" charset="0"/>
                <a:ea typeface="Times New Roman" panose="02020603050405020304" pitchFamily="18" charset="0"/>
              </a:rPr>
              <a:t>the definition of the idea, according to the Cambridge dictionary, is an understanding, thought or a picture in the person’s mind.</a:t>
            </a:r>
          </a:p>
          <a:p>
            <a:pPr marL="0" indent="0" algn="just">
              <a:buNone/>
            </a:pPr>
            <a:endParaRPr lang="en-GB" dirty="0">
              <a:solidFill>
                <a:srgbClr val="000000"/>
              </a:solidFill>
              <a:effectLst/>
              <a:latin typeface="Calibri" panose="020F0502020204030204" pitchFamily="34" charset="0"/>
              <a:ea typeface="Times New Roman" panose="02020603050405020304" pitchFamily="18" charset="0"/>
            </a:endParaRPr>
          </a:p>
          <a:p>
            <a:pPr marL="0" indent="0" algn="just">
              <a:buNone/>
            </a:pPr>
            <a:endParaRPr lang="en-GB" dirty="0">
              <a:latin typeface="Calibri" panose="020F0502020204030204" pitchFamily="34" charset="0"/>
              <a:cs typeface="Times New Roman" panose="02020603050405020304" pitchFamily="18" charset="0"/>
            </a:endParaRPr>
          </a:p>
          <a:p>
            <a:pPr marL="0" indent="0" algn="just">
              <a:buNone/>
            </a:pPr>
            <a:r>
              <a:rPr lang="en-GB" sz="2000" dirty="0">
                <a:solidFill>
                  <a:srgbClr val="000000"/>
                </a:solidFill>
                <a:effectLst/>
                <a:latin typeface="Calibri" panose="020F0502020204030204" pitchFamily="34" charset="0"/>
                <a:ea typeface="Times New Roman" panose="02020603050405020304" pitchFamily="18" charset="0"/>
              </a:rPr>
              <a:t>In the entrepreneurial concept, An opportunity is an attractive, timely, lasting and relevant idea rooted in services and products to create customer value. A successful entrepreneur is a person who is capable of chasing an opportunity at an early stage before the competitors do.</a:t>
            </a:r>
          </a:p>
          <a:p>
            <a:pPr marL="0" indent="0" algn="just">
              <a:buNone/>
            </a:pPr>
            <a:endParaRPr lang="en-GB" sz="2000" dirty="0">
              <a:solidFill>
                <a:srgbClr val="000000"/>
              </a:solidFill>
              <a:effectLst/>
              <a:latin typeface="Calibri" panose="020F0502020204030204" pitchFamily="34" charset="0"/>
              <a:ea typeface="Times New Roman" panose="02020603050405020304" pitchFamily="18" charset="0"/>
            </a:endParaRPr>
          </a:p>
          <a:p>
            <a:pPr marL="0" indent="0" algn="just">
              <a:buNone/>
            </a:pPr>
            <a:r>
              <a:rPr lang="en-GB" sz="2000" dirty="0">
                <a:solidFill>
                  <a:srgbClr val="000000"/>
                </a:solidFill>
                <a:effectLst/>
                <a:latin typeface="Calibri" panose="020F0502020204030204" pitchFamily="34" charset="0"/>
                <a:ea typeface="Times New Roman" panose="02020603050405020304" pitchFamily="18" charset="0"/>
              </a:rPr>
              <a:t> </a:t>
            </a:r>
            <a:endParaRPr lang="en-GB" dirty="0"/>
          </a:p>
        </p:txBody>
      </p:sp>
    </p:spTree>
    <p:extLst>
      <p:ext uri="{BB962C8B-B14F-4D97-AF65-F5344CB8AC3E}">
        <p14:creationId xmlns:p14="http://schemas.microsoft.com/office/powerpoint/2010/main" val="212685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85589-9F25-C297-73B6-879AF211694C}"/>
              </a:ext>
            </a:extLst>
          </p:cNvPr>
          <p:cNvSpPr>
            <a:spLocks noGrp="1"/>
          </p:cNvSpPr>
          <p:nvPr>
            <p:ph type="title"/>
          </p:nvPr>
        </p:nvSpPr>
        <p:spPr>
          <a:xfrm>
            <a:off x="8156350" y="484632"/>
            <a:ext cx="3544035" cy="1609344"/>
          </a:xfrm>
          <a:ln>
            <a:noFill/>
          </a:ln>
        </p:spPr>
        <p:txBody>
          <a:bodyPr>
            <a:normAutofit/>
          </a:bodyPr>
          <a:lstStyle/>
          <a:p>
            <a:r>
              <a:rPr lang="en-GB" sz="3200"/>
              <a:t>FACTORS TO SUCCEED A START-UP</a:t>
            </a:r>
          </a:p>
        </p:txBody>
      </p:sp>
      <p:pic>
        <p:nvPicPr>
          <p:cNvPr id="4" name="Picture 3">
            <a:extLst>
              <a:ext uri="{FF2B5EF4-FFF2-40B4-BE49-F238E27FC236}">
                <a16:creationId xmlns:a16="http://schemas.microsoft.com/office/drawing/2014/main" id="{29F6BF4A-3C1C-8ADD-8D27-E97A44615F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491615" y="195150"/>
            <a:ext cx="6882269" cy="3867146"/>
          </a:xfrm>
          <a:prstGeom prst="rect">
            <a:avLst/>
          </a:prstGeom>
          <a:noFill/>
        </p:spPr>
      </p:pic>
      <p:sp>
        <p:nvSpPr>
          <p:cNvPr id="3" name="Content Placeholder 2">
            <a:extLst>
              <a:ext uri="{FF2B5EF4-FFF2-40B4-BE49-F238E27FC236}">
                <a16:creationId xmlns:a16="http://schemas.microsoft.com/office/drawing/2014/main" id="{F889AA33-0343-60BC-F3D6-8FDBC49C3DD5}"/>
              </a:ext>
            </a:extLst>
          </p:cNvPr>
          <p:cNvSpPr>
            <a:spLocks noGrp="1"/>
          </p:cNvSpPr>
          <p:nvPr>
            <p:ph idx="1"/>
          </p:nvPr>
        </p:nvSpPr>
        <p:spPr>
          <a:xfrm>
            <a:off x="8156351" y="2121408"/>
            <a:ext cx="3544034" cy="4050792"/>
          </a:xfrm>
        </p:spPr>
        <p:txBody>
          <a:bodyPr>
            <a:normAutofit/>
          </a:bodyPr>
          <a:lstStyle/>
          <a:p>
            <a:pPr algn="just">
              <a:lnSpc>
                <a:spcPct val="100000"/>
              </a:lnSpc>
            </a:pPr>
            <a:r>
              <a:rPr lang="en-GB" sz="1600" dirty="0">
                <a:effectLst/>
                <a:latin typeface="Calibri" panose="020F0502020204030204" pitchFamily="34" charset="0"/>
                <a:ea typeface="Times New Roman" panose="02020603050405020304" pitchFamily="18" charset="0"/>
              </a:rPr>
              <a:t>An entrepreneur's three primary approaches to locating a new business opportunity are observing trends, solving problems and ultimately finding a market hole.</a:t>
            </a:r>
            <a:endParaRPr lang="en-GB" sz="1600" dirty="0"/>
          </a:p>
        </p:txBody>
      </p:sp>
      <p:grpSp>
        <p:nvGrpSpPr>
          <p:cNvPr id="11"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1"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TextBox 28">
            <a:extLst>
              <a:ext uri="{FF2B5EF4-FFF2-40B4-BE49-F238E27FC236}">
                <a16:creationId xmlns:a16="http://schemas.microsoft.com/office/drawing/2014/main" id="{A5BFD4E1-D96F-990C-3DAC-5E5DB5ACD70C}"/>
              </a:ext>
            </a:extLst>
          </p:cNvPr>
          <p:cNvSpPr txBox="1"/>
          <p:nvPr/>
        </p:nvSpPr>
        <p:spPr>
          <a:xfrm>
            <a:off x="491615" y="4729277"/>
            <a:ext cx="6097712" cy="774507"/>
          </a:xfrm>
          <a:prstGeom prst="rect">
            <a:avLst/>
          </a:prstGeom>
          <a:noFill/>
        </p:spPr>
        <p:txBody>
          <a:bodyPr wrap="square">
            <a:spAutoFit/>
          </a:bodyPr>
          <a:lstStyle/>
          <a:p>
            <a:pPr marL="228600" algn="just" fontAlgn="base">
              <a:lnSpc>
                <a:spcPct val="107000"/>
              </a:lnSpc>
              <a:spcAft>
                <a:spcPts val="800"/>
              </a:spcAft>
            </a:pPr>
            <a:r>
              <a:rPr lang="en-GB" sz="1800" b="1" dirty="0">
                <a:solidFill>
                  <a:srgbClr val="000000"/>
                </a:solidFill>
                <a:effectLst/>
                <a:latin typeface="+mj-lt"/>
                <a:ea typeface="Times New Roman" panose="02020603050405020304" pitchFamily="18" charset="0"/>
                <a:cs typeface="Calibri" panose="020F0502020204030204" pitchFamily="34" charset="0"/>
              </a:rPr>
              <a:t>Figure1: The opportunity recognition process</a:t>
            </a:r>
            <a:endParaRPr lang="en-GB" sz="1600" dirty="0">
              <a:effectLst/>
              <a:latin typeface="+mj-lt"/>
              <a:ea typeface="Calibri" panose="020F0502020204030204" pitchFamily="34" charset="0"/>
              <a:cs typeface="Times New Roman" panose="02020603050405020304" pitchFamily="18" charset="0"/>
            </a:endParaRPr>
          </a:p>
          <a:p>
            <a:pPr marL="228600" algn="just" fontAlgn="base">
              <a:lnSpc>
                <a:spcPct val="107000"/>
              </a:lnSpc>
              <a:spcAft>
                <a:spcPts val="800"/>
              </a:spcAft>
            </a:pPr>
            <a:r>
              <a:rPr lang="en-GB" sz="1800" b="1" dirty="0">
                <a:solidFill>
                  <a:srgbClr val="000000"/>
                </a:solidFill>
                <a:effectLst/>
                <a:latin typeface="+mj-lt"/>
                <a:ea typeface="Times New Roman" panose="02020603050405020304" pitchFamily="18" charset="0"/>
                <a:cs typeface="Calibri" panose="020F0502020204030204" pitchFamily="34" charset="0"/>
              </a:rPr>
              <a:t>Source:</a:t>
            </a: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(Barringer &amp; Ireland, 2019)</a:t>
            </a: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676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F0E2-832B-9B74-2792-4A347E3F9F37}"/>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26C16D7C-3B13-D96D-4BBA-C1AAC76C63F6}"/>
              </a:ext>
            </a:extLst>
          </p:cNvPr>
          <p:cNvSpPr>
            <a:spLocks noGrp="1"/>
          </p:cNvSpPr>
          <p:nvPr>
            <p:ph idx="1"/>
          </p:nvPr>
        </p:nvSpPr>
        <p:spPr/>
        <p:txBody>
          <a:bodyPr/>
          <a:lstStyle/>
          <a:p>
            <a:pPr marL="0" indent="0" algn="just">
              <a:buNone/>
            </a:pPr>
            <a:r>
              <a:rPr lang="en-GB" dirty="0"/>
              <a:t>Examples: </a:t>
            </a:r>
          </a:p>
          <a:p>
            <a:pPr marL="0" indent="0" algn="just">
              <a:buNone/>
            </a:pPr>
            <a:r>
              <a:rPr lang="en-GB" dirty="0"/>
              <a:t>Instagram:</a:t>
            </a:r>
            <a:r>
              <a:rPr lang="en-GB" sz="1800" dirty="0">
                <a:solidFill>
                  <a:srgbClr val="000000"/>
                </a:solidFill>
                <a:latin typeface="Calibri" panose="020F0502020204030204" pitchFamily="34" charset="0"/>
                <a:cs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photo-sharing App, the founder Kevin Systrom did well in identifying a gap in the social media apps of the moment and pivoted the business model and changed the company name to Instagram to reach a larger market. The company was created parallelly with the trend of selfies in 2010.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dirty="0"/>
          </a:p>
          <a:p>
            <a:pPr marL="0" indent="0" algn="just">
              <a:buNone/>
            </a:pPr>
            <a:r>
              <a:rPr lang="en-GB" dirty="0"/>
              <a:t>Curve: </a:t>
            </a:r>
            <a:r>
              <a:rPr lang="en-GB" dirty="0">
                <a:latin typeface="Calibri" panose="020F0502020204030204" pitchFamily="34" charset="0"/>
                <a:cs typeface="Calibri" panose="020F0502020204030204" pitchFamily="34" charset="0"/>
              </a:rPr>
              <a:t>is an </a:t>
            </a:r>
            <a:r>
              <a:rPr lang="en-GB" dirty="0">
                <a:solidFill>
                  <a:srgbClr val="000000"/>
                </a:solidFill>
                <a:effectLst/>
                <a:latin typeface="Calibri" panose="020F0502020204030204" pitchFamily="34" charset="0"/>
                <a:ea typeface="Times New Roman" panose="02020603050405020304" pitchFamily="18" charset="0"/>
              </a:rPr>
              <a:t>online banking platform, it was founded in 2016 in London and it is a fast-growing financial online enterprise with a revenue of $13m. The platform integrates all the customer’s bank cards in a single curve Master card and an APP that can be used with a single pin anywhere in the world</a:t>
            </a: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(MarketLine, 2022)</a:t>
            </a:r>
            <a:r>
              <a:rPr lang="en-GB"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3105092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41B16-B895-86C1-2B52-B7E76673C68F}"/>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7B395AEA-F716-91E1-1530-DCC275C51138}"/>
              </a:ext>
            </a:extLst>
          </p:cNvPr>
          <p:cNvSpPr>
            <a:spLocks noGrp="1"/>
          </p:cNvSpPr>
          <p:nvPr>
            <p:ph idx="1"/>
          </p:nvPr>
        </p:nvSpPr>
        <p:spPr>
          <a:xfrm>
            <a:off x="1066800" y="2093976"/>
            <a:ext cx="10058400" cy="4050792"/>
          </a:xfrm>
        </p:spPr>
        <p:txBody>
          <a:bodyPr/>
          <a:lstStyle/>
          <a:p>
            <a:r>
              <a:rPr lang="en-GB" dirty="0"/>
              <a:t>4)Business Model</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rPr>
              <a:t>The business model concept refers to </a:t>
            </a:r>
            <a:r>
              <a:rPr lang="en-GB" sz="1800" dirty="0">
                <a:solidFill>
                  <a:srgbClr val="000000"/>
                </a:solidFill>
                <a:latin typeface="Calibri" panose="020F0502020204030204" pitchFamily="34" charset="0"/>
                <a:ea typeface="Times New Roman" panose="02020603050405020304" pitchFamily="18" charset="0"/>
              </a:rPr>
              <a:t>the organization’s core strategy of being profitable while doing business</a:t>
            </a:r>
            <a:r>
              <a:rPr lang="en-GB" sz="1800" dirty="0">
                <a:solidFill>
                  <a:srgbClr val="000000"/>
                </a:solidFill>
                <a:effectLst/>
                <a:latin typeface="Calibri" panose="020F0502020204030204" pitchFamily="34" charset="0"/>
                <a:ea typeface="Times New Roman" panose="02020603050405020304" pitchFamily="18" charset="0"/>
              </a:rPr>
              <a:t>.</a:t>
            </a:r>
          </a:p>
          <a:p>
            <a:pPr marL="0" indent="0" algn="just">
              <a:buNone/>
            </a:pPr>
            <a:r>
              <a:rPr lang="en-GB" sz="1800" dirty="0">
                <a:solidFill>
                  <a:srgbClr val="000000"/>
                </a:solidFill>
                <a:latin typeface="Calibri" panose="020F0502020204030204" pitchFamily="34" charset="0"/>
              </a:rPr>
              <a:t>The business model defines the products or services that the company proposes to supply, its target market, and any projected costs. </a:t>
            </a:r>
            <a:r>
              <a:rPr lang="en-GB" sz="1800" b="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(Barringer &amp; Ireland, 2019)</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solidFill>
                <a:srgbClr val="000000"/>
              </a:solidFill>
              <a:effectLst/>
              <a:latin typeface="Calibri" panose="020F0502020204030204" pitchFamily="34" charset="0"/>
              <a:ea typeface="Times New Roman" panose="02020603050405020304" pitchFamily="18" charset="0"/>
            </a:endParaRP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rPr>
              <a:t>Business models are critical for both new and established companies. They help new and expanding organisations attract investment, acquire talent, and motivate management and employees. </a:t>
            </a:r>
            <a:r>
              <a:rPr lang="en-GB" sz="1800" b="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(Barringer &amp; Ireland, 2019)</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Enterprises must adjust their strategies on a regular basis or risk  failure in forecasting future trends and obstacles. Business plans help investors evaluate companies of interest. (Brock,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611213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06757-250E-4796-4946-CDD592792D60}"/>
              </a:ext>
            </a:extLst>
          </p:cNvPr>
          <p:cNvSpPr>
            <a:spLocks noGrp="1"/>
          </p:cNvSpPr>
          <p:nvPr>
            <p:ph type="title"/>
          </p:nvPr>
        </p:nvSpPr>
        <p:spPr>
          <a:xfrm>
            <a:off x="8086289" y="235587"/>
            <a:ext cx="3544035" cy="1120602"/>
          </a:xfrm>
          <a:ln>
            <a:noFill/>
          </a:ln>
        </p:spPr>
        <p:txBody>
          <a:bodyPr>
            <a:normAutofit/>
          </a:bodyPr>
          <a:lstStyle/>
          <a:p>
            <a:r>
              <a:rPr lang="en-GB" sz="3200" dirty="0"/>
              <a:t>FACTORS TO SUCCEED A START-UP</a:t>
            </a:r>
          </a:p>
        </p:txBody>
      </p:sp>
      <p:pic>
        <p:nvPicPr>
          <p:cNvPr id="4" name="Picture 3">
            <a:extLst>
              <a:ext uri="{FF2B5EF4-FFF2-40B4-BE49-F238E27FC236}">
                <a16:creationId xmlns:a16="http://schemas.microsoft.com/office/drawing/2014/main" id="{770BE3E5-2E44-118A-C666-5478325639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554827" y="0"/>
            <a:ext cx="6588734" cy="4645530"/>
          </a:xfrm>
          <a:prstGeom prst="rect">
            <a:avLst/>
          </a:prstGeom>
          <a:noFill/>
        </p:spPr>
      </p:pic>
      <p:sp>
        <p:nvSpPr>
          <p:cNvPr id="3" name="Content Placeholder 2">
            <a:extLst>
              <a:ext uri="{FF2B5EF4-FFF2-40B4-BE49-F238E27FC236}">
                <a16:creationId xmlns:a16="http://schemas.microsoft.com/office/drawing/2014/main" id="{C375B457-3E5F-4A80-D815-05D1F1C69B41}"/>
              </a:ext>
            </a:extLst>
          </p:cNvPr>
          <p:cNvSpPr>
            <a:spLocks noGrp="1"/>
          </p:cNvSpPr>
          <p:nvPr>
            <p:ph idx="1"/>
          </p:nvPr>
        </p:nvSpPr>
        <p:spPr>
          <a:xfrm>
            <a:off x="7938774" y="1222625"/>
            <a:ext cx="4150759" cy="5635374"/>
          </a:xfrm>
        </p:spPr>
        <p:txBody>
          <a:bodyPr>
            <a:normAutofit/>
          </a:bodyPr>
          <a:lstStyle/>
          <a:p>
            <a:pPr marL="0" indent="0" algn="just">
              <a:buNone/>
            </a:pPr>
            <a:r>
              <a:rPr lang="en-GB" sz="1800" b="1" i="1" dirty="0">
                <a:solidFill>
                  <a:srgbClr val="000000"/>
                </a:solidFill>
                <a:effectLst/>
                <a:latin typeface="+mj-lt"/>
                <a:ea typeface="Times New Roman" panose="02020603050405020304" pitchFamily="18" charset="0"/>
              </a:rPr>
              <a:t>Common Factors of all types of business models</a:t>
            </a:r>
            <a:r>
              <a:rPr lang="en-GB" sz="1800" dirty="0">
                <a:effectLst/>
                <a:latin typeface="Calibri" panose="020F0502020204030204" pitchFamily="34" charset="0"/>
                <a:ea typeface="Times New Roman" panose="02020603050405020304" pitchFamily="18" charset="0"/>
              </a:rPr>
              <a:t> (</a:t>
            </a:r>
            <a:r>
              <a:rPr lang="en-GB" sz="1800" dirty="0" err="1">
                <a:effectLst/>
                <a:latin typeface="Calibri" panose="020F0502020204030204" pitchFamily="34" charset="0"/>
                <a:ea typeface="Times New Roman" panose="02020603050405020304" pitchFamily="18" charset="0"/>
              </a:rPr>
              <a:t>Jørgensen</a:t>
            </a:r>
            <a:r>
              <a:rPr lang="en-GB" sz="1800" dirty="0">
                <a:effectLst/>
                <a:latin typeface="Calibri" panose="020F0502020204030204" pitchFamily="34" charset="0"/>
                <a:ea typeface="Times New Roman" panose="02020603050405020304" pitchFamily="18" charset="0"/>
              </a:rPr>
              <a:t> &amp; Pedersen, 2018)</a:t>
            </a:r>
            <a:r>
              <a:rPr lang="en-GB" sz="1800" b="1" i="1" dirty="0">
                <a:solidFill>
                  <a:srgbClr val="000000"/>
                </a:solidFill>
                <a:effectLst/>
                <a:latin typeface="+mj-lt"/>
                <a:ea typeface="Times New Roman" panose="02020603050405020304" pitchFamily="18" charset="0"/>
              </a:rPr>
              <a:t> </a:t>
            </a:r>
          </a:p>
          <a:p>
            <a:pPr algn="just"/>
            <a:r>
              <a:rPr lang="en-GB" sz="1800" b="1" i="1" dirty="0">
                <a:solidFill>
                  <a:srgbClr val="000000"/>
                </a:solidFill>
                <a:effectLst/>
                <a:latin typeface="+mj-lt"/>
                <a:ea typeface="Times New Roman" panose="02020603050405020304" pitchFamily="18" charset="0"/>
              </a:rPr>
              <a:t>Value creation</a:t>
            </a:r>
            <a:r>
              <a:rPr lang="en-GB" sz="1800" dirty="0">
                <a:solidFill>
                  <a:srgbClr val="000000"/>
                </a:solidFill>
                <a:effectLst/>
                <a:latin typeface="+mj-lt"/>
                <a:ea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rPr>
              <a:t>refers to how a corporation assists clients in resolving a problem or completing a task at a specific price (also known as value proposition), linking the company's value proposition with the wants of the consumer.</a:t>
            </a:r>
          </a:p>
          <a:p>
            <a:pPr algn="just"/>
            <a:r>
              <a:rPr lang="en-GB" sz="1800" b="1" i="1" dirty="0">
                <a:solidFill>
                  <a:srgbClr val="000000"/>
                </a:solidFill>
                <a:effectLst/>
                <a:latin typeface="+mj-lt"/>
                <a:ea typeface="Times New Roman" panose="02020603050405020304" pitchFamily="18" charset="0"/>
                <a:cs typeface="Calibri" panose="020F0502020204030204" pitchFamily="34" charset="0"/>
              </a:rPr>
              <a:t>Value delivery</a:t>
            </a:r>
            <a:r>
              <a:rPr lang="en-GB" sz="18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refers to the combination of the primary resources, operations, and partners required for the organisation to deliver the product or service promised to the customers.</a:t>
            </a:r>
          </a:p>
          <a:p>
            <a:pPr marL="0" indent="0" algn="just">
              <a:buNone/>
            </a:pPr>
            <a:endPar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algn="just"/>
            <a:r>
              <a:rPr lang="en-GB" sz="1800" b="1" i="1" dirty="0">
                <a:solidFill>
                  <a:srgbClr val="000000"/>
                </a:solidFill>
                <a:effectLst/>
                <a:latin typeface="+mj-lt"/>
                <a:ea typeface="Times New Roman" panose="02020603050405020304" pitchFamily="18" charset="0"/>
                <a:cs typeface="Calibri" panose="020F0502020204030204" pitchFamily="34" charset="0"/>
              </a:rPr>
              <a:t>Value capture</a:t>
            </a:r>
            <a:r>
              <a:rPr lang="en-GB" sz="18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How the organisation earns money with a particular revenue strategy and cost structure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p>
        </p:txBody>
      </p:sp>
      <p:grpSp>
        <p:nvGrpSpPr>
          <p:cNvPr id="11"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0" name="TextBox 9">
            <a:extLst>
              <a:ext uri="{FF2B5EF4-FFF2-40B4-BE49-F238E27FC236}">
                <a16:creationId xmlns:a16="http://schemas.microsoft.com/office/drawing/2014/main" id="{902777E0-1F1E-DC3B-7C6D-6E400195A759}"/>
              </a:ext>
            </a:extLst>
          </p:cNvPr>
          <p:cNvSpPr txBox="1"/>
          <p:nvPr/>
        </p:nvSpPr>
        <p:spPr>
          <a:xfrm>
            <a:off x="889476" y="5400787"/>
            <a:ext cx="6097712" cy="369332"/>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rPr>
              <a:t> </a:t>
            </a:r>
            <a:r>
              <a:rPr lang="en-GB" sz="1800" dirty="0">
                <a:effectLst/>
                <a:latin typeface="+mj-lt"/>
                <a:ea typeface="Times New Roman" panose="02020603050405020304" pitchFamily="18" charset="0"/>
              </a:rPr>
              <a:t>source: </a:t>
            </a:r>
            <a:r>
              <a:rPr lang="en-GB" sz="1800" dirty="0">
                <a:effectLst/>
                <a:latin typeface="Calibri" panose="020F0502020204030204" pitchFamily="34" charset="0"/>
                <a:ea typeface="Times New Roman" panose="02020603050405020304" pitchFamily="18" charset="0"/>
              </a:rPr>
              <a:t>(</a:t>
            </a:r>
            <a:r>
              <a:rPr lang="en-GB" sz="1800" dirty="0" err="1">
                <a:effectLst/>
                <a:latin typeface="Calibri" panose="020F0502020204030204" pitchFamily="34" charset="0"/>
                <a:ea typeface="Times New Roman" panose="02020603050405020304" pitchFamily="18" charset="0"/>
              </a:rPr>
              <a:t>Jørgensen</a:t>
            </a:r>
            <a:r>
              <a:rPr lang="en-GB" sz="1800" dirty="0">
                <a:effectLst/>
                <a:latin typeface="Calibri" panose="020F0502020204030204" pitchFamily="34" charset="0"/>
                <a:ea typeface="Times New Roman" panose="02020603050405020304" pitchFamily="18" charset="0"/>
              </a:rPr>
              <a:t> &amp; Pedersen, 2018)</a:t>
            </a:r>
          </a:p>
        </p:txBody>
      </p:sp>
    </p:spTree>
    <p:extLst>
      <p:ext uri="{BB962C8B-B14F-4D97-AF65-F5344CB8AC3E}">
        <p14:creationId xmlns:p14="http://schemas.microsoft.com/office/powerpoint/2010/main" val="2597976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DF12-8B3E-82FF-58BF-A2840F68B6F5}"/>
              </a:ext>
            </a:extLst>
          </p:cNvPr>
          <p:cNvSpPr>
            <a:spLocks noGrp="1"/>
          </p:cNvSpPr>
          <p:nvPr>
            <p:ph type="title"/>
          </p:nvPr>
        </p:nvSpPr>
        <p:spPr>
          <a:xfrm>
            <a:off x="1069848" y="433261"/>
            <a:ext cx="10058400" cy="1609344"/>
          </a:xfrm>
        </p:spPr>
        <p:txBody>
          <a:bodyPr/>
          <a:lstStyle/>
          <a:p>
            <a:r>
              <a:rPr lang="en-GB" dirty="0"/>
              <a:t>FACTORS TO SUCCEED A START-UP</a:t>
            </a:r>
          </a:p>
        </p:txBody>
      </p:sp>
      <p:sp>
        <p:nvSpPr>
          <p:cNvPr id="3" name="Content Placeholder 2">
            <a:extLst>
              <a:ext uri="{FF2B5EF4-FFF2-40B4-BE49-F238E27FC236}">
                <a16:creationId xmlns:a16="http://schemas.microsoft.com/office/drawing/2014/main" id="{D1D4718B-CEA0-5A07-9DB6-ABD563320B33}"/>
              </a:ext>
            </a:extLst>
          </p:cNvPr>
          <p:cNvSpPr>
            <a:spLocks noGrp="1"/>
          </p:cNvSpPr>
          <p:nvPr>
            <p:ph idx="1"/>
          </p:nvPr>
        </p:nvSpPr>
        <p:spPr>
          <a:xfrm>
            <a:off x="1063752" y="1830938"/>
            <a:ext cx="10058400" cy="4050792"/>
          </a:xfrm>
        </p:spPr>
        <p:txBody>
          <a:bodyPr>
            <a:normAutofit lnSpcReduction="10000"/>
          </a:bodyPr>
          <a:lstStyle/>
          <a:p>
            <a:pPr algn="just"/>
            <a:r>
              <a:rPr lang="en-GB" dirty="0"/>
              <a:t>Business model categories</a:t>
            </a:r>
          </a:p>
          <a:p>
            <a:pPr marL="0" indent="0" algn="just">
              <a:buNone/>
            </a:pPr>
            <a:r>
              <a:rPr lang="en-GB" sz="1800" b="1" dirty="0">
                <a:solidFill>
                  <a:srgbClr val="000000"/>
                </a:solidFill>
                <a:effectLst/>
                <a:latin typeface="+mj-lt"/>
                <a:ea typeface="Times New Roman" panose="02020603050405020304" pitchFamily="18" charset="0"/>
              </a:rPr>
              <a:t>standard business: </a:t>
            </a:r>
            <a:r>
              <a:rPr lang="en-GB" sz="1800" dirty="0">
                <a:solidFill>
                  <a:srgbClr val="000000"/>
                </a:solidFill>
                <a:effectLst/>
                <a:latin typeface="Calibri" panose="020F0502020204030204" pitchFamily="34" charset="0"/>
                <a:ea typeface="Times New Roman" panose="02020603050405020304" pitchFamily="18" charset="0"/>
              </a:rPr>
              <a:t>This model is used generally by existing firms as well as start-ups. Most of the traditional business models have been used by entrepreneurs for a long time; however, many businesses that are using online companies did not invent a new business model; they just transferred it to be online ( Barringer &amp; Ireland Duane R., 2015).</a:t>
            </a:r>
          </a:p>
          <a:p>
            <a:pPr marL="0" indent="0" algn="just">
              <a:buNone/>
            </a:pPr>
            <a:r>
              <a:rPr lang="en-GB" sz="1800" dirty="0">
                <a:solidFill>
                  <a:srgbClr val="000000"/>
                </a:solidFill>
                <a:latin typeface="Calibri" panose="020F0502020204030204" pitchFamily="34" charset="0"/>
              </a:rPr>
              <a:t>Example: </a:t>
            </a:r>
            <a:r>
              <a:rPr lang="en-GB" sz="1800" dirty="0">
                <a:solidFill>
                  <a:srgbClr val="000000"/>
                </a:solidFill>
                <a:effectLst/>
                <a:latin typeface="Calibri" panose="020F0502020204030204" pitchFamily="34" charset="0"/>
                <a:ea typeface="Times New Roman" panose="02020603050405020304" pitchFamily="18" charset="0"/>
              </a:rPr>
              <a:t>eBay has adopted the auction business model practised for centuries and provided a platform for companies and individuals to sell items ( Barringer &amp; Ireland Duane R., 2015).</a:t>
            </a:r>
          </a:p>
          <a:p>
            <a:pPr marL="0" indent="0" algn="just">
              <a:buNone/>
            </a:pPr>
            <a:r>
              <a:rPr lang="en-GB" sz="1800" b="1" dirty="0">
                <a:solidFill>
                  <a:srgbClr val="000000"/>
                </a:solidFill>
                <a:latin typeface="+mj-lt"/>
              </a:rPr>
              <a:t>Disruptive business model</a:t>
            </a:r>
            <a:r>
              <a:rPr lang="en-GB" sz="1800" b="1" dirty="0">
                <a:solidFill>
                  <a:srgbClr val="000000"/>
                </a:solidFill>
                <a:latin typeface="Calibri" panose="020F0502020204030204" pitchFamily="34" charset="0"/>
              </a:rPr>
              <a:t>: </a:t>
            </a:r>
            <a:r>
              <a:rPr lang="en-GB" sz="1800" dirty="0">
                <a:solidFill>
                  <a:srgbClr val="000000"/>
                </a:solidFill>
                <a:effectLst/>
                <a:latin typeface="Calibri" panose="020F0502020204030204" pitchFamily="34" charset="0"/>
                <a:ea typeface="Times New Roman" panose="02020603050405020304" pitchFamily="18" charset="0"/>
              </a:rPr>
              <a:t>This category doesn’t fit into the standard business models, and they disrupt the way a business is driven in a specific industry( Barringer &amp; Ireland Duane R., 2015).</a:t>
            </a:r>
          </a:p>
          <a:p>
            <a:pPr marL="0" indent="0" algn="just">
              <a:buNone/>
            </a:pPr>
            <a:r>
              <a:rPr lang="en-GB" sz="1800" dirty="0">
                <a:solidFill>
                  <a:srgbClr val="000000"/>
                </a:solidFill>
                <a:latin typeface="Calibri" panose="020F0502020204030204" pitchFamily="34" charset="0"/>
              </a:rPr>
              <a:t>For example, Uber </a:t>
            </a:r>
            <a:r>
              <a:rPr lang="en-GB" sz="1800" dirty="0">
                <a:solidFill>
                  <a:srgbClr val="000000"/>
                </a:solidFill>
                <a:effectLst/>
                <a:latin typeface="Calibri" panose="020F0502020204030204" pitchFamily="34" charset="0"/>
                <a:ea typeface="Times New Roman" panose="02020603050405020304" pitchFamily="18" charset="0"/>
              </a:rPr>
              <a:t>company provides an App that connects riders with private car drivers. The customer can order the car via the App, track the car location, and make the payment through the App.</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rPr>
              <a:t>airline companies like Southwest and Ryanair created a point-to-point, low-budget and no-frills business model that offers a cheaper travel journey.  Those two companies were introduced as low-end disruption.</a:t>
            </a:r>
            <a:endParaRPr lang="en-GB" dirty="0"/>
          </a:p>
        </p:txBody>
      </p:sp>
    </p:spTree>
    <p:extLst>
      <p:ext uri="{BB962C8B-B14F-4D97-AF65-F5344CB8AC3E}">
        <p14:creationId xmlns:p14="http://schemas.microsoft.com/office/powerpoint/2010/main" val="568004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BCFF-4B73-2CF7-F201-0365B0F064D3}"/>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F0B33335-54A4-3B24-A396-548211C21C54}"/>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5</a:t>
            </a:r>
            <a:r>
              <a:rPr lang="en-GB" dirty="0">
                <a:latin typeface="+mj-lt"/>
                <a:cs typeface="Calibri" panose="020F0502020204030204" pitchFamily="34" charset="0"/>
              </a:rPr>
              <a:t>)FUNDING</a:t>
            </a:r>
          </a:p>
          <a:p>
            <a:pPr marL="0" indent="0" algn="just">
              <a:buNone/>
            </a:pPr>
            <a:r>
              <a:rPr lang="en-GB" dirty="0">
                <a:latin typeface="Calibri" panose="020F0502020204030204" pitchFamily="34" charset="0"/>
                <a:cs typeface="Calibri" panose="020F0502020204030204" pitchFamily="34" charset="0"/>
              </a:rPr>
              <a:t>Any start-up business </a:t>
            </a:r>
            <a:r>
              <a:rPr lang="en-GB" dirty="0">
                <a:solidFill>
                  <a:srgbClr val="000000"/>
                </a:solidFill>
                <a:effectLst/>
                <a:latin typeface="Calibri" panose="020F0502020204030204" pitchFamily="34" charset="0"/>
                <a:ea typeface="Times New Roman" panose="02020603050405020304" pitchFamily="18" charset="0"/>
              </a:rPr>
              <a:t>needs to have the money for the cash flow challenges like paying employees and training them, advertising the business, and purchasing inventories before generating cash flow from sales and revenue.</a:t>
            </a:r>
          </a:p>
          <a:p>
            <a:pPr marL="0" indent="0" algn="just">
              <a:buNone/>
            </a:pPr>
            <a:r>
              <a:rPr lang="en-GB" b="1" dirty="0">
                <a:solidFill>
                  <a:srgbClr val="000000"/>
                </a:solidFill>
                <a:effectLst/>
                <a:latin typeface="+mj-lt"/>
                <a:ea typeface="Times New Roman" panose="02020603050405020304" pitchFamily="18" charset="0"/>
              </a:rPr>
              <a:t>Personal funds</a:t>
            </a:r>
            <a:r>
              <a:rPr lang="en-GB" dirty="0">
                <a:solidFill>
                  <a:srgbClr val="000000"/>
                </a:solidFill>
                <a:effectLst/>
                <a:latin typeface="Calibri" panose="020F0502020204030204" pitchFamily="34" charset="0"/>
                <a:ea typeface="Times New Roman" panose="02020603050405020304" pitchFamily="18" charset="0"/>
              </a:rPr>
              <a:t>: financing the new business could be generated through the entrepreneur’s own funds, family, and friends.</a:t>
            </a:r>
          </a:p>
          <a:p>
            <a:pPr marL="0" indent="0" algn="just">
              <a:buNone/>
            </a:pPr>
            <a:r>
              <a:rPr lang="en-GB" b="1" dirty="0">
                <a:solidFill>
                  <a:srgbClr val="000000"/>
                </a:solidFill>
                <a:latin typeface="+mj-lt"/>
                <a:cs typeface="Calibri" panose="020F0502020204030204" pitchFamily="34" charset="0"/>
              </a:rPr>
              <a:t>Debt financing</a:t>
            </a:r>
            <a:r>
              <a:rPr lang="en-GB" dirty="0">
                <a:solidFill>
                  <a:srgbClr val="000000"/>
                </a:solidFill>
                <a:latin typeface="Calibri" panose="020F0502020204030204" pitchFamily="34" charset="0"/>
                <a:cs typeface="Calibri" panose="020F0502020204030204" pitchFamily="34" charset="0"/>
              </a:rPr>
              <a:t>: </a:t>
            </a: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most common debt sources are commercial banks that lend the money to the company</a:t>
            </a: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rPr>
              <a:t> </a:t>
            </a:r>
            <a:r>
              <a:rPr lang="en-GB" dirty="0">
                <a:solidFill>
                  <a:srgbClr val="000000"/>
                </a:solidFill>
                <a:effectLst/>
                <a:latin typeface="Calibri" panose="020F0502020204030204" pitchFamily="34" charset="0"/>
                <a:ea typeface="Times New Roman" panose="02020603050405020304" pitchFamily="18" charset="0"/>
              </a:rPr>
              <a:t>Small businesses are unlikely to use funds from banks and more likely to use personal financing (</a:t>
            </a:r>
            <a:r>
              <a:rPr lang="en-GB" dirty="0" err="1">
                <a:solidFill>
                  <a:srgbClr val="000000"/>
                </a:solidFill>
                <a:effectLst/>
                <a:latin typeface="Calibri" panose="020F0502020204030204" pitchFamily="34" charset="0"/>
                <a:ea typeface="Times New Roman" panose="02020603050405020304" pitchFamily="18" charset="0"/>
              </a:rPr>
              <a:t>Andrieua</a:t>
            </a:r>
            <a:r>
              <a:rPr lang="en-GB" dirty="0">
                <a:solidFill>
                  <a:srgbClr val="000000"/>
                </a:solidFill>
                <a:effectLst/>
                <a:latin typeface="Calibri" panose="020F0502020204030204" pitchFamily="34" charset="0"/>
                <a:ea typeface="Times New Roman" panose="02020603050405020304" pitchFamily="18" charset="0"/>
              </a:rPr>
              <a:t>, 2021)</a:t>
            </a:r>
            <a:endPar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marL="0" indent="0" algn="just">
              <a:buNone/>
            </a:pPr>
            <a:r>
              <a:rPr lang="en-GB" b="1" dirty="0">
                <a:solidFill>
                  <a:srgbClr val="000000"/>
                </a:solidFill>
                <a:latin typeface="+mj-lt"/>
                <a:cs typeface="Calibri" panose="020F0502020204030204" pitchFamily="34" charset="0"/>
              </a:rPr>
              <a:t>Equity Financing</a:t>
            </a:r>
            <a:r>
              <a:rPr lang="en-GB" dirty="0">
                <a:solidFill>
                  <a:srgbClr val="000000"/>
                </a:solidFill>
                <a:latin typeface="+mj-lt"/>
                <a:cs typeface="Calibri" panose="020F0502020204030204" pitchFamily="34" charset="0"/>
              </a:rPr>
              <a:t>: </a:t>
            </a:r>
            <a:r>
              <a:rPr lang="en-GB" dirty="0">
                <a:solidFill>
                  <a:srgbClr val="000000"/>
                </a:solidFill>
                <a:effectLst/>
                <a:latin typeface="Calibri" panose="020F0502020204030204" pitchFamily="34" charset="0"/>
                <a:ea typeface="Times New Roman" panose="02020603050405020304" pitchFamily="18" charset="0"/>
              </a:rPr>
              <a:t>Equity financing is a synonym for ownership, exchanging a proportion of the entrepreneur’s ownership with the amount of money needed to launch the business. </a:t>
            </a:r>
          </a:p>
          <a:p>
            <a:pPr marL="0" indent="0">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4736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590B1-CC6A-529E-1E85-7613F380AA4D}"/>
              </a:ext>
            </a:extLst>
          </p:cNvPr>
          <p:cNvSpPr>
            <a:spLocks noGrp="1"/>
          </p:cNvSpPr>
          <p:nvPr>
            <p:ph type="title"/>
          </p:nvPr>
        </p:nvSpPr>
        <p:spPr/>
        <p:txBody>
          <a:bodyPr/>
          <a:lstStyle/>
          <a:p>
            <a:r>
              <a:rPr lang="en-GB" dirty="0"/>
              <a:t>FACTORS TO SUCCEED A START-UP</a:t>
            </a:r>
          </a:p>
        </p:txBody>
      </p:sp>
      <p:sp>
        <p:nvSpPr>
          <p:cNvPr id="3" name="Content Placeholder 2">
            <a:extLst>
              <a:ext uri="{FF2B5EF4-FFF2-40B4-BE49-F238E27FC236}">
                <a16:creationId xmlns:a16="http://schemas.microsoft.com/office/drawing/2014/main" id="{D662CF1D-7AD9-4B61-27DC-5A670488DD89}"/>
              </a:ext>
            </a:extLst>
          </p:cNvPr>
          <p:cNvSpPr>
            <a:spLocks noGrp="1"/>
          </p:cNvSpPr>
          <p:nvPr>
            <p:ph idx="1"/>
          </p:nvPr>
        </p:nvSpPr>
        <p:spPr/>
        <p:txBody>
          <a:bodyPr/>
          <a:lstStyle/>
          <a:p>
            <a:r>
              <a:rPr lang="en-GB" dirty="0"/>
              <a:t>Example:</a:t>
            </a:r>
          </a:p>
          <a:p>
            <a:pPr marL="0" indent="0" algn="just">
              <a:buNone/>
            </a:pPr>
            <a:r>
              <a:rPr lang="en-GB" dirty="0">
                <a:solidFill>
                  <a:srgbClr val="000000"/>
                </a:solidFill>
                <a:effectLst/>
                <a:latin typeface="Calibri" panose="020F0502020204030204" pitchFamily="34" charset="0"/>
                <a:ea typeface="Times New Roman" panose="02020603050405020304" pitchFamily="18" charset="0"/>
              </a:rPr>
              <a:t>An excellent example of a company that succeeds by receiving funds from investors is the Reggae </a:t>
            </a:r>
            <a:r>
              <a:rPr lang="en-GB" dirty="0" err="1">
                <a:solidFill>
                  <a:srgbClr val="000000"/>
                </a:solidFill>
                <a:effectLst/>
                <a:latin typeface="Calibri" panose="020F0502020204030204" pitchFamily="34" charset="0"/>
                <a:ea typeface="Times New Roman" panose="02020603050405020304" pitchFamily="18" charset="0"/>
              </a:rPr>
              <a:t>Reggae</a:t>
            </a:r>
            <a:r>
              <a:rPr lang="en-GB" dirty="0">
                <a:solidFill>
                  <a:srgbClr val="000000"/>
                </a:solidFill>
                <a:effectLst/>
                <a:latin typeface="Calibri" panose="020F0502020204030204" pitchFamily="34" charset="0"/>
                <a:ea typeface="Times New Roman" panose="02020603050405020304" pitchFamily="18" charset="0"/>
              </a:rPr>
              <a:t> sauce when Levi Roots participates in a famous reality television program streamed on BBC two called Dragon’s Den. In the programs, Entrepreneurs present their innovative ideas With the expectation of getting investment funding from a group of venture capitalists. Roots was a very persuasive person; he utilised a song to sell his new barbecue sauce and convinced Peter Jones and Richard Farleigh to invest £50,000 with a percentage of %40 of the shares of the firm.</a:t>
            </a:r>
            <a:endParaRPr lang="en-GB" dirty="0"/>
          </a:p>
        </p:txBody>
      </p:sp>
    </p:spTree>
    <p:extLst>
      <p:ext uri="{BB962C8B-B14F-4D97-AF65-F5344CB8AC3E}">
        <p14:creationId xmlns:p14="http://schemas.microsoft.com/office/powerpoint/2010/main" val="1864110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57000-2825-EA94-DE71-FB05184EA4C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5EDE37C-149F-D5C1-8923-36FFC8005805}"/>
              </a:ext>
            </a:extLst>
          </p:cNvPr>
          <p:cNvSpPr>
            <a:spLocks noGrp="1"/>
          </p:cNvSpPr>
          <p:nvPr>
            <p:ph idx="1"/>
          </p:nvPr>
        </p:nvSpPr>
        <p:spPr/>
        <p:txBody>
          <a:bodyPr/>
          <a:lstStyle/>
          <a:p>
            <a:pPr marL="0" indent="0" algn="just">
              <a:buNone/>
            </a:pPr>
            <a:r>
              <a:rPr lang="en-GB" dirty="0">
                <a:latin typeface="Calibri" panose="020F0502020204030204" pitchFamily="34" charset="0"/>
                <a:cs typeface="Calibri" panose="020F0502020204030204" pitchFamily="34" charset="0"/>
              </a:rPr>
              <a:t>In the conclusion of this presentation after highlighting the key element to succeed in a launch of a new start-up, any Entrepreneur young or experiment must be determined about the idea that she or he will be introducing to the customers and chasing the opportunity whether from a gap in the market or a need related to innovation or new trends adopted by society. initiating his business at the right time; formulating a harmonious team; developing the firm’s business model to create, deliver and capture value from business opportunities. And not forgetting the importance of funding sources. All those are crucial to being a successful and sustainable entrepreneur. </a:t>
            </a:r>
          </a:p>
        </p:txBody>
      </p:sp>
    </p:spTree>
    <p:extLst>
      <p:ext uri="{BB962C8B-B14F-4D97-AF65-F5344CB8AC3E}">
        <p14:creationId xmlns:p14="http://schemas.microsoft.com/office/powerpoint/2010/main" val="5026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BB53-2950-165E-738C-52D516BB6D7A}"/>
              </a:ext>
            </a:extLst>
          </p:cNvPr>
          <p:cNvSpPr>
            <a:spLocks noGrp="1"/>
          </p:cNvSpPr>
          <p:nvPr>
            <p:ph type="title"/>
          </p:nvPr>
        </p:nvSpPr>
        <p:spPr>
          <a:xfrm>
            <a:off x="730801" y="104488"/>
            <a:ext cx="10058400" cy="974298"/>
          </a:xfrm>
        </p:spPr>
        <p:txBody>
          <a:bodyPr/>
          <a:lstStyle/>
          <a:p>
            <a:r>
              <a:rPr lang="en-GB" dirty="0"/>
              <a:t>References: </a:t>
            </a:r>
          </a:p>
        </p:txBody>
      </p:sp>
      <p:sp>
        <p:nvSpPr>
          <p:cNvPr id="5" name="Rectangle 2">
            <a:extLst>
              <a:ext uri="{FF2B5EF4-FFF2-40B4-BE49-F238E27FC236}">
                <a16:creationId xmlns:a16="http://schemas.microsoft.com/office/drawing/2014/main" id="{C18A496D-A97F-B271-2A43-9E447E3992B0}"/>
              </a:ext>
            </a:extLst>
          </p:cNvPr>
          <p:cNvSpPr>
            <a:spLocks noGrp="1" noChangeArrowheads="1"/>
          </p:cNvSpPr>
          <p:nvPr>
            <p:ph idx="1"/>
          </p:nvPr>
        </p:nvSpPr>
        <p:spPr bwMode="auto">
          <a:xfrm>
            <a:off x="574675" y="1155738"/>
            <a:ext cx="10867462" cy="4724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Barringer , B. R. &amp; Ireland Duane R., 2015.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Entrepreneurship: successfully launching new ventures.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s.l.:Pearson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indent="0" eaLnBrk="0" fontAlgn="base" hangingPunct="0">
              <a:lnSpc>
                <a:spcPct val="100000"/>
              </a:lnSpc>
              <a:spcBef>
                <a:spcPct val="0"/>
              </a:spcBef>
              <a:spcAft>
                <a:spcPct val="0"/>
              </a:spcAft>
              <a:buClrTx/>
              <a:buSzTx/>
              <a:buNone/>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Andrieua</a:t>
            </a:r>
            <a:r>
              <a:rPr lang="en-US" sz="1400" dirty="0">
                <a:effectLst/>
                <a:latin typeface="Calibri" panose="020F0502020204030204" pitchFamily="34" charset="0"/>
                <a:ea typeface="Calibri" panose="020F0502020204030204" pitchFamily="34" charset="0"/>
                <a:cs typeface="Times New Roman" panose="02020603050405020304" pitchFamily="18" charset="0"/>
              </a:rPr>
              <a:t>, G., 2021. Debt financing and firm growth: European evidence on. p. 4.</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Articles, D. D. I.,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Reggae </a:t>
            </a:r>
            <a:r>
              <a:rPr kumimoji="0" lang="en-US" altLang="en-US" sz="1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Reggae</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Sauce.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https://www.dragonsdeninvestors.com/reggae-reggae-sauce-dragons-den/</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Barringer, B. R. &amp; Ireland, R. D.,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Entrepreneurship successfully launching new venture.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Updated sixth 3dition Global Edition ed. s.l.:</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Blank, S., 2010.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What’s A Startup? First Principles.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https://steveblank.com/2010/01/25/whats-a-startup-first-principles/</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Bolton, B., 2013.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Entrepreneurs [electronic resource] : talent, temperament and opportunity.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3rd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Abingdon [England] ;; New York: Routledge.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Brock, T., 2020.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Investopedia.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https://www.investopedia.com/terms/b/businessmodel.asp</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Clydesdale, G., 2009.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Entrepreneurial opportunity [electronic resource] : the right place at the right time.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Edition ed. New York: Routledge.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Cook, S., 2022.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a start-up?.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https://startups.co.uk/analysis/what-is-a-startup/</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Gross, B., 2015.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single biggest reason why start-ups succeed.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VancouverBC</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TED.</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Gross, B., 2021.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My 25 lessons learned.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https://25-lessons.idealab.com/find-great-timing/</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Jørgensen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&amp; Pedersen, L. J. T., 2018.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RESTART sustainable business model innovation.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Cham: Springer Nature.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Kanaga</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 K. &amp;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Prestridge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2011.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to Launch a Team: Start Right for Success.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s.l.:Greensboro</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Pfeiffer.</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MarketLine, 2022. [Online] </a:t>
            </a:r>
            <a:b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https://advantage-marketline-com.ezproxy.uwtsd.ac.uk/Company/Summary/curve-ltd_2491494</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Tobin, L., 2012.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Entrepreneur: how to start an online business.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s.l.:Capstone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466700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893</TotalTime>
  <Words>2363</Words>
  <Application>Microsoft Office PowerPoint</Application>
  <PresentationFormat>Widescreen</PresentationFormat>
  <Paragraphs>107</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Rockwell</vt:lpstr>
      <vt:lpstr>Rockwell Condensed</vt:lpstr>
      <vt:lpstr>Rockwell Extra Bold</vt:lpstr>
      <vt:lpstr>Symbol</vt:lpstr>
      <vt:lpstr>Wingdings</vt:lpstr>
      <vt:lpstr>Wood Type</vt:lpstr>
      <vt:lpstr>Critical factors that lead START-UPS to succeed beyond three years </vt:lpstr>
      <vt:lpstr>introduction</vt:lpstr>
      <vt:lpstr>DEFINITION OF START-UP          </vt:lpstr>
      <vt:lpstr>DEFINITION OF START-UP            </vt:lpstr>
      <vt:lpstr>3 TYPES OF START-UP</vt:lpstr>
      <vt:lpstr>FACTORS TO SUCCEED A START-UP     </vt:lpstr>
      <vt:lpstr>FACTORS TO SUCCEED A START-UP</vt:lpstr>
      <vt:lpstr>FACTORS TO SUCCEED A START-UP</vt:lpstr>
      <vt:lpstr>FACTORS TO SUCCEED A START-UP</vt:lpstr>
      <vt:lpstr>FACTORS TO SUCCEED A START-UP</vt:lpstr>
      <vt:lpstr>FACTORS TO SUCCEED A START-UP</vt:lpstr>
      <vt:lpstr>FACTORS TO SUCCEED A START-UP</vt:lpstr>
      <vt:lpstr>FACTORS TO SUCCEED A START-UP</vt:lpstr>
      <vt:lpstr>FACTORS TO SUCCEED A START-UP</vt:lpstr>
      <vt:lpstr>FACTORS TO SUCCEED A START-UP</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factors that lead START-UPS to succeed beyond three years </dc:title>
  <dc:creator>nunzia lomonaco</dc:creator>
  <cp:lastModifiedBy>noussayba bendjazia</cp:lastModifiedBy>
  <cp:revision>13</cp:revision>
  <dcterms:created xsi:type="dcterms:W3CDTF">2022-07-25T15:47:24Z</dcterms:created>
  <dcterms:modified xsi:type="dcterms:W3CDTF">2022-08-09T15:00:54Z</dcterms:modified>
</cp:coreProperties>
</file>