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59" r:id="rId6"/>
    <p:sldId id="260" r:id="rId7"/>
    <p:sldId id="261"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CA6A4-D66A-497A-B039-F249A17C88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079529-7068-4B1C-836F-9CBE17FFD5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662606-4521-47AF-8BBC-F81455C41651}"/>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5" name="Footer Placeholder 4">
            <a:extLst>
              <a:ext uri="{FF2B5EF4-FFF2-40B4-BE49-F238E27FC236}">
                <a16:creationId xmlns:a16="http://schemas.microsoft.com/office/drawing/2014/main" id="{1BA1AB91-C7A0-46E3-A1E7-6FC85DB14F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90563D-B8B6-435A-80AA-E5083CF85B81}"/>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3819092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7A64-33C2-48A6-84F1-8F80667BA7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915C5F-839F-4861-83E0-189E7B051C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139CC8-0434-4FE5-B899-055A7F863981}"/>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5" name="Footer Placeholder 4">
            <a:extLst>
              <a:ext uri="{FF2B5EF4-FFF2-40B4-BE49-F238E27FC236}">
                <a16:creationId xmlns:a16="http://schemas.microsoft.com/office/drawing/2014/main" id="{8C085B7F-1199-475A-9123-71F5DEE874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C05A53-678D-4503-A06A-0BFC81CD60A2}"/>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1709406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DE57-1942-4A46-98DA-B584CA1799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52A848-EED4-454D-B518-A93DCDEF8E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82DF4F-ABC3-49F0-8834-91AC15D64522}"/>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5" name="Footer Placeholder 4">
            <a:extLst>
              <a:ext uri="{FF2B5EF4-FFF2-40B4-BE49-F238E27FC236}">
                <a16:creationId xmlns:a16="http://schemas.microsoft.com/office/drawing/2014/main" id="{DC2E82FC-2983-4FAF-9652-6E8580A92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D63713-57F2-43B4-BF77-6E572E0E862C}"/>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1319177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34342-FC90-4197-BEAE-1D0E394B3D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2812CD-27CC-48DA-8C2F-3875E9C55C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07FB2D-C60A-4FED-B05B-F291CBE893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185639-E718-4FB5-80B0-0C304FB33C3C}"/>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6" name="Footer Placeholder 5">
            <a:extLst>
              <a:ext uri="{FF2B5EF4-FFF2-40B4-BE49-F238E27FC236}">
                <a16:creationId xmlns:a16="http://schemas.microsoft.com/office/drawing/2014/main" id="{93C17A16-AC58-4F60-8324-95A2D805B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9F1DC0-9A4C-4068-937A-C744CF84EFCF}"/>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90484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98D7C-481F-44CC-B160-AC1DD3F7B5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5413B6-6EF9-439D-A879-4DA521B0D9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6459E-D6E7-45AB-92F2-833E75208A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206270-D0FA-4571-9973-524115913B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DEA959-2056-41CA-9BE0-B3BA96917E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93AEF6-15BF-45E2-87D4-1B62E8D82AF7}"/>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8" name="Footer Placeholder 7">
            <a:extLst>
              <a:ext uri="{FF2B5EF4-FFF2-40B4-BE49-F238E27FC236}">
                <a16:creationId xmlns:a16="http://schemas.microsoft.com/office/drawing/2014/main" id="{77140934-4BD9-4756-B06A-28932F86BF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219640-66B9-46F7-8382-0D3108EC6ABF}"/>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2931927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69CDA-B5EA-436B-A83B-F2D8F282CC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E597F8-936E-4009-B553-B5C7D567910F}"/>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4" name="Footer Placeholder 3">
            <a:extLst>
              <a:ext uri="{FF2B5EF4-FFF2-40B4-BE49-F238E27FC236}">
                <a16:creationId xmlns:a16="http://schemas.microsoft.com/office/drawing/2014/main" id="{6B9B3055-5533-4DB6-8D7A-C4A700629A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83AA8A-94A4-4CA1-89E8-02F11B6EE6FD}"/>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1533392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780E9E-F811-42EB-B4CC-06069BC22EEA}"/>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3" name="Footer Placeholder 2">
            <a:extLst>
              <a:ext uri="{FF2B5EF4-FFF2-40B4-BE49-F238E27FC236}">
                <a16:creationId xmlns:a16="http://schemas.microsoft.com/office/drawing/2014/main" id="{17B9C3FC-3F1E-421B-8B45-C4B1B0BDD2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7A610B-BC05-4296-8C0B-5F603AF47C92}"/>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4006552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2F910-27AA-4E28-93D7-065AFAD926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E91636-BEA6-493F-A3BE-E9DFE5AEC2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96111D-2154-42DF-B091-59FE98C209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3E99F-D1B8-486D-B6DD-0A7FEE186826}"/>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6" name="Footer Placeholder 5">
            <a:extLst>
              <a:ext uri="{FF2B5EF4-FFF2-40B4-BE49-F238E27FC236}">
                <a16:creationId xmlns:a16="http://schemas.microsoft.com/office/drawing/2014/main" id="{2C6EBA8C-E871-4507-8906-E4271BBA5A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337891-7DE4-4923-A18C-22DB2EB8437B}"/>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1424709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91158-1119-42F9-9C65-8AB4C29659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B93F7C-49DD-4C02-A6CA-50E1359AB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769F2-AABD-4B33-8AE6-E2CE5F060C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862BDD-B37F-4DB8-8BEF-73BB00936336}"/>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6" name="Footer Placeholder 5">
            <a:extLst>
              <a:ext uri="{FF2B5EF4-FFF2-40B4-BE49-F238E27FC236}">
                <a16:creationId xmlns:a16="http://schemas.microsoft.com/office/drawing/2014/main" id="{DC856485-DBCA-435C-AEB5-6645C08454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83A9BD-B16A-4164-95FD-6A9CFB58C843}"/>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2406305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A7F34-A5EE-440A-B961-6CB81361DE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9A5987-972C-48E6-8D38-0DAB365D58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B30981-FD7C-4452-9B6C-A199E6C62A0D}"/>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5" name="Footer Placeholder 4">
            <a:extLst>
              <a:ext uri="{FF2B5EF4-FFF2-40B4-BE49-F238E27FC236}">
                <a16:creationId xmlns:a16="http://schemas.microsoft.com/office/drawing/2014/main" id="{AAE2AA04-A16E-4817-8082-EF0439CCC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8E1AA-A711-48AA-B226-690B7DEE5182}"/>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3726925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E5CF05-7FCB-4F68-9AF2-D90B6053E1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DBE7F1-1803-4687-A7D3-8AEDED8857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AEAEF2-989E-4C93-83C4-7335114D23A0}"/>
              </a:ext>
            </a:extLst>
          </p:cNvPr>
          <p:cNvSpPr>
            <a:spLocks noGrp="1"/>
          </p:cNvSpPr>
          <p:nvPr>
            <p:ph type="dt" sz="half" idx="10"/>
          </p:nvPr>
        </p:nvSpPr>
        <p:spPr/>
        <p:txBody>
          <a:bodyPr/>
          <a:lstStyle/>
          <a:p>
            <a:fld id="{160283C9-A5E2-4B62-AFA0-E2ABEDF9E946}" type="datetimeFigureOut">
              <a:rPr lang="en-GB" smtClean="0"/>
              <a:t>09/10/2020</a:t>
            </a:fld>
            <a:endParaRPr lang="en-GB"/>
          </a:p>
        </p:txBody>
      </p:sp>
      <p:sp>
        <p:nvSpPr>
          <p:cNvPr id="5" name="Footer Placeholder 4">
            <a:extLst>
              <a:ext uri="{FF2B5EF4-FFF2-40B4-BE49-F238E27FC236}">
                <a16:creationId xmlns:a16="http://schemas.microsoft.com/office/drawing/2014/main" id="{C4C53FFD-8D12-4717-86BD-62D767770D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8D6F5-B820-4C56-9FA1-8939D6A7D342}"/>
              </a:ext>
            </a:extLst>
          </p:cNvPr>
          <p:cNvSpPr>
            <a:spLocks noGrp="1"/>
          </p:cNvSpPr>
          <p:nvPr>
            <p:ph type="sldNum" sz="quarter" idx="12"/>
          </p:nvPr>
        </p:nvSpPr>
        <p:spPr/>
        <p:txBody>
          <a:bodyPr/>
          <a:lstStyle/>
          <a:p>
            <a:fld id="{FEAC18A5-FD5E-4006-9564-9E99E99F18C0}" type="slidenum">
              <a:rPr lang="en-GB" smtClean="0"/>
              <a:t>‹#›</a:t>
            </a:fld>
            <a:endParaRPr lang="en-GB"/>
          </a:p>
        </p:txBody>
      </p:sp>
    </p:spTree>
    <p:extLst>
      <p:ext uri="{BB962C8B-B14F-4D97-AF65-F5344CB8AC3E}">
        <p14:creationId xmlns:p14="http://schemas.microsoft.com/office/powerpoint/2010/main" val="2939460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F66652-824A-4C9E-AC4A-B81787D477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AB4D9B-95CA-4A89-A442-9288F487D9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65042-91C1-4278-8E11-96FDF64330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0283C9-A5E2-4B62-AFA0-E2ABEDF9E946}" type="datetimeFigureOut">
              <a:rPr lang="en-GB" smtClean="0"/>
              <a:t>09/10/2020</a:t>
            </a:fld>
            <a:endParaRPr lang="en-GB"/>
          </a:p>
        </p:txBody>
      </p:sp>
      <p:sp>
        <p:nvSpPr>
          <p:cNvPr id="5" name="Footer Placeholder 4">
            <a:extLst>
              <a:ext uri="{FF2B5EF4-FFF2-40B4-BE49-F238E27FC236}">
                <a16:creationId xmlns:a16="http://schemas.microsoft.com/office/drawing/2014/main" id="{27026CD9-72E8-4AD7-B18F-F25196C5E4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8DB50E-4379-45EB-BCC0-62A6B3AE26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AC18A5-FD5E-4006-9564-9E99E99F18C0}" type="slidenum">
              <a:rPr lang="en-GB" smtClean="0"/>
              <a:t>‹#›</a:t>
            </a:fld>
            <a:endParaRPr lang="en-GB"/>
          </a:p>
        </p:txBody>
      </p:sp>
    </p:spTree>
    <p:extLst>
      <p:ext uri="{BB962C8B-B14F-4D97-AF65-F5344CB8AC3E}">
        <p14:creationId xmlns:p14="http://schemas.microsoft.com/office/powerpoint/2010/main" val="13419690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coronavirus-act-analysis" TargetMode="External"/><Relationship Id="rId2" Type="http://schemas.openxmlformats.org/officeDocument/2006/relationships/hyperlink" Target="https://www.bbc.co.uk/news/uk-politics-52004116" TargetMode="External"/><Relationship Id="rId1" Type="http://schemas.openxmlformats.org/officeDocument/2006/relationships/slideLayout" Target="../slideLayouts/slideLayout2.xml"/><Relationship Id="rId5" Type="http://schemas.openxmlformats.org/officeDocument/2006/relationships/hyperlink" Target="https://www.scie.org.uk/care-providers/coronavirus-covid-19/infection-control/quick-guide" TargetMode="External"/><Relationship Id="rId4" Type="http://schemas.openxmlformats.org/officeDocument/2006/relationships/hyperlink" Target="https://www.gov.uk/government/publications/coronavirus-covid-19-adult-social-care-action-plan/covid-19-our-action-plan-for-adult-social-care?wp-linkindex=1"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kingsfund.org.uk/audio-video/key-facts-figures-adult-social-care" TargetMode="External"/><Relationship Id="rId2" Type="http://schemas.openxmlformats.org/officeDocument/2006/relationships/hyperlink" Target="https://www.england.nhs.uk/coronavirus/wp-content/uploads/sites/52/2020/04/C0485-appendix-acp-template-110520.pdf" TargetMode="External"/><Relationship Id="rId1" Type="http://schemas.openxmlformats.org/officeDocument/2006/relationships/slideLayout" Target="../slideLayouts/slideLayout2.xml"/><Relationship Id="rId4" Type="http://schemas.openxmlformats.org/officeDocument/2006/relationships/hyperlink" Target="https://www.bihr.org.uk/coronavirusbill-20march"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politics.co.uk/comment-analysis/2020/03/23/warning-raised-over-coronavirus-bill-impact-on-elderly-and-d" TargetMode="External"/><Relationship Id="rId2" Type="http://schemas.openxmlformats.org/officeDocument/2006/relationships/hyperlink" Target="https://www.instituteforgovernment.org.uk/explainers/coronavirus-a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6D8AE-19F1-4703-98CE-3A93871856DA}"/>
              </a:ext>
            </a:extLst>
          </p:cNvPr>
          <p:cNvSpPr>
            <a:spLocks noGrp="1"/>
          </p:cNvSpPr>
          <p:nvPr>
            <p:ph type="ctrTitle"/>
          </p:nvPr>
        </p:nvSpPr>
        <p:spPr>
          <a:xfrm>
            <a:off x="1903828" y="-1423890"/>
            <a:ext cx="9144000" cy="2387600"/>
          </a:xfrm>
        </p:spPr>
        <p:txBody>
          <a:bodyPr>
            <a:normAutofit/>
          </a:bodyPr>
          <a:lstStyle/>
          <a:p>
            <a:r>
              <a:rPr lang="en-GB" sz="2800" dirty="0">
                <a:latin typeface="Arial" panose="020B0604020202020204" pitchFamily="34" charset="0"/>
                <a:cs typeface="Arial" panose="020B0604020202020204" pitchFamily="34" charset="0"/>
              </a:rPr>
              <a:t>Policies regarding Covid-19</a:t>
            </a:r>
          </a:p>
        </p:txBody>
      </p:sp>
      <p:sp>
        <p:nvSpPr>
          <p:cNvPr id="3" name="Subtitle 2">
            <a:extLst>
              <a:ext uri="{FF2B5EF4-FFF2-40B4-BE49-F238E27FC236}">
                <a16:creationId xmlns:a16="http://schemas.microsoft.com/office/drawing/2014/main" id="{62B4FDB6-D884-421F-80C4-97F69D0A4FE2}"/>
              </a:ext>
            </a:extLst>
          </p:cNvPr>
          <p:cNvSpPr>
            <a:spLocks noGrp="1"/>
          </p:cNvSpPr>
          <p:nvPr>
            <p:ph type="subTitle" idx="1"/>
          </p:nvPr>
        </p:nvSpPr>
        <p:spPr>
          <a:xfrm>
            <a:off x="424069" y="1696277"/>
            <a:ext cx="11343861" cy="4028661"/>
          </a:xfrm>
        </p:spPr>
        <p:txBody>
          <a:bodyPr>
            <a:normAutofit fontScale="92500" lnSpcReduction="10000"/>
          </a:bodyPr>
          <a:lstStyle/>
          <a:p>
            <a:pPr marL="457200" indent="-457200" algn="just">
              <a:lnSpc>
                <a:spcPct val="107000"/>
              </a:lnSpc>
              <a:spcAft>
                <a:spcPts val="800"/>
              </a:spcAft>
              <a:buFont typeface="Arial" panose="020B060402020202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Almost one million of elderly people rely on adult social care (The Kings Fund,2019)</a:t>
            </a:r>
          </a:p>
          <a:p>
            <a:pPr marL="457200" indent="-457200" algn="just">
              <a:lnSpc>
                <a:spcPct val="107000"/>
              </a:lnSpc>
              <a:spcAft>
                <a:spcPts val="800"/>
              </a:spcAft>
              <a:buFont typeface="Arial" panose="020B060402020202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The Government introduced emergency legislation to fight and prevent the spread of Covid-19 (Kraemer,2020)</a:t>
            </a:r>
          </a:p>
          <a:p>
            <a:pPr marL="457200" indent="-457200" algn="just">
              <a:lnSpc>
                <a:spcPct val="107000"/>
              </a:lnSpc>
              <a:spcAft>
                <a:spcPts val="800"/>
              </a:spcAft>
              <a:buFont typeface="Arial" panose="020B060402020202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 The aim of this legislations is to  protect and preserve life for those supported by adult social care </a:t>
            </a:r>
          </a:p>
          <a:p>
            <a:pPr marL="457200" indent="-457200" algn="just">
              <a:lnSpc>
                <a:spcPct val="107000"/>
              </a:lnSpc>
              <a:spcAft>
                <a:spcPts val="800"/>
              </a:spcAft>
              <a:buFont typeface="Arial" panose="020B0604020202020204" pitchFamily="34" charset="0"/>
              <a:buChar char="•"/>
            </a:pPr>
            <a:r>
              <a:rPr lang="en-GB" sz="2600" dirty="0">
                <a:latin typeface="Arial" panose="020B0604020202020204" pitchFamily="34" charset="0"/>
                <a:ea typeface="Calibri" panose="020F0502020204030204" pitchFamily="34" charset="0"/>
                <a:cs typeface="Arial" panose="020B0604020202020204" pitchFamily="34" charset="0"/>
              </a:rPr>
              <a:t>S</a:t>
            </a:r>
            <a:r>
              <a:rPr lang="en-GB" sz="2600" dirty="0">
                <a:effectLst/>
                <a:latin typeface="Arial" panose="020B0604020202020204" pitchFamily="34" charset="0"/>
                <a:ea typeface="Calibri" panose="020F0502020204030204" pitchFamily="34" charset="0"/>
                <a:cs typeface="Arial" panose="020B0604020202020204" pitchFamily="34" charset="0"/>
              </a:rPr>
              <a:t>lowdown the spread of the virus </a:t>
            </a:r>
          </a:p>
          <a:p>
            <a:pPr marL="457200" indent="-457200" algn="just">
              <a:lnSpc>
                <a:spcPct val="107000"/>
              </a:lnSpc>
              <a:spcAft>
                <a:spcPts val="800"/>
              </a:spcAft>
              <a:buFont typeface="Arial" panose="020B060402020202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Support the country through coronavirus (GOV.UK,2020)</a:t>
            </a:r>
          </a:p>
          <a:p>
            <a:pPr algn="just"/>
            <a:endParaRPr lang="en-GB" dirty="0"/>
          </a:p>
        </p:txBody>
      </p:sp>
    </p:spTree>
    <p:extLst>
      <p:ext uri="{BB962C8B-B14F-4D97-AF65-F5344CB8AC3E}">
        <p14:creationId xmlns:p14="http://schemas.microsoft.com/office/powerpoint/2010/main" val="3850532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AB63-53F3-4318-9491-751F318A63FA}"/>
              </a:ext>
            </a:extLst>
          </p:cNvPr>
          <p:cNvSpPr>
            <a:spLocks noGrp="1"/>
          </p:cNvSpPr>
          <p:nvPr>
            <p:ph type="title"/>
          </p:nvPr>
        </p:nvSpPr>
        <p:spPr/>
        <p:txBody>
          <a:bodyPr/>
          <a:lstStyle/>
          <a:p>
            <a:r>
              <a:rPr lang="en-GB" dirty="0"/>
              <a:t>                     </a:t>
            </a:r>
            <a:r>
              <a:rPr lang="en-GB" sz="2800" dirty="0">
                <a:latin typeface="Arial" panose="020B0604020202020204" pitchFamily="34" charset="0"/>
                <a:cs typeface="Arial" panose="020B0604020202020204" pitchFamily="34" charset="0"/>
              </a:rPr>
              <a:t>Coronavirus Act 2020</a:t>
            </a:r>
          </a:p>
        </p:txBody>
      </p:sp>
      <p:sp>
        <p:nvSpPr>
          <p:cNvPr id="3" name="Content Placeholder 2">
            <a:extLst>
              <a:ext uri="{FF2B5EF4-FFF2-40B4-BE49-F238E27FC236}">
                <a16:creationId xmlns:a16="http://schemas.microsoft.com/office/drawing/2014/main" id="{A9C18C9C-6017-483E-926B-90B49BA81109}"/>
              </a:ext>
            </a:extLst>
          </p:cNvPr>
          <p:cNvSpPr>
            <a:spLocks noGrp="1"/>
          </p:cNvSpPr>
          <p:nvPr>
            <p:ph idx="1"/>
          </p:nvPr>
        </p:nvSpPr>
        <p:spPr>
          <a:xfrm>
            <a:off x="838200" y="1825625"/>
            <a:ext cx="10717696" cy="4826966"/>
          </a:xfrm>
        </p:spPr>
        <p:txBody>
          <a:bodyPr>
            <a:normAutofit/>
          </a:bodyPr>
          <a:lstStyle/>
          <a:p>
            <a:pPr fontAlgn="base">
              <a:lnSpc>
                <a:spcPct val="107000"/>
              </a:lnSpc>
              <a:spcAft>
                <a:spcPts val="800"/>
              </a:spcAft>
            </a:pP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 Coronavirus Act 2020 has been established by the Government to help the country with the difficulties as a result of Covid-19 pandemic</a:t>
            </a:r>
          </a:p>
          <a:p>
            <a:pPr fontAlgn="base">
              <a:lnSpc>
                <a:spcPct val="107000"/>
              </a:lnSpc>
              <a:spcAft>
                <a:spcPts val="800"/>
              </a:spcAft>
            </a:pP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 </a:t>
            </a:r>
            <a:r>
              <a:rPr lang="en-GB" sz="1800" dirty="0">
                <a:solidFill>
                  <a:srgbClr val="0B0C0C"/>
                </a:solidFill>
                <a:latin typeface="Arial" panose="020B0604020202020204" pitchFamily="34" charset="0"/>
                <a:ea typeface="Times New Roman" panose="02020603050405020304" pitchFamily="18" charset="0"/>
                <a:cs typeface="Arial" panose="020B0604020202020204" pitchFamily="34" charset="0"/>
              </a:rPr>
              <a:t>E</a:t>
            </a: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nables the Government to support the organisations and that contribute to the welfare of the public </a:t>
            </a:r>
          </a:p>
          <a:p>
            <a:pPr fontAlgn="base">
              <a:lnSpc>
                <a:spcPct val="107000"/>
              </a:lnSpc>
              <a:spcAft>
                <a:spcPts val="800"/>
              </a:spcAft>
            </a:pPr>
            <a:r>
              <a:rPr lang="en-GB" sz="1800" dirty="0">
                <a:solidFill>
                  <a:srgbClr val="222222"/>
                </a:solidFill>
                <a:latin typeface="Arial" panose="020B0604020202020204" pitchFamily="34" charset="0"/>
                <a:ea typeface="Calibri" panose="020F0502020204030204" pitchFamily="34" charset="0"/>
                <a:cs typeface="Arial" panose="020B0604020202020204" pitchFamily="34" charset="0"/>
              </a:rPr>
              <a:t>T</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he aim of the Act is to give the Government powers that </a:t>
            </a:r>
            <a:r>
              <a:rPr lang="en-GB" sz="1800" dirty="0">
                <a:solidFill>
                  <a:srgbClr val="222222"/>
                </a:solidFill>
                <a:latin typeface="Arial" panose="020B0604020202020204" pitchFamily="34" charset="0"/>
                <a:ea typeface="Calibri" panose="020F0502020204030204" pitchFamily="34" charset="0"/>
                <a:cs typeface="Arial" panose="020B0604020202020204" pitchFamily="34" charset="0"/>
              </a:rPr>
              <a:t>are desirable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in a pandemic. </a:t>
            </a:r>
          </a:p>
          <a:p>
            <a:pPr fontAlgn="base">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Some of this powers relate to the ‘high demand and reduced capacity’ that the virus will cause within adult social care </a:t>
            </a:r>
          </a:p>
          <a:p>
            <a:pPr fontAlgn="base">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More service users becoming ill and less staff to </a:t>
            </a:r>
            <a:r>
              <a:rPr lang="en-GB" sz="1800" dirty="0">
                <a:solidFill>
                  <a:srgbClr val="222222"/>
                </a:solidFill>
                <a:latin typeface="Arial" panose="020B0604020202020204" pitchFamily="34" charset="0"/>
                <a:ea typeface="Calibri" panose="020F0502020204030204" pitchFamily="34" charset="0"/>
                <a:cs typeface="Arial" panose="020B0604020202020204" pitchFamily="34" charset="0"/>
              </a:rPr>
              <a:t>care for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them </a:t>
            </a:r>
            <a:endParaRPr lang="en-GB" sz="1800" dirty="0">
              <a:solidFill>
                <a:srgbClr val="222222"/>
              </a:solidFill>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Also, there will be less staff to occupy critical roles</a:t>
            </a:r>
          </a:p>
          <a:p>
            <a:pPr marL="0" indent="0" fontAlgn="base">
              <a:lnSpc>
                <a:spcPct val="107000"/>
              </a:lnSpc>
              <a:spcAft>
                <a:spcPts val="800"/>
              </a:spcAft>
              <a:buNone/>
            </a:pPr>
            <a:r>
              <a:rPr lang="en-GB" sz="18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(GOV.UK,2020)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3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Bef>
                <a:spcPts val="1500"/>
              </a:spcBef>
              <a:spcAft>
                <a:spcPts val="800"/>
              </a:spcAft>
              <a:buNone/>
            </a:pPr>
            <a:endParaRPr lang="en-GB" sz="2300" dirty="0">
              <a:solidFill>
                <a:srgbClr val="0B0C0C"/>
              </a:solidFill>
              <a:latin typeface="Arial" panose="020B0604020202020204" pitchFamily="34" charset="0"/>
              <a:ea typeface="Times New Roman" panose="02020603050405020304" pitchFamily="18" charset="0"/>
              <a:cs typeface="Arial" panose="020B0604020202020204" pitchFamily="34" charset="0"/>
            </a:endParaRPr>
          </a:p>
          <a:p>
            <a:pPr marL="0" indent="0" fontAlgn="base">
              <a:lnSpc>
                <a:spcPct val="107000"/>
              </a:lnSpc>
              <a:spcBef>
                <a:spcPts val="1500"/>
              </a:spcBef>
              <a:spcAft>
                <a:spcPts val="800"/>
              </a:spcAft>
              <a:buNone/>
            </a:pPr>
            <a:endParaRPr lang="en-GB" sz="23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Bef>
                <a:spcPts val="1500"/>
              </a:spcBef>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425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AB98B-5E39-4122-BC37-D151223A9A90}"/>
              </a:ext>
            </a:extLst>
          </p:cNvPr>
          <p:cNvSpPr>
            <a:spLocks noGrp="1"/>
          </p:cNvSpPr>
          <p:nvPr>
            <p:ph type="title"/>
          </p:nvPr>
        </p:nvSpPr>
        <p:spPr>
          <a:xfrm>
            <a:off x="838200" y="281998"/>
            <a:ext cx="10515600" cy="1325563"/>
          </a:xfrm>
        </p:spPr>
        <p:txBody>
          <a:bodyPr>
            <a:normAutofit/>
          </a:bodyPr>
          <a:lstStyle/>
          <a:p>
            <a:r>
              <a:rPr lang="en-GB" sz="2800" dirty="0">
                <a:latin typeface="Arial" panose="020B0604020202020204" pitchFamily="34" charset="0"/>
                <a:cs typeface="Arial" panose="020B0604020202020204" pitchFamily="34" charset="0"/>
              </a:rPr>
              <a:t>                   Coronavirus Act Objectives</a:t>
            </a:r>
          </a:p>
        </p:txBody>
      </p:sp>
      <p:sp>
        <p:nvSpPr>
          <p:cNvPr id="3" name="Content Placeholder 2">
            <a:extLst>
              <a:ext uri="{FF2B5EF4-FFF2-40B4-BE49-F238E27FC236}">
                <a16:creationId xmlns:a16="http://schemas.microsoft.com/office/drawing/2014/main" id="{A685B5D5-AD0D-4C78-BEF8-3A05E944CE58}"/>
              </a:ext>
            </a:extLst>
          </p:cNvPr>
          <p:cNvSpPr>
            <a:spLocks noGrp="1"/>
          </p:cNvSpPr>
          <p:nvPr>
            <p:ph idx="1"/>
          </p:nvPr>
        </p:nvSpPr>
        <p:spPr/>
        <p:txBody>
          <a:bodyPr/>
          <a:lstStyle/>
          <a:p>
            <a:pPr marL="0" indent="0" fontAlgn="base">
              <a:lnSpc>
                <a:spcPct val="107000"/>
              </a:lnSpc>
              <a:spcBef>
                <a:spcPts val="1500"/>
              </a:spcBef>
              <a:spcAft>
                <a:spcPts val="800"/>
              </a:spcAft>
              <a:buNone/>
            </a:pP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The Act  has three main objectives</a:t>
            </a:r>
          </a:p>
          <a:p>
            <a:pPr fontAlgn="base">
              <a:lnSpc>
                <a:spcPct val="107000"/>
              </a:lnSpc>
              <a:spcBef>
                <a:spcPts val="1500"/>
              </a:spcBef>
              <a:spcAft>
                <a:spcPts val="800"/>
              </a:spcAft>
            </a:pP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1.To enable the government to slow the spread of </a:t>
            </a:r>
            <a:r>
              <a:rPr lang="en-GB" sz="1800" dirty="0">
                <a:solidFill>
                  <a:srgbClr val="0B0C0C"/>
                </a:solidFill>
                <a:latin typeface="Arial" panose="020B0604020202020204" pitchFamily="34" charset="0"/>
                <a:ea typeface="Times New Roman" panose="02020603050405020304" pitchFamily="18" charset="0"/>
                <a:cs typeface="Arial" panose="020B0604020202020204" pitchFamily="34" charset="0"/>
              </a:rPr>
              <a:t>C</a:t>
            </a: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ovid</a:t>
            </a:r>
            <a:r>
              <a:rPr lang="en-GB" sz="1800" dirty="0">
                <a:solidFill>
                  <a:srgbClr val="0B0C0C"/>
                </a:solidFill>
                <a:latin typeface="Arial" panose="020B0604020202020204" pitchFamily="34" charset="0"/>
                <a:ea typeface="Times New Roman" panose="02020603050405020304" pitchFamily="18" charset="0"/>
                <a:cs typeface="Arial" panose="020B0604020202020204" pitchFamily="34" charset="0"/>
              </a:rPr>
              <a:t>-</a:t>
            </a: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19</a:t>
            </a:r>
          </a:p>
          <a:p>
            <a:pPr fontAlgn="base">
              <a:lnSpc>
                <a:spcPct val="107000"/>
              </a:lnSpc>
              <a:spcBef>
                <a:spcPts val="1500"/>
              </a:spcBef>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Bef>
                <a:spcPts val="1500"/>
              </a:spcBef>
              <a:spcAft>
                <a:spcPts val="800"/>
              </a:spcAft>
            </a:pP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2.To reduce the pressure on NHS and other public bodies resources</a:t>
            </a:r>
          </a:p>
          <a:p>
            <a:pPr fontAlgn="base">
              <a:lnSpc>
                <a:spcPct val="107000"/>
              </a:lnSpc>
              <a:spcBef>
                <a:spcPts val="1500"/>
              </a:spcBef>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Bef>
                <a:spcPts val="1500"/>
              </a:spcBef>
              <a:spcAft>
                <a:spcPts val="800"/>
              </a:spcAft>
            </a:pPr>
            <a:r>
              <a:rPr lang="en-GB" sz="18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3.To limit the impact of potential staffing shortages on the delivery of public services (The Institute for Government,2020)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4673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248F2-5648-41AF-8564-84ABD6165FA4}"/>
              </a:ext>
            </a:extLst>
          </p:cNvPr>
          <p:cNvSpPr>
            <a:spLocks noGrp="1"/>
          </p:cNvSpPr>
          <p:nvPr>
            <p:ph type="title"/>
          </p:nvPr>
        </p:nvSpPr>
        <p:spPr>
          <a:xfrm>
            <a:off x="838200" y="-132522"/>
            <a:ext cx="10515600" cy="1740083"/>
          </a:xfrm>
        </p:spPr>
        <p:txBody>
          <a:bodyPr/>
          <a:lstStyle/>
          <a:p>
            <a:r>
              <a:rPr lang="en-GB" dirty="0"/>
              <a:t>           </a:t>
            </a:r>
            <a:r>
              <a:rPr lang="en-GB" sz="2400" dirty="0">
                <a:latin typeface="Arial" panose="020B0604020202020204" pitchFamily="34" charset="0"/>
                <a:cs typeface="Arial" panose="020B0604020202020204" pitchFamily="34" charset="0"/>
              </a:rPr>
              <a:t>Coronavirus Act 2020</a:t>
            </a:r>
          </a:p>
        </p:txBody>
      </p:sp>
      <p:sp>
        <p:nvSpPr>
          <p:cNvPr id="3" name="Content Placeholder 2">
            <a:extLst>
              <a:ext uri="{FF2B5EF4-FFF2-40B4-BE49-F238E27FC236}">
                <a16:creationId xmlns:a16="http://schemas.microsoft.com/office/drawing/2014/main" id="{B5539049-E099-46BC-A62A-BE1AC41C8622}"/>
              </a:ext>
            </a:extLst>
          </p:cNvPr>
          <p:cNvSpPr>
            <a:spLocks noGrp="1"/>
          </p:cNvSpPr>
          <p:nvPr>
            <p:ph idx="1"/>
          </p:nvPr>
        </p:nvSpPr>
        <p:spPr>
          <a:xfrm>
            <a:off x="357809" y="1258957"/>
            <a:ext cx="10815881" cy="5209385"/>
          </a:xfrm>
        </p:spPr>
        <p:txBody>
          <a:bodyPr>
            <a:normAutofit fontScale="92500" lnSpcReduction="20000"/>
          </a:bodyPr>
          <a:lstStyle/>
          <a:p>
            <a:pPr marL="0" indent="0">
              <a:buNone/>
            </a:pPr>
            <a:r>
              <a:rPr lang="en-GB" sz="1900" dirty="0">
                <a:latin typeface="Arial" panose="020B0604020202020204" pitchFamily="34" charset="0"/>
                <a:cs typeface="Arial" panose="020B0604020202020204" pitchFamily="34" charset="0"/>
              </a:rPr>
              <a:t>Impact on elderly:</a:t>
            </a:r>
          </a:p>
          <a:p>
            <a:r>
              <a:rPr lang="en-GB" sz="1900" dirty="0">
                <a:latin typeface="Arial" panose="020B0604020202020204" pitchFamily="34" charset="0"/>
                <a:cs typeface="Arial" panose="020B0604020202020204" pitchFamily="34" charset="0"/>
              </a:rPr>
              <a:t>Delays in care</a:t>
            </a:r>
          </a:p>
          <a:p>
            <a:r>
              <a:rPr lang="en-GB" sz="1900" dirty="0">
                <a:latin typeface="Arial" panose="020B0604020202020204" pitchFamily="34" charset="0"/>
                <a:cs typeface="Arial" panose="020B0604020202020204" pitchFamily="34" charset="0"/>
              </a:rPr>
              <a:t>Impact on choice and well-being</a:t>
            </a:r>
          </a:p>
          <a:p>
            <a:pPr marL="0" indent="0">
              <a:buNone/>
            </a:pPr>
            <a:r>
              <a:rPr lang="en-GB" sz="1900" dirty="0">
                <a:latin typeface="Arial" panose="020B0604020202020204" pitchFamily="34" charset="0"/>
                <a:cs typeface="Arial" panose="020B0604020202020204" pitchFamily="34" charset="0"/>
              </a:rPr>
              <a:t>Limitations:</a:t>
            </a:r>
          </a:p>
          <a:p>
            <a:pPr fontAlgn="base">
              <a:lnSpc>
                <a:spcPts val="1740"/>
              </a:lnSpc>
              <a:spcAft>
                <a:spcPts val="800"/>
              </a:spcAft>
            </a:pPr>
            <a:r>
              <a:rPr lang="en-GB" sz="19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Limitation from having a person-centred care plan to suit their needs, every individual has different needs, different medical problems therefore they need a care plan to fulfil their personal needs (Jayanetti,2020).</a:t>
            </a:r>
            <a:endParaRPr lang="en-GB" sz="1900" dirty="0">
              <a:effectLst/>
              <a:latin typeface="Arial" panose="020B0604020202020204" pitchFamily="34" charset="0"/>
              <a:ea typeface="Calibri" panose="020F0502020204030204" pitchFamily="34" charset="0"/>
              <a:cs typeface="Arial" panose="020B0604020202020204" pitchFamily="34" charset="0"/>
            </a:endParaRPr>
          </a:p>
          <a:p>
            <a:pPr fontAlgn="base">
              <a:lnSpc>
                <a:spcPts val="1740"/>
              </a:lnSpc>
              <a:spcAft>
                <a:spcPts val="800"/>
              </a:spcAft>
            </a:pPr>
            <a:r>
              <a:rPr lang="en-GB" sz="19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Limiting their right of choice which means they must accept the care and support provided without having the freedom to choose what is best for them</a:t>
            </a:r>
            <a:r>
              <a:rPr lang="en-GB" sz="1900" dirty="0">
                <a:solidFill>
                  <a:srgbClr val="0B0C0C"/>
                </a:solidFill>
                <a:latin typeface="Arial" panose="020B0604020202020204" pitchFamily="34" charset="0"/>
                <a:ea typeface="Times New Roman" panose="02020603050405020304" pitchFamily="18" charset="0"/>
                <a:cs typeface="Arial" panose="020B0604020202020204" pitchFamily="34" charset="0"/>
              </a:rPr>
              <a:t> (British Institute of Human Rights,2020).</a:t>
            </a:r>
          </a:p>
          <a:p>
            <a:pPr fontAlgn="base">
              <a:lnSpc>
                <a:spcPts val="1740"/>
              </a:lnSpc>
              <a:spcAft>
                <a:spcPts val="800"/>
              </a:spcAft>
            </a:pPr>
            <a:r>
              <a:rPr lang="en-GB" sz="19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Deprivation of liberty: while no one can doubt the urgency created by coronavirus ,the powers given by the Act to the authorities to impose restrictions such as quarantine and self-isolation, are a major concern wherever these powers will </a:t>
            </a:r>
            <a:r>
              <a:rPr lang="en-GB" sz="1900" dirty="0">
                <a:solidFill>
                  <a:srgbClr val="0B0C0C"/>
                </a:solidFill>
                <a:latin typeface="Arial" panose="020B0604020202020204" pitchFamily="34" charset="0"/>
                <a:ea typeface="Times New Roman" panose="02020603050405020304" pitchFamily="18" charset="0"/>
                <a:cs typeface="Arial" panose="020B0604020202020204" pitchFamily="34" charset="0"/>
              </a:rPr>
              <a:t>create a violation of the </a:t>
            </a:r>
            <a:r>
              <a:rPr lang="en-GB" sz="19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Human Rights (Pugh,2020).</a:t>
            </a:r>
          </a:p>
          <a:p>
            <a:pPr marL="0" indent="0" fontAlgn="base">
              <a:lnSpc>
                <a:spcPts val="1740"/>
              </a:lnSpc>
              <a:spcAft>
                <a:spcPts val="800"/>
              </a:spcAft>
              <a:buNone/>
            </a:pPr>
            <a:r>
              <a:rPr lang="en-GB" sz="1900" dirty="0">
                <a:solidFill>
                  <a:srgbClr val="0B0C0C"/>
                </a:solidFill>
                <a:latin typeface="Arial" panose="020B0604020202020204" pitchFamily="34" charset="0"/>
                <a:ea typeface="Calibri" panose="020F0502020204030204" pitchFamily="34" charset="0"/>
                <a:cs typeface="Arial" panose="020B0604020202020204" pitchFamily="34" charset="0"/>
              </a:rPr>
              <a:t>   Recommendations:</a:t>
            </a:r>
          </a:p>
          <a:p>
            <a:pPr fontAlgn="base">
              <a:lnSpc>
                <a:spcPts val="1740"/>
              </a:lnSpc>
              <a:spcAft>
                <a:spcPts val="800"/>
              </a:spcAft>
            </a:pPr>
            <a:r>
              <a:rPr lang="en-GB" sz="19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Care providers should be able to work together with family and service users and do their best to fulfil the needs of service user, give the service user the choice of their own care and to get involved in their care, until a social worker or any other accredited professional will be able to put in place  a person centred approached care plan (National Health Service,2020). </a:t>
            </a:r>
            <a:endParaRPr lang="en-GB" sz="1900" dirty="0">
              <a:effectLst/>
              <a:latin typeface="Arial" panose="020B0604020202020204" pitchFamily="34" charset="0"/>
              <a:ea typeface="Calibri" panose="020F0502020204030204" pitchFamily="34" charset="0"/>
              <a:cs typeface="Arial" panose="020B0604020202020204" pitchFamily="34" charset="0"/>
            </a:endParaRPr>
          </a:p>
          <a:p>
            <a:pPr fontAlgn="base">
              <a:lnSpc>
                <a:spcPts val="1740"/>
              </a:lnSpc>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64603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75022-803A-421A-BF68-470A26918F9B}"/>
              </a:ext>
            </a:extLst>
          </p:cNvPr>
          <p:cNvSpPr>
            <a:spLocks noGrp="1"/>
          </p:cNvSpPr>
          <p:nvPr>
            <p:ph type="title"/>
          </p:nvPr>
        </p:nvSpPr>
        <p:spPr/>
        <p:txBody>
          <a:bodyPr/>
          <a:lstStyle/>
          <a:p>
            <a:r>
              <a:rPr lang="en-GB" dirty="0"/>
              <a:t>Covid-19:action plan for adult social care</a:t>
            </a:r>
          </a:p>
        </p:txBody>
      </p:sp>
      <p:sp>
        <p:nvSpPr>
          <p:cNvPr id="3" name="Content Placeholder 2">
            <a:extLst>
              <a:ext uri="{FF2B5EF4-FFF2-40B4-BE49-F238E27FC236}">
                <a16:creationId xmlns:a16="http://schemas.microsoft.com/office/drawing/2014/main" id="{5560592C-B6F1-439B-B794-E63738D8EE5E}"/>
              </a:ext>
            </a:extLst>
          </p:cNvPr>
          <p:cNvSpPr>
            <a:spLocks noGrp="1"/>
          </p:cNvSpPr>
          <p:nvPr>
            <p:ph idx="1"/>
          </p:nvPr>
        </p:nvSpPr>
        <p:spPr/>
        <p:txBody>
          <a:bodyPr>
            <a:normAutofit fontScale="92500" lnSpcReduction="10000"/>
          </a:bodyPr>
          <a:lstStyle/>
          <a:p>
            <a:pPr>
              <a:lnSpc>
                <a:spcPct val="107000"/>
              </a:lnSpc>
              <a:spcBef>
                <a:spcPts val="1500"/>
              </a:spcBef>
              <a:spcAft>
                <a:spcPts val="1500"/>
              </a:spcAft>
            </a:pPr>
            <a:r>
              <a:rPr lang="en-GB" sz="1800" dirty="0">
                <a:solidFill>
                  <a:srgbClr val="0B0C0C"/>
                </a:solidFill>
                <a:effectLst/>
                <a:latin typeface="Arial" panose="020B0604020202020204" pitchFamily="34" charset="0"/>
                <a:ea typeface="Times New Roman" panose="02020603050405020304" pitchFamily="18" charset="0"/>
              </a:rPr>
              <a:t>It is a plan created to protect adult social care users during pandemic </a:t>
            </a:r>
          </a:p>
          <a:p>
            <a:pPr>
              <a:lnSpc>
                <a:spcPct val="107000"/>
              </a:lnSpc>
              <a:spcBef>
                <a:spcPts val="1500"/>
              </a:spcBef>
              <a:spcAft>
                <a:spcPts val="1500"/>
              </a:spcAft>
            </a:pPr>
            <a:r>
              <a:rPr lang="en-GB" sz="1800" dirty="0">
                <a:solidFill>
                  <a:srgbClr val="0B0C0C"/>
                </a:solidFill>
                <a:effectLst/>
                <a:latin typeface="Arial" panose="020B0604020202020204" pitchFamily="34" charset="0"/>
                <a:ea typeface="Times New Roman" panose="02020603050405020304" pitchFamily="18" charset="0"/>
              </a:rPr>
              <a:t> Has as main objectives to</a:t>
            </a:r>
            <a:r>
              <a:rPr lang="en-GB" sz="1800" dirty="0">
                <a:solidFill>
                  <a:srgbClr val="0B0C0C"/>
                </a:solidFill>
                <a:effectLst/>
                <a:latin typeface="Arial" panose="020B0604020202020204" pitchFamily="34" charset="0"/>
                <a:ea typeface="Calibri" panose="020F0502020204030204" pitchFamily="34" charset="0"/>
              </a:rPr>
              <a:t> not just help people with various needs but supporting them to live the best possible life(GOV.UK,2020)</a:t>
            </a:r>
          </a:p>
          <a:p>
            <a:pPr marL="0" indent="0">
              <a:lnSpc>
                <a:spcPct val="107000"/>
              </a:lnSpc>
              <a:spcBef>
                <a:spcPts val="1500"/>
              </a:spcBef>
              <a:spcAft>
                <a:spcPts val="1500"/>
              </a:spcAft>
              <a:buNone/>
            </a:pPr>
            <a:r>
              <a:rPr lang="en-GB" sz="1800" dirty="0">
                <a:solidFill>
                  <a:srgbClr val="0B0C0C"/>
                </a:solidFill>
                <a:effectLst/>
                <a:latin typeface="Arial" panose="020B0604020202020204" pitchFamily="34" charset="0"/>
                <a:ea typeface="Times New Roman" panose="02020603050405020304" pitchFamily="18" charset="0"/>
              </a:rPr>
              <a:t>This </a:t>
            </a:r>
            <a:r>
              <a:rPr lang="en-GB" sz="1800" dirty="0">
                <a:solidFill>
                  <a:srgbClr val="0B0C0C"/>
                </a:solidFill>
                <a:latin typeface="Arial" panose="020B0604020202020204" pitchFamily="34" charset="0"/>
                <a:ea typeface="Times New Roman" panose="02020603050405020304" pitchFamily="18" charset="0"/>
              </a:rPr>
              <a:t>plan</a:t>
            </a:r>
            <a:r>
              <a:rPr lang="en-GB" sz="1800" dirty="0">
                <a:solidFill>
                  <a:srgbClr val="0B0C0C"/>
                </a:solidFill>
                <a:effectLst/>
                <a:latin typeface="Arial" panose="020B0604020202020204" pitchFamily="34" charset="0"/>
                <a:ea typeface="Times New Roman" panose="02020603050405020304" pitchFamily="18" charset="0"/>
              </a:rPr>
              <a:t> </a:t>
            </a:r>
            <a:r>
              <a:rPr lang="en-GB" sz="1800" dirty="0">
                <a:solidFill>
                  <a:srgbClr val="0B0C0C"/>
                </a:solidFill>
                <a:latin typeface="Arial" panose="020B0604020202020204" pitchFamily="34" charset="0"/>
                <a:ea typeface="Times New Roman" panose="02020603050405020304" pitchFamily="18" charset="0"/>
              </a:rPr>
              <a:t>consist</a:t>
            </a:r>
            <a:r>
              <a:rPr lang="en-GB" sz="1800" dirty="0">
                <a:solidFill>
                  <a:srgbClr val="0B0C0C"/>
                </a:solidFill>
                <a:effectLst/>
                <a:latin typeface="Arial" panose="020B0604020202020204" pitchFamily="34" charset="0"/>
                <a:ea typeface="Times New Roman" panose="02020603050405020304" pitchFamily="18" charset="0"/>
              </a:rPr>
              <a:t> of four pillars:</a:t>
            </a:r>
            <a:endParaRPr lang="en-GB" sz="1800" dirty="0">
              <a:effectLst/>
              <a:latin typeface="Times New Roman" panose="02020603050405020304" pitchFamily="18" charset="0"/>
              <a:ea typeface="Calibri" panose="020F0502020204030204" pitchFamily="34" charset="0"/>
            </a:endParaRPr>
          </a:p>
          <a:p>
            <a:pPr marL="342900" lvl="0" indent="-342900">
              <a:lnSpc>
                <a:spcPct val="107000"/>
              </a:lnSpc>
              <a:spcAft>
                <a:spcPts val="375"/>
              </a:spcAft>
              <a:buFont typeface="+mj-lt"/>
              <a:buAutoNum type="arabicPeriod"/>
              <a:tabLst>
                <a:tab pos="457200" algn="l"/>
              </a:tabLst>
            </a:pP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Monitoring</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 the </a:t>
            </a: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growth </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of the infection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75"/>
              </a:spcAft>
              <a:buFont typeface="+mj-lt"/>
              <a:buAutoNum type="arabicPeriod"/>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Provide assistance to  workforce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75"/>
              </a:spcAft>
              <a:buFont typeface="+mj-lt"/>
              <a:buAutoNum type="arabicPeriod"/>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Promoting independence, provide end of life care and support, and provide care using person-centred approach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75"/>
              </a:spcAft>
              <a:buFont typeface="+mj-lt"/>
              <a:buAutoNum type="arabicPeriod"/>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Collaborating closely with local authorities and </a:t>
            </a: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care organisations</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 (Social Care Institute for Excellence,2020).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67640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BDDB2-E141-486D-AFEC-4C21AC9F2B05}"/>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                Impact and Limitations on elderly</a:t>
            </a:r>
          </a:p>
        </p:txBody>
      </p:sp>
      <p:sp>
        <p:nvSpPr>
          <p:cNvPr id="3" name="Content Placeholder 2">
            <a:extLst>
              <a:ext uri="{FF2B5EF4-FFF2-40B4-BE49-F238E27FC236}">
                <a16:creationId xmlns:a16="http://schemas.microsoft.com/office/drawing/2014/main" id="{D1DAEB9E-F2D0-4994-A87E-49ECD54A285D}"/>
              </a:ext>
            </a:extLst>
          </p:cNvPr>
          <p:cNvSpPr>
            <a:spLocks noGrp="1"/>
          </p:cNvSpPr>
          <p:nvPr>
            <p:ph idx="1"/>
          </p:nvPr>
        </p:nvSpPr>
        <p:spPr/>
        <p:txBody>
          <a:bodyPr/>
          <a:lstStyle/>
          <a:p>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T</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his Act is covering the needs and support of elderly and the carers therefore if the legislation is followed, elderly people will be able to receive the support they need and they will be able to continue living in the same manner.</a:t>
            </a:r>
          </a:p>
          <a:p>
            <a:endPar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solidFill>
                  <a:srgbClr val="0B0C0C"/>
                </a:solidFill>
                <a:latin typeface="Arial" panose="020B0604020202020204" pitchFamily="34" charset="0"/>
                <a:ea typeface="Calibri" panose="020F0502020204030204" pitchFamily="34" charset="0"/>
                <a:cs typeface="Times New Roman" panose="02020603050405020304" pitchFamily="18" charset="0"/>
              </a:rPr>
              <a:t>Accredited training will be provided to new and existing carers therefore this will have a positive impact on the service users, as they will be able to get physical and emotional support </a:t>
            </a:r>
          </a:p>
          <a:p>
            <a:endParaRPr lang="en-GB" sz="1800" dirty="0">
              <a:solidFill>
                <a:srgbClr val="0B0C0C"/>
              </a:solidFill>
              <a:latin typeface="Arial" panose="020B0604020202020204" pitchFamily="34" charset="0"/>
              <a:ea typeface="Calibri" panose="020F0502020204030204" pitchFamily="34" charset="0"/>
              <a:cs typeface="Times New Roman" panose="02020603050405020304" pitchFamily="18" charset="0"/>
            </a:endParaRPr>
          </a:p>
          <a:p>
            <a:r>
              <a:rPr lang="en-GB" sz="1800" dirty="0">
                <a:solidFill>
                  <a:srgbClr val="0B0C0C"/>
                </a:solidFill>
                <a:latin typeface="Arial" panose="020B0604020202020204" pitchFamily="34" charset="0"/>
                <a:ea typeface="Calibri" panose="020F0502020204030204" pitchFamily="34" charset="0"/>
                <a:cs typeface="Times New Roman" panose="02020603050405020304" pitchFamily="18" charset="0"/>
              </a:rPr>
              <a:t>Government is attracting the workforce by giving them certain benefits such as free DBS Check, free training to improve the staff number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t>                                                                                              (GOV.UK,2020)</a:t>
            </a:r>
          </a:p>
        </p:txBody>
      </p:sp>
    </p:spTree>
    <p:extLst>
      <p:ext uri="{BB962C8B-B14F-4D97-AF65-F5344CB8AC3E}">
        <p14:creationId xmlns:p14="http://schemas.microsoft.com/office/powerpoint/2010/main" val="1257823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5889A-05BE-4763-A9EC-D0788C70FF6E}"/>
              </a:ext>
            </a:extLst>
          </p:cNvPr>
          <p:cNvSpPr>
            <a:spLocks noGrp="1"/>
          </p:cNvSpPr>
          <p:nvPr>
            <p:ph type="title"/>
          </p:nvPr>
        </p:nvSpPr>
        <p:spPr>
          <a:xfrm>
            <a:off x="838200" y="281998"/>
            <a:ext cx="10515600" cy="1325563"/>
          </a:xfrm>
        </p:spPr>
        <p:txBody>
          <a:bodyPr/>
          <a:lstStyle/>
          <a:p>
            <a:r>
              <a:rPr lang="en-GB" dirty="0"/>
              <a:t>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Covid</a:t>
            </a:r>
            <a:r>
              <a:rPr lang="en-GB" sz="18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19: action plan for adult social care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6D9491D-B548-4783-BB89-5E7E11F3561E}"/>
              </a:ext>
            </a:extLst>
          </p:cNvPr>
          <p:cNvSpPr>
            <a:spLocks noGrp="1"/>
          </p:cNvSpPr>
          <p:nvPr>
            <p:ph idx="1"/>
          </p:nvPr>
        </p:nvSpPr>
        <p:spPr>
          <a:xfrm>
            <a:off x="193964" y="1011382"/>
            <a:ext cx="10661073" cy="5345690"/>
          </a:xfrm>
        </p:spPr>
        <p:txBody>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Social impact-restrictions of visiting under social distancing measure, service users that live in nursing home will not be able to see their families and friends this means that their  relationships will be affected (Armitage and Nellums,2020).Also, the</a:t>
            </a:r>
            <a:r>
              <a:rPr lang="en-GB" sz="1800" dirty="0">
                <a:latin typeface="Arial" panose="020B0604020202020204" pitchFamily="34" charset="0"/>
                <a:ea typeface="Times New Roman" panose="02020603050405020304" pitchFamily="18" charset="0"/>
                <a:cs typeface="Arial" panose="020B0604020202020204" pitchFamily="34" charset="0"/>
              </a:rPr>
              <a:t> risk of abuse and neglect is increasing (Gardner, States and Bagley,2020).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Emotional impact: not being able to have a social life, can have negative impact on the service users mental health and affect them emotionally making them vulnerable, exposed to anxiety, depression and loneliness ( Santini et al.,2020).</a:t>
            </a:r>
          </a:p>
          <a:p>
            <a:pPr marL="0" indent="0">
              <a:buNone/>
            </a:pPr>
            <a:r>
              <a:rPr lang="en-GB" sz="1800" dirty="0">
                <a:latin typeface="Arial" panose="020B0604020202020204" pitchFamily="34" charset="0"/>
                <a:cs typeface="Arial" panose="020B0604020202020204" pitchFamily="34" charset="0"/>
              </a:rPr>
              <a:t>    Recommendations</a:t>
            </a:r>
          </a:p>
          <a:p>
            <a:r>
              <a:rPr lang="en-GB" sz="1800" dirty="0">
                <a:latin typeface="Arial" panose="020B0604020202020204" pitchFamily="34" charset="0"/>
                <a:cs typeface="Arial" panose="020B0604020202020204" pitchFamily="34" charset="0"/>
              </a:rPr>
              <a:t>To help elderly people maintaining social life and to reduce the emotional impact that coronavirus has on them, the care providers should make it possible for them to meet family and friends within the Government guidance. This can be done by allowing service users to meet their loved ones in open space, for example the garden of the residential home, keep two meters apart, wear mask .</a:t>
            </a:r>
          </a:p>
          <a:p>
            <a:r>
              <a:rPr lang="en-GB" sz="1800" dirty="0">
                <a:latin typeface="Arial" panose="020B0604020202020204" pitchFamily="34" charset="0"/>
                <a:cs typeface="Arial" panose="020B0604020202020204" pitchFamily="34" charset="0"/>
              </a:rPr>
              <a:t>Another suggestion is involving  testing facilities in care homes</a:t>
            </a:r>
          </a:p>
          <a:p>
            <a:r>
              <a:rPr lang="en-GB" sz="1800" dirty="0">
                <a:latin typeface="Arial" panose="020B0604020202020204" pitchFamily="34" charset="0"/>
                <a:cs typeface="Arial" panose="020B0604020202020204" pitchFamily="34" charset="0"/>
              </a:rPr>
              <a:t>Promoting physical activities and social well being should be done by increasing home-based opportunities and access to online leisure services (Son et al.,2020).</a:t>
            </a:r>
          </a:p>
          <a:p>
            <a:r>
              <a:rPr lang="en-GB" sz="1800" dirty="0">
                <a:latin typeface="Arial" panose="020B0604020202020204" pitchFamily="34" charset="0"/>
                <a:cs typeface="Arial" panose="020B0604020202020204" pitchFamily="34" charset="0"/>
              </a:rPr>
              <a:t>To prevent abuse and neglect of service users or residents, supervision of premises and nursing homes should be a priority (Gardner, States and Bagley,2020).</a:t>
            </a:r>
          </a:p>
        </p:txBody>
      </p:sp>
    </p:spTree>
    <p:extLst>
      <p:ext uri="{BB962C8B-B14F-4D97-AF65-F5344CB8AC3E}">
        <p14:creationId xmlns:p14="http://schemas.microsoft.com/office/powerpoint/2010/main" val="1520648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F3035-A15B-42A7-9CCB-E3638A30478A}"/>
              </a:ext>
            </a:extLst>
          </p:cNvPr>
          <p:cNvSpPr>
            <a:spLocks noGrp="1"/>
          </p:cNvSpPr>
          <p:nvPr>
            <p:ph type="title"/>
          </p:nvPr>
        </p:nvSpPr>
        <p:spPr/>
        <p:txBody>
          <a:bodyPr/>
          <a:lstStyle/>
          <a:p>
            <a:r>
              <a:rPr lang="en-GB" dirty="0"/>
              <a:t>                          </a:t>
            </a:r>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53EAC1A-B939-4191-AFE7-977460526ABE}"/>
              </a:ext>
            </a:extLst>
          </p:cNvPr>
          <p:cNvSpPr>
            <a:spLocks noGrp="1"/>
          </p:cNvSpPr>
          <p:nvPr>
            <p:ph idx="1"/>
          </p:nvPr>
        </p:nvSpPr>
        <p:spPr>
          <a:xfrm>
            <a:off x="277091" y="720436"/>
            <a:ext cx="11076709" cy="5456527"/>
          </a:xfrm>
        </p:spPr>
        <p:txBody>
          <a:bodyPr>
            <a:normAutofit fontScale="25000" lnSpcReduction="20000"/>
          </a:bodyPr>
          <a:lstStyle/>
          <a:p>
            <a:pPr marL="0" indent="0" fontAlgn="base">
              <a:lnSpc>
                <a:spcPts val="1740"/>
              </a:lnSpc>
              <a:spcAft>
                <a:spcPts val="800"/>
              </a:spcAft>
              <a:buNone/>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ts val="1740"/>
              </a:lnSpc>
              <a:spcAft>
                <a:spcPts val="800"/>
              </a:spcAft>
              <a:buNone/>
            </a:pPr>
            <a:r>
              <a:rPr lang="en-GB" sz="56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6400" b="0" i="0" dirty="0">
                <a:effectLst/>
                <a:latin typeface="Arial" panose="020B0604020202020204" pitchFamily="34" charset="0"/>
                <a:cs typeface="Arial" panose="020B0604020202020204" pitchFamily="34" charset="0"/>
              </a:rPr>
              <a:t>Armitage, R. and Nellums, L.B. (2020) COVID-19 and the consequences of isolating the elderly. </a:t>
            </a:r>
            <a:r>
              <a:rPr lang="en-GB" sz="6400" b="0" i="1" dirty="0">
                <a:effectLst/>
                <a:latin typeface="Arial" panose="020B0604020202020204" pitchFamily="34" charset="0"/>
                <a:cs typeface="Arial" panose="020B0604020202020204" pitchFamily="34" charset="0"/>
              </a:rPr>
              <a:t>The Lancet Public Health</a:t>
            </a:r>
            <a:r>
              <a:rPr lang="en-GB" sz="6400" b="0" i="0" dirty="0">
                <a:effectLst/>
                <a:latin typeface="Arial" panose="020B0604020202020204" pitchFamily="34" charset="0"/>
                <a:cs typeface="Arial" panose="020B0604020202020204" pitchFamily="34" charset="0"/>
              </a:rPr>
              <a:t>, 5(5).</a:t>
            </a:r>
          </a:p>
          <a:p>
            <a:pPr marL="0" indent="0" fontAlgn="base">
              <a:lnSpc>
                <a:spcPts val="1740"/>
              </a:lnSpc>
              <a:spcAft>
                <a:spcPts val="800"/>
              </a:spcAft>
              <a:buNone/>
            </a:pPr>
            <a:r>
              <a:rPr lang="en-GB" sz="6400" b="0" i="0" dirty="0">
                <a:effectLst/>
                <a:latin typeface="Arial" panose="020B0604020202020204" pitchFamily="34" charset="0"/>
                <a:cs typeface="Arial" panose="020B0604020202020204" pitchFamily="34" charset="0"/>
              </a:rPr>
              <a:t>Son, J.S., Nimrod, G., West, S.T., Janke, M.C., Liechty, T. and Naar, J.J. (2020) Promoting Older Adults’ Physical Activity and Social Well-Being during COVID-19. </a:t>
            </a:r>
            <a:r>
              <a:rPr lang="en-GB" sz="6400" b="0" i="1" dirty="0">
                <a:effectLst/>
                <a:latin typeface="Arial" panose="020B0604020202020204" pitchFamily="34" charset="0"/>
                <a:cs typeface="Arial" panose="020B0604020202020204" pitchFamily="34" charset="0"/>
              </a:rPr>
              <a:t>Leisure Sciences</a:t>
            </a:r>
            <a:r>
              <a:rPr lang="en-GB" sz="6400" b="0" i="0" dirty="0">
                <a:effectLst/>
                <a:latin typeface="Arial" panose="020B0604020202020204" pitchFamily="34" charset="0"/>
                <a:cs typeface="Arial" panose="020B0604020202020204" pitchFamily="34" charset="0"/>
              </a:rPr>
              <a:t>, pp.1–8.</a:t>
            </a:r>
            <a:endParaRPr lang="en-GB" sz="64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800"/>
              </a:spcAft>
              <a:buNone/>
            </a:pPr>
            <a:r>
              <a:rPr lang="en-GB" sz="6400" dirty="0">
                <a:effectLst/>
                <a:latin typeface="Arial" panose="020B0604020202020204" pitchFamily="34" charset="0"/>
                <a:ea typeface="Calibri" panose="020F0502020204030204" pitchFamily="34" charset="0"/>
                <a:cs typeface="Arial" panose="020B0604020202020204" pitchFamily="34" charset="0"/>
              </a:rPr>
              <a:t>Kraemer, D. (2020) What is in emergency coronavirus legislation? BBC News. [Online] 25 Mar. Available at: </a:t>
            </a:r>
            <a:r>
              <a:rPr lang="en-GB" sz="6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https://www.bbc.co.uk/news/uk-politics-52004116</a:t>
            </a:r>
            <a:r>
              <a:rPr lang="en-GB" sz="6400" dirty="0">
                <a:effectLst/>
                <a:latin typeface="Arial" panose="020B0604020202020204" pitchFamily="34" charset="0"/>
                <a:ea typeface="Calibri" panose="020F0502020204030204" pitchFamily="34" charset="0"/>
                <a:cs typeface="Arial" panose="020B0604020202020204" pitchFamily="34" charset="0"/>
              </a:rPr>
              <a:t> (Accessed 25 Sep. 2020)</a:t>
            </a:r>
          </a:p>
          <a:p>
            <a:pPr marL="0" indent="0">
              <a:lnSpc>
                <a:spcPct val="107000"/>
              </a:lnSpc>
              <a:spcAft>
                <a:spcPts val="800"/>
              </a:spcAft>
              <a:buNone/>
            </a:pPr>
            <a:r>
              <a:rPr lang="en-GB" sz="6400" b="0" i="0" dirty="0">
                <a:effectLst/>
                <a:latin typeface="Arial" panose="020B0604020202020204" pitchFamily="34" charset="0"/>
                <a:cs typeface="Arial" panose="020B0604020202020204" pitchFamily="34" charset="0"/>
              </a:rPr>
              <a:t>Gardner, W., States, D. and Bagley, N. (2020). The Coronavirus and the Risks to the Elderly in Long-Term Care. </a:t>
            </a:r>
            <a:r>
              <a:rPr lang="en-GB" sz="6400" b="0" i="1" dirty="0">
                <a:effectLst/>
                <a:latin typeface="Arial" panose="020B0604020202020204" pitchFamily="34" charset="0"/>
                <a:cs typeface="Arial" panose="020B0604020202020204" pitchFamily="34" charset="0"/>
              </a:rPr>
              <a:t>Journal of Aging &amp; Social Policy</a:t>
            </a:r>
            <a:r>
              <a:rPr lang="en-GB" sz="6400" b="0" i="0" dirty="0">
                <a:effectLst/>
                <a:latin typeface="Arial" panose="020B0604020202020204" pitchFamily="34" charset="0"/>
                <a:cs typeface="Arial" panose="020B0604020202020204" pitchFamily="34" charset="0"/>
              </a:rPr>
              <a:t>, 32(4-5),pp.310-315.</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6400" dirty="0">
                <a:effectLst/>
                <a:latin typeface="Arial" panose="020B0604020202020204" pitchFamily="34" charset="0"/>
                <a:ea typeface="Calibri" panose="020F0502020204030204" pitchFamily="34" charset="0"/>
                <a:cs typeface="Arial" panose="020B0604020202020204" pitchFamily="34" charset="0"/>
              </a:rPr>
              <a:t>GOV.UK (2020) Guidance. Coronavirus Act Analysis [Online] Available at: </a:t>
            </a:r>
            <a:r>
              <a:rPr lang="en-GB" sz="6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https://www.gov.uk/government/publications/coronavirus-act-analysis</a:t>
            </a:r>
            <a:r>
              <a:rPr lang="en-GB" sz="6400" dirty="0">
                <a:effectLst/>
                <a:latin typeface="Arial" panose="020B0604020202020204" pitchFamily="34" charset="0"/>
                <a:ea typeface="Calibri" panose="020F0502020204030204" pitchFamily="34" charset="0"/>
                <a:cs typeface="Arial" panose="020B0604020202020204" pitchFamily="34" charset="0"/>
              </a:rPr>
              <a:t> (Accessed:25</a:t>
            </a:r>
            <a:r>
              <a:rPr lang="en-GB" sz="6400" baseline="30000" dirty="0">
                <a:effectLst/>
                <a:latin typeface="Arial" panose="020B0604020202020204" pitchFamily="34" charset="0"/>
                <a:ea typeface="Calibri" panose="020F0502020204030204" pitchFamily="34" charset="0"/>
                <a:cs typeface="Arial" panose="020B0604020202020204" pitchFamily="34" charset="0"/>
              </a:rPr>
              <a:t>th</a:t>
            </a:r>
            <a:r>
              <a:rPr lang="en-GB" sz="64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a:lnSpc>
                <a:spcPct val="107000"/>
              </a:lnSpc>
              <a:spcAft>
                <a:spcPts val="800"/>
              </a:spcAft>
              <a:buNone/>
            </a:pPr>
            <a:r>
              <a:rPr lang="en-GB" sz="6400" dirty="0">
                <a:effectLst/>
                <a:latin typeface="Arial" panose="020B0604020202020204" pitchFamily="34" charset="0"/>
                <a:ea typeface="Calibri" panose="020F0502020204030204" pitchFamily="34" charset="0"/>
                <a:cs typeface="Arial" panose="020B0604020202020204" pitchFamily="34" charset="0"/>
              </a:rPr>
              <a:t>GOV.UK. (2020) COVID-19: our action plan for adult social care [Online] Available at: </a:t>
            </a:r>
            <a:r>
              <a:rPr lang="en-GB" sz="6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https://www.gov.uk/government/publications/coronavirus-covid-19-adult-social-care-action-plan/covid-19-our-action-plan-for-adult-social-care?wp-linkindex=1</a:t>
            </a:r>
            <a:r>
              <a:rPr lang="en-GB" sz="6400" dirty="0">
                <a:effectLst/>
                <a:latin typeface="Arial" panose="020B0604020202020204" pitchFamily="34" charset="0"/>
                <a:ea typeface="Calibri" panose="020F0502020204030204" pitchFamily="34" charset="0"/>
                <a:cs typeface="Arial" panose="020B0604020202020204" pitchFamily="34" charset="0"/>
              </a:rPr>
              <a:t> (Accessed:30</a:t>
            </a:r>
            <a:r>
              <a:rPr lang="en-GB" sz="6400" baseline="30000" dirty="0">
                <a:effectLst/>
                <a:latin typeface="Arial" panose="020B0604020202020204" pitchFamily="34" charset="0"/>
                <a:ea typeface="Calibri" panose="020F0502020204030204" pitchFamily="34" charset="0"/>
                <a:cs typeface="Arial" panose="020B0604020202020204" pitchFamily="34" charset="0"/>
              </a:rPr>
              <a:t>th</a:t>
            </a:r>
            <a:r>
              <a:rPr lang="en-GB" sz="64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a:lnSpc>
                <a:spcPct val="107000"/>
              </a:lnSpc>
              <a:spcAft>
                <a:spcPts val="800"/>
              </a:spcAft>
              <a:buNone/>
            </a:pPr>
            <a:r>
              <a:rPr lang="en-GB" sz="6400" dirty="0">
                <a:effectLst/>
                <a:latin typeface="Arial" panose="020B0604020202020204" pitchFamily="34" charset="0"/>
                <a:ea typeface="Calibri" panose="020F0502020204030204" pitchFamily="34" charset="0"/>
                <a:cs typeface="Arial" panose="020B0604020202020204" pitchFamily="34" charset="0"/>
              </a:rPr>
              <a:t>Social Care Institute for Excellence (2020) Coronavirus (Covid-19) advice for social care. Coronavirus (Covid-19) infection control for care providers [Online] Available at: </a:t>
            </a:r>
            <a:r>
              <a:rPr lang="en-GB" sz="6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https://www.scie.org.uk/care-providers/coronavirus-covid-19/infection-control/quick-guide</a:t>
            </a:r>
            <a:r>
              <a:rPr lang="en-GB" sz="6400" dirty="0">
                <a:effectLst/>
                <a:latin typeface="Arial" panose="020B0604020202020204" pitchFamily="34" charset="0"/>
                <a:ea typeface="Calibri" panose="020F0502020204030204" pitchFamily="34" charset="0"/>
                <a:cs typeface="Arial" panose="020B0604020202020204" pitchFamily="34" charset="0"/>
              </a:rPr>
              <a:t> (Accessed:4th October 2020).</a:t>
            </a:r>
          </a:p>
          <a:p>
            <a:endParaRPr lang="en-GB" dirty="0"/>
          </a:p>
        </p:txBody>
      </p:sp>
    </p:spTree>
    <p:extLst>
      <p:ext uri="{BB962C8B-B14F-4D97-AF65-F5344CB8AC3E}">
        <p14:creationId xmlns:p14="http://schemas.microsoft.com/office/powerpoint/2010/main" val="4269384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559B-0770-417F-B601-6EBD7831BDA9}"/>
              </a:ext>
            </a:extLst>
          </p:cNvPr>
          <p:cNvSpPr>
            <a:spLocks noGrp="1"/>
          </p:cNvSpPr>
          <p:nvPr>
            <p:ph type="title"/>
          </p:nvPr>
        </p:nvSpPr>
        <p:spPr>
          <a:xfrm>
            <a:off x="838200" y="338621"/>
            <a:ext cx="10515600" cy="1325563"/>
          </a:xfrm>
        </p:spPr>
        <p:txBody>
          <a:bodyPr>
            <a:normAutofit/>
          </a:bodyPr>
          <a:lstStyle/>
          <a:p>
            <a:r>
              <a:rPr lang="en-GB" sz="2800" dirty="0">
                <a:latin typeface="Arial" panose="020B0604020202020204" pitchFamily="34" charset="0"/>
                <a:cs typeface="Arial" panose="020B0604020202020204" pitchFamily="34" charset="0"/>
              </a:rPr>
              <a:t>References</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30E00E-69FB-4937-AB9C-A335F6C45D38}"/>
              </a:ext>
            </a:extLst>
          </p:cNvPr>
          <p:cNvSpPr>
            <a:spLocks noGrp="1"/>
          </p:cNvSpPr>
          <p:nvPr>
            <p:ph idx="1"/>
          </p:nvPr>
        </p:nvSpPr>
        <p:spPr>
          <a:xfrm>
            <a:off x="543338" y="2438400"/>
            <a:ext cx="10624931" cy="3301241"/>
          </a:xfrm>
        </p:spPr>
        <p:txBody>
          <a:bodyPr>
            <a:normAutofit fontScale="25000" lnSpcReduction="20000"/>
          </a:bodyPr>
          <a:lstStyle/>
          <a:p>
            <a:pPr marL="0" indent="0" fontAlgn="base">
              <a:lnSpc>
                <a:spcPts val="1740"/>
              </a:lnSpc>
              <a:spcAft>
                <a:spcPts val="800"/>
              </a:spcAft>
              <a:buNone/>
            </a:pPr>
            <a:r>
              <a:rPr lang="en-GB" sz="6400" dirty="0">
                <a:solidFill>
                  <a:srgbClr val="0B0C0C"/>
                </a:solidFill>
                <a:latin typeface="Arial" panose="020B0604020202020204" pitchFamily="34" charset="0"/>
                <a:ea typeface="Times New Roman" panose="02020603050405020304" pitchFamily="18" charset="0"/>
                <a:cs typeface="Arial" panose="020B0604020202020204" pitchFamily="34" charset="0"/>
              </a:rPr>
              <a:t>National Health Service (2020) My Covid-19 Advanced Care Plan. Guidance and template in the context of coronavirus (Covid-19) [Online] Available at:</a:t>
            </a:r>
            <a:r>
              <a:rPr lang="en-GB" sz="6400" dirty="0">
                <a:latin typeface="Arial" panose="020B0604020202020204" pitchFamily="34" charset="0"/>
                <a:cs typeface="Arial" panose="020B0604020202020204" pitchFamily="34" charset="0"/>
                <a:hlinkClick r:id="rId2"/>
              </a:rPr>
              <a:t>https://www.england.nhs.uk/coronavirus/wp-content/uploads/sites/52/2020/04/C0485-appendix-acp-template-110520.pdf</a:t>
            </a:r>
            <a:r>
              <a:rPr lang="en-GB" sz="6400" dirty="0">
                <a:latin typeface="Arial" panose="020B0604020202020204" pitchFamily="34" charset="0"/>
                <a:cs typeface="Arial" panose="020B0604020202020204" pitchFamily="34" charset="0"/>
              </a:rPr>
              <a:t> (Accessed:9</a:t>
            </a:r>
            <a:r>
              <a:rPr lang="en-GB" sz="6400" baseline="30000" dirty="0">
                <a:latin typeface="Arial" panose="020B0604020202020204" pitchFamily="34" charset="0"/>
                <a:cs typeface="Arial" panose="020B0604020202020204" pitchFamily="34" charset="0"/>
              </a:rPr>
              <a:t>th</a:t>
            </a:r>
            <a:r>
              <a:rPr lang="en-GB" sz="6400" dirty="0">
                <a:latin typeface="Arial" panose="020B0604020202020204" pitchFamily="34" charset="0"/>
                <a:cs typeface="Arial" panose="020B0604020202020204" pitchFamily="34" charset="0"/>
              </a:rPr>
              <a:t> October 2020).</a:t>
            </a:r>
            <a:endParaRPr lang="en-GB" sz="64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lnSpc>
                <a:spcPts val="1740"/>
              </a:lnSpc>
              <a:spcAft>
                <a:spcPts val="800"/>
              </a:spcAft>
              <a:buNone/>
            </a:pPr>
            <a:r>
              <a:rPr lang="en-GB" sz="64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Pugh,J.(2020) </a:t>
            </a:r>
            <a:r>
              <a:rPr lang="en-GB" sz="6400" dirty="0">
                <a:latin typeface="Arial" panose="020B0604020202020204" pitchFamily="34" charset="0"/>
                <a:cs typeface="Arial" panose="020B0604020202020204" pitchFamily="34" charset="0"/>
              </a:rPr>
              <a:t>The United Kingdom’s Coronavirus Act, deprivations of liberty, and the right to liberty and security of the person.</a:t>
            </a:r>
            <a:r>
              <a:rPr lang="en-GB" sz="6400" b="0" i="0" dirty="0">
                <a:solidFill>
                  <a:srgbClr val="002147"/>
                </a:solidFill>
                <a:effectLst/>
                <a:latin typeface="Arial" panose="020B0604020202020204" pitchFamily="34" charset="0"/>
                <a:cs typeface="Arial" panose="020B0604020202020204" pitchFamily="34" charset="0"/>
              </a:rPr>
              <a:t> . Journal of Law and the Biosciences, 7(1),PP.1-14.</a:t>
            </a:r>
            <a:endParaRPr lang="en-GB" sz="64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lnSpc>
                <a:spcPts val="1740"/>
              </a:lnSpc>
              <a:spcAft>
                <a:spcPts val="800"/>
              </a:spcAft>
              <a:buNone/>
            </a:pPr>
            <a:r>
              <a:rPr lang="en-GB" sz="640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The Kings Fund (2019) Key facts and figures about adult social care [Online] available at:</a:t>
            </a:r>
            <a:r>
              <a:rPr lang="en-GB" sz="6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64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https://www.kingsfund.org.uk/audio-video/key-facts-figures-adult-social-care</a:t>
            </a:r>
            <a:r>
              <a:rPr lang="en-GB" sz="6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(Accessed:25th September 2020).</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6400" dirty="0">
                <a:effectLst/>
                <a:latin typeface="Arial" panose="020B0604020202020204" pitchFamily="34" charset="0"/>
                <a:ea typeface="Calibri" panose="020F0502020204030204" pitchFamily="34" charset="0"/>
                <a:cs typeface="Arial" panose="020B0604020202020204" pitchFamily="34" charset="0"/>
              </a:rPr>
              <a:t>British Institute of Human Rights (2020) Human Rights Implications of the Coronavirus Bill: The risk of making vulnerable adults and children even more vulnerable [Online] Available at:</a:t>
            </a:r>
            <a:r>
              <a:rPr lang="en-GB" sz="6400" dirty="0">
                <a:solidFill>
                  <a:srgbClr val="2C3E50"/>
                </a:solidFill>
                <a:effectLst/>
                <a:latin typeface="Arial" panose="020B0604020202020204" pitchFamily="34" charset="0"/>
                <a:ea typeface="Calibri" panose="020F0502020204030204" pitchFamily="34" charset="0"/>
                <a:cs typeface="Arial" panose="020B0604020202020204" pitchFamily="34" charset="0"/>
              </a:rPr>
              <a:t> </a:t>
            </a:r>
            <a:r>
              <a:rPr lang="en-GB" sz="6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https://www.bihr.org.uk/coronavirusbill-20march</a:t>
            </a:r>
            <a:r>
              <a:rPr lang="en-GB" sz="6400" dirty="0">
                <a:effectLst/>
                <a:latin typeface="Arial" panose="020B0604020202020204" pitchFamily="34" charset="0"/>
                <a:ea typeface="Calibri" panose="020F0502020204030204" pitchFamily="34" charset="0"/>
                <a:cs typeface="Arial" panose="020B0604020202020204" pitchFamily="34" charset="0"/>
              </a:rPr>
              <a:t> (Accessed 29 Sep. 2020).</a:t>
            </a:r>
          </a:p>
          <a:p>
            <a:pPr marL="0" indent="0" fontAlgn="base">
              <a:lnSpc>
                <a:spcPts val="1740"/>
              </a:lnSpc>
              <a:spcAft>
                <a:spcPts val="800"/>
              </a:spcAft>
              <a:buNone/>
            </a:pPr>
            <a:endParaRPr lang="en-GB" sz="1900" b="0" i="0" dirty="0">
              <a:effectLst/>
              <a:latin typeface="Arial" panose="020B0604020202020204" pitchFamily="34" charset="0"/>
              <a:cs typeface="Arial" panose="020B0604020202020204" pitchFamily="34" charset="0"/>
            </a:endParaRPr>
          </a:p>
          <a:p>
            <a:pPr marL="0" indent="0" fontAlgn="base">
              <a:lnSpc>
                <a:spcPts val="1740"/>
              </a:lnSpc>
              <a:spcAft>
                <a:spcPts val="800"/>
              </a:spcAft>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ts val="174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26129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68B940-E7AA-41AC-B506-3C47C3939A5A}"/>
              </a:ext>
            </a:extLst>
          </p:cNvPr>
          <p:cNvSpPr>
            <a:spLocks noGrp="1"/>
          </p:cNvSpPr>
          <p:nvPr>
            <p:ph idx="1"/>
          </p:nvPr>
        </p:nvSpPr>
        <p:spPr>
          <a:xfrm>
            <a:off x="662609" y="715617"/>
            <a:ext cx="10691191" cy="5461346"/>
          </a:xfrm>
        </p:spPr>
        <p:txBody>
          <a:bodyPr/>
          <a:lstStyle/>
          <a:p>
            <a:pPr marL="0" indent="0" fontAlgn="base">
              <a:lnSpc>
                <a:spcPts val="1740"/>
              </a:lnSpc>
              <a:spcAft>
                <a:spcPts val="800"/>
              </a:spcAft>
              <a:buNone/>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Institute for Government (2020) Working to make government more effective. Coronavirus Act 2020 [Online] Available at :</a:t>
            </a:r>
            <a:r>
              <a:rPr lang="en-GB" sz="16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https://www.instituteforgovernment.org.uk/explainers/coronavirus-act</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(Accessed:25</a:t>
            </a:r>
            <a:r>
              <a:rPr lang="en-GB" sz="16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September 2020).</a:t>
            </a:r>
          </a:p>
          <a:p>
            <a:pPr marL="0" indent="0" fontAlgn="base">
              <a:lnSpc>
                <a:spcPts val="1740"/>
              </a:lnSpc>
              <a:spcAft>
                <a:spcPts val="800"/>
              </a:spcAft>
              <a:buNone/>
            </a:pPr>
            <a:r>
              <a:rPr lang="en-GB" sz="1600" b="0" i="0" dirty="0">
                <a:effectLst/>
                <a:latin typeface="Arial" panose="020B0604020202020204" pitchFamily="34" charset="0"/>
                <a:cs typeface="Arial" panose="020B0604020202020204" pitchFamily="34" charset="0"/>
              </a:rPr>
              <a:t>Santini, Z.I., Jose, P.E., York Cornwell, E., Koyanagi, A., Nielsen, L., Hinrichsen, C., Meilstrup, C., Madsen, K.R. and Koushede, V. (2020) Social disconnectedness, perceived isolation, and symptoms of depression and anxiety among older Americans (NSHAP): a longitudinal mediation analysis. </a:t>
            </a:r>
            <a:r>
              <a:rPr lang="en-GB" sz="1600" b="0" i="1" dirty="0">
                <a:effectLst/>
                <a:latin typeface="Arial" panose="020B0604020202020204" pitchFamily="34" charset="0"/>
                <a:cs typeface="Arial" panose="020B0604020202020204" pitchFamily="34" charset="0"/>
              </a:rPr>
              <a:t>The Lancet Public Health</a:t>
            </a:r>
            <a:r>
              <a:rPr lang="en-GB" sz="1600" b="0" i="0" dirty="0">
                <a:effectLst/>
                <a:latin typeface="Arial" panose="020B0604020202020204" pitchFamily="34" charset="0"/>
                <a:cs typeface="Arial" panose="020B0604020202020204" pitchFamily="34" charset="0"/>
              </a:rPr>
              <a:t>, 5(1), pp.e62–e70. </a:t>
            </a:r>
          </a:p>
          <a:p>
            <a:pPr marL="0" indent="0" fontAlgn="base">
              <a:lnSpc>
                <a:spcPts val="1740"/>
              </a:lnSpc>
              <a:spcAft>
                <a:spcPts val="800"/>
              </a:spcAft>
              <a:buNone/>
            </a:pPr>
            <a:r>
              <a:rPr lang="en-GB" sz="1600" dirty="0">
                <a:latin typeface="Arial" panose="020B0604020202020204" pitchFamily="34" charset="0"/>
                <a:cs typeface="Arial" panose="020B0604020202020204" pitchFamily="34" charset="0"/>
              </a:rPr>
              <a:t>Jayanetti,C. (2020) </a:t>
            </a:r>
            <a:r>
              <a:rPr lang="en-GB" sz="1600" b="0" dirty="0">
                <a:effectLst/>
                <a:latin typeface="Arial" panose="020B0604020202020204" pitchFamily="34" charset="0"/>
                <a:cs typeface="Arial" panose="020B0604020202020204" pitchFamily="34" charset="0"/>
              </a:rPr>
              <a:t>Warning raised over Coronavirus bill impact on elderly and disabled </a:t>
            </a:r>
            <a:r>
              <a:rPr lang="en-GB" sz="1600" b="0" i="0" dirty="0">
                <a:effectLst/>
                <a:latin typeface="Arial" panose="020B0604020202020204" pitchFamily="34" charset="0"/>
                <a:cs typeface="Arial" panose="020B0604020202020204" pitchFamily="34" charset="0"/>
              </a:rPr>
              <a:t>[Online] Available at: </a:t>
            </a:r>
            <a:r>
              <a:rPr lang="en-GB" sz="1600" b="0" i="0" dirty="0">
                <a:effectLst/>
                <a:latin typeface="Arial" panose="020B0604020202020204" pitchFamily="34" charset="0"/>
                <a:cs typeface="Arial" panose="020B0604020202020204" pitchFamily="34" charset="0"/>
                <a:hlinkClick r:id="rId3"/>
              </a:rPr>
              <a:t>https://www.politics.co.uk/comment-analysis/2020/03/23/warning-raised-over-coronavirus-bill-impact-on-elderly-and-d</a:t>
            </a:r>
            <a:r>
              <a:rPr lang="en-GB" sz="1600" b="0" i="0" dirty="0">
                <a:effectLst/>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t>
            </a:r>
            <a:r>
              <a:rPr lang="en-GB" sz="1600" b="0" i="0" dirty="0">
                <a:effectLst/>
                <a:latin typeface="Arial" panose="020B0604020202020204" pitchFamily="34" charset="0"/>
                <a:cs typeface="Arial" panose="020B0604020202020204" pitchFamily="34" charset="0"/>
              </a:rPr>
              <a:t>Accessed 9 Oct. 2020).</a:t>
            </a:r>
          </a:p>
          <a:p>
            <a:pPr marL="0" indent="0" fontAlgn="base">
              <a:lnSpc>
                <a:spcPts val="1740"/>
              </a:lnSpc>
              <a:spcAft>
                <a:spcPts val="800"/>
              </a:spcAft>
              <a:buNone/>
            </a:pPr>
            <a:endParaRPr lang="en-GB" sz="1000"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004627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13347</TotalTime>
  <Words>1620</Words>
  <Application>Microsoft Office PowerPoint</Application>
  <PresentationFormat>Widescreen</PresentationFormat>
  <Paragraphs>76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Policies regarding Covid-19</vt:lpstr>
      <vt:lpstr>                     Coronavirus Act 2020</vt:lpstr>
      <vt:lpstr>                   Coronavirus Act Objectives</vt:lpstr>
      <vt:lpstr>           Coronavirus Act 2020</vt:lpstr>
      <vt:lpstr>Covid-19:action plan for adult social care</vt:lpstr>
      <vt:lpstr>                Impact and Limitations on elderly</vt:lpstr>
      <vt:lpstr>                Covid-19: action plan for adult social care </vt:lpstr>
      <vt:lpstr>                          References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Policies</dc:title>
  <dc:creator>Tabita Lincan</dc:creator>
  <cp:lastModifiedBy>Tabita Lincan</cp:lastModifiedBy>
  <cp:revision>70</cp:revision>
  <dcterms:created xsi:type="dcterms:W3CDTF">2020-09-25T18:18:29Z</dcterms:created>
  <dcterms:modified xsi:type="dcterms:W3CDTF">2020-10-09T18:18:47Z</dcterms:modified>
</cp:coreProperties>
</file>