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2"/>
  </p:notesMasterIdLst>
  <p:handoutMasterIdLst>
    <p:handoutMasterId r:id="rId33"/>
  </p:handoutMasterIdLst>
  <p:sldIdLst>
    <p:sldId id="277" r:id="rId2"/>
    <p:sldId id="278" r:id="rId3"/>
    <p:sldId id="296" r:id="rId4"/>
    <p:sldId id="279" r:id="rId5"/>
    <p:sldId id="282" r:id="rId6"/>
    <p:sldId id="284" r:id="rId7"/>
    <p:sldId id="283" r:id="rId8"/>
    <p:sldId id="285" r:id="rId9"/>
    <p:sldId id="286" r:id="rId10"/>
    <p:sldId id="292" r:id="rId11"/>
    <p:sldId id="297" r:id="rId12"/>
    <p:sldId id="299" r:id="rId13"/>
    <p:sldId id="300" r:id="rId14"/>
    <p:sldId id="302" r:id="rId15"/>
    <p:sldId id="301" r:id="rId16"/>
    <p:sldId id="303" r:id="rId17"/>
    <p:sldId id="287" r:id="rId18"/>
    <p:sldId id="304" r:id="rId19"/>
    <p:sldId id="288" r:id="rId20"/>
    <p:sldId id="294" r:id="rId21"/>
    <p:sldId id="289" r:id="rId22"/>
    <p:sldId id="295" r:id="rId23"/>
    <p:sldId id="306" r:id="rId24"/>
    <p:sldId id="307" r:id="rId25"/>
    <p:sldId id="290" r:id="rId26"/>
    <p:sldId id="308" r:id="rId27"/>
    <p:sldId id="309" r:id="rId28"/>
    <p:sldId id="291" r:id="rId29"/>
    <p:sldId id="310" r:id="rId30"/>
    <p:sldId id="311" r:id="rId3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003" autoAdjust="0"/>
    <p:restoredTop sz="95730" autoAdjust="0"/>
  </p:normalViewPr>
  <p:slideViewPr>
    <p:cSldViewPr>
      <p:cViewPr varScale="1">
        <p:scale>
          <a:sx n="106" d="100"/>
          <a:sy n="106" d="100"/>
        </p:scale>
        <p:origin x="2296"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91D3BCB-712D-A39E-656A-D4D3BB3C978B}"/>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01609AF-BEBE-21FE-CB1A-FCB1CB06C087}"/>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15E31774-3FF6-3F23-895C-9E5991E8A1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7784C52D-C56F-D0FC-4B32-1F569653EA0A}"/>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8B4CF98A-B62E-DA47-BA24-4B57636DA13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FF7AF6F-38B8-9EEF-5D57-58D416FD3400}"/>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FF0820E1-8535-7CA4-6C7C-03AF597AA483}"/>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4575EFCF-1AD0-4645-CDA2-B6C53C05913D}"/>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85F1003-2EED-B8C4-88F8-8F2CF3EB7006}"/>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78F38E4E-AE15-7EC1-0B47-6DBCA369E33F}"/>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668275F-808A-A005-E81B-B9CC05644FED}"/>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2914A9C3-BF87-644C-A0DF-121D73AA4F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(CIPD, 2022)</a:t>
            </a:r>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11</a:t>
            </a:fld>
            <a:endParaRPr lang="en-GB" altLang="en-US"/>
          </a:p>
        </p:txBody>
      </p:sp>
    </p:spTree>
    <p:extLst>
      <p:ext uri="{BB962C8B-B14F-4D97-AF65-F5344CB8AC3E}">
        <p14:creationId xmlns:p14="http://schemas.microsoft.com/office/powerpoint/2010/main" val="2603297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effectLst/>
                <a:latin typeface="Museo"/>
              </a:rPr>
              <a:t>Employee referral schemes:</a:t>
            </a:r>
          </a:p>
          <a:p>
            <a:pPr algn="l"/>
            <a:r>
              <a:rPr lang="en-GB" b="0" i="0" dirty="0">
                <a:solidFill>
                  <a:srgbClr val="202020"/>
                </a:solidFill>
                <a:effectLst/>
                <a:latin typeface="Museo"/>
              </a:rPr>
              <a:t>These schemes usually incentivise employees to assist in the recruiting friends or contacts. Employers should not rely on such schemes at the expense of attracting a diverse workforce and they should complement other attraction methods. An alternative approach to support greater diversity and inclusion is to use targeted ‘word of mouth’ referrals to encourage current staff to share vacancies with underrepresented groups in their networks.</a:t>
            </a:r>
          </a:p>
          <a:p>
            <a:pPr algn="l"/>
            <a:r>
              <a:rPr lang="en-GB" b="1" i="0" dirty="0">
                <a:effectLst/>
                <a:latin typeface="Museo"/>
              </a:rPr>
              <a:t>External recruitment:</a:t>
            </a:r>
          </a:p>
          <a:p>
            <a:pPr algn="l"/>
            <a:r>
              <a:rPr lang="en-GB" b="0" i="0" dirty="0">
                <a:solidFill>
                  <a:srgbClr val="202020"/>
                </a:solidFill>
                <a:effectLst/>
                <a:latin typeface="Museo"/>
              </a:rPr>
              <a:t>Common ways of attracting candidates include the employer’s website, commercial job boards, recruitment agencies, and professional networking sites such as LinkedIn.</a:t>
            </a:r>
          </a:p>
          <a:p>
            <a:pPr algn="l"/>
            <a:r>
              <a:rPr lang="en-GB" b="0" i="0" dirty="0">
                <a:solidFill>
                  <a:srgbClr val="202020"/>
                </a:solidFill>
                <a:effectLst/>
                <a:latin typeface="Museo"/>
              </a:rPr>
              <a:t>Other common approaches include links with local colleges/universities, working with the local jobcentre and using local networks. Using multiple and non-traditional outreach methods widens the talent pool. See our guides to </a:t>
            </a:r>
            <a:r>
              <a:rPr lang="en-GB" b="1" i="0" dirty="0">
                <a:solidFill>
                  <a:srgbClr val="202020"/>
                </a:solidFill>
                <a:effectLst/>
                <a:latin typeface="Museo"/>
              </a:rPr>
              <a:t>inclusive recruitment </a:t>
            </a:r>
            <a:r>
              <a:rPr lang="en-GB" b="0" i="0" dirty="0">
                <a:solidFill>
                  <a:srgbClr val="202020"/>
                </a:solidFill>
                <a:effectLst/>
                <a:latin typeface="Museo"/>
              </a:rPr>
              <a:t>for placing job adverts where they are more likely to be seen by marginalised applicants.</a:t>
            </a:r>
          </a:p>
          <a:p>
            <a:pPr algn="l"/>
            <a:r>
              <a:rPr lang="en-GB" b="0" i="0" dirty="0">
                <a:solidFill>
                  <a:srgbClr val="202020"/>
                </a:solidFill>
                <a:effectLst/>
                <a:latin typeface="Museo"/>
              </a:rPr>
              <a:t>Most candidates expect to search and apply for jobs online, meaning employers need to pay attention to their corporate website and their online </a:t>
            </a:r>
            <a:r>
              <a:rPr lang="en-GB" b="1" i="0" dirty="0">
                <a:solidFill>
                  <a:srgbClr val="202020"/>
                </a:solidFill>
                <a:effectLst/>
                <a:latin typeface="Museo"/>
              </a:rPr>
              <a:t>employee brand</a:t>
            </a:r>
            <a:r>
              <a:rPr lang="en-GB" b="0" i="0" dirty="0">
                <a:solidFill>
                  <a:srgbClr val="202020"/>
                </a:solidFill>
                <a:effectLst/>
                <a:latin typeface="Museo"/>
              </a:rPr>
              <a:t>.</a:t>
            </a:r>
          </a:p>
          <a:p>
            <a:pPr algn="l"/>
            <a:r>
              <a:rPr lang="en-GB" b="1" i="0" dirty="0">
                <a:effectLst/>
                <a:latin typeface="Museo"/>
              </a:rPr>
              <a:t>External recruitment services:</a:t>
            </a:r>
          </a:p>
          <a:p>
            <a:pPr algn="l"/>
            <a:r>
              <a:rPr lang="en-GB" b="0" i="0" dirty="0">
                <a:solidFill>
                  <a:srgbClr val="202020"/>
                </a:solidFill>
                <a:effectLst/>
                <a:latin typeface="Museo"/>
              </a:rPr>
              <a:t>Recruitment agencies or consultants offer services such as attracting candidates, managing candidate responses, screening and shortlisting, or running assessment centres on the employer’s behalf. They need a good understanding of the organisation and its requirements. These services might also be provided by an outsourcing provider - find out more in our </a:t>
            </a:r>
            <a:r>
              <a:rPr lang="en-GB" b="1" i="0" dirty="0">
                <a:solidFill>
                  <a:srgbClr val="202020"/>
                </a:solidFill>
                <a:effectLst/>
                <a:latin typeface="Museo"/>
              </a:rPr>
              <a:t>HR outsourcing</a:t>
            </a:r>
            <a:r>
              <a:rPr lang="en-GB" b="0" i="0" dirty="0">
                <a:solidFill>
                  <a:srgbClr val="202020"/>
                </a:solidFill>
                <a:effectLst/>
                <a:latin typeface="Museo"/>
              </a:rPr>
              <a:t> factsheet.</a:t>
            </a:r>
          </a:p>
          <a:p>
            <a:pPr algn="l"/>
            <a:r>
              <a:rPr lang="en-GB" b="1" i="0" dirty="0">
                <a:effectLst/>
                <a:latin typeface="Museo"/>
              </a:rPr>
              <a:t>Internal recruitment</a:t>
            </a:r>
          </a:p>
          <a:p>
            <a:pPr algn="l"/>
            <a:r>
              <a:rPr lang="en-GB" b="0" i="0" dirty="0">
                <a:solidFill>
                  <a:srgbClr val="202020"/>
                </a:solidFill>
                <a:effectLst/>
                <a:latin typeface="Museo"/>
              </a:rPr>
              <a:t>Providing opportunities for development and career progression can help retention and support succession planning. For more, see our </a:t>
            </a:r>
            <a:r>
              <a:rPr lang="en-GB" b="1" i="0" dirty="0">
                <a:solidFill>
                  <a:srgbClr val="202020"/>
                </a:solidFill>
                <a:effectLst/>
                <a:latin typeface="Museo"/>
              </a:rPr>
              <a:t>talent management </a:t>
            </a:r>
            <a:r>
              <a:rPr lang="en-GB" b="0" i="0" dirty="0">
                <a:solidFill>
                  <a:srgbClr val="202020"/>
                </a:solidFill>
                <a:effectLst/>
                <a:latin typeface="Museo"/>
              </a:rPr>
              <a:t>factsheet.</a:t>
            </a:r>
          </a:p>
          <a:p>
            <a:r>
              <a:rPr lang="en-US" dirty="0"/>
              <a:t>(CIPD, 2022)</a:t>
            </a:r>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12</a:t>
            </a:fld>
            <a:endParaRPr lang="en-GB" altLang="en-US"/>
          </a:p>
        </p:txBody>
      </p:sp>
    </p:spTree>
    <p:extLst>
      <p:ext uri="{BB962C8B-B14F-4D97-AF65-F5344CB8AC3E}">
        <p14:creationId xmlns:p14="http://schemas.microsoft.com/office/powerpoint/2010/main" val="388163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202020"/>
                </a:solidFill>
                <a:effectLst/>
                <a:latin typeface="Museo"/>
              </a:rPr>
              <a:t>Interview:</a:t>
            </a:r>
          </a:p>
          <a:p>
            <a:pPr algn="l"/>
            <a:r>
              <a:rPr lang="en-GB" b="0" i="0" dirty="0">
                <a:solidFill>
                  <a:srgbClr val="202020"/>
                </a:solidFill>
                <a:effectLst/>
                <a:latin typeface="Museo"/>
              </a:rPr>
              <a:t>After a short-listing process, interviews are very widely used in the selection process.</a:t>
            </a:r>
          </a:p>
          <a:p>
            <a:pPr algn="l"/>
            <a:r>
              <a:rPr lang="en-GB" b="0" i="0" dirty="0">
                <a:solidFill>
                  <a:srgbClr val="202020"/>
                </a:solidFill>
                <a:effectLst/>
                <a:latin typeface="Museo"/>
              </a:rPr>
              <a:t>For the employer, the interview is an opportunity to:</a:t>
            </a:r>
          </a:p>
          <a:p>
            <a:pPr algn="l">
              <a:buFont typeface="Arial" panose="020B0604020202020204" pitchFamily="34" charset="0"/>
              <a:buChar char="•"/>
            </a:pPr>
            <a:r>
              <a:rPr lang="en-GB" b="0" i="0" dirty="0">
                <a:solidFill>
                  <a:srgbClr val="202020"/>
                </a:solidFill>
                <a:effectLst/>
                <a:latin typeface="Museo"/>
              </a:rPr>
              <a:t>Gauge candidates’ experience and ability to perform in the role.</a:t>
            </a:r>
          </a:p>
          <a:p>
            <a:pPr algn="l">
              <a:buFont typeface="Arial" panose="020B0604020202020204" pitchFamily="34" charset="0"/>
              <a:buChar char="•"/>
            </a:pPr>
            <a:r>
              <a:rPr lang="en-GB" b="0" i="0" dirty="0">
                <a:solidFill>
                  <a:srgbClr val="202020"/>
                </a:solidFill>
                <a:effectLst/>
                <a:latin typeface="Museo"/>
              </a:rPr>
              <a:t>Explain the employee value proposition, including learning opportunities and employee benefits.</a:t>
            </a:r>
          </a:p>
          <a:p>
            <a:pPr algn="l">
              <a:buFont typeface="Arial" panose="020B0604020202020204" pitchFamily="34" charset="0"/>
              <a:buChar char="•"/>
            </a:pPr>
            <a:r>
              <a:rPr lang="en-GB" b="0" i="0" dirty="0">
                <a:solidFill>
                  <a:srgbClr val="202020"/>
                </a:solidFill>
                <a:effectLst/>
                <a:latin typeface="Museo"/>
              </a:rPr>
              <a:t>Give the candidate a positive impression of the organisation as a good employer.</a:t>
            </a:r>
          </a:p>
          <a:p>
            <a:pPr algn="l"/>
            <a:r>
              <a:rPr lang="en-GB" b="0" i="0" dirty="0">
                <a:solidFill>
                  <a:srgbClr val="202020"/>
                </a:solidFill>
                <a:effectLst/>
                <a:latin typeface="Museo"/>
              </a:rPr>
              <a:t>For the candidate, the interview is an opportunity to:</a:t>
            </a:r>
          </a:p>
          <a:p>
            <a:pPr algn="l">
              <a:buFont typeface="Arial" panose="020B0604020202020204" pitchFamily="34" charset="0"/>
              <a:buChar char="•"/>
            </a:pPr>
            <a:r>
              <a:rPr lang="en-GB" b="0" i="0" dirty="0">
                <a:solidFill>
                  <a:srgbClr val="202020"/>
                </a:solidFill>
                <a:effectLst/>
                <a:latin typeface="Museo"/>
              </a:rPr>
              <a:t>Understand the job and its responsibilities in more detail.</a:t>
            </a:r>
          </a:p>
          <a:p>
            <a:pPr algn="l">
              <a:buFont typeface="Arial" panose="020B0604020202020204" pitchFamily="34" charset="0"/>
              <a:buChar char="•"/>
            </a:pPr>
            <a:r>
              <a:rPr lang="en-GB" b="0" i="0" dirty="0">
                <a:solidFill>
                  <a:srgbClr val="202020"/>
                </a:solidFill>
                <a:effectLst/>
                <a:latin typeface="Museo"/>
              </a:rPr>
              <a:t>Ask questions about the organisation and the employee value proposition.</a:t>
            </a:r>
          </a:p>
          <a:p>
            <a:pPr algn="l">
              <a:buFont typeface="Arial" panose="020B0604020202020204" pitchFamily="34" charset="0"/>
              <a:buChar char="•"/>
            </a:pPr>
            <a:r>
              <a:rPr lang="en-GB" b="0" i="0" dirty="0">
                <a:solidFill>
                  <a:srgbClr val="202020"/>
                </a:solidFill>
                <a:effectLst/>
                <a:latin typeface="Museo"/>
              </a:rPr>
              <a:t>Decide whether they would like to take the job if offered it.</a:t>
            </a:r>
          </a:p>
          <a:p>
            <a:pPr algn="l"/>
            <a:r>
              <a:rPr lang="en-GB" b="1" dirty="0">
                <a:effectLst/>
                <a:latin typeface="Museo"/>
              </a:rPr>
              <a:t>Psychometric testing: </a:t>
            </a:r>
          </a:p>
          <a:p>
            <a:pPr algn="l"/>
            <a:r>
              <a:rPr lang="en-GB" b="0" i="0" dirty="0">
                <a:solidFill>
                  <a:srgbClr val="202020"/>
                </a:solidFill>
                <a:effectLst/>
                <a:latin typeface="Museo"/>
              </a:rPr>
              <a:t>Evidence suggests that standardised tests or tests of cognitive ability can be good predictors of job performance, especially for occupations that require complex thinking, although test results should never be the sole basis for a selection decision. </a:t>
            </a:r>
          </a:p>
          <a:p>
            <a:pPr algn="l"/>
            <a:r>
              <a:rPr lang="en-GB" b="0" i="0" dirty="0">
                <a:solidFill>
                  <a:srgbClr val="202020"/>
                </a:solidFill>
                <a:effectLst/>
                <a:latin typeface="Museo"/>
              </a:rPr>
              <a:t>Used correctly, psychometric tests allow employers to systematically assess individual differences (for example in ability, aptitude or personality). They are often administered online, particularly when assessing high volumes of applicants.</a:t>
            </a:r>
          </a:p>
          <a:p>
            <a:pPr algn="l"/>
            <a:r>
              <a:rPr lang="en-GB" b="1" dirty="0">
                <a:effectLst/>
                <a:latin typeface="Museo"/>
              </a:rPr>
              <a:t>Skill-based assessment tasks:</a:t>
            </a:r>
          </a:p>
          <a:p>
            <a:pPr algn="l"/>
            <a:r>
              <a:rPr lang="en-GB" b="0" i="0" dirty="0">
                <a:solidFill>
                  <a:srgbClr val="202020"/>
                </a:solidFill>
                <a:effectLst/>
                <a:latin typeface="Museo"/>
              </a:rPr>
              <a:t>Skill-based assessments are a form of assessment that assess skills and abilities relevant to the role the employee is applying for. They can include work sample tasks, situational judgement tests, simulation exercises, or assessment centres. Skill-based assessments should resemble real tasks in the job as far as possible. </a:t>
            </a:r>
          </a:p>
          <a:p>
            <a:pPr algn="l"/>
            <a:r>
              <a:rPr lang="en-GB" b="0" i="0" dirty="0">
                <a:solidFill>
                  <a:srgbClr val="202020"/>
                </a:solidFill>
                <a:effectLst/>
                <a:latin typeface="Museo"/>
              </a:rPr>
              <a:t>Skill-based assessment tests have been found to be better predictors of performance on the job when compared with traditional approaches such as tests, reviewing job experience, education, or unstructured interviews. </a:t>
            </a:r>
          </a:p>
          <a:p>
            <a:pPr algn="l"/>
            <a:r>
              <a:rPr lang="en-GB" b="1" dirty="0">
                <a:effectLst/>
                <a:latin typeface="Museo"/>
              </a:rPr>
              <a:t>Assessment centres:</a:t>
            </a:r>
          </a:p>
          <a:p>
            <a:pPr algn="l"/>
            <a:r>
              <a:rPr lang="en-GB" b="0" i="0" dirty="0">
                <a:solidFill>
                  <a:srgbClr val="202020"/>
                </a:solidFill>
                <a:effectLst/>
                <a:latin typeface="Museo"/>
              </a:rPr>
              <a:t>Assessment centres are used for selection as well as promotion and professional development purposes. They require candidates to complete several different tasks and often combine behavioural ratings, cognitive and personality assessments obtained from multiple sources.</a:t>
            </a:r>
          </a:p>
          <a:p>
            <a:pPr algn="l"/>
            <a:r>
              <a:rPr lang="en-GB" b="0" i="0" dirty="0">
                <a:solidFill>
                  <a:srgbClr val="202020"/>
                </a:solidFill>
                <a:effectLst/>
                <a:latin typeface="Museo"/>
              </a:rPr>
              <a:t>The tasks set should clearly relate to the person specification and reflect the reality of the job. They must be administered in a systematic way, with candidates being given the same types and numbers of tasks to complete in the same time, so that they have equal opportunity to demonstrate their abilities.</a:t>
            </a:r>
          </a:p>
          <a:p>
            <a:pPr algn="l"/>
            <a:r>
              <a:rPr lang="en-GB" b="0" i="0" dirty="0">
                <a:solidFill>
                  <a:srgbClr val="202020"/>
                </a:solidFill>
                <a:effectLst/>
                <a:latin typeface="Museo"/>
              </a:rPr>
              <a:t>Depending on the nature of the job, tasks might include individual or group work, written and/or oral input, and tasks prepared in advance as well as those performed solely on the day. This could involve delivering a report or presentation, time management or task prioritisation exercises, individual problem solving, group discussions, simulations of business activities, or functional role-play.</a:t>
            </a:r>
          </a:p>
          <a:p>
            <a:pPr algn="l"/>
            <a:endParaRPr lang="en-GB" b="0" i="0" dirty="0">
              <a:solidFill>
                <a:srgbClr val="202020"/>
              </a:solidFill>
              <a:effectLst/>
              <a:latin typeface="Museo"/>
            </a:endParaRPr>
          </a:p>
          <a:p>
            <a:pPr algn="l"/>
            <a:endParaRPr lang="en-GB" b="0" i="0" dirty="0">
              <a:solidFill>
                <a:srgbClr val="202020"/>
              </a:solidFill>
              <a:effectLst/>
              <a:latin typeface="Museo"/>
            </a:endParaRPr>
          </a:p>
          <a:p>
            <a:endParaRPr lang="en-US" dirty="0"/>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14</a:t>
            </a:fld>
            <a:endParaRPr lang="en-GB" altLang="en-US"/>
          </a:p>
        </p:txBody>
      </p:sp>
    </p:spTree>
    <p:extLst>
      <p:ext uri="{BB962C8B-B14F-4D97-AF65-F5344CB8AC3E}">
        <p14:creationId xmlns:p14="http://schemas.microsoft.com/office/powerpoint/2010/main" val="2875263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25</a:t>
            </a:fld>
            <a:endParaRPr lang="en-GB" altLang="en-US"/>
          </a:p>
        </p:txBody>
      </p:sp>
    </p:spTree>
    <p:extLst>
      <p:ext uri="{BB962C8B-B14F-4D97-AF65-F5344CB8AC3E}">
        <p14:creationId xmlns:p14="http://schemas.microsoft.com/office/powerpoint/2010/main" val="8715923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76DFC-BF48-F71F-0FF8-304FFA8DFD9E}"/>
              </a:ext>
            </a:extLst>
          </p:cNvPr>
          <p:cNvSpPr>
            <a:spLocks noGrp="1"/>
          </p:cNvSpPr>
          <p:nvPr>
            <p:ph type="dt" sz="half" idx="10"/>
          </p:nvPr>
        </p:nvSpPr>
        <p:spPr>
          <a:xfrm>
            <a:off x="395288" y="6524625"/>
            <a:ext cx="971550" cy="219075"/>
          </a:xfrm>
        </p:spPr>
        <p:txBody>
          <a:bodyPr/>
          <a:lstStyle>
            <a:lvl1pPr>
              <a:defRPr/>
            </a:lvl1pPr>
          </a:lstStyle>
          <a:p>
            <a:pPr>
              <a:defRPr/>
            </a:pPr>
            <a:fld id="{F00EA7C4-BC9D-DF4B-B9AA-041203319C76}" type="datetime1">
              <a:rPr lang="en-GB" altLang="en-US"/>
              <a:pPr>
                <a:defRPr/>
              </a:pPr>
              <a:t>15/10/2023</a:t>
            </a:fld>
            <a:endParaRPr lang="en-GB" altLang="en-US"/>
          </a:p>
        </p:txBody>
      </p:sp>
      <p:sp>
        <p:nvSpPr>
          <p:cNvPr id="5" name="Footer Placeholder 4">
            <a:extLst>
              <a:ext uri="{FF2B5EF4-FFF2-40B4-BE49-F238E27FC236}">
                <a16:creationId xmlns:a16="http://schemas.microsoft.com/office/drawing/2014/main" id="{EE12EEE3-32E2-8BBA-EDF7-0CCBF8DCE57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86CFF84-D7C1-7FE5-8ECC-424039BE3788}"/>
              </a:ext>
            </a:extLst>
          </p:cNvPr>
          <p:cNvSpPr>
            <a:spLocks noGrp="1"/>
          </p:cNvSpPr>
          <p:nvPr>
            <p:ph type="sldNum" sz="quarter" idx="12"/>
          </p:nvPr>
        </p:nvSpPr>
        <p:spPr/>
        <p:txBody>
          <a:bodyPr/>
          <a:lstStyle>
            <a:lvl1pPr>
              <a:defRPr/>
            </a:lvl1pPr>
          </a:lstStyle>
          <a:p>
            <a:pPr>
              <a:defRPr/>
            </a:pPr>
            <a:fld id="{8B34B107-E86F-EB40-8744-40AE49265A37}" type="slidenum">
              <a:rPr lang="en-GB" altLang="en-US"/>
              <a:pPr>
                <a:defRPr/>
              </a:pPr>
              <a:t>‹#›</a:t>
            </a:fld>
            <a:endParaRPr lang="en-GB" altLang="en-US"/>
          </a:p>
        </p:txBody>
      </p:sp>
    </p:spTree>
    <p:extLst>
      <p:ext uri="{BB962C8B-B14F-4D97-AF65-F5344CB8AC3E}">
        <p14:creationId xmlns:p14="http://schemas.microsoft.com/office/powerpoint/2010/main" val="402610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B3E65-0A0A-3085-800A-AD4E0DB9F05C}"/>
              </a:ext>
            </a:extLst>
          </p:cNvPr>
          <p:cNvSpPr>
            <a:spLocks noGrp="1"/>
          </p:cNvSpPr>
          <p:nvPr>
            <p:ph type="dt" sz="half" idx="10"/>
          </p:nvPr>
        </p:nvSpPr>
        <p:spPr/>
        <p:txBody>
          <a:bodyPr/>
          <a:lstStyle>
            <a:lvl1pPr>
              <a:defRPr/>
            </a:lvl1pPr>
          </a:lstStyle>
          <a:p>
            <a:pPr>
              <a:defRPr/>
            </a:pPr>
            <a:fld id="{130ADD5E-52E0-0D44-B721-F95AB1FBEECE}" type="datetime1">
              <a:rPr lang="en-GB" altLang="en-US"/>
              <a:pPr>
                <a:defRPr/>
              </a:pPr>
              <a:t>15/10/2023</a:t>
            </a:fld>
            <a:endParaRPr lang="en-GB" altLang="en-US"/>
          </a:p>
        </p:txBody>
      </p:sp>
      <p:sp>
        <p:nvSpPr>
          <p:cNvPr id="5" name="Footer Placeholder 4">
            <a:extLst>
              <a:ext uri="{FF2B5EF4-FFF2-40B4-BE49-F238E27FC236}">
                <a16:creationId xmlns:a16="http://schemas.microsoft.com/office/drawing/2014/main" id="{F61ADD3E-6846-5B81-307A-4D3DDC562F6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F28812E-BA37-29CB-3456-E4AB6A121F7A}"/>
              </a:ext>
            </a:extLst>
          </p:cNvPr>
          <p:cNvSpPr>
            <a:spLocks noGrp="1"/>
          </p:cNvSpPr>
          <p:nvPr>
            <p:ph type="sldNum" sz="quarter" idx="12"/>
          </p:nvPr>
        </p:nvSpPr>
        <p:spPr/>
        <p:txBody>
          <a:bodyPr/>
          <a:lstStyle>
            <a:lvl1pPr>
              <a:defRPr/>
            </a:lvl1pPr>
          </a:lstStyle>
          <a:p>
            <a:pPr>
              <a:defRPr/>
            </a:pPr>
            <a:fld id="{E420D319-DD93-554E-8F0D-BBCEB2ABB842}" type="slidenum">
              <a:rPr lang="en-GB" altLang="en-US"/>
              <a:pPr>
                <a:defRPr/>
              </a:pPr>
              <a:t>‹#›</a:t>
            </a:fld>
            <a:endParaRPr lang="en-GB" altLang="en-US"/>
          </a:p>
        </p:txBody>
      </p:sp>
    </p:spTree>
    <p:extLst>
      <p:ext uri="{BB962C8B-B14F-4D97-AF65-F5344CB8AC3E}">
        <p14:creationId xmlns:p14="http://schemas.microsoft.com/office/powerpoint/2010/main" val="329937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776B0-B289-8B00-73DF-FC48D903918D}"/>
              </a:ext>
            </a:extLst>
          </p:cNvPr>
          <p:cNvSpPr>
            <a:spLocks noGrp="1"/>
          </p:cNvSpPr>
          <p:nvPr>
            <p:ph type="dt" sz="half" idx="10"/>
          </p:nvPr>
        </p:nvSpPr>
        <p:spPr/>
        <p:txBody>
          <a:bodyPr/>
          <a:lstStyle>
            <a:lvl1pPr>
              <a:defRPr/>
            </a:lvl1pPr>
          </a:lstStyle>
          <a:p>
            <a:pPr>
              <a:defRPr/>
            </a:pPr>
            <a:fld id="{032047AC-4AF1-9445-8D77-6030C06A8B22}" type="datetime1">
              <a:rPr lang="en-GB" altLang="en-US"/>
              <a:pPr>
                <a:defRPr/>
              </a:pPr>
              <a:t>15/10/2023</a:t>
            </a:fld>
            <a:endParaRPr lang="en-GB" altLang="en-US"/>
          </a:p>
        </p:txBody>
      </p:sp>
      <p:sp>
        <p:nvSpPr>
          <p:cNvPr id="5" name="Slide Number Placeholder 5">
            <a:extLst>
              <a:ext uri="{FF2B5EF4-FFF2-40B4-BE49-F238E27FC236}">
                <a16:creationId xmlns:a16="http://schemas.microsoft.com/office/drawing/2014/main" id="{1BABEDE9-4C65-7388-01B3-41C69051C152}"/>
              </a:ext>
            </a:extLst>
          </p:cNvPr>
          <p:cNvSpPr>
            <a:spLocks noGrp="1"/>
          </p:cNvSpPr>
          <p:nvPr>
            <p:ph type="sldNum" sz="quarter" idx="11"/>
          </p:nvPr>
        </p:nvSpPr>
        <p:spPr/>
        <p:txBody>
          <a:bodyPr/>
          <a:lstStyle>
            <a:lvl1pPr>
              <a:defRPr/>
            </a:lvl1pPr>
          </a:lstStyle>
          <a:p>
            <a:pPr>
              <a:defRPr/>
            </a:pPr>
            <a:fld id="{EAEA2797-2FF3-2944-B309-3D479A8569ED}" type="slidenum">
              <a:rPr lang="en-GB" altLang="en-US"/>
              <a:pPr>
                <a:defRPr/>
              </a:pPr>
              <a:t>‹#›</a:t>
            </a:fld>
            <a:endParaRPr lang="en-GB" altLang="en-US"/>
          </a:p>
        </p:txBody>
      </p:sp>
    </p:spTree>
    <p:extLst>
      <p:ext uri="{BB962C8B-B14F-4D97-AF65-F5344CB8AC3E}">
        <p14:creationId xmlns:p14="http://schemas.microsoft.com/office/powerpoint/2010/main" val="177066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BA5FC7-A312-AF12-2D83-927625FE5333}"/>
              </a:ext>
            </a:extLst>
          </p:cNvPr>
          <p:cNvSpPr>
            <a:spLocks noGrp="1"/>
          </p:cNvSpPr>
          <p:nvPr>
            <p:ph type="dt" sz="half" idx="10"/>
          </p:nvPr>
        </p:nvSpPr>
        <p:spPr/>
        <p:txBody>
          <a:bodyPr/>
          <a:lstStyle>
            <a:lvl1pPr>
              <a:defRPr/>
            </a:lvl1pPr>
          </a:lstStyle>
          <a:p>
            <a:pPr>
              <a:defRPr/>
            </a:pPr>
            <a:fld id="{BF591E8F-CD29-C540-B878-55AA4FEAB1B9}" type="datetime1">
              <a:rPr lang="en-GB" altLang="en-US"/>
              <a:pPr>
                <a:defRPr/>
              </a:pPr>
              <a:t>15/10/2023</a:t>
            </a:fld>
            <a:endParaRPr lang="en-GB" altLang="en-US"/>
          </a:p>
        </p:txBody>
      </p:sp>
      <p:sp>
        <p:nvSpPr>
          <p:cNvPr id="6" name="Slide Number Placeholder 5">
            <a:extLst>
              <a:ext uri="{FF2B5EF4-FFF2-40B4-BE49-F238E27FC236}">
                <a16:creationId xmlns:a16="http://schemas.microsoft.com/office/drawing/2014/main" id="{BE5CEE5A-C488-A33D-72AD-9E3B4A02476C}"/>
              </a:ext>
            </a:extLst>
          </p:cNvPr>
          <p:cNvSpPr>
            <a:spLocks noGrp="1"/>
          </p:cNvSpPr>
          <p:nvPr>
            <p:ph type="sldNum" sz="quarter" idx="11"/>
          </p:nvPr>
        </p:nvSpPr>
        <p:spPr/>
        <p:txBody>
          <a:bodyPr/>
          <a:lstStyle>
            <a:lvl1pPr>
              <a:defRPr/>
            </a:lvl1pPr>
          </a:lstStyle>
          <a:p>
            <a:pPr>
              <a:defRPr/>
            </a:pPr>
            <a:fld id="{028E0E42-E21B-EE45-9B68-F25F6BC41901}" type="slidenum">
              <a:rPr lang="en-GB" altLang="en-US"/>
              <a:pPr>
                <a:defRPr/>
              </a:pPr>
              <a:t>‹#›</a:t>
            </a:fld>
            <a:endParaRPr lang="en-GB" altLang="en-US"/>
          </a:p>
        </p:txBody>
      </p:sp>
    </p:spTree>
    <p:extLst>
      <p:ext uri="{BB962C8B-B14F-4D97-AF65-F5344CB8AC3E}">
        <p14:creationId xmlns:p14="http://schemas.microsoft.com/office/powerpoint/2010/main" val="337622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AFC87E2-4E05-B1BB-7B19-DBDD7E41FE52}"/>
              </a:ext>
            </a:extLst>
          </p:cNvPr>
          <p:cNvSpPr>
            <a:spLocks noGrp="1"/>
          </p:cNvSpPr>
          <p:nvPr>
            <p:ph type="dt" sz="half" idx="10"/>
          </p:nvPr>
        </p:nvSpPr>
        <p:spPr/>
        <p:txBody>
          <a:bodyPr/>
          <a:lstStyle>
            <a:lvl1pPr>
              <a:defRPr/>
            </a:lvl1pPr>
          </a:lstStyle>
          <a:p>
            <a:pPr>
              <a:defRPr/>
            </a:pPr>
            <a:fld id="{58294B62-8E1A-194F-B9B9-BE470DCBB83C}" type="datetime1">
              <a:rPr lang="en-GB" altLang="en-US"/>
              <a:pPr>
                <a:defRPr/>
              </a:pPr>
              <a:t>15/10/2023</a:t>
            </a:fld>
            <a:endParaRPr lang="en-GB" altLang="en-US"/>
          </a:p>
        </p:txBody>
      </p:sp>
      <p:sp>
        <p:nvSpPr>
          <p:cNvPr id="8" name="Slide Number Placeholder 5">
            <a:extLst>
              <a:ext uri="{FF2B5EF4-FFF2-40B4-BE49-F238E27FC236}">
                <a16:creationId xmlns:a16="http://schemas.microsoft.com/office/drawing/2014/main" id="{B8935F55-B3C3-A8E0-B5EB-23A7AF735BAE}"/>
              </a:ext>
            </a:extLst>
          </p:cNvPr>
          <p:cNvSpPr>
            <a:spLocks noGrp="1"/>
          </p:cNvSpPr>
          <p:nvPr>
            <p:ph type="sldNum" sz="quarter" idx="11"/>
          </p:nvPr>
        </p:nvSpPr>
        <p:spPr/>
        <p:txBody>
          <a:bodyPr/>
          <a:lstStyle>
            <a:lvl1pPr>
              <a:defRPr/>
            </a:lvl1pPr>
          </a:lstStyle>
          <a:p>
            <a:pPr>
              <a:defRPr/>
            </a:pPr>
            <a:fld id="{3B73E9B7-706A-2843-BF19-C2EE2C86D41E}" type="slidenum">
              <a:rPr lang="en-GB" altLang="en-US"/>
              <a:pPr>
                <a:defRPr/>
              </a:pPr>
              <a:t>‹#›</a:t>
            </a:fld>
            <a:endParaRPr lang="en-GB" altLang="en-US"/>
          </a:p>
        </p:txBody>
      </p:sp>
    </p:spTree>
    <p:extLst>
      <p:ext uri="{BB962C8B-B14F-4D97-AF65-F5344CB8AC3E}">
        <p14:creationId xmlns:p14="http://schemas.microsoft.com/office/powerpoint/2010/main" val="9409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38F0136-C058-FEC2-956F-B8878AD4CB74}"/>
              </a:ext>
            </a:extLst>
          </p:cNvPr>
          <p:cNvSpPr>
            <a:spLocks noGrp="1"/>
          </p:cNvSpPr>
          <p:nvPr>
            <p:ph type="dt" sz="half" idx="10"/>
          </p:nvPr>
        </p:nvSpPr>
        <p:spPr/>
        <p:txBody>
          <a:bodyPr/>
          <a:lstStyle>
            <a:lvl1pPr>
              <a:defRPr/>
            </a:lvl1pPr>
          </a:lstStyle>
          <a:p>
            <a:pPr>
              <a:defRPr/>
            </a:pPr>
            <a:fld id="{727C6BE1-B652-774A-BECE-31C2D5585026}" type="datetime1">
              <a:rPr lang="en-GB" altLang="en-US"/>
              <a:pPr>
                <a:defRPr/>
              </a:pPr>
              <a:t>15/10/2023</a:t>
            </a:fld>
            <a:endParaRPr lang="en-GB" altLang="en-US"/>
          </a:p>
        </p:txBody>
      </p:sp>
      <p:sp>
        <p:nvSpPr>
          <p:cNvPr id="4" name="Slide Number Placeholder 5">
            <a:extLst>
              <a:ext uri="{FF2B5EF4-FFF2-40B4-BE49-F238E27FC236}">
                <a16:creationId xmlns:a16="http://schemas.microsoft.com/office/drawing/2014/main" id="{CC0F20D8-A07E-63EA-D6E7-B1D84C48497D}"/>
              </a:ext>
            </a:extLst>
          </p:cNvPr>
          <p:cNvSpPr>
            <a:spLocks noGrp="1"/>
          </p:cNvSpPr>
          <p:nvPr>
            <p:ph type="sldNum" sz="quarter" idx="11"/>
          </p:nvPr>
        </p:nvSpPr>
        <p:spPr/>
        <p:txBody>
          <a:bodyPr/>
          <a:lstStyle>
            <a:lvl1pPr>
              <a:defRPr/>
            </a:lvl1pPr>
          </a:lstStyle>
          <a:p>
            <a:pPr>
              <a:defRPr/>
            </a:pPr>
            <a:fld id="{1B154F5C-D48F-F64E-8E4B-3224B1FA9E4E}" type="slidenum">
              <a:rPr lang="en-GB" altLang="en-US"/>
              <a:pPr>
                <a:defRPr/>
              </a:pPr>
              <a:t>‹#›</a:t>
            </a:fld>
            <a:endParaRPr lang="en-GB" altLang="en-US"/>
          </a:p>
        </p:txBody>
      </p:sp>
    </p:spTree>
    <p:extLst>
      <p:ext uri="{BB962C8B-B14F-4D97-AF65-F5344CB8AC3E}">
        <p14:creationId xmlns:p14="http://schemas.microsoft.com/office/powerpoint/2010/main" val="115001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74334C0-A5B3-08AA-45CE-5F14D5C7E916}"/>
              </a:ext>
            </a:extLst>
          </p:cNvPr>
          <p:cNvSpPr>
            <a:spLocks noGrp="1"/>
          </p:cNvSpPr>
          <p:nvPr>
            <p:ph type="dt" sz="half" idx="10"/>
          </p:nvPr>
        </p:nvSpPr>
        <p:spPr/>
        <p:txBody>
          <a:bodyPr/>
          <a:lstStyle>
            <a:lvl1pPr>
              <a:defRPr/>
            </a:lvl1pPr>
          </a:lstStyle>
          <a:p>
            <a:pPr>
              <a:defRPr/>
            </a:pPr>
            <a:fld id="{12401DBA-212E-9E4C-8A0F-E5E0434C25E7}" type="datetime1">
              <a:rPr lang="en-GB" altLang="en-US"/>
              <a:pPr>
                <a:defRPr/>
              </a:pPr>
              <a:t>15/10/2023</a:t>
            </a:fld>
            <a:endParaRPr lang="en-GB" altLang="en-US"/>
          </a:p>
        </p:txBody>
      </p:sp>
      <p:sp>
        <p:nvSpPr>
          <p:cNvPr id="3" name="Slide Number Placeholder 5">
            <a:extLst>
              <a:ext uri="{FF2B5EF4-FFF2-40B4-BE49-F238E27FC236}">
                <a16:creationId xmlns:a16="http://schemas.microsoft.com/office/drawing/2014/main" id="{C55B111B-EF4B-FA12-225A-E0C9F6FE941F}"/>
              </a:ext>
            </a:extLst>
          </p:cNvPr>
          <p:cNvSpPr>
            <a:spLocks noGrp="1"/>
          </p:cNvSpPr>
          <p:nvPr>
            <p:ph type="sldNum" sz="quarter" idx="11"/>
          </p:nvPr>
        </p:nvSpPr>
        <p:spPr/>
        <p:txBody>
          <a:bodyPr/>
          <a:lstStyle>
            <a:lvl1pPr>
              <a:defRPr/>
            </a:lvl1pPr>
          </a:lstStyle>
          <a:p>
            <a:pPr>
              <a:defRPr/>
            </a:pPr>
            <a:fld id="{45A53FAC-BD74-A246-B50E-B4762B97F1BA}" type="slidenum">
              <a:rPr lang="en-GB" altLang="en-US"/>
              <a:pPr>
                <a:defRPr/>
              </a:pPr>
              <a:t>‹#›</a:t>
            </a:fld>
            <a:endParaRPr lang="en-GB" altLang="en-US"/>
          </a:p>
        </p:txBody>
      </p:sp>
    </p:spTree>
    <p:extLst>
      <p:ext uri="{BB962C8B-B14F-4D97-AF65-F5344CB8AC3E}">
        <p14:creationId xmlns:p14="http://schemas.microsoft.com/office/powerpoint/2010/main" val="21339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F1474099-36C7-1317-6964-F0A61787C3DC}"/>
              </a:ext>
            </a:extLst>
          </p:cNvPr>
          <p:cNvSpPr>
            <a:spLocks noGrp="1"/>
          </p:cNvSpPr>
          <p:nvPr>
            <p:ph type="dt" sz="half" idx="10"/>
          </p:nvPr>
        </p:nvSpPr>
        <p:spPr/>
        <p:txBody>
          <a:bodyPr/>
          <a:lstStyle>
            <a:lvl1pPr>
              <a:defRPr/>
            </a:lvl1pPr>
          </a:lstStyle>
          <a:p>
            <a:pPr>
              <a:defRPr/>
            </a:pPr>
            <a:fld id="{EE0AC53E-BC72-8344-889B-471C6EDD0DBB}" type="datetime1">
              <a:rPr lang="en-GB" altLang="en-US"/>
              <a:pPr>
                <a:defRPr/>
              </a:pPr>
              <a:t>15/10/2023</a:t>
            </a:fld>
            <a:endParaRPr lang="en-GB" altLang="en-US"/>
          </a:p>
        </p:txBody>
      </p:sp>
      <p:sp>
        <p:nvSpPr>
          <p:cNvPr id="6" name="Slide Number Placeholder 5">
            <a:extLst>
              <a:ext uri="{FF2B5EF4-FFF2-40B4-BE49-F238E27FC236}">
                <a16:creationId xmlns:a16="http://schemas.microsoft.com/office/drawing/2014/main" id="{B5DF9252-C1BC-B295-A924-4630CD623B1C}"/>
              </a:ext>
            </a:extLst>
          </p:cNvPr>
          <p:cNvSpPr>
            <a:spLocks noGrp="1"/>
          </p:cNvSpPr>
          <p:nvPr>
            <p:ph type="sldNum" sz="quarter" idx="11"/>
          </p:nvPr>
        </p:nvSpPr>
        <p:spPr/>
        <p:txBody>
          <a:bodyPr/>
          <a:lstStyle>
            <a:lvl1pPr>
              <a:defRPr/>
            </a:lvl1pPr>
          </a:lstStyle>
          <a:p>
            <a:pPr>
              <a:defRPr/>
            </a:pPr>
            <a:fld id="{0E9E2D3E-4F45-694A-A1FF-8DA1B96E0284}" type="slidenum">
              <a:rPr lang="en-GB" altLang="en-US"/>
              <a:pPr>
                <a:defRPr/>
              </a:pPr>
              <a:t>‹#›</a:t>
            </a:fld>
            <a:endParaRPr lang="en-GB" altLang="en-US"/>
          </a:p>
        </p:txBody>
      </p:sp>
    </p:spTree>
    <p:extLst>
      <p:ext uri="{BB962C8B-B14F-4D97-AF65-F5344CB8AC3E}">
        <p14:creationId xmlns:p14="http://schemas.microsoft.com/office/powerpoint/2010/main" val="1150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65DDFED-E757-6B0C-357B-FB7D40F1FBAE}"/>
              </a:ext>
            </a:extLst>
          </p:cNvPr>
          <p:cNvSpPr>
            <a:spLocks noGrp="1"/>
          </p:cNvSpPr>
          <p:nvPr>
            <p:ph type="dt" sz="half" idx="10"/>
          </p:nvPr>
        </p:nvSpPr>
        <p:spPr/>
        <p:txBody>
          <a:bodyPr/>
          <a:lstStyle>
            <a:lvl1pPr>
              <a:defRPr/>
            </a:lvl1pPr>
          </a:lstStyle>
          <a:p>
            <a:pPr>
              <a:defRPr/>
            </a:pPr>
            <a:fld id="{BDF96309-DC6E-7D4A-9C4D-17DAC8C19A60}" type="datetime1">
              <a:rPr lang="en-GB" altLang="en-US"/>
              <a:pPr>
                <a:defRPr/>
              </a:pPr>
              <a:t>15/10/2023</a:t>
            </a:fld>
            <a:endParaRPr lang="en-GB" altLang="en-US"/>
          </a:p>
        </p:txBody>
      </p:sp>
      <p:sp>
        <p:nvSpPr>
          <p:cNvPr id="6" name="Slide Number Placeholder 5">
            <a:extLst>
              <a:ext uri="{FF2B5EF4-FFF2-40B4-BE49-F238E27FC236}">
                <a16:creationId xmlns:a16="http://schemas.microsoft.com/office/drawing/2014/main" id="{59948F3E-D3B7-D3B7-EE6A-D83965DD30DD}"/>
              </a:ext>
            </a:extLst>
          </p:cNvPr>
          <p:cNvSpPr>
            <a:spLocks noGrp="1"/>
          </p:cNvSpPr>
          <p:nvPr>
            <p:ph type="sldNum" sz="quarter" idx="11"/>
          </p:nvPr>
        </p:nvSpPr>
        <p:spPr/>
        <p:txBody>
          <a:bodyPr/>
          <a:lstStyle>
            <a:lvl1pPr>
              <a:defRPr/>
            </a:lvl1pPr>
          </a:lstStyle>
          <a:p>
            <a:pPr>
              <a:defRPr/>
            </a:pPr>
            <a:fld id="{1F3A08F2-714E-0647-9EE3-219D2C847048}" type="slidenum">
              <a:rPr lang="en-GB" altLang="en-US"/>
              <a:pPr>
                <a:defRPr/>
              </a:pPr>
              <a:t>‹#›</a:t>
            </a:fld>
            <a:endParaRPr lang="en-GB" altLang="en-US"/>
          </a:p>
        </p:txBody>
      </p:sp>
    </p:spTree>
    <p:extLst>
      <p:ext uri="{BB962C8B-B14F-4D97-AF65-F5344CB8AC3E}">
        <p14:creationId xmlns:p14="http://schemas.microsoft.com/office/powerpoint/2010/main" val="1254865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6A0D1-D9F4-3F79-46D8-90B4EA178C5D}"/>
              </a:ext>
            </a:extLst>
          </p:cNvPr>
          <p:cNvSpPr>
            <a:spLocks noGrp="1"/>
          </p:cNvSpPr>
          <p:nvPr>
            <p:ph type="dt" sz="half" idx="10"/>
          </p:nvPr>
        </p:nvSpPr>
        <p:spPr/>
        <p:txBody>
          <a:bodyPr/>
          <a:lstStyle>
            <a:lvl1pPr>
              <a:defRPr/>
            </a:lvl1pPr>
          </a:lstStyle>
          <a:p>
            <a:pPr>
              <a:defRPr/>
            </a:pPr>
            <a:fld id="{A2FAC1D9-DCEE-584A-85E5-946FC739D0F9}" type="datetime1">
              <a:rPr lang="en-GB" altLang="en-US"/>
              <a:pPr>
                <a:defRPr/>
              </a:pPr>
              <a:t>15/10/2023</a:t>
            </a:fld>
            <a:endParaRPr lang="en-GB" altLang="en-US"/>
          </a:p>
        </p:txBody>
      </p:sp>
      <p:sp>
        <p:nvSpPr>
          <p:cNvPr id="5" name="Slide Number Placeholder 5">
            <a:extLst>
              <a:ext uri="{FF2B5EF4-FFF2-40B4-BE49-F238E27FC236}">
                <a16:creationId xmlns:a16="http://schemas.microsoft.com/office/drawing/2014/main" id="{0A820126-9796-BE34-6E00-1EDF5C859B0D}"/>
              </a:ext>
            </a:extLst>
          </p:cNvPr>
          <p:cNvSpPr>
            <a:spLocks noGrp="1"/>
          </p:cNvSpPr>
          <p:nvPr>
            <p:ph type="sldNum" sz="quarter" idx="11"/>
          </p:nvPr>
        </p:nvSpPr>
        <p:spPr/>
        <p:txBody>
          <a:bodyPr/>
          <a:lstStyle>
            <a:lvl1pPr>
              <a:defRPr/>
            </a:lvl1pPr>
          </a:lstStyle>
          <a:p>
            <a:pPr>
              <a:defRPr/>
            </a:pPr>
            <a:fld id="{C7C8AE6A-C146-314A-8711-B5313691C0FE}" type="slidenum">
              <a:rPr lang="en-GB" altLang="en-US"/>
              <a:pPr>
                <a:defRPr/>
              </a:pPr>
              <a:t>‹#›</a:t>
            </a:fld>
            <a:endParaRPr lang="en-GB" altLang="en-US"/>
          </a:p>
        </p:txBody>
      </p:sp>
    </p:spTree>
    <p:extLst>
      <p:ext uri="{BB962C8B-B14F-4D97-AF65-F5344CB8AC3E}">
        <p14:creationId xmlns:p14="http://schemas.microsoft.com/office/powerpoint/2010/main" val="49923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60858-1000-C141-CF96-7C9C7272B51E}"/>
              </a:ext>
            </a:extLst>
          </p:cNvPr>
          <p:cNvSpPr>
            <a:spLocks noGrp="1"/>
          </p:cNvSpPr>
          <p:nvPr>
            <p:ph type="dt" sz="half" idx="10"/>
          </p:nvPr>
        </p:nvSpPr>
        <p:spPr/>
        <p:txBody>
          <a:bodyPr/>
          <a:lstStyle>
            <a:lvl1pPr>
              <a:defRPr/>
            </a:lvl1pPr>
          </a:lstStyle>
          <a:p>
            <a:pPr>
              <a:defRPr/>
            </a:pPr>
            <a:fld id="{7D6EEAE1-2134-644C-B9F3-21423F65F76E}" type="datetime1">
              <a:rPr lang="en-GB" altLang="en-US"/>
              <a:pPr>
                <a:defRPr/>
              </a:pPr>
              <a:t>15/10/2023</a:t>
            </a:fld>
            <a:endParaRPr lang="en-GB" altLang="en-US"/>
          </a:p>
        </p:txBody>
      </p:sp>
      <p:sp>
        <p:nvSpPr>
          <p:cNvPr id="5" name="Slide Number Placeholder 5">
            <a:extLst>
              <a:ext uri="{FF2B5EF4-FFF2-40B4-BE49-F238E27FC236}">
                <a16:creationId xmlns:a16="http://schemas.microsoft.com/office/drawing/2014/main" id="{2D60C3BA-D6F8-444D-7F31-30ECD7FAD1A0}"/>
              </a:ext>
            </a:extLst>
          </p:cNvPr>
          <p:cNvSpPr>
            <a:spLocks noGrp="1"/>
          </p:cNvSpPr>
          <p:nvPr>
            <p:ph type="sldNum" sz="quarter" idx="11"/>
          </p:nvPr>
        </p:nvSpPr>
        <p:spPr/>
        <p:txBody>
          <a:bodyPr/>
          <a:lstStyle>
            <a:lvl1pPr>
              <a:defRPr/>
            </a:lvl1pPr>
          </a:lstStyle>
          <a:p>
            <a:pPr>
              <a:defRPr/>
            </a:pPr>
            <a:fld id="{A3260877-054F-F44F-BECF-9C4BCE6CB57D}" type="slidenum">
              <a:rPr lang="en-GB" altLang="en-US"/>
              <a:pPr>
                <a:defRPr/>
              </a:pPr>
              <a:t>‹#›</a:t>
            </a:fld>
            <a:endParaRPr lang="en-GB" altLang="en-US"/>
          </a:p>
        </p:txBody>
      </p:sp>
    </p:spTree>
    <p:extLst>
      <p:ext uri="{BB962C8B-B14F-4D97-AF65-F5344CB8AC3E}">
        <p14:creationId xmlns:p14="http://schemas.microsoft.com/office/powerpoint/2010/main" val="359545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7DAEA61-1103-0BC0-21F1-F7D99637F1C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C49C75D-800B-E701-CFE2-669AF292C82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F7C3007-B404-2A29-A115-835221E0872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7BECFB8-DEC5-1943-95B5-4A269A3A02F6}" type="datetime1">
              <a:rPr lang="en-GB" altLang="en-US"/>
              <a:pPr>
                <a:defRPr/>
              </a:pPr>
              <a:t>15/10/2023</a:t>
            </a:fld>
            <a:endParaRPr lang="en-GB" altLang="en-US"/>
          </a:p>
        </p:txBody>
      </p:sp>
      <p:sp>
        <p:nvSpPr>
          <p:cNvPr id="6" name="Slide Number Placeholder 5">
            <a:extLst>
              <a:ext uri="{FF2B5EF4-FFF2-40B4-BE49-F238E27FC236}">
                <a16:creationId xmlns:a16="http://schemas.microsoft.com/office/drawing/2014/main" id="{F05F2316-3917-8CCA-E892-3E21AEB904C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256D7CB2-6299-7442-A152-14F726692B6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b="1"/>
              <a:t>  Human </a:t>
            </a:r>
            <a:r>
              <a:rPr lang="en-GB" altLang="en-US" b="1" dirty="0"/>
              <a:t>Resource Management</a:t>
            </a:r>
            <a:br>
              <a:rPr lang="en-GB" altLang="en-US" b="1" dirty="0"/>
            </a:br>
            <a:r>
              <a:rPr lang="en-GB" altLang="en-US" b="1" dirty="0"/>
              <a:t>LCBB4007</a:t>
            </a:r>
            <a:br>
              <a:rPr lang="en-GB" altLang="en-US" b="1" dirty="0"/>
            </a:br>
            <a:br>
              <a:rPr lang="en-GB" altLang="en-US" b="1" dirty="0"/>
            </a:br>
            <a:br>
              <a:rPr lang="en-GB" altLang="en-US" sz="3600" b="1" dirty="0"/>
            </a:br>
            <a:br>
              <a:rPr lang="en-GB" altLang="en-US" sz="3600" b="1"/>
            </a:br>
            <a:r>
              <a:rPr lang="en-GB" altLang="en-US" sz="3600" b="1"/>
              <a:t>						</a:t>
            </a:r>
            <a:r>
              <a:rPr lang="en-GB" altLang="en-US" sz="2400" b="1"/>
              <a:t>Week </a:t>
            </a:r>
            <a:r>
              <a:rPr lang="en-GB" altLang="en-US" sz="2400" b="1" dirty="0"/>
              <a:t>5</a:t>
            </a:r>
            <a:r>
              <a:rPr lang="en-GB" altLang="en-US" sz="2400" b="1"/>
              <a:t> </a:t>
            </a:r>
            <a:r>
              <a:rPr lang="en-GB" altLang="en-US" sz="2400" b="1" dirty="0"/>
              <a:t>– </a:t>
            </a:r>
            <a:r>
              <a:rPr lang="en-GB" altLang="en-US" sz="2400" b="1"/>
              <a:t>Session 1 </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9A11-C088-497E-6AB9-40BF2BC1F3D9}"/>
              </a:ext>
            </a:extLst>
          </p:cNvPr>
          <p:cNvSpPr>
            <a:spLocks noGrp="1"/>
          </p:cNvSpPr>
          <p:nvPr>
            <p:ph type="title"/>
          </p:nvPr>
        </p:nvSpPr>
        <p:spPr/>
        <p:txBody>
          <a:bodyPr/>
          <a:lstStyle/>
          <a:p>
            <a:r>
              <a:rPr lang="en-US" sz="3200" dirty="0"/>
              <a:t>Objectives of the session</a:t>
            </a:r>
          </a:p>
        </p:txBody>
      </p:sp>
      <p:sp>
        <p:nvSpPr>
          <p:cNvPr id="3" name="Content Placeholder 2">
            <a:extLst>
              <a:ext uri="{FF2B5EF4-FFF2-40B4-BE49-F238E27FC236}">
                <a16:creationId xmlns:a16="http://schemas.microsoft.com/office/drawing/2014/main" id="{8CA94675-D1A3-9225-8196-872E18E19C1B}"/>
              </a:ext>
            </a:extLst>
          </p:cNvPr>
          <p:cNvSpPr>
            <a:spLocks noGrp="1"/>
          </p:cNvSpPr>
          <p:nvPr>
            <p:ph idx="1"/>
          </p:nvPr>
        </p:nvSpPr>
        <p:spPr/>
        <p:txBody>
          <a:bodyPr/>
          <a:lstStyle/>
          <a:p>
            <a:pPr lvl="1">
              <a:buFont typeface="Arial" panose="020B0604020202020204" pitchFamily="34" charset="0"/>
              <a:buChar char="•"/>
            </a:pPr>
            <a:r>
              <a:rPr lang="en-US" sz="2000" dirty="0"/>
              <a:t>Defining HRM</a:t>
            </a:r>
          </a:p>
          <a:p>
            <a:pPr lvl="1">
              <a:buFont typeface="Arial" panose="020B0604020202020204" pitchFamily="34" charset="0"/>
              <a:buChar char="•"/>
            </a:pPr>
            <a:r>
              <a:rPr lang="en-US" sz="2000" dirty="0"/>
              <a:t>Role and importance of HR</a:t>
            </a:r>
          </a:p>
          <a:p>
            <a:pPr lvl="1">
              <a:buFont typeface="Arial" panose="020B0604020202020204" pitchFamily="34" charset="0"/>
              <a:buChar char="•"/>
            </a:pPr>
            <a:r>
              <a:rPr lang="en-US" sz="2000" dirty="0"/>
              <a:t>Objectives of HR</a:t>
            </a:r>
          </a:p>
          <a:p>
            <a:pPr lvl="1">
              <a:buFont typeface="Arial" panose="020B0604020202020204" pitchFamily="34" charset="0"/>
              <a:buChar char="•"/>
            </a:pPr>
            <a:r>
              <a:rPr lang="en-US" sz="2000" dirty="0"/>
              <a:t>Activities of HRM</a:t>
            </a:r>
          </a:p>
          <a:p>
            <a:pPr lvl="1">
              <a:buFont typeface="Arial" panose="020B0604020202020204" pitchFamily="34" charset="0"/>
              <a:buChar char="•"/>
            </a:pPr>
            <a:r>
              <a:rPr lang="en-US" sz="2000" dirty="0"/>
              <a:t>Employee resourcing:</a:t>
            </a:r>
          </a:p>
          <a:p>
            <a:pPr lvl="2">
              <a:buFont typeface="Wingdings" pitchFamily="2" charset="2"/>
              <a:buChar char="Ø"/>
            </a:pPr>
            <a:r>
              <a:rPr lang="en-US" sz="1600" dirty="0"/>
              <a:t>Recruitment and selection</a:t>
            </a:r>
          </a:p>
          <a:p>
            <a:pPr lvl="2">
              <a:buFont typeface="Wingdings" pitchFamily="2" charset="2"/>
              <a:buChar char="Ø"/>
            </a:pPr>
            <a:r>
              <a:rPr lang="en-US" sz="1600" dirty="0"/>
              <a:t>Talent management  </a:t>
            </a:r>
          </a:p>
          <a:p>
            <a:pPr lvl="2">
              <a:buFont typeface="Wingdings" pitchFamily="2" charset="2"/>
              <a:buChar char="Ø"/>
            </a:pPr>
            <a:r>
              <a:rPr lang="en-US" sz="1600" dirty="0"/>
              <a:t>Reward</a:t>
            </a:r>
          </a:p>
          <a:p>
            <a:pPr lvl="2">
              <a:buFont typeface="Wingdings" pitchFamily="2" charset="2"/>
              <a:buChar char="Ø"/>
            </a:pPr>
            <a:r>
              <a:rPr lang="en-US" sz="1600" dirty="0"/>
              <a:t>Training and development</a:t>
            </a:r>
          </a:p>
          <a:p>
            <a:pPr lvl="1">
              <a:buFont typeface="Arial" panose="020B0604020202020204" pitchFamily="34" charset="0"/>
              <a:buChar char="•"/>
            </a:pPr>
            <a:r>
              <a:rPr lang="en-US" sz="2000" dirty="0"/>
              <a:t>Equality and diversity </a:t>
            </a:r>
          </a:p>
          <a:p>
            <a:pPr lvl="1">
              <a:buFont typeface="Arial" panose="020B0604020202020204" pitchFamily="34" charset="0"/>
              <a:buChar char="•"/>
            </a:pPr>
            <a:r>
              <a:rPr lang="en-US" sz="2000" dirty="0"/>
              <a:t>CIPD</a:t>
            </a:r>
          </a:p>
          <a:p>
            <a:pPr lvl="1">
              <a:buFont typeface="Arial" panose="020B0604020202020204" pitchFamily="34" charset="0"/>
              <a:buChar char="•"/>
            </a:pPr>
            <a:endParaRPr lang="en-US" sz="2000" dirty="0"/>
          </a:p>
          <a:p>
            <a:pPr lvl="1">
              <a:buFont typeface="Arial" panose="020B0604020202020204" pitchFamily="34" charset="0"/>
              <a:buChar char="•"/>
            </a:pPr>
            <a:endParaRPr lang="en-US" sz="2000" dirty="0"/>
          </a:p>
          <a:p>
            <a:pPr marL="914400" lvl="2" indent="0">
              <a:buNone/>
            </a:pPr>
            <a:endParaRPr lang="en-US" sz="1600" dirty="0"/>
          </a:p>
          <a:p>
            <a:pPr lvl="1">
              <a:buFont typeface="Arial" panose="020B0604020202020204" pitchFamily="34" charset="0"/>
              <a:buChar char="•"/>
            </a:pPr>
            <a:endParaRPr lang="en-US" sz="2000" dirty="0"/>
          </a:p>
        </p:txBody>
      </p:sp>
      <p:sp>
        <p:nvSpPr>
          <p:cNvPr id="4" name="Date Placeholder 3">
            <a:extLst>
              <a:ext uri="{FF2B5EF4-FFF2-40B4-BE49-F238E27FC236}">
                <a16:creationId xmlns:a16="http://schemas.microsoft.com/office/drawing/2014/main" id="{75228448-FE16-6E19-21B4-4E30DF9CB046}"/>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C2EDA101-5591-2823-DA99-8BC5F93AAE5A}"/>
              </a:ext>
            </a:extLst>
          </p:cNvPr>
          <p:cNvSpPr>
            <a:spLocks noGrp="1"/>
          </p:cNvSpPr>
          <p:nvPr>
            <p:ph type="sldNum" sz="quarter" idx="12"/>
          </p:nvPr>
        </p:nvSpPr>
        <p:spPr/>
        <p:txBody>
          <a:bodyPr/>
          <a:lstStyle/>
          <a:p>
            <a:pPr>
              <a:defRPr/>
            </a:pPr>
            <a:fld id="{E420D319-DD93-554E-8F0D-BBCEB2ABB842}" type="slidenum">
              <a:rPr lang="en-GB" altLang="en-US" smtClean="0"/>
              <a:pPr>
                <a:defRPr/>
              </a:pPr>
              <a:t>2</a:t>
            </a:fld>
            <a:endParaRPr lang="en-GB" altLang="en-US"/>
          </a:p>
        </p:txBody>
      </p:sp>
    </p:spTree>
    <p:extLst>
      <p:ext uri="{BB962C8B-B14F-4D97-AF65-F5344CB8AC3E}">
        <p14:creationId xmlns:p14="http://schemas.microsoft.com/office/powerpoint/2010/main" val="2745195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HRM - Human Resource Management – Juntrax">
            <a:extLst>
              <a:ext uri="{FF2B5EF4-FFF2-40B4-BE49-F238E27FC236}">
                <a16:creationId xmlns:a16="http://schemas.microsoft.com/office/drawing/2014/main" id="{8DF37A08-06DD-C9F4-E094-AC49AED67BB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687" b="2697"/>
          <a:stretch/>
        </p:blipFill>
        <p:spPr bwMode="auto">
          <a:xfrm>
            <a:off x="457200" y="260648"/>
            <a:ext cx="8229600" cy="5256585"/>
          </a:xfrm>
          <a:prstGeom prst="rect">
            <a:avLst/>
          </a:prstGeom>
          <a:solidFill>
            <a:srgbClr val="FFFFFF"/>
          </a:solidFill>
        </p:spPr>
      </p:pic>
      <p:sp>
        <p:nvSpPr>
          <p:cNvPr id="4" name="Date Placeholder 3">
            <a:extLst>
              <a:ext uri="{FF2B5EF4-FFF2-40B4-BE49-F238E27FC236}">
                <a16:creationId xmlns:a16="http://schemas.microsoft.com/office/drawing/2014/main" id="{FA5DD00F-9811-7214-2D08-331D1648D96F}"/>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15/10/2023</a:t>
            </a:fld>
            <a:endParaRPr lang="en-GB" altLang="en-US" sz="900"/>
          </a:p>
        </p:txBody>
      </p:sp>
      <p:sp>
        <p:nvSpPr>
          <p:cNvPr id="5" name="Slide Number Placeholder 4">
            <a:extLst>
              <a:ext uri="{FF2B5EF4-FFF2-40B4-BE49-F238E27FC236}">
                <a16:creationId xmlns:a16="http://schemas.microsoft.com/office/drawing/2014/main" id="{7EE44E68-DEDE-167C-A1F5-F542141BBC77}"/>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3</a:t>
            </a:fld>
            <a:endParaRPr lang="en-GB" altLang="en-US"/>
          </a:p>
        </p:txBody>
      </p:sp>
    </p:spTree>
    <p:extLst>
      <p:ext uri="{BB962C8B-B14F-4D97-AF65-F5344CB8AC3E}">
        <p14:creationId xmlns:p14="http://schemas.microsoft.com/office/powerpoint/2010/main" val="872165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A4DB4-A59C-E0A3-5E0F-87EAA01826F1}"/>
              </a:ext>
            </a:extLst>
          </p:cNvPr>
          <p:cNvSpPr>
            <a:spLocks noGrp="1"/>
          </p:cNvSpPr>
          <p:nvPr>
            <p:ph type="title"/>
          </p:nvPr>
        </p:nvSpPr>
        <p:spPr/>
        <p:txBody>
          <a:bodyPr/>
          <a:lstStyle/>
          <a:p>
            <a:r>
              <a:rPr lang="en-US" sz="3600" b="1" dirty="0"/>
              <a:t>Defining Human Resource Management (HRM)</a:t>
            </a:r>
          </a:p>
        </p:txBody>
      </p:sp>
      <p:sp>
        <p:nvSpPr>
          <p:cNvPr id="3" name="Content Placeholder 2">
            <a:extLst>
              <a:ext uri="{FF2B5EF4-FFF2-40B4-BE49-F238E27FC236}">
                <a16:creationId xmlns:a16="http://schemas.microsoft.com/office/drawing/2014/main" id="{CCBC7880-AF97-7394-CBEF-41D7B33C2618}"/>
              </a:ext>
            </a:extLst>
          </p:cNvPr>
          <p:cNvSpPr>
            <a:spLocks noGrp="1"/>
          </p:cNvSpPr>
          <p:nvPr>
            <p:ph idx="1"/>
          </p:nvPr>
        </p:nvSpPr>
        <p:spPr/>
        <p:txBody>
          <a:bodyPr/>
          <a:lstStyle/>
          <a:p>
            <a:r>
              <a:rPr lang="en-US" sz="2400" dirty="0"/>
              <a:t>In many organizations, human resource management as, it is often referred to HRM or HR, performs role and duties formerly ascribed to personnel management.</a:t>
            </a:r>
          </a:p>
          <a:p>
            <a:r>
              <a:rPr lang="en-US" sz="2400" dirty="0"/>
              <a:t>Human resource management is concerned with recruitment, selection, training, pay, welfare and industrial relations. </a:t>
            </a:r>
          </a:p>
          <a:p>
            <a:r>
              <a:rPr lang="en-US" sz="2400" dirty="0"/>
              <a:t>HRM deals with all of these, but integrates them within the overall strategy of the enterprise and sees business values </a:t>
            </a:r>
          </a:p>
        </p:txBody>
      </p:sp>
      <p:sp>
        <p:nvSpPr>
          <p:cNvPr id="4" name="Date Placeholder 3">
            <a:extLst>
              <a:ext uri="{FF2B5EF4-FFF2-40B4-BE49-F238E27FC236}">
                <a16:creationId xmlns:a16="http://schemas.microsoft.com/office/drawing/2014/main" id="{C60C2D2E-991C-0954-AB50-A1050C55DA78}"/>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101356B8-EC0F-5AAB-F6D7-3E415910D66F}"/>
              </a:ext>
            </a:extLst>
          </p:cNvPr>
          <p:cNvSpPr>
            <a:spLocks noGrp="1"/>
          </p:cNvSpPr>
          <p:nvPr>
            <p:ph type="sldNum" sz="quarter" idx="12"/>
          </p:nvPr>
        </p:nvSpPr>
        <p:spPr/>
        <p:txBody>
          <a:bodyPr/>
          <a:lstStyle/>
          <a:p>
            <a:pPr>
              <a:defRPr/>
            </a:pPr>
            <a:fld id="{E420D319-DD93-554E-8F0D-BBCEB2ABB842}" type="slidenum">
              <a:rPr lang="en-GB" altLang="en-US" smtClean="0"/>
              <a:pPr>
                <a:defRPr/>
              </a:pPr>
              <a:t>4</a:t>
            </a:fld>
            <a:endParaRPr lang="en-GB" altLang="en-US"/>
          </a:p>
        </p:txBody>
      </p:sp>
    </p:spTree>
    <p:extLst>
      <p:ext uri="{BB962C8B-B14F-4D97-AF65-F5344CB8AC3E}">
        <p14:creationId xmlns:p14="http://schemas.microsoft.com/office/powerpoint/2010/main" val="2165812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064D3-377C-A4CD-120B-F435F7E3F07D}"/>
              </a:ext>
            </a:extLst>
          </p:cNvPr>
          <p:cNvSpPr>
            <a:spLocks noGrp="1"/>
          </p:cNvSpPr>
          <p:nvPr>
            <p:ph type="title"/>
          </p:nvPr>
        </p:nvSpPr>
        <p:spPr/>
        <p:txBody>
          <a:bodyPr/>
          <a:lstStyle/>
          <a:p>
            <a:r>
              <a:rPr lang="en-US" sz="3600" b="1" dirty="0"/>
              <a:t>Role and importance of HRM</a:t>
            </a:r>
          </a:p>
        </p:txBody>
      </p:sp>
      <p:sp>
        <p:nvSpPr>
          <p:cNvPr id="3" name="Content Placeholder 2">
            <a:extLst>
              <a:ext uri="{FF2B5EF4-FFF2-40B4-BE49-F238E27FC236}">
                <a16:creationId xmlns:a16="http://schemas.microsoft.com/office/drawing/2014/main" id="{F3833741-22A9-4FDA-D8CB-66B2977C6767}"/>
              </a:ext>
            </a:extLst>
          </p:cNvPr>
          <p:cNvSpPr>
            <a:spLocks noGrp="1"/>
          </p:cNvSpPr>
          <p:nvPr>
            <p:ph idx="1"/>
          </p:nvPr>
        </p:nvSpPr>
        <p:spPr/>
        <p:txBody>
          <a:bodyPr/>
          <a:lstStyle/>
          <a:p>
            <a:r>
              <a:rPr lang="en-US" sz="2400" dirty="0"/>
              <a:t>Attract &amp; retain talent</a:t>
            </a:r>
          </a:p>
          <a:p>
            <a:r>
              <a:rPr lang="en-US" sz="2400" dirty="0"/>
              <a:t>Generate employment opportunities</a:t>
            </a:r>
          </a:p>
          <a:p>
            <a:r>
              <a:rPr lang="en-US" sz="2400" dirty="0"/>
              <a:t>Train people for their roles</a:t>
            </a:r>
          </a:p>
          <a:p>
            <a:r>
              <a:rPr lang="en-US" sz="2400" dirty="0"/>
              <a:t>Develop skills and competencies </a:t>
            </a:r>
          </a:p>
          <a:p>
            <a:r>
              <a:rPr lang="en-US" sz="2400" dirty="0"/>
              <a:t>Promote team spirit </a:t>
            </a:r>
          </a:p>
          <a:p>
            <a:r>
              <a:rPr lang="en-US" sz="2400" dirty="0"/>
              <a:t>Improve job satisfaction</a:t>
            </a:r>
          </a:p>
          <a:p>
            <a:r>
              <a:rPr lang="en-US" sz="2400" dirty="0"/>
              <a:t>Develop loyalty &amp; commitment </a:t>
            </a:r>
          </a:p>
          <a:p>
            <a:r>
              <a:rPr lang="en-US" sz="2400" dirty="0"/>
              <a:t>Increase productivity and profits</a:t>
            </a:r>
          </a:p>
        </p:txBody>
      </p:sp>
      <p:sp>
        <p:nvSpPr>
          <p:cNvPr id="4" name="Date Placeholder 3">
            <a:extLst>
              <a:ext uri="{FF2B5EF4-FFF2-40B4-BE49-F238E27FC236}">
                <a16:creationId xmlns:a16="http://schemas.microsoft.com/office/drawing/2014/main" id="{7F0419BE-CFCD-7E92-8CE3-8AA9A50365B8}"/>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F45E6D8B-A910-53C9-37E1-E67BD8700634}"/>
              </a:ext>
            </a:extLst>
          </p:cNvPr>
          <p:cNvSpPr>
            <a:spLocks noGrp="1"/>
          </p:cNvSpPr>
          <p:nvPr>
            <p:ph type="sldNum" sz="quarter" idx="12"/>
          </p:nvPr>
        </p:nvSpPr>
        <p:spPr/>
        <p:txBody>
          <a:bodyPr/>
          <a:lstStyle/>
          <a:p>
            <a:pPr>
              <a:defRPr/>
            </a:pPr>
            <a:fld id="{E420D319-DD93-554E-8F0D-BBCEB2ABB842}" type="slidenum">
              <a:rPr lang="en-GB" altLang="en-US" smtClean="0"/>
              <a:pPr>
                <a:defRPr/>
              </a:pPr>
              <a:t>5</a:t>
            </a:fld>
            <a:endParaRPr lang="en-GB" altLang="en-US"/>
          </a:p>
        </p:txBody>
      </p:sp>
    </p:spTree>
    <p:extLst>
      <p:ext uri="{BB962C8B-B14F-4D97-AF65-F5344CB8AC3E}">
        <p14:creationId xmlns:p14="http://schemas.microsoft.com/office/powerpoint/2010/main" val="2702517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88727-3C8A-3FA6-BB80-822806522F7D}"/>
              </a:ext>
            </a:extLst>
          </p:cNvPr>
          <p:cNvSpPr>
            <a:spLocks noGrp="1"/>
          </p:cNvSpPr>
          <p:nvPr>
            <p:ph type="title"/>
          </p:nvPr>
        </p:nvSpPr>
        <p:spPr/>
        <p:txBody>
          <a:bodyPr/>
          <a:lstStyle/>
          <a:p>
            <a:r>
              <a:rPr lang="en-US" sz="3600" b="1" dirty="0"/>
              <a:t>Objectives of HR</a:t>
            </a:r>
          </a:p>
        </p:txBody>
      </p:sp>
      <p:sp>
        <p:nvSpPr>
          <p:cNvPr id="3" name="Content Placeholder 2">
            <a:extLst>
              <a:ext uri="{FF2B5EF4-FFF2-40B4-BE49-F238E27FC236}">
                <a16:creationId xmlns:a16="http://schemas.microsoft.com/office/drawing/2014/main" id="{5AABFB4A-153A-50B3-E36C-DC39007E165D}"/>
              </a:ext>
            </a:extLst>
          </p:cNvPr>
          <p:cNvSpPr>
            <a:spLocks noGrp="1"/>
          </p:cNvSpPr>
          <p:nvPr>
            <p:ph idx="1"/>
          </p:nvPr>
        </p:nvSpPr>
        <p:spPr/>
        <p:txBody>
          <a:bodyPr/>
          <a:lstStyle/>
          <a:p>
            <a:r>
              <a:rPr lang="en-US" sz="2400" dirty="0"/>
              <a:t>To help and support the organization in achieving their goals and objectives.</a:t>
            </a:r>
          </a:p>
          <a:p>
            <a:r>
              <a:rPr lang="en-US" sz="2400" dirty="0"/>
              <a:t>To employ skilled people with the right competencies.</a:t>
            </a:r>
          </a:p>
          <a:p>
            <a:r>
              <a:rPr lang="en-US" sz="2400" dirty="0"/>
              <a:t>To attract and retain the talent of the organization</a:t>
            </a:r>
          </a:p>
          <a:p>
            <a:r>
              <a:rPr lang="en-US" sz="2400" dirty="0"/>
              <a:t>To provide the employees with appropriate training.</a:t>
            </a:r>
          </a:p>
          <a:p>
            <a:r>
              <a:rPr lang="en-US" sz="2400" dirty="0"/>
              <a:t>To develop and maintain a quality of work life.</a:t>
            </a:r>
          </a:p>
          <a:p>
            <a:r>
              <a:rPr lang="en-US" sz="2400" dirty="0"/>
              <a:t>To communicate HR policies and rules to all employees.</a:t>
            </a:r>
          </a:p>
          <a:p>
            <a:r>
              <a:rPr lang="en-US" sz="2400" dirty="0"/>
              <a:t>To improve the employee engagement and satisfaction</a:t>
            </a:r>
          </a:p>
          <a:p>
            <a:r>
              <a:rPr lang="en-US" sz="2400" dirty="0"/>
              <a:t>To promote diversity and inclusion</a:t>
            </a:r>
          </a:p>
        </p:txBody>
      </p:sp>
      <p:sp>
        <p:nvSpPr>
          <p:cNvPr id="4" name="Date Placeholder 3">
            <a:extLst>
              <a:ext uri="{FF2B5EF4-FFF2-40B4-BE49-F238E27FC236}">
                <a16:creationId xmlns:a16="http://schemas.microsoft.com/office/drawing/2014/main" id="{289F37A5-0B4A-EE11-85BB-160854EC0ECA}"/>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7886B8D6-6ED2-5B22-EF7B-3AD12055C2FA}"/>
              </a:ext>
            </a:extLst>
          </p:cNvPr>
          <p:cNvSpPr>
            <a:spLocks noGrp="1"/>
          </p:cNvSpPr>
          <p:nvPr>
            <p:ph type="sldNum" sz="quarter" idx="12"/>
          </p:nvPr>
        </p:nvSpPr>
        <p:spPr/>
        <p:txBody>
          <a:bodyPr/>
          <a:lstStyle/>
          <a:p>
            <a:pPr>
              <a:defRPr/>
            </a:pPr>
            <a:fld id="{E420D319-DD93-554E-8F0D-BBCEB2ABB842}" type="slidenum">
              <a:rPr lang="en-GB" altLang="en-US" smtClean="0"/>
              <a:pPr>
                <a:defRPr/>
              </a:pPr>
              <a:t>6</a:t>
            </a:fld>
            <a:endParaRPr lang="en-GB" altLang="en-US"/>
          </a:p>
        </p:txBody>
      </p:sp>
    </p:spTree>
    <p:extLst>
      <p:ext uri="{BB962C8B-B14F-4D97-AF65-F5344CB8AC3E}">
        <p14:creationId xmlns:p14="http://schemas.microsoft.com/office/powerpoint/2010/main" val="211049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49E7-19EC-158F-2C15-C93252DAF9CF}"/>
              </a:ext>
            </a:extLst>
          </p:cNvPr>
          <p:cNvSpPr>
            <a:spLocks noGrp="1"/>
          </p:cNvSpPr>
          <p:nvPr>
            <p:ph type="title"/>
          </p:nvPr>
        </p:nvSpPr>
        <p:spPr/>
        <p:txBody>
          <a:bodyPr/>
          <a:lstStyle/>
          <a:p>
            <a:r>
              <a:rPr lang="en-US" sz="3600" b="1" dirty="0"/>
              <a:t>Activities of HR</a:t>
            </a:r>
          </a:p>
        </p:txBody>
      </p:sp>
      <p:pic>
        <p:nvPicPr>
          <p:cNvPr id="7" name="Content Placeholder 6" descr="A diagram of a company&#10;&#10;Description automatically generated with medium confidence">
            <a:extLst>
              <a:ext uri="{FF2B5EF4-FFF2-40B4-BE49-F238E27FC236}">
                <a16:creationId xmlns:a16="http://schemas.microsoft.com/office/drawing/2014/main" id="{AA4FAF7F-6B75-2C8D-DEFD-CDA02A844E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1707" y="1600200"/>
            <a:ext cx="7100586" cy="3916363"/>
          </a:xfrm>
        </p:spPr>
      </p:pic>
      <p:sp>
        <p:nvSpPr>
          <p:cNvPr id="4" name="Date Placeholder 3">
            <a:extLst>
              <a:ext uri="{FF2B5EF4-FFF2-40B4-BE49-F238E27FC236}">
                <a16:creationId xmlns:a16="http://schemas.microsoft.com/office/drawing/2014/main" id="{92D39F6A-BC03-0DA8-7AC1-B15E86BF3C0E}"/>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2E114E1F-B1CB-1DFB-5997-18C471B2CCA3}"/>
              </a:ext>
            </a:extLst>
          </p:cNvPr>
          <p:cNvSpPr>
            <a:spLocks noGrp="1"/>
          </p:cNvSpPr>
          <p:nvPr>
            <p:ph type="sldNum" sz="quarter" idx="12"/>
          </p:nvPr>
        </p:nvSpPr>
        <p:spPr/>
        <p:txBody>
          <a:bodyPr/>
          <a:lstStyle/>
          <a:p>
            <a:pPr>
              <a:defRPr/>
            </a:pPr>
            <a:fld id="{E420D319-DD93-554E-8F0D-BBCEB2ABB842}" type="slidenum">
              <a:rPr lang="en-GB" altLang="en-US" smtClean="0"/>
              <a:pPr>
                <a:defRPr/>
              </a:pPr>
              <a:t>7</a:t>
            </a:fld>
            <a:endParaRPr lang="en-GB" altLang="en-US"/>
          </a:p>
        </p:txBody>
      </p:sp>
    </p:spTree>
    <p:extLst>
      <p:ext uri="{BB962C8B-B14F-4D97-AF65-F5344CB8AC3E}">
        <p14:creationId xmlns:p14="http://schemas.microsoft.com/office/powerpoint/2010/main" val="1194187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5ABE7-5C98-4A86-A0F6-09AEC48DD16C}"/>
              </a:ext>
            </a:extLst>
          </p:cNvPr>
          <p:cNvSpPr>
            <a:spLocks noGrp="1"/>
          </p:cNvSpPr>
          <p:nvPr>
            <p:ph type="title"/>
          </p:nvPr>
        </p:nvSpPr>
        <p:spPr/>
        <p:txBody>
          <a:bodyPr/>
          <a:lstStyle/>
          <a:p>
            <a:r>
              <a:rPr lang="en-US" sz="3600" b="1" dirty="0"/>
              <a:t>Employee resourcing</a:t>
            </a:r>
          </a:p>
        </p:txBody>
      </p:sp>
      <p:sp>
        <p:nvSpPr>
          <p:cNvPr id="3" name="Content Placeholder 2">
            <a:extLst>
              <a:ext uri="{FF2B5EF4-FFF2-40B4-BE49-F238E27FC236}">
                <a16:creationId xmlns:a16="http://schemas.microsoft.com/office/drawing/2014/main" id="{2107CAA6-A0EB-D88B-278F-92F0242F9EF4}"/>
              </a:ext>
            </a:extLst>
          </p:cNvPr>
          <p:cNvSpPr>
            <a:spLocks noGrp="1"/>
          </p:cNvSpPr>
          <p:nvPr>
            <p:ph idx="1"/>
          </p:nvPr>
        </p:nvSpPr>
        <p:spPr/>
        <p:txBody>
          <a:bodyPr/>
          <a:lstStyle/>
          <a:p>
            <a:r>
              <a:rPr lang="en-US" sz="2400" dirty="0"/>
              <a:t>The employee resources is the strategic process of identifying, attracting, selecting, and deploying the right people with the necessary skills, knowledge, and abilities to meet an organization's current and future business needs. The employee resourcing can be achieved through 4 elements:</a:t>
            </a:r>
          </a:p>
          <a:p>
            <a:pPr lvl="2">
              <a:buFont typeface="Wingdings" pitchFamily="2" charset="2"/>
              <a:buChar char="Ø"/>
            </a:pPr>
            <a:r>
              <a:rPr lang="en-US" sz="2000" dirty="0"/>
              <a:t>Recruitment and selection</a:t>
            </a:r>
          </a:p>
          <a:p>
            <a:pPr lvl="2">
              <a:buFont typeface="Wingdings" pitchFamily="2" charset="2"/>
              <a:buChar char="Ø"/>
            </a:pPr>
            <a:r>
              <a:rPr lang="en-US" sz="2000" dirty="0"/>
              <a:t>Talent management  </a:t>
            </a:r>
          </a:p>
          <a:p>
            <a:pPr lvl="2">
              <a:buFont typeface="Wingdings" pitchFamily="2" charset="2"/>
              <a:buChar char="Ø"/>
            </a:pPr>
            <a:r>
              <a:rPr lang="en-US" sz="2000" dirty="0"/>
              <a:t>Reward</a:t>
            </a:r>
          </a:p>
          <a:p>
            <a:pPr lvl="2">
              <a:buFont typeface="Wingdings" pitchFamily="2" charset="2"/>
              <a:buChar char="Ø"/>
            </a:pPr>
            <a:r>
              <a:rPr lang="en-US" sz="2000" dirty="0"/>
              <a:t>Training and development</a:t>
            </a:r>
          </a:p>
          <a:p>
            <a:pPr lvl="1"/>
            <a:endParaRPr lang="en-US" sz="2000" dirty="0"/>
          </a:p>
          <a:p>
            <a:endParaRPr lang="en-US" sz="2400" dirty="0"/>
          </a:p>
        </p:txBody>
      </p:sp>
      <p:sp>
        <p:nvSpPr>
          <p:cNvPr id="4" name="Date Placeholder 3">
            <a:extLst>
              <a:ext uri="{FF2B5EF4-FFF2-40B4-BE49-F238E27FC236}">
                <a16:creationId xmlns:a16="http://schemas.microsoft.com/office/drawing/2014/main" id="{06017980-3821-55E9-5BB9-FFC0532E6C23}"/>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51B632E8-C1C6-44B8-7B23-F688605D449D}"/>
              </a:ext>
            </a:extLst>
          </p:cNvPr>
          <p:cNvSpPr>
            <a:spLocks noGrp="1"/>
          </p:cNvSpPr>
          <p:nvPr>
            <p:ph type="sldNum" sz="quarter" idx="12"/>
          </p:nvPr>
        </p:nvSpPr>
        <p:spPr/>
        <p:txBody>
          <a:bodyPr/>
          <a:lstStyle/>
          <a:p>
            <a:pPr>
              <a:defRPr/>
            </a:pPr>
            <a:fld id="{E420D319-DD93-554E-8F0D-BBCEB2ABB842}" type="slidenum">
              <a:rPr lang="en-GB" altLang="en-US" smtClean="0"/>
              <a:pPr>
                <a:defRPr/>
              </a:pPr>
              <a:t>8</a:t>
            </a:fld>
            <a:endParaRPr lang="en-GB" altLang="en-US"/>
          </a:p>
        </p:txBody>
      </p:sp>
    </p:spTree>
    <p:extLst>
      <p:ext uri="{BB962C8B-B14F-4D97-AF65-F5344CB8AC3E}">
        <p14:creationId xmlns:p14="http://schemas.microsoft.com/office/powerpoint/2010/main" val="2965744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3CCE-DF37-F5AA-747D-648D5BEC04EB}"/>
              </a:ext>
            </a:extLst>
          </p:cNvPr>
          <p:cNvSpPr>
            <a:spLocks noGrp="1"/>
          </p:cNvSpPr>
          <p:nvPr>
            <p:ph type="title"/>
          </p:nvPr>
        </p:nvSpPr>
        <p:spPr/>
        <p:txBody>
          <a:bodyPr/>
          <a:lstStyle/>
          <a:p>
            <a:r>
              <a:rPr lang="en-US" sz="3600" b="1" dirty="0"/>
              <a:t>Recruitment and selection</a:t>
            </a:r>
          </a:p>
        </p:txBody>
      </p:sp>
      <p:sp>
        <p:nvSpPr>
          <p:cNvPr id="3" name="Content Placeholder 2">
            <a:extLst>
              <a:ext uri="{FF2B5EF4-FFF2-40B4-BE49-F238E27FC236}">
                <a16:creationId xmlns:a16="http://schemas.microsoft.com/office/drawing/2014/main" id="{8FE32D56-94E8-1D26-A250-CFA301475CB3}"/>
              </a:ext>
            </a:extLst>
          </p:cNvPr>
          <p:cNvSpPr>
            <a:spLocks noGrp="1"/>
          </p:cNvSpPr>
          <p:nvPr>
            <p:ph idx="1"/>
          </p:nvPr>
        </p:nvSpPr>
        <p:spPr/>
        <p:txBody>
          <a:bodyPr/>
          <a:lstStyle/>
          <a:p>
            <a:r>
              <a:rPr lang="en-US" sz="2400" dirty="0"/>
              <a:t>Recruitment refers to the process of identifying and attracting potential candidates for job openings within the organization.</a:t>
            </a:r>
          </a:p>
          <a:p>
            <a:r>
              <a:rPr lang="en-US" sz="2400" dirty="0"/>
              <a:t>The goal is to generate a pool of qualified applicants from which the selection process can occur. </a:t>
            </a:r>
          </a:p>
        </p:txBody>
      </p:sp>
      <p:sp>
        <p:nvSpPr>
          <p:cNvPr id="4" name="Date Placeholder 3">
            <a:extLst>
              <a:ext uri="{FF2B5EF4-FFF2-40B4-BE49-F238E27FC236}">
                <a16:creationId xmlns:a16="http://schemas.microsoft.com/office/drawing/2014/main" id="{F1D893C0-4E6D-3CF5-EE1A-E04A36261F8B}"/>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8818CB9B-1414-C5F0-0575-D0D3293E329B}"/>
              </a:ext>
            </a:extLst>
          </p:cNvPr>
          <p:cNvSpPr>
            <a:spLocks noGrp="1"/>
          </p:cNvSpPr>
          <p:nvPr>
            <p:ph type="sldNum" sz="quarter" idx="12"/>
          </p:nvPr>
        </p:nvSpPr>
        <p:spPr/>
        <p:txBody>
          <a:bodyPr/>
          <a:lstStyle/>
          <a:p>
            <a:pPr>
              <a:defRPr/>
            </a:pPr>
            <a:fld id="{E420D319-DD93-554E-8F0D-BBCEB2ABB842}" type="slidenum">
              <a:rPr lang="en-GB" altLang="en-US" smtClean="0"/>
              <a:pPr>
                <a:defRPr/>
              </a:pPr>
              <a:t>9</a:t>
            </a:fld>
            <a:endParaRPr lang="en-GB" altLang="en-US"/>
          </a:p>
        </p:txBody>
      </p:sp>
    </p:spTree>
    <p:extLst>
      <p:ext uri="{BB962C8B-B14F-4D97-AF65-F5344CB8AC3E}">
        <p14:creationId xmlns:p14="http://schemas.microsoft.com/office/powerpoint/2010/main" val="2592118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99DDC-633B-6823-547E-A359EA925E39}"/>
              </a:ext>
            </a:extLst>
          </p:cNvPr>
          <p:cNvSpPr>
            <a:spLocks noGrp="1"/>
          </p:cNvSpPr>
          <p:nvPr>
            <p:ph type="title"/>
          </p:nvPr>
        </p:nvSpPr>
        <p:spPr/>
        <p:txBody>
          <a:bodyPr/>
          <a:lstStyle/>
          <a:p>
            <a:r>
              <a:rPr lang="en-US" sz="3600" b="1" dirty="0"/>
              <a:t>Recruitment and selection</a:t>
            </a:r>
            <a:endParaRPr lang="en-US" sz="3600" dirty="0"/>
          </a:p>
        </p:txBody>
      </p:sp>
      <p:sp>
        <p:nvSpPr>
          <p:cNvPr id="3" name="Content Placeholder 2">
            <a:extLst>
              <a:ext uri="{FF2B5EF4-FFF2-40B4-BE49-F238E27FC236}">
                <a16:creationId xmlns:a16="http://schemas.microsoft.com/office/drawing/2014/main" id="{71217304-08C6-F155-019F-F2A63419D00A}"/>
              </a:ext>
            </a:extLst>
          </p:cNvPr>
          <p:cNvSpPr>
            <a:spLocks noGrp="1"/>
          </p:cNvSpPr>
          <p:nvPr>
            <p:ph idx="1"/>
          </p:nvPr>
        </p:nvSpPr>
        <p:spPr/>
        <p:txBody>
          <a:bodyPr/>
          <a:lstStyle/>
          <a:p>
            <a:pPr marL="0" indent="0" algn="l">
              <a:buNone/>
            </a:pPr>
            <a:r>
              <a:rPr lang="en-GB" sz="2400" b="0" i="0" dirty="0">
                <a:solidFill>
                  <a:srgbClr val="202020"/>
                </a:solidFill>
                <a:effectLst/>
                <a:latin typeface="Museo"/>
              </a:rPr>
              <a:t>According to CIPD (2022), the recruitment process will vary depending on an organisation’s size and resources. However, each of the following stages should be followed:</a:t>
            </a:r>
          </a:p>
          <a:p>
            <a:pPr algn="l">
              <a:buFont typeface="Arial" panose="020B0604020202020204" pitchFamily="34" charset="0"/>
              <a:buChar char="•"/>
            </a:pPr>
            <a:r>
              <a:rPr lang="en-GB" sz="2400" b="0" i="0" dirty="0">
                <a:solidFill>
                  <a:srgbClr val="202020"/>
                </a:solidFill>
                <a:effectLst/>
                <a:latin typeface="Museo"/>
              </a:rPr>
              <a:t>Defining the role.</a:t>
            </a:r>
          </a:p>
          <a:p>
            <a:pPr algn="l">
              <a:buFont typeface="Arial" panose="020B0604020202020204" pitchFamily="34" charset="0"/>
              <a:buChar char="•"/>
            </a:pPr>
            <a:r>
              <a:rPr lang="en-GB" sz="2400" b="0" i="0" dirty="0">
                <a:solidFill>
                  <a:srgbClr val="202020"/>
                </a:solidFill>
                <a:effectLst/>
                <a:latin typeface="Museo"/>
              </a:rPr>
              <a:t>Attracting applicants.</a:t>
            </a:r>
          </a:p>
          <a:p>
            <a:pPr algn="l">
              <a:buFont typeface="Arial" panose="020B0604020202020204" pitchFamily="34" charset="0"/>
              <a:buChar char="•"/>
            </a:pPr>
            <a:r>
              <a:rPr lang="en-GB" sz="2400" b="0" i="0" dirty="0">
                <a:solidFill>
                  <a:srgbClr val="202020"/>
                </a:solidFill>
                <a:effectLst/>
                <a:latin typeface="Museo"/>
              </a:rPr>
              <a:t>Managing the application and selection process.</a:t>
            </a:r>
          </a:p>
          <a:p>
            <a:pPr algn="l">
              <a:buFont typeface="Arial" panose="020B0604020202020204" pitchFamily="34" charset="0"/>
              <a:buChar char="•"/>
            </a:pPr>
            <a:r>
              <a:rPr lang="en-GB" sz="2400" dirty="0">
                <a:solidFill>
                  <a:srgbClr val="202020"/>
                </a:solidFill>
                <a:latin typeface="Museo"/>
              </a:rPr>
              <a:t>Selection methods</a:t>
            </a:r>
            <a:endParaRPr lang="en-GB" sz="2400" b="0" i="0" dirty="0">
              <a:solidFill>
                <a:srgbClr val="202020"/>
              </a:solidFill>
              <a:effectLst/>
              <a:latin typeface="Museo"/>
            </a:endParaRPr>
          </a:p>
          <a:p>
            <a:pPr algn="l">
              <a:buFont typeface="Arial" panose="020B0604020202020204" pitchFamily="34" charset="0"/>
              <a:buChar char="•"/>
            </a:pPr>
            <a:r>
              <a:rPr lang="en-GB" sz="2400" b="0" i="0" dirty="0">
                <a:solidFill>
                  <a:srgbClr val="202020"/>
                </a:solidFill>
                <a:effectLst/>
                <a:latin typeface="Museo"/>
              </a:rPr>
              <a:t>Making the appointment.</a:t>
            </a:r>
          </a:p>
          <a:p>
            <a:endParaRPr lang="en-US" dirty="0"/>
          </a:p>
        </p:txBody>
      </p:sp>
      <p:sp>
        <p:nvSpPr>
          <p:cNvPr id="4" name="Date Placeholder 3">
            <a:extLst>
              <a:ext uri="{FF2B5EF4-FFF2-40B4-BE49-F238E27FC236}">
                <a16:creationId xmlns:a16="http://schemas.microsoft.com/office/drawing/2014/main" id="{F39784DD-BDA0-ADCD-C0D0-7B028C6C395C}"/>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A2747E50-3026-28ED-0E56-1E5BF6EE175D}"/>
              </a:ext>
            </a:extLst>
          </p:cNvPr>
          <p:cNvSpPr>
            <a:spLocks noGrp="1"/>
          </p:cNvSpPr>
          <p:nvPr>
            <p:ph type="sldNum" sz="quarter" idx="12"/>
          </p:nvPr>
        </p:nvSpPr>
        <p:spPr/>
        <p:txBody>
          <a:bodyPr/>
          <a:lstStyle/>
          <a:p>
            <a:pPr>
              <a:defRPr/>
            </a:pPr>
            <a:fld id="{E420D319-DD93-554E-8F0D-BBCEB2ABB842}" type="slidenum">
              <a:rPr lang="en-GB" altLang="en-US" smtClean="0"/>
              <a:pPr>
                <a:defRPr/>
              </a:pPr>
              <a:t>10</a:t>
            </a:fld>
            <a:endParaRPr lang="en-GB" altLang="en-US"/>
          </a:p>
        </p:txBody>
      </p:sp>
    </p:spTree>
    <p:extLst>
      <p:ext uri="{BB962C8B-B14F-4D97-AF65-F5344CB8AC3E}">
        <p14:creationId xmlns:p14="http://schemas.microsoft.com/office/powerpoint/2010/main" val="3456810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D0531-1582-2D8F-133C-E8F5A90029E7}"/>
              </a:ext>
            </a:extLst>
          </p:cNvPr>
          <p:cNvSpPr>
            <a:spLocks noGrp="1"/>
          </p:cNvSpPr>
          <p:nvPr>
            <p:ph type="title"/>
          </p:nvPr>
        </p:nvSpPr>
        <p:spPr/>
        <p:txBody>
          <a:bodyPr/>
          <a:lstStyle/>
          <a:p>
            <a:r>
              <a:rPr lang="en-US" sz="3600" b="1" dirty="0"/>
              <a:t>Defining the role</a:t>
            </a:r>
          </a:p>
        </p:txBody>
      </p:sp>
      <p:sp>
        <p:nvSpPr>
          <p:cNvPr id="3" name="Content Placeholder 2">
            <a:extLst>
              <a:ext uri="{FF2B5EF4-FFF2-40B4-BE49-F238E27FC236}">
                <a16:creationId xmlns:a16="http://schemas.microsoft.com/office/drawing/2014/main" id="{6DD1345D-A893-CA9C-9EB0-0B09BA91DDB0}"/>
              </a:ext>
            </a:extLst>
          </p:cNvPr>
          <p:cNvSpPr>
            <a:spLocks noGrp="1"/>
          </p:cNvSpPr>
          <p:nvPr>
            <p:ph idx="1"/>
          </p:nvPr>
        </p:nvSpPr>
        <p:spPr/>
        <p:txBody>
          <a:bodyPr/>
          <a:lstStyle/>
          <a:p>
            <a:r>
              <a:rPr lang="en-US" sz="2400" dirty="0"/>
              <a:t>Defining the role start with a job analysis, in which the HR specialists will spend time gathering information about a job. The </a:t>
            </a:r>
            <a:r>
              <a:rPr lang="en-US" sz="2400" b="1" dirty="0"/>
              <a:t>job description</a:t>
            </a:r>
            <a:r>
              <a:rPr lang="en-US" sz="2400" dirty="0"/>
              <a:t> the </a:t>
            </a:r>
            <a:r>
              <a:rPr lang="en-US" sz="2400" b="1" dirty="0"/>
              <a:t>candidate specification</a:t>
            </a:r>
            <a:r>
              <a:rPr lang="en-US" sz="2400" dirty="0"/>
              <a:t> should include elements such as the </a:t>
            </a:r>
            <a:r>
              <a:rPr lang="en-US" sz="2400" b="1" i="1" dirty="0"/>
              <a:t>job purpose</a:t>
            </a:r>
            <a:r>
              <a:rPr lang="en-US" sz="2400" dirty="0"/>
              <a:t> and </a:t>
            </a:r>
            <a:r>
              <a:rPr lang="en-US" sz="2400" b="1" i="1" dirty="0"/>
              <a:t>duties</a:t>
            </a:r>
            <a:r>
              <a:rPr lang="en-US" sz="2400" dirty="0"/>
              <a:t> involved. </a:t>
            </a:r>
            <a:r>
              <a:rPr lang="en-US" sz="2400" b="1" i="1" dirty="0"/>
              <a:t>How</a:t>
            </a:r>
            <a:r>
              <a:rPr lang="en-US" sz="2400" dirty="0"/>
              <a:t> and </a:t>
            </a:r>
            <a:r>
              <a:rPr lang="en-US" sz="2400" b="1" i="1" dirty="0"/>
              <a:t>where</a:t>
            </a:r>
            <a:r>
              <a:rPr lang="en-US" sz="2400" dirty="0"/>
              <a:t> the work will be carried. </a:t>
            </a:r>
          </a:p>
          <a:p>
            <a:r>
              <a:rPr lang="en-US" sz="2400" dirty="0"/>
              <a:t>The job should then be advertised. The job advertisement must provide clear, and accurate information about the organization and the role. </a:t>
            </a:r>
          </a:p>
        </p:txBody>
      </p:sp>
      <p:sp>
        <p:nvSpPr>
          <p:cNvPr id="4" name="Date Placeholder 3">
            <a:extLst>
              <a:ext uri="{FF2B5EF4-FFF2-40B4-BE49-F238E27FC236}">
                <a16:creationId xmlns:a16="http://schemas.microsoft.com/office/drawing/2014/main" id="{AE3397E3-E87F-31F4-05BC-50C84CBFC729}"/>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04E14699-FC88-8272-60C9-350FDE10B965}"/>
              </a:ext>
            </a:extLst>
          </p:cNvPr>
          <p:cNvSpPr>
            <a:spLocks noGrp="1"/>
          </p:cNvSpPr>
          <p:nvPr>
            <p:ph type="sldNum" sz="quarter" idx="12"/>
          </p:nvPr>
        </p:nvSpPr>
        <p:spPr/>
        <p:txBody>
          <a:bodyPr/>
          <a:lstStyle/>
          <a:p>
            <a:pPr>
              <a:defRPr/>
            </a:pPr>
            <a:fld id="{E420D319-DD93-554E-8F0D-BBCEB2ABB842}" type="slidenum">
              <a:rPr lang="en-GB" altLang="en-US" smtClean="0"/>
              <a:pPr>
                <a:defRPr/>
              </a:pPr>
              <a:t>11</a:t>
            </a:fld>
            <a:endParaRPr lang="en-GB" altLang="en-US"/>
          </a:p>
        </p:txBody>
      </p:sp>
    </p:spTree>
    <p:extLst>
      <p:ext uri="{BB962C8B-B14F-4D97-AF65-F5344CB8AC3E}">
        <p14:creationId xmlns:p14="http://schemas.microsoft.com/office/powerpoint/2010/main" val="2923360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25DEF-10BB-FA07-A54C-D5457C67EB92}"/>
              </a:ext>
            </a:extLst>
          </p:cNvPr>
          <p:cNvSpPr>
            <a:spLocks noGrp="1"/>
          </p:cNvSpPr>
          <p:nvPr>
            <p:ph type="title"/>
          </p:nvPr>
        </p:nvSpPr>
        <p:spPr/>
        <p:txBody>
          <a:bodyPr/>
          <a:lstStyle/>
          <a:p>
            <a:r>
              <a:rPr lang="en-US" sz="3600" b="1" dirty="0"/>
              <a:t>Attracting the applicant</a:t>
            </a:r>
          </a:p>
        </p:txBody>
      </p:sp>
      <p:sp>
        <p:nvSpPr>
          <p:cNvPr id="3" name="Content Placeholder 2">
            <a:extLst>
              <a:ext uri="{FF2B5EF4-FFF2-40B4-BE49-F238E27FC236}">
                <a16:creationId xmlns:a16="http://schemas.microsoft.com/office/drawing/2014/main" id="{93107C76-D0DA-3877-3CC2-7D3765533395}"/>
              </a:ext>
            </a:extLst>
          </p:cNvPr>
          <p:cNvSpPr>
            <a:spLocks noGrp="1"/>
          </p:cNvSpPr>
          <p:nvPr>
            <p:ph idx="1"/>
          </p:nvPr>
        </p:nvSpPr>
        <p:spPr/>
        <p:txBody>
          <a:bodyPr/>
          <a:lstStyle/>
          <a:p>
            <a:r>
              <a:rPr lang="en-US" sz="2400" dirty="0"/>
              <a:t>Attracting qualified applicants is a crucial aspect of the recruitment process in human resources. To successfully attract potential candidates, HR professionals and organizations can implement a variety of strategies and practices:</a:t>
            </a:r>
            <a:endParaRPr lang="en-US" sz="2000" dirty="0"/>
          </a:p>
          <a:p>
            <a:r>
              <a:rPr lang="en-US" sz="2000" dirty="0"/>
              <a:t>Employee referral scheme</a:t>
            </a:r>
          </a:p>
          <a:p>
            <a:r>
              <a:rPr lang="en-US" sz="2000" dirty="0"/>
              <a:t>External recruitment</a:t>
            </a:r>
          </a:p>
          <a:p>
            <a:r>
              <a:rPr lang="en-US" sz="2000" dirty="0"/>
              <a:t>Internal recruitment</a:t>
            </a:r>
            <a:endParaRPr lang="en-US" sz="2400" dirty="0"/>
          </a:p>
        </p:txBody>
      </p:sp>
      <p:sp>
        <p:nvSpPr>
          <p:cNvPr id="4" name="Date Placeholder 3">
            <a:extLst>
              <a:ext uri="{FF2B5EF4-FFF2-40B4-BE49-F238E27FC236}">
                <a16:creationId xmlns:a16="http://schemas.microsoft.com/office/drawing/2014/main" id="{12616670-EEBB-BD5C-8EE7-AA2934DC9E1F}"/>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22A081FB-79E1-2872-A53F-6FDA73F32E05}"/>
              </a:ext>
            </a:extLst>
          </p:cNvPr>
          <p:cNvSpPr>
            <a:spLocks noGrp="1"/>
          </p:cNvSpPr>
          <p:nvPr>
            <p:ph type="sldNum" sz="quarter" idx="12"/>
          </p:nvPr>
        </p:nvSpPr>
        <p:spPr/>
        <p:txBody>
          <a:bodyPr/>
          <a:lstStyle/>
          <a:p>
            <a:pPr>
              <a:defRPr/>
            </a:pPr>
            <a:fld id="{E420D319-DD93-554E-8F0D-BBCEB2ABB842}" type="slidenum">
              <a:rPr lang="en-GB" altLang="en-US" smtClean="0"/>
              <a:pPr>
                <a:defRPr/>
              </a:pPr>
              <a:t>12</a:t>
            </a:fld>
            <a:endParaRPr lang="en-GB" altLang="en-US"/>
          </a:p>
        </p:txBody>
      </p:sp>
    </p:spTree>
    <p:extLst>
      <p:ext uri="{BB962C8B-B14F-4D97-AF65-F5344CB8AC3E}">
        <p14:creationId xmlns:p14="http://schemas.microsoft.com/office/powerpoint/2010/main" val="1681849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9DDEF-204E-2F04-FD6B-99D21E97B3F4}"/>
              </a:ext>
            </a:extLst>
          </p:cNvPr>
          <p:cNvSpPr>
            <a:spLocks noGrp="1"/>
          </p:cNvSpPr>
          <p:nvPr>
            <p:ph type="title"/>
          </p:nvPr>
        </p:nvSpPr>
        <p:spPr/>
        <p:txBody>
          <a:bodyPr/>
          <a:lstStyle/>
          <a:p>
            <a:r>
              <a:rPr lang="en-US" sz="3600" b="1" dirty="0"/>
              <a:t>Managing the application and selection process</a:t>
            </a:r>
          </a:p>
        </p:txBody>
      </p:sp>
      <p:sp>
        <p:nvSpPr>
          <p:cNvPr id="3" name="Content Placeholder 2">
            <a:extLst>
              <a:ext uri="{FF2B5EF4-FFF2-40B4-BE49-F238E27FC236}">
                <a16:creationId xmlns:a16="http://schemas.microsoft.com/office/drawing/2014/main" id="{F88021BA-36E6-D59C-7B4A-18EE36AB9B0A}"/>
              </a:ext>
            </a:extLst>
          </p:cNvPr>
          <p:cNvSpPr>
            <a:spLocks noGrp="1"/>
          </p:cNvSpPr>
          <p:nvPr>
            <p:ph idx="1"/>
          </p:nvPr>
        </p:nvSpPr>
        <p:spPr/>
        <p:txBody>
          <a:bodyPr/>
          <a:lstStyle/>
          <a:p>
            <a:r>
              <a:rPr lang="en-US" sz="2400" dirty="0"/>
              <a:t>The HR specialist should treat all applications with confidentiality and care. </a:t>
            </a:r>
          </a:p>
          <a:p>
            <a:r>
              <a:rPr lang="en-US" sz="2400" dirty="0"/>
              <a:t>Application forms provides information to be presented in a consistent way. It makes easy to collect information from job applicants systematically.</a:t>
            </a:r>
          </a:p>
          <a:p>
            <a:r>
              <a:rPr lang="en-US" sz="2400" dirty="0"/>
              <a:t>CVs and LinkedIn profile permits to see details about the candidate skills, competencies and abilities.</a:t>
            </a:r>
          </a:p>
          <a:p>
            <a:r>
              <a:rPr lang="en-US" sz="2400" dirty="0"/>
              <a:t>Selecting a candidate involves shortlisting the candidate based on necessary skills followed by the assessment stage to find out who is the most suitable for the job.</a:t>
            </a:r>
          </a:p>
        </p:txBody>
      </p:sp>
      <p:sp>
        <p:nvSpPr>
          <p:cNvPr id="4" name="Date Placeholder 3">
            <a:extLst>
              <a:ext uri="{FF2B5EF4-FFF2-40B4-BE49-F238E27FC236}">
                <a16:creationId xmlns:a16="http://schemas.microsoft.com/office/drawing/2014/main" id="{3E590AC1-9865-B983-9723-00248A08E495}"/>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9B6018F2-A267-D154-4000-40AA6B1D8E6D}"/>
              </a:ext>
            </a:extLst>
          </p:cNvPr>
          <p:cNvSpPr>
            <a:spLocks noGrp="1"/>
          </p:cNvSpPr>
          <p:nvPr>
            <p:ph type="sldNum" sz="quarter" idx="12"/>
          </p:nvPr>
        </p:nvSpPr>
        <p:spPr/>
        <p:txBody>
          <a:bodyPr/>
          <a:lstStyle/>
          <a:p>
            <a:pPr>
              <a:defRPr/>
            </a:pPr>
            <a:fld id="{E420D319-DD93-554E-8F0D-BBCEB2ABB842}" type="slidenum">
              <a:rPr lang="en-GB" altLang="en-US" smtClean="0"/>
              <a:pPr>
                <a:defRPr/>
              </a:pPr>
              <a:t>13</a:t>
            </a:fld>
            <a:endParaRPr lang="en-GB" altLang="en-US"/>
          </a:p>
        </p:txBody>
      </p:sp>
    </p:spTree>
    <p:extLst>
      <p:ext uri="{BB962C8B-B14F-4D97-AF65-F5344CB8AC3E}">
        <p14:creationId xmlns:p14="http://schemas.microsoft.com/office/powerpoint/2010/main" val="3401964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777F8-8F13-4973-AD17-1426B38C5E98}"/>
              </a:ext>
            </a:extLst>
          </p:cNvPr>
          <p:cNvSpPr>
            <a:spLocks noGrp="1"/>
          </p:cNvSpPr>
          <p:nvPr>
            <p:ph type="title"/>
          </p:nvPr>
        </p:nvSpPr>
        <p:spPr/>
        <p:txBody>
          <a:bodyPr/>
          <a:lstStyle/>
          <a:p>
            <a:r>
              <a:rPr lang="en-US" sz="3600" b="1" dirty="0"/>
              <a:t>Selection methods</a:t>
            </a:r>
          </a:p>
        </p:txBody>
      </p:sp>
      <p:sp>
        <p:nvSpPr>
          <p:cNvPr id="3" name="Content Placeholder 2">
            <a:extLst>
              <a:ext uri="{FF2B5EF4-FFF2-40B4-BE49-F238E27FC236}">
                <a16:creationId xmlns:a16="http://schemas.microsoft.com/office/drawing/2014/main" id="{923554F3-E37A-0406-9201-DC523A160C2F}"/>
              </a:ext>
            </a:extLst>
          </p:cNvPr>
          <p:cNvSpPr>
            <a:spLocks noGrp="1"/>
          </p:cNvSpPr>
          <p:nvPr>
            <p:ph idx="1"/>
          </p:nvPr>
        </p:nvSpPr>
        <p:spPr/>
        <p:txBody>
          <a:bodyPr/>
          <a:lstStyle/>
          <a:p>
            <a:r>
              <a:rPr lang="en-US" sz="2400" dirty="0"/>
              <a:t>Interviews</a:t>
            </a:r>
          </a:p>
          <a:p>
            <a:r>
              <a:rPr lang="en-US" sz="2400" dirty="0"/>
              <a:t>Psychometric testing</a:t>
            </a:r>
          </a:p>
          <a:p>
            <a:r>
              <a:rPr lang="en-US" sz="2400" dirty="0"/>
              <a:t>Skill-based assessment tasks</a:t>
            </a:r>
          </a:p>
          <a:p>
            <a:r>
              <a:rPr lang="en-US" sz="2400" dirty="0"/>
              <a:t>Assessment centers</a:t>
            </a:r>
          </a:p>
        </p:txBody>
      </p:sp>
      <p:sp>
        <p:nvSpPr>
          <p:cNvPr id="4" name="Date Placeholder 3">
            <a:extLst>
              <a:ext uri="{FF2B5EF4-FFF2-40B4-BE49-F238E27FC236}">
                <a16:creationId xmlns:a16="http://schemas.microsoft.com/office/drawing/2014/main" id="{9582D5EE-D36F-FC0C-C940-1A81821227BC}"/>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6E6691DB-A420-572E-ECC5-E99206902A8B}"/>
              </a:ext>
            </a:extLst>
          </p:cNvPr>
          <p:cNvSpPr>
            <a:spLocks noGrp="1"/>
          </p:cNvSpPr>
          <p:nvPr>
            <p:ph type="sldNum" sz="quarter" idx="12"/>
          </p:nvPr>
        </p:nvSpPr>
        <p:spPr/>
        <p:txBody>
          <a:bodyPr/>
          <a:lstStyle/>
          <a:p>
            <a:pPr>
              <a:defRPr/>
            </a:pPr>
            <a:fld id="{E420D319-DD93-554E-8F0D-BBCEB2ABB842}" type="slidenum">
              <a:rPr lang="en-GB" altLang="en-US" smtClean="0"/>
              <a:pPr>
                <a:defRPr/>
              </a:pPr>
              <a:t>14</a:t>
            </a:fld>
            <a:endParaRPr lang="en-GB" altLang="en-US"/>
          </a:p>
        </p:txBody>
      </p:sp>
    </p:spTree>
    <p:extLst>
      <p:ext uri="{BB962C8B-B14F-4D97-AF65-F5344CB8AC3E}">
        <p14:creationId xmlns:p14="http://schemas.microsoft.com/office/powerpoint/2010/main" val="200250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30A6E-0945-D9D0-B4EE-7BE0A15F57DA}"/>
              </a:ext>
            </a:extLst>
          </p:cNvPr>
          <p:cNvSpPr>
            <a:spLocks noGrp="1"/>
          </p:cNvSpPr>
          <p:nvPr>
            <p:ph type="title"/>
          </p:nvPr>
        </p:nvSpPr>
        <p:spPr/>
        <p:txBody>
          <a:bodyPr/>
          <a:lstStyle/>
          <a:p>
            <a:r>
              <a:rPr lang="en-US" sz="3600" b="1" dirty="0"/>
              <a:t>Making appointment</a:t>
            </a:r>
          </a:p>
        </p:txBody>
      </p:sp>
      <p:sp>
        <p:nvSpPr>
          <p:cNvPr id="3" name="Content Placeholder 2">
            <a:extLst>
              <a:ext uri="{FF2B5EF4-FFF2-40B4-BE49-F238E27FC236}">
                <a16:creationId xmlns:a16="http://schemas.microsoft.com/office/drawing/2014/main" id="{810AF33A-CAED-4402-0B60-4DCC0C3A77EC}"/>
              </a:ext>
            </a:extLst>
          </p:cNvPr>
          <p:cNvSpPr>
            <a:spLocks noGrp="1"/>
          </p:cNvSpPr>
          <p:nvPr>
            <p:ph idx="1"/>
          </p:nvPr>
        </p:nvSpPr>
        <p:spPr/>
        <p:txBody>
          <a:bodyPr/>
          <a:lstStyle/>
          <a:p>
            <a:r>
              <a:rPr lang="en-US" sz="2400" dirty="0"/>
              <a:t>When the selection phase is completed. UK employers should move to checking employees right to work and appropriate qualifications and certificates.</a:t>
            </a:r>
          </a:p>
          <a:p>
            <a:r>
              <a:rPr lang="en-US" sz="2400" dirty="0"/>
              <a:t>References are a common form and frequently sought from the employers to check the candidate credibility.</a:t>
            </a:r>
          </a:p>
          <a:p>
            <a:endParaRPr lang="en-US" dirty="0"/>
          </a:p>
        </p:txBody>
      </p:sp>
      <p:sp>
        <p:nvSpPr>
          <p:cNvPr id="4" name="Date Placeholder 3">
            <a:extLst>
              <a:ext uri="{FF2B5EF4-FFF2-40B4-BE49-F238E27FC236}">
                <a16:creationId xmlns:a16="http://schemas.microsoft.com/office/drawing/2014/main" id="{D8426622-ABB8-F7BD-4464-81C06F8DFC8F}"/>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6502228C-6AC9-C5EF-1614-FDA1B1A73E89}"/>
              </a:ext>
            </a:extLst>
          </p:cNvPr>
          <p:cNvSpPr>
            <a:spLocks noGrp="1"/>
          </p:cNvSpPr>
          <p:nvPr>
            <p:ph type="sldNum" sz="quarter" idx="12"/>
          </p:nvPr>
        </p:nvSpPr>
        <p:spPr/>
        <p:txBody>
          <a:bodyPr/>
          <a:lstStyle/>
          <a:p>
            <a:pPr>
              <a:defRPr/>
            </a:pPr>
            <a:fld id="{E420D319-DD93-554E-8F0D-BBCEB2ABB842}" type="slidenum">
              <a:rPr lang="en-GB" altLang="en-US" smtClean="0"/>
              <a:pPr>
                <a:defRPr/>
              </a:pPr>
              <a:t>15</a:t>
            </a:fld>
            <a:endParaRPr lang="en-GB" altLang="en-US"/>
          </a:p>
        </p:txBody>
      </p:sp>
    </p:spTree>
    <p:extLst>
      <p:ext uri="{BB962C8B-B14F-4D97-AF65-F5344CB8AC3E}">
        <p14:creationId xmlns:p14="http://schemas.microsoft.com/office/powerpoint/2010/main" val="2380360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ECE59-1419-6124-8E3D-77D7057EEC05}"/>
              </a:ext>
            </a:extLst>
          </p:cNvPr>
          <p:cNvSpPr>
            <a:spLocks noGrp="1"/>
          </p:cNvSpPr>
          <p:nvPr>
            <p:ph type="title"/>
          </p:nvPr>
        </p:nvSpPr>
        <p:spPr/>
        <p:txBody>
          <a:bodyPr/>
          <a:lstStyle/>
          <a:p>
            <a:r>
              <a:rPr lang="en-US" sz="3600" b="1" dirty="0"/>
              <a:t>Talent management</a:t>
            </a:r>
          </a:p>
        </p:txBody>
      </p:sp>
      <p:sp>
        <p:nvSpPr>
          <p:cNvPr id="3" name="Content Placeholder 2">
            <a:extLst>
              <a:ext uri="{FF2B5EF4-FFF2-40B4-BE49-F238E27FC236}">
                <a16:creationId xmlns:a16="http://schemas.microsoft.com/office/drawing/2014/main" id="{730ED9CB-5024-C42B-80A4-F3B956B0894E}"/>
              </a:ext>
            </a:extLst>
          </p:cNvPr>
          <p:cNvSpPr>
            <a:spLocks noGrp="1"/>
          </p:cNvSpPr>
          <p:nvPr>
            <p:ph idx="1"/>
          </p:nvPr>
        </p:nvSpPr>
        <p:spPr/>
        <p:txBody>
          <a:bodyPr/>
          <a:lstStyle/>
          <a:p>
            <a:pPr algn="l"/>
            <a:r>
              <a:rPr lang="en-GB" sz="2400" b="0" i="0" dirty="0">
                <a:solidFill>
                  <a:srgbClr val="202020"/>
                </a:solidFill>
                <a:effectLst/>
                <a:latin typeface="Museo"/>
              </a:rPr>
              <a:t>There are many definitions of the term ‘talent’. According to CIPD (2022), </a:t>
            </a:r>
            <a:r>
              <a:rPr lang="en-GB" sz="2400" b="1" i="0" dirty="0">
                <a:solidFill>
                  <a:srgbClr val="202020"/>
                </a:solidFill>
                <a:effectLst/>
                <a:latin typeface="Museo"/>
              </a:rPr>
              <a:t>talent</a:t>
            </a:r>
            <a:r>
              <a:rPr lang="en-GB" sz="2400" b="0" i="0" dirty="0">
                <a:solidFill>
                  <a:srgbClr val="202020"/>
                </a:solidFill>
                <a:effectLst/>
                <a:latin typeface="Museo"/>
              </a:rPr>
              <a:t> refers to people who can make a difference to organisational growth and performance, either through their immediate contribution (e.g., skills/competencies) or by reaching their highest levels of potential. While </a:t>
            </a:r>
            <a:r>
              <a:rPr lang="en-GB" sz="2400" b="1" dirty="0">
                <a:solidFill>
                  <a:srgbClr val="202020"/>
                </a:solidFill>
                <a:latin typeface="Museo"/>
              </a:rPr>
              <a:t>t</a:t>
            </a:r>
            <a:r>
              <a:rPr lang="en-GB" sz="2400" b="1" i="0" dirty="0">
                <a:solidFill>
                  <a:srgbClr val="202020"/>
                </a:solidFill>
                <a:effectLst/>
                <a:latin typeface="Museo"/>
              </a:rPr>
              <a:t>alent management</a:t>
            </a:r>
            <a:r>
              <a:rPr lang="en-GB" sz="2400" b="0" i="0" dirty="0">
                <a:solidFill>
                  <a:srgbClr val="202020"/>
                </a:solidFill>
                <a:effectLst/>
                <a:latin typeface="Museo"/>
              </a:rPr>
              <a:t> refers to the attraction, identification, development, engagement, retention, and deployment of those people who are of valuable to an organisation because of their high abilities and qualities or because they work in critical roles.</a:t>
            </a:r>
          </a:p>
          <a:p>
            <a:endParaRPr lang="en-US" dirty="0"/>
          </a:p>
        </p:txBody>
      </p:sp>
      <p:sp>
        <p:nvSpPr>
          <p:cNvPr id="4" name="Date Placeholder 3">
            <a:extLst>
              <a:ext uri="{FF2B5EF4-FFF2-40B4-BE49-F238E27FC236}">
                <a16:creationId xmlns:a16="http://schemas.microsoft.com/office/drawing/2014/main" id="{6B958608-D6A2-5ED6-348D-B3F2576D3872}"/>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3FA85529-4E82-A2C4-AAEF-5C1B261972B5}"/>
              </a:ext>
            </a:extLst>
          </p:cNvPr>
          <p:cNvSpPr>
            <a:spLocks noGrp="1"/>
          </p:cNvSpPr>
          <p:nvPr>
            <p:ph type="sldNum" sz="quarter" idx="12"/>
          </p:nvPr>
        </p:nvSpPr>
        <p:spPr/>
        <p:txBody>
          <a:bodyPr/>
          <a:lstStyle/>
          <a:p>
            <a:pPr>
              <a:defRPr/>
            </a:pPr>
            <a:fld id="{E420D319-DD93-554E-8F0D-BBCEB2ABB842}" type="slidenum">
              <a:rPr lang="en-GB" altLang="en-US" smtClean="0"/>
              <a:pPr>
                <a:defRPr/>
              </a:pPr>
              <a:t>16</a:t>
            </a:fld>
            <a:endParaRPr lang="en-GB" altLang="en-US"/>
          </a:p>
        </p:txBody>
      </p:sp>
    </p:spTree>
    <p:extLst>
      <p:ext uri="{BB962C8B-B14F-4D97-AF65-F5344CB8AC3E}">
        <p14:creationId xmlns:p14="http://schemas.microsoft.com/office/powerpoint/2010/main" val="306877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F88D-9D3F-8136-797D-EA89E73D8E37}"/>
              </a:ext>
            </a:extLst>
          </p:cNvPr>
          <p:cNvSpPr>
            <a:spLocks noGrp="1"/>
          </p:cNvSpPr>
          <p:nvPr>
            <p:ph type="title"/>
          </p:nvPr>
        </p:nvSpPr>
        <p:spPr/>
        <p:txBody>
          <a:bodyPr/>
          <a:lstStyle/>
          <a:p>
            <a:r>
              <a:rPr lang="en-US" sz="3600" b="1" dirty="0"/>
              <a:t>Characteristics of talent management</a:t>
            </a:r>
          </a:p>
        </p:txBody>
      </p:sp>
      <p:sp>
        <p:nvSpPr>
          <p:cNvPr id="3" name="Content Placeholder 2">
            <a:extLst>
              <a:ext uri="{FF2B5EF4-FFF2-40B4-BE49-F238E27FC236}">
                <a16:creationId xmlns:a16="http://schemas.microsoft.com/office/drawing/2014/main" id="{90588CC8-B625-5101-A0E9-A75B38BCC6F1}"/>
              </a:ext>
            </a:extLst>
          </p:cNvPr>
          <p:cNvSpPr>
            <a:spLocks noGrp="1"/>
          </p:cNvSpPr>
          <p:nvPr>
            <p:ph idx="1"/>
          </p:nvPr>
        </p:nvSpPr>
        <p:spPr/>
        <p:txBody>
          <a:bodyPr/>
          <a:lstStyle/>
          <a:p>
            <a:pPr algn="l"/>
            <a:r>
              <a:rPr lang="en-GB" sz="2400" b="0" i="0" dirty="0">
                <a:solidFill>
                  <a:srgbClr val="202020"/>
                </a:solidFill>
                <a:effectLst/>
                <a:latin typeface="Museo"/>
              </a:rPr>
              <a:t>A talent management is concerned about </a:t>
            </a:r>
          </a:p>
          <a:p>
            <a:pPr algn="l"/>
            <a:r>
              <a:rPr lang="en-GB" sz="2400" dirty="0">
                <a:solidFill>
                  <a:srgbClr val="202020"/>
                </a:solidFill>
                <a:latin typeface="Museo"/>
              </a:rPr>
              <a:t>H</a:t>
            </a:r>
            <a:r>
              <a:rPr lang="en-GB" sz="2400" b="0" i="0" dirty="0">
                <a:solidFill>
                  <a:srgbClr val="202020"/>
                </a:solidFill>
                <a:effectLst/>
                <a:latin typeface="Museo"/>
              </a:rPr>
              <a:t>ow to improve the potential of those working within an organisation </a:t>
            </a:r>
          </a:p>
          <a:p>
            <a:pPr algn="l">
              <a:buFont typeface="Arial" panose="020B0604020202020204" pitchFamily="34" charset="0"/>
              <a:buChar char="•"/>
            </a:pPr>
            <a:r>
              <a:rPr lang="en-GB" sz="2400" dirty="0">
                <a:solidFill>
                  <a:srgbClr val="202020"/>
                </a:solidFill>
                <a:latin typeface="Museo"/>
              </a:rPr>
              <a:t>How to reach and retain t</a:t>
            </a:r>
            <a:r>
              <a:rPr lang="en-GB" sz="2400" b="0" i="0" dirty="0">
                <a:solidFill>
                  <a:srgbClr val="202020"/>
                </a:solidFill>
                <a:effectLst/>
                <a:latin typeface="Museo"/>
              </a:rPr>
              <a:t>he talent populations needed </a:t>
            </a:r>
          </a:p>
          <a:p>
            <a:pPr algn="l">
              <a:buFont typeface="Arial" panose="020B0604020202020204" pitchFamily="34" charset="0"/>
              <a:buChar char="•"/>
            </a:pPr>
            <a:r>
              <a:rPr lang="en-GB" sz="2400" dirty="0">
                <a:solidFill>
                  <a:srgbClr val="202020"/>
                </a:solidFill>
                <a:latin typeface="Museo"/>
              </a:rPr>
              <a:t>T</a:t>
            </a:r>
            <a:r>
              <a:rPr lang="en-GB" sz="2400" b="0" i="0" dirty="0">
                <a:solidFill>
                  <a:srgbClr val="202020"/>
                </a:solidFill>
                <a:effectLst/>
                <a:latin typeface="Museo"/>
              </a:rPr>
              <a:t>he development path for the individuals who sit within these populations. </a:t>
            </a:r>
          </a:p>
          <a:p>
            <a:pPr algn="l"/>
            <a:r>
              <a:rPr lang="en-GB" sz="2400" dirty="0">
                <a:solidFill>
                  <a:srgbClr val="202020"/>
                </a:solidFill>
                <a:latin typeface="Museo"/>
              </a:rPr>
              <a:t>I</a:t>
            </a:r>
            <a:r>
              <a:rPr lang="en-GB" sz="2400" b="0" i="0" dirty="0">
                <a:solidFill>
                  <a:srgbClr val="202020"/>
                </a:solidFill>
                <a:effectLst/>
                <a:latin typeface="Museo"/>
              </a:rPr>
              <a:t>dentify critical talent, while supporting the retention and accelerated progression of those capable of excelling. </a:t>
            </a:r>
          </a:p>
          <a:p>
            <a:pPr algn="l"/>
            <a:r>
              <a:rPr lang="en-GB" sz="2400" b="0" i="0" dirty="0">
                <a:solidFill>
                  <a:srgbClr val="202020"/>
                </a:solidFill>
                <a:effectLst/>
                <a:latin typeface="Museo"/>
              </a:rPr>
              <a:t>Ability to work with diverse talent pools.</a:t>
            </a:r>
          </a:p>
          <a:p>
            <a:endParaRPr lang="en-US" dirty="0"/>
          </a:p>
        </p:txBody>
      </p:sp>
      <p:sp>
        <p:nvSpPr>
          <p:cNvPr id="4" name="Date Placeholder 3">
            <a:extLst>
              <a:ext uri="{FF2B5EF4-FFF2-40B4-BE49-F238E27FC236}">
                <a16:creationId xmlns:a16="http://schemas.microsoft.com/office/drawing/2014/main" id="{F0D2BEAD-9A9C-0FFF-6E24-2DC034015162}"/>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A3F50C09-5887-3C9F-0444-3ACFE5BD1FF7}"/>
              </a:ext>
            </a:extLst>
          </p:cNvPr>
          <p:cNvSpPr>
            <a:spLocks noGrp="1"/>
          </p:cNvSpPr>
          <p:nvPr>
            <p:ph type="sldNum" sz="quarter" idx="12"/>
          </p:nvPr>
        </p:nvSpPr>
        <p:spPr/>
        <p:txBody>
          <a:bodyPr/>
          <a:lstStyle/>
          <a:p>
            <a:pPr>
              <a:defRPr/>
            </a:pPr>
            <a:fld id="{E420D319-DD93-554E-8F0D-BBCEB2ABB842}" type="slidenum">
              <a:rPr lang="en-GB" altLang="en-US" smtClean="0"/>
              <a:pPr>
                <a:defRPr/>
              </a:pPr>
              <a:t>17</a:t>
            </a:fld>
            <a:endParaRPr lang="en-GB" altLang="en-US"/>
          </a:p>
        </p:txBody>
      </p:sp>
    </p:spTree>
    <p:extLst>
      <p:ext uri="{BB962C8B-B14F-4D97-AF65-F5344CB8AC3E}">
        <p14:creationId xmlns:p14="http://schemas.microsoft.com/office/powerpoint/2010/main" val="2793392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1D7DD-CBD8-FFF1-965B-2AC7DEF7F08A}"/>
              </a:ext>
            </a:extLst>
          </p:cNvPr>
          <p:cNvSpPr>
            <a:spLocks noGrp="1"/>
          </p:cNvSpPr>
          <p:nvPr>
            <p:ph type="title"/>
          </p:nvPr>
        </p:nvSpPr>
        <p:spPr/>
        <p:txBody>
          <a:bodyPr/>
          <a:lstStyle/>
          <a:p>
            <a:r>
              <a:rPr lang="en-US" sz="3600" b="1" dirty="0"/>
              <a:t>Benefits of talent management</a:t>
            </a:r>
          </a:p>
        </p:txBody>
      </p:sp>
      <p:sp>
        <p:nvSpPr>
          <p:cNvPr id="3" name="Content Placeholder 2">
            <a:extLst>
              <a:ext uri="{FF2B5EF4-FFF2-40B4-BE49-F238E27FC236}">
                <a16:creationId xmlns:a16="http://schemas.microsoft.com/office/drawing/2014/main" id="{08E3BE02-3B85-0AE2-6FDC-8CEBF780AD5F}"/>
              </a:ext>
            </a:extLst>
          </p:cNvPr>
          <p:cNvSpPr>
            <a:spLocks noGrp="1"/>
          </p:cNvSpPr>
          <p:nvPr>
            <p:ph idx="1"/>
          </p:nvPr>
        </p:nvSpPr>
        <p:spPr/>
        <p:txBody>
          <a:bodyPr/>
          <a:lstStyle/>
          <a:p>
            <a:pPr marL="0" indent="0" algn="l">
              <a:buNone/>
            </a:pPr>
            <a:r>
              <a:rPr lang="en-GB" sz="2400" b="0" i="0" dirty="0">
                <a:solidFill>
                  <a:srgbClr val="202020"/>
                </a:solidFill>
                <a:effectLst/>
              </a:rPr>
              <a:t>A talent management strategy has multiple benefits including:</a:t>
            </a:r>
          </a:p>
          <a:p>
            <a:pPr algn="l">
              <a:buFont typeface="Arial" panose="020B0604020202020204" pitchFamily="34" charset="0"/>
              <a:buChar char="•"/>
            </a:pPr>
            <a:r>
              <a:rPr lang="en-GB" sz="2400" b="0" i="0" dirty="0">
                <a:solidFill>
                  <a:srgbClr val="202020"/>
                </a:solidFill>
                <a:effectLst/>
              </a:rPr>
              <a:t>Creating work and growth opportunities for people working in an organization.</a:t>
            </a:r>
          </a:p>
          <a:p>
            <a:pPr algn="l">
              <a:buFont typeface="Arial" panose="020B0604020202020204" pitchFamily="34" charset="0"/>
              <a:buChar char="•"/>
            </a:pPr>
            <a:r>
              <a:rPr lang="en-GB" sz="2400" b="0" i="0" dirty="0">
                <a:solidFill>
                  <a:srgbClr val="202020"/>
                </a:solidFill>
                <a:effectLst/>
              </a:rPr>
              <a:t>Building a high-performance workplace.</a:t>
            </a:r>
          </a:p>
          <a:p>
            <a:pPr algn="l">
              <a:buFont typeface="Arial" panose="020B0604020202020204" pitchFamily="34" charset="0"/>
              <a:buChar char="•"/>
            </a:pPr>
            <a:r>
              <a:rPr lang="en-GB" sz="2400" b="0" i="0" dirty="0">
                <a:solidFill>
                  <a:srgbClr val="202020"/>
                </a:solidFill>
                <a:effectLst/>
              </a:rPr>
              <a:t>Ensuring inclusion and diversity.</a:t>
            </a:r>
          </a:p>
          <a:p>
            <a:pPr algn="l">
              <a:buFont typeface="Arial" panose="020B0604020202020204" pitchFamily="34" charset="0"/>
              <a:buChar char="•"/>
            </a:pPr>
            <a:r>
              <a:rPr lang="en-GB" sz="2400" b="0" i="0" dirty="0">
                <a:solidFill>
                  <a:srgbClr val="202020"/>
                </a:solidFill>
                <a:effectLst/>
              </a:rPr>
              <a:t>Encouraging continuous learning and development.</a:t>
            </a:r>
          </a:p>
          <a:p>
            <a:pPr algn="l">
              <a:buFont typeface="Arial" panose="020B0604020202020204" pitchFamily="34" charset="0"/>
              <a:buChar char="•"/>
            </a:pPr>
            <a:r>
              <a:rPr lang="en-GB" sz="2400" b="0" i="0" dirty="0">
                <a:solidFill>
                  <a:srgbClr val="202020"/>
                </a:solidFill>
                <a:effectLst/>
              </a:rPr>
              <a:t>Increasing employee</a:t>
            </a:r>
            <a:r>
              <a:rPr lang="en-GB" sz="2400" dirty="0">
                <a:solidFill>
                  <a:srgbClr val="202020"/>
                </a:solidFill>
              </a:rPr>
              <a:t>’s engagement and </a:t>
            </a:r>
            <a:r>
              <a:rPr lang="en-GB" sz="2400" b="0" i="0" dirty="0">
                <a:solidFill>
                  <a:srgbClr val="202020"/>
                </a:solidFill>
                <a:effectLst/>
              </a:rPr>
              <a:t>productivity.</a:t>
            </a:r>
          </a:p>
          <a:p>
            <a:endParaRPr lang="en-US" dirty="0"/>
          </a:p>
        </p:txBody>
      </p:sp>
      <p:sp>
        <p:nvSpPr>
          <p:cNvPr id="4" name="Date Placeholder 3">
            <a:extLst>
              <a:ext uri="{FF2B5EF4-FFF2-40B4-BE49-F238E27FC236}">
                <a16:creationId xmlns:a16="http://schemas.microsoft.com/office/drawing/2014/main" id="{09AEED00-1D83-EB29-5E0E-CEF0153D49FB}"/>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DF770050-0616-1E3D-D38C-4BBE100E9C67}"/>
              </a:ext>
            </a:extLst>
          </p:cNvPr>
          <p:cNvSpPr>
            <a:spLocks noGrp="1"/>
          </p:cNvSpPr>
          <p:nvPr>
            <p:ph type="sldNum" sz="quarter" idx="12"/>
          </p:nvPr>
        </p:nvSpPr>
        <p:spPr/>
        <p:txBody>
          <a:bodyPr/>
          <a:lstStyle/>
          <a:p>
            <a:pPr>
              <a:defRPr/>
            </a:pPr>
            <a:fld id="{E420D319-DD93-554E-8F0D-BBCEB2ABB842}" type="slidenum">
              <a:rPr lang="en-GB" altLang="en-US" smtClean="0"/>
              <a:pPr>
                <a:defRPr/>
              </a:pPr>
              <a:t>18</a:t>
            </a:fld>
            <a:endParaRPr lang="en-GB" altLang="en-US"/>
          </a:p>
        </p:txBody>
      </p:sp>
    </p:spTree>
    <p:extLst>
      <p:ext uri="{BB962C8B-B14F-4D97-AF65-F5344CB8AC3E}">
        <p14:creationId xmlns:p14="http://schemas.microsoft.com/office/powerpoint/2010/main" val="1074717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E4CA9-E2D1-B1DB-D3CD-DAD3CFDF2E38}"/>
              </a:ext>
            </a:extLst>
          </p:cNvPr>
          <p:cNvSpPr>
            <a:spLocks noGrp="1"/>
          </p:cNvSpPr>
          <p:nvPr>
            <p:ph type="title"/>
          </p:nvPr>
        </p:nvSpPr>
        <p:spPr/>
        <p:txBody>
          <a:bodyPr/>
          <a:lstStyle/>
          <a:p>
            <a:r>
              <a:rPr lang="en-US" sz="3600" b="1" dirty="0"/>
              <a:t>Pay and reward</a:t>
            </a:r>
          </a:p>
        </p:txBody>
      </p:sp>
      <p:sp>
        <p:nvSpPr>
          <p:cNvPr id="3" name="Content Placeholder 2">
            <a:extLst>
              <a:ext uri="{FF2B5EF4-FFF2-40B4-BE49-F238E27FC236}">
                <a16:creationId xmlns:a16="http://schemas.microsoft.com/office/drawing/2014/main" id="{A9C244C8-C50F-254E-47F8-8FC737209A65}"/>
              </a:ext>
            </a:extLst>
          </p:cNvPr>
          <p:cNvSpPr>
            <a:spLocks noGrp="1"/>
          </p:cNvSpPr>
          <p:nvPr>
            <p:ph idx="1"/>
          </p:nvPr>
        </p:nvSpPr>
        <p:spPr/>
        <p:txBody>
          <a:bodyPr/>
          <a:lstStyle/>
          <a:p>
            <a:r>
              <a:rPr lang="en-GB" sz="2400" b="0" i="0" dirty="0">
                <a:solidFill>
                  <a:srgbClr val="202020"/>
                </a:solidFill>
                <a:effectLst/>
              </a:rPr>
              <a:t>A pay structure refers to wage grades, and/or levels related to a specific job within a hierarchy or series. It provides a framework to implement reward strategies and policies.</a:t>
            </a:r>
          </a:p>
          <a:p>
            <a:r>
              <a:rPr lang="en-US" sz="2400" dirty="0"/>
              <a:t>Reward is concerned about designing and implementing strategies that ensure employees are having rewards in line with the organizational context.</a:t>
            </a:r>
          </a:p>
        </p:txBody>
      </p:sp>
      <p:sp>
        <p:nvSpPr>
          <p:cNvPr id="4" name="Date Placeholder 3">
            <a:extLst>
              <a:ext uri="{FF2B5EF4-FFF2-40B4-BE49-F238E27FC236}">
                <a16:creationId xmlns:a16="http://schemas.microsoft.com/office/drawing/2014/main" id="{FCE830BE-182D-922A-1363-7D4300C3D39B}"/>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B22EC987-7C1C-34FB-ED86-ABE8C4CEBACD}"/>
              </a:ext>
            </a:extLst>
          </p:cNvPr>
          <p:cNvSpPr>
            <a:spLocks noGrp="1"/>
          </p:cNvSpPr>
          <p:nvPr>
            <p:ph type="sldNum" sz="quarter" idx="12"/>
          </p:nvPr>
        </p:nvSpPr>
        <p:spPr/>
        <p:txBody>
          <a:bodyPr/>
          <a:lstStyle/>
          <a:p>
            <a:pPr>
              <a:defRPr/>
            </a:pPr>
            <a:fld id="{E420D319-DD93-554E-8F0D-BBCEB2ABB842}" type="slidenum">
              <a:rPr lang="en-GB" altLang="en-US" smtClean="0"/>
              <a:pPr>
                <a:defRPr/>
              </a:pPr>
              <a:t>19</a:t>
            </a:fld>
            <a:endParaRPr lang="en-GB" altLang="en-US"/>
          </a:p>
        </p:txBody>
      </p:sp>
    </p:spTree>
    <p:extLst>
      <p:ext uri="{BB962C8B-B14F-4D97-AF65-F5344CB8AC3E}">
        <p14:creationId xmlns:p14="http://schemas.microsoft.com/office/powerpoint/2010/main" val="19853162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956D2-69DE-5749-6BF2-75DFF8D95048}"/>
              </a:ext>
            </a:extLst>
          </p:cNvPr>
          <p:cNvSpPr>
            <a:spLocks noGrp="1"/>
          </p:cNvSpPr>
          <p:nvPr>
            <p:ph type="title"/>
          </p:nvPr>
        </p:nvSpPr>
        <p:spPr/>
        <p:txBody>
          <a:bodyPr/>
          <a:lstStyle/>
          <a:p>
            <a:r>
              <a:rPr lang="en-US" sz="3600" b="1" dirty="0"/>
              <a:t>Benefits of pay and reward</a:t>
            </a:r>
          </a:p>
        </p:txBody>
      </p:sp>
      <p:sp>
        <p:nvSpPr>
          <p:cNvPr id="3" name="Content Placeholder 2">
            <a:extLst>
              <a:ext uri="{FF2B5EF4-FFF2-40B4-BE49-F238E27FC236}">
                <a16:creationId xmlns:a16="http://schemas.microsoft.com/office/drawing/2014/main" id="{026E1903-E2D9-BEC3-3B5D-01F29BAC132F}"/>
              </a:ext>
            </a:extLst>
          </p:cNvPr>
          <p:cNvSpPr>
            <a:spLocks noGrp="1"/>
          </p:cNvSpPr>
          <p:nvPr>
            <p:ph idx="1"/>
          </p:nvPr>
        </p:nvSpPr>
        <p:spPr/>
        <p:txBody>
          <a:bodyPr/>
          <a:lstStyle/>
          <a:p>
            <a:pPr algn="l"/>
            <a:r>
              <a:rPr lang="en-GB" sz="2400" b="0" i="0" dirty="0">
                <a:solidFill>
                  <a:srgbClr val="202020"/>
                </a:solidFill>
                <a:effectLst/>
              </a:rPr>
              <a:t>Organisations should focus effectively on pay and reward to:</a:t>
            </a:r>
          </a:p>
          <a:p>
            <a:pPr algn="l">
              <a:buFont typeface="Arial" panose="020B0604020202020204" pitchFamily="34" charset="0"/>
              <a:buChar char="•"/>
            </a:pPr>
            <a:r>
              <a:rPr lang="en-GB" sz="2400" b="0" i="0" dirty="0">
                <a:solidFill>
                  <a:srgbClr val="202020"/>
                </a:solidFill>
                <a:effectLst/>
              </a:rPr>
              <a:t>Encourage employee behaviours and increase their engagement.</a:t>
            </a:r>
          </a:p>
          <a:p>
            <a:pPr algn="l">
              <a:buFont typeface="Arial" panose="020B0604020202020204" pitchFamily="34" charset="0"/>
              <a:buChar char="•"/>
            </a:pPr>
            <a:r>
              <a:rPr lang="en-GB" sz="2400" b="0" i="0" dirty="0">
                <a:solidFill>
                  <a:srgbClr val="202020"/>
                </a:solidFill>
                <a:effectLst/>
              </a:rPr>
              <a:t>Maintain pay competitiveness in th</a:t>
            </a:r>
            <a:r>
              <a:rPr lang="en-GB" sz="2400" dirty="0">
                <a:solidFill>
                  <a:srgbClr val="202020"/>
                </a:solidFill>
              </a:rPr>
              <a:t>e market.</a:t>
            </a:r>
            <a:endParaRPr lang="en-GB" sz="2400" b="0" i="0" dirty="0">
              <a:solidFill>
                <a:srgbClr val="202020"/>
              </a:solidFill>
              <a:effectLst/>
            </a:endParaRPr>
          </a:p>
          <a:p>
            <a:pPr algn="l">
              <a:buFont typeface="Arial" panose="020B0604020202020204" pitchFamily="34" charset="0"/>
              <a:buChar char="•"/>
            </a:pPr>
            <a:r>
              <a:rPr lang="en-GB" sz="2400" b="0" i="0" dirty="0">
                <a:solidFill>
                  <a:srgbClr val="202020"/>
                </a:solidFill>
                <a:effectLst/>
              </a:rPr>
              <a:t>Provide a fair and transparent process to determine individual wages and rewards increases.</a:t>
            </a:r>
          </a:p>
          <a:p>
            <a:pPr marL="0" indent="0">
              <a:buNone/>
            </a:pPr>
            <a:endParaRPr lang="en-US" dirty="0"/>
          </a:p>
        </p:txBody>
      </p:sp>
      <p:sp>
        <p:nvSpPr>
          <p:cNvPr id="4" name="Date Placeholder 3">
            <a:extLst>
              <a:ext uri="{FF2B5EF4-FFF2-40B4-BE49-F238E27FC236}">
                <a16:creationId xmlns:a16="http://schemas.microsoft.com/office/drawing/2014/main" id="{482B1754-967F-0FFB-AE19-7C6E777368E9}"/>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E7B8D9AD-5A9D-6BEC-4A22-3A7667A63F9D}"/>
              </a:ext>
            </a:extLst>
          </p:cNvPr>
          <p:cNvSpPr>
            <a:spLocks noGrp="1"/>
          </p:cNvSpPr>
          <p:nvPr>
            <p:ph type="sldNum" sz="quarter" idx="12"/>
          </p:nvPr>
        </p:nvSpPr>
        <p:spPr/>
        <p:txBody>
          <a:bodyPr/>
          <a:lstStyle/>
          <a:p>
            <a:pPr>
              <a:defRPr/>
            </a:pPr>
            <a:fld id="{E420D319-DD93-554E-8F0D-BBCEB2ABB842}" type="slidenum">
              <a:rPr lang="en-GB" altLang="en-US" smtClean="0"/>
              <a:pPr>
                <a:defRPr/>
              </a:pPr>
              <a:t>20</a:t>
            </a:fld>
            <a:endParaRPr lang="en-GB" altLang="en-US"/>
          </a:p>
        </p:txBody>
      </p:sp>
    </p:spTree>
    <p:extLst>
      <p:ext uri="{BB962C8B-B14F-4D97-AF65-F5344CB8AC3E}">
        <p14:creationId xmlns:p14="http://schemas.microsoft.com/office/powerpoint/2010/main" val="2124954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53CD0-239F-E33D-9ECA-8589E47A0825}"/>
              </a:ext>
            </a:extLst>
          </p:cNvPr>
          <p:cNvSpPr>
            <a:spLocks noGrp="1"/>
          </p:cNvSpPr>
          <p:nvPr>
            <p:ph type="title"/>
          </p:nvPr>
        </p:nvSpPr>
        <p:spPr/>
        <p:txBody>
          <a:bodyPr/>
          <a:lstStyle/>
          <a:p>
            <a:r>
              <a:rPr lang="en-US" sz="3600" b="1" dirty="0"/>
              <a:t>Training and development</a:t>
            </a:r>
          </a:p>
        </p:txBody>
      </p:sp>
      <p:sp>
        <p:nvSpPr>
          <p:cNvPr id="3" name="Content Placeholder 2">
            <a:extLst>
              <a:ext uri="{FF2B5EF4-FFF2-40B4-BE49-F238E27FC236}">
                <a16:creationId xmlns:a16="http://schemas.microsoft.com/office/drawing/2014/main" id="{D503DE48-7E85-15C1-6159-7619677FDFD7}"/>
              </a:ext>
            </a:extLst>
          </p:cNvPr>
          <p:cNvSpPr>
            <a:spLocks noGrp="1"/>
          </p:cNvSpPr>
          <p:nvPr>
            <p:ph idx="1"/>
          </p:nvPr>
        </p:nvSpPr>
        <p:spPr/>
        <p:txBody>
          <a:bodyPr/>
          <a:lstStyle/>
          <a:p>
            <a:r>
              <a:rPr lang="en-GB" sz="2400" b="0" i="0" dirty="0">
                <a:solidFill>
                  <a:srgbClr val="202020"/>
                </a:solidFill>
                <a:effectLst/>
              </a:rPr>
              <a:t>Training and development is concerned about creating the right learning environment for employees to learn and grow. </a:t>
            </a:r>
          </a:p>
          <a:p>
            <a:r>
              <a:rPr lang="en-GB" sz="2400" b="0" i="0" dirty="0">
                <a:solidFill>
                  <a:srgbClr val="202020"/>
                </a:solidFill>
                <a:effectLst/>
              </a:rPr>
              <a:t>It’s being able to understand the current and future capability needs of the organisation, as well as how to create a learning content that drives engagement and ensure ongoing professional development.</a:t>
            </a:r>
            <a:endParaRPr lang="en-US" sz="2400" dirty="0"/>
          </a:p>
        </p:txBody>
      </p:sp>
      <p:sp>
        <p:nvSpPr>
          <p:cNvPr id="4" name="Date Placeholder 3">
            <a:extLst>
              <a:ext uri="{FF2B5EF4-FFF2-40B4-BE49-F238E27FC236}">
                <a16:creationId xmlns:a16="http://schemas.microsoft.com/office/drawing/2014/main" id="{37D074F9-1FA9-EEB6-DC91-45F2BFE79EBA}"/>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1BFD68D8-9D48-AFA1-3BA6-D41C055B450F}"/>
              </a:ext>
            </a:extLst>
          </p:cNvPr>
          <p:cNvSpPr>
            <a:spLocks noGrp="1"/>
          </p:cNvSpPr>
          <p:nvPr>
            <p:ph type="sldNum" sz="quarter" idx="12"/>
          </p:nvPr>
        </p:nvSpPr>
        <p:spPr/>
        <p:txBody>
          <a:bodyPr/>
          <a:lstStyle/>
          <a:p>
            <a:pPr>
              <a:defRPr/>
            </a:pPr>
            <a:fld id="{E420D319-DD93-554E-8F0D-BBCEB2ABB842}" type="slidenum">
              <a:rPr lang="en-GB" altLang="en-US" smtClean="0"/>
              <a:pPr>
                <a:defRPr/>
              </a:pPr>
              <a:t>21</a:t>
            </a:fld>
            <a:endParaRPr lang="en-GB" altLang="en-US"/>
          </a:p>
        </p:txBody>
      </p:sp>
    </p:spTree>
    <p:extLst>
      <p:ext uri="{BB962C8B-B14F-4D97-AF65-F5344CB8AC3E}">
        <p14:creationId xmlns:p14="http://schemas.microsoft.com/office/powerpoint/2010/main" val="2564347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A8CE9-4343-E3FF-FC0B-452A067816FE}"/>
              </a:ext>
            </a:extLst>
          </p:cNvPr>
          <p:cNvSpPr>
            <a:spLocks noGrp="1"/>
          </p:cNvSpPr>
          <p:nvPr>
            <p:ph type="title"/>
          </p:nvPr>
        </p:nvSpPr>
        <p:spPr>
          <a:xfrm>
            <a:off x="457200" y="274638"/>
            <a:ext cx="8229600" cy="1143000"/>
          </a:xfrm>
        </p:spPr>
        <p:txBody>
          <a:bodyPr wrap="square" anchor="ctr">
            <a:normAutofit/>
          </a:bodyPr>
          <a:lstStyle/>
          <a:p>
            <a:pPr>
              <a:lnSpc>
                <a:spcPct val="90000"/>
              </a:lnSpc>
            </a:pPr>
            <a:r>
              <a:rPr lang="en-US" sz="3700" b="1"/>
              <a:t>Training and development: </a:t>
            </a:r>
            <a:br>
              <a:rPr lang="en-US" sz="3700" b="1"/>
            </a:br>
            <a:r>
              <a:rPr lang="en-US" sz="3700" b="1"/>
              <a:t>the role of managers</a:t>
            </a:r>
          </a:p>
        </p:txBody>
      </p:sp>
      <p:sp>
        <p:nvSpPr>
          <p:cNvPr id="3" name="Content Placeholder 2">
            <a:extLst>
              <a:ext uri="{FF2B5EF4-FFF2-40B4-BE49-F238E27FC236}">
                <a16:creationId xmlns:a16="http://schemas.microsoft.com/office/drawing/2014/main" id="{5F26EE1E-F66D-5503-24F5-D3B65650895A}"/>
              </a:ext>
            </a:extLst>
          </p:cNvPr>
          <p:cNvSpPr>
            <a:spLocks noGrp="1"/>
          </p:cNvSpPr>
          <p:nvPr>
            <p:ph sz="half" idx="1"/>
          </p:nvPr>
        </p:nvSpPr>
        <p:spPr>
          <a:xfrm>
            <a:off x="457200" y="1600201"/>
            <a:ext cx="4038600" cy="3989040"/>
          </a:xfrm>
        </p:spPr>
        <p:txBody>
          <a:bodyPr wrap="square" anchor="t">
            <a:normAutofit/>
          </a:bodyPr>
          <a:lstStyle/>
          <a:p>
            <a:r>
              <a:rPr lang="en-GB" sz="2400" b="0" i="0" dirty="0">
                <a:effectLst/>
              </a:rPr>
              <a:t>The role of managers in training and development is to shift from course-led learning to making the learning process part of everyday work. </a:t>
            </a:r>
          </a:p>
        </p:txBody>
      </p:sp>
      <p:pic>
        <p:nvPicPr>
          <p:cNvPr id="4098" name="Picture 2" descr="Five ways to improve training and development in the workplace">
            <a:extLst>
              <a:ext uri="{FF2B5EF4-FFF2-40B4-BE49-F238E27FC236}">
                <a16:creationId xmlns:a16="http://schemas.microsoft.com/office/drawing/2014/main" id="{A0492B6B-6FE5-E77B-CDC5-DE55D532C86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585071"/>
            <a:ext cx="4038600" cy="2019300"/>
          </a:xfrm>
          <a:prstGeom prst="rect">
            <a:avLst/>
          </a:prstGeom>
          <a:solidFill>
            <a:srgbClr val="FFFFFF"/>
          </a:solidFill>
        </p:spPr>
      </p:pic>
      <p:sp>
        <p:nvSpPr>
          <p:cNvPr id="4" name="Date Placeholder 3">
            <a:extLst>
              <a:ext uri="{FF2B5EF4-FFF2-40B4-BE49-F238E27FC236}">
                <a16:creationId xmlns:a16="http://schemas.microsoft.com/office/drawing/2014/main" id="{B644602B-305B-266B-A987-9E728B5264DE}"/>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15/10/2023</a:t>
            </a:fld>
            <a:endParaRPr lang="en-GB" altLang="en-US" sz="900"/>
          </a:p>
        </p:txBody>
      </p:sp>
      <p:sp>
        <p:nvSpPr>
          <p:cNvPr id="5" name="Slide Number Placeholder 4">
            <a:extLst>
              <a:ext uri="{FF2B5EF4-FFF2-40B4-BE49-F238E27FC236}">
                <a16:creationId xmlns:a16="http://schemas.microsoft.com/office/drawing/2014/main" id="{A7933EED-B0D1-43B8-9A33-97738FB70D91}"/>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22</a:t>
            </a:fld>
            <a:endParaRPr lang="en-GB" altLang="en-US"/>
          </a:p>
        </p:txBody>
      </p:sp>
    </p:spTree>
    <p:extLst>
      <p:ext uri="{BB962C8B-B14F-4D97-AF65-F5344CB8AC3E}">
        <p14:creationId xmlns:p14="http://schemas.microsoft.com/office/powerpoint/2010/main" val="570052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481C-84AF-3E1B-5BBF-1A006290D896}"/>
              </a:ext>
            </a:extLst>
          </p:cNvPr>
          <p:cNvSpPr>
            <a:spLocks noGrp="1"/>
          </p:cNvSpPr>
          <p:nvPr>
            <p:ph type="title"/>
          </p:nvPr>
        </p:nvSpPr>
        <p:spPr/>
        <p:txBody>
          <a:bodyPr/>
          <a:lstStyle/>
          <a:p>
            <a:r>
              <a:rPr lang="en-US" sz="3600" b="1" dirty="0"/>
              <a:t>Learning and training methods</a:t>
            </a:r>
          </a:p>
        </p:txBody>
      </p:sp>
      <p:sp>
        <p:nvSpPr>
          <p:cNvPr id="3" name="Content Placeholder 2">
            <a:extLst>
              <a:ext uri="{FF2B5EF4-FFF2-40B4-BE49-F238E27FC236}">
                <a16:creationId xmlns:a16="http://schemas.microsoft.com/office/drawing/2014/main" id="{7EE863DF-76AD-A75F-BB5B-A9FBC41C4203}"/>
              </a:ext>
            </a:extLst>
          </p:cNvPr>
          <p:cNvSpPr>
            <a:spLocks noGrp="1"/>
          </p:cNvSpPr>
          <p:nvPr>
            <p:ph idx="1"/>
          </p:nvPr>
        </p:nvSpPr>
        <p:spPr/>
        <p:txBody>
          <a:bodyPr/>
          <a:lstStyle/>
          <a:p>
            <a:pPr marL="0" indent="0" algn="l">
              <a:buNone/>
            </a:pPr>
            <a:r>
              <a:rPr lang="en-GB" sz="2400" b="0" i="0" dirty="0">
                <a:solidFill>
                  <a:srgbClr val="202020"/>
                </a:solidFill>
                <a:effectLst/>
              </a:rPr>
              <a:t>Identifying and selecting appropriate tools and techniques for each need will depend on factors such as:</a:t>
            </a:r>
          </a:p>
          <a:p>
            <a:pPr algn="l">
              <a:buFont typeface="Arial" panose="020B0604020202020204" pitchFamily="34" charset="0"/>
              <a:buChar char="•"/>
            </a:pPr>
            <a:r>
              <a:rPr lang="en-GB" sz="2400" b="0" i="0" dirty="0">
                <a:solidFill>
                  <a:srgbClr val="202020"/>
                </a:solidFill>
                <a:effectLst/>
              </a:rPr>
              <a:t>Organisational goals, priorities, budget and expectations.</a:t>
            </a:r>
          </a:p>
          <a:p>
            <a:pPr algn="l">
              <a:buFont typeface="Arial" panose="020B0604020202020204" pitchFamily="34" charset="0"/>
              <a:buChar char="•"/>
            </a:pPr>
            <a:r>
              <a:rPr lang="en-GB" sz="2400" b="0" i="0" dirty="0">
                <a:solidFill>
                  <a:srgbClr val="202020"/>
                </a:solidFill>
                <a:effectLst/>
              </a:rPr>
              <a:t>The performance targets and how that links to employee needs, experience and perception.</a:t>
            </a:r>
          </a:p>
          <a:p>
            <a:pPr algn="l">
              <a:buFont typeface="Arial" panose="020B0604020202020204" pitchFamily="34" charset="0"/>
              <a:buChar char="•"/>
            </a:pPr>
            <a:r>
              <a:rPr lang="en-GB" sz="2400" b="0" i="0" dirty="0">
                <a:solidFill>
                  <a:srgbClr val="202020"/>
                </a:solidFill>
                <a:effectLst/>
              </a:rPr>
              <a:t>Data gathered on the previous learning experiences.</a:t>
            </a:r>
          </a:p>
          <a:p>
            <a:pPr algn="l">
              <a:buFont typeface="Arial" panose="020B0604020202020204" pitchFamily="34" charset="0"/>
              <a:buChar char="•"/>
            </a:pPr>
            <a:r>
              <a:rPr lang="en-GB" sz="2400" dirty="0">
                <a:solidFill>
                  <a:srgbClr val="202020"/>
                </a:solidFill>
              </a:rPr>
              <a:t>The c</a:t>
            </a:r>
            <a:r>
              <a:rPr lang="en-GB" sz="2400" b="0" i="0" dirty="0">
                <a:solidFill>
                  <a:srgbClr val="202020"/>
                </a:solidFill>
                <a:effectLst/>
              </a:rPr>
              <a:t>omplexity of the knowledge</a:t>
            </a:r>
            <a:r>
              <a:rPr lang="en-GB" sz="2400" dirty="0">
                <a:solidFill>
                  <a:srgbClr val="202020"/>
                </a:solidFill>
              </a:rPr>
              <a:t> and</a:t>
            </a:r>
            <a:r>
              <a:rPr lang="en-GB" sz="2400" b="0" i="0" dirty="0">
                <a:solidFill>
                  <a:srgbClr val="202020"/>
                </a:solidFill>
                <a:effectLst/>
              </a:rPr>
              <a:t> skill ought to be learned along with employees existing competencies.</a:t>
            </a:r>
          </a:p>
          <a:p>
            <a:endParaRPr lang="en-US" dirty="0"/>
          </a:p>
        </p:txBody>
      </p:sp>
      <p:sp>
        <p:nvSpPr>
          <p:cNvPr id="4" name="Date Placeholder 3">
            <a:extLst>
              <a:ext uri="{FF2B5EF4-FFF2-40B4-BE49-F238E27FC236}">
                <a16:creationId xmlns:a16="http://schemas.microsoft.com/office/drawing/2014/main" id="{FFE24B1E-8CA2-E62D-A0C7-93B0061132AD}"/>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83CA9F1D-E44C-C2E4-C9FC-09D0787268D2}"/>
              </a:ext>
            </a:extLst>
          </p:cNvPr>
          <p:cNvSpPr>
            <a:spLocks noGrp="1"/>
          </p:cNvSpPr>
          <p:nvPr>
            <p:ph type="sldNum" sz="quarter" idx="12"/>
          </p:nvPr>
        </p:nvSpPr>
        <p:spPr/>
        <p:txBody>
          <a:bodyPr/>
          <a:lstStyle/>
          <a:p>
            <a:pPr>
              <a:defRPr/>
            </a:pPr>
            <a:fld id="{E420D319-DD93-554E-8F0D-BBCEB2ABB842}" type="slidenum">
              <a:rPr lang="en-GB" altLang="en-US" smtClean="0"/>
              <a:pPr>
                <a:defRPr/>
              </a:pPr>
              <a:t>23</a:t>
            </a:fld>
            <a:endParaRPr lang="en-GB" altLang="en-US"/>
          </a:p>
        </p:txBody>
      </p:sp>
    </p:spTree>
    <p:extLst>
      <p:ext uri="{BB962C8B-B14F-4D97-AF65-F5344CB8AC3E}">
        <p14:creationId xmlns:p14="http://schemas.microsoft.com/office/powerpoint/2010/main" val="2857142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0230D-B59E-7AAB-66AC-28CD1363D8E0}"/>
              </a:ext>
            </a:extLst>
          </p:cNvPr>
          <p:cNvSpPr>
            <a:spLocks noGrp="1"/>
          </p:cNvSpPr>
          <p:nvPr>
            <p:ph type="title"/>
          </p:nvPr>
        </p:nvSpPr>
        <p:spPr/>
        <p:txBody>
          <a:bodyPr/>
          <a:lstStyle/>
          <a:p>
            <a:r>
              <a:rPr lang="en-US" sz="3600" b="1" dirty="0"/>
              <a:t>Methods to facilitate learning</a:t>
            </a:r>
          </a:p>
        </p:txBody>
      </p:sp>
      <p:sp>
        <p:nvSpPr>
          <p:cNvPr id="3" name="Content Placeholder 2">
            <a:extLst>
              <a:ext uri="{FF2B5EF4-FFF2-40B4-BE49-F238E27FC236}">
                <a16:creationId xmlns:a16="http://schemas.microsoft.com/office/drawing/2014/main" id="{CBB4A96A-56E0-1FB4-F3CC-8B3A7D95174D}"/>
              </a:ext>
            </a:extLst>
          </p:cNvPr>
          <p:cNvSpPr>
            <a:spLocks noGrp="1"/>
          </p:cNvSpPr>
          <p:nvPr>
            <p:ph idx="1"/>
          </p:nvPr>
        </p:nvSpPr>
        <p:spPr/>
        <p:txBody>
          <a:bodyPr/>
          <a:lstStyle/>
          <a:p>
            <a:pPr marL="0" indent="0" algn="l">
              <a:buNone/>
            </a:pPr>
            <a:r>
              <a:rPr lang="en-GB" sz="2400" dirty="0">
                <a:solidFill>
                  <a:srgbClr val="202020"/>
                </a:solidFill>
              </a:rPr>
              <a:t>L</a:t>
            </a:r>
            <a:r>
              <a:rPr lang="en-GB" sz="2400" b="0" i="0" dirty="0">
                <a:solidFill>
                  <a:srgbClr val="202020"/>
                </a:solidFill>
                <a:effectLst/>
              </a:rPr>
              <a:t>earning methods in various ways includes:</a:t>
            </a:r>
          </a:p>
          <a:p>
            <a:pPr algn="l">
              <a:buFont typeface="Arial" panose="020B0604020202020204" pitchFamily="34" charset="0"/>
              <a:buChar char="•"/>
            </a:pPr>
            <a:r>
              <a:rPr lang="en-GB" sz="2400" b="0" i="0" dirty="0">
                <a:solidFill>
                  <a:srgbClr val="202020"/>
                </a:solidFill>
                <a:effectLst/>
              </a:rPr>
              <a:t>Formal and/or informal techniques.</a:t>
            </a:r>
          </a:p>
          <a:p>
            <a:pPr algn="l">
              <a:buFont typeface="Arial" panose="020B0604020202020204" pitchFamily="34" charset="0"/>
              <a:buChar char="•"/>
            </a:pPr>
            <a:r>
              <a:rPr lang="en-GB" sz="2400" b="0" i="0" dirty="0">
                <a:solidFill>
                  <a:srgbClr val="202020"/>
                </a:solidFill>
                <a:effectLst/>
              </a:rPr>
              <a:t>Digital and/or face-to-face.</a:t>
            </a:r>
          </a:p>
          <a:p>
            <a:pPr algn="l">
              <a:buFont typeface="Arial" panose="020B0604020202020204" pitchFamily="34" charset="0"/>
              <a:buChar char="•"/>
            </a:pPr>
            <a:r>
              <a:rPr lang="en-GB" sz="2400" b="0" i="0" dirty="0">
                <a:solidFill>
                  <a:srgbClr val="202020"/>
                </a:solidFill>
                <a:effectLst/>
              </a:rPr>
              <a:t>Created and/or curated resources.</a:t>
            </a:r>
          </a:p>
          <a:p>
            <a:pPr algn="l">
              <a:buFont typeface="Arial" panose="020B0604020202020204" pitchFamily="34" charset="0"/>
              <a:buChar char="•"/>
            </a:pPr>
            <a:r>
              <a:rPr lang="en-GB" sz="2400" b="0" i="0" dirty="0">
                <a:solidFill>
                  <a:srgbClr val="202020"/>
                </a:solidFill>
                <a:effectLst/>
              </a:rPr>
              <a:t>Formal course and/or a series of accessible resources on a given topic.</a:t>
            </a:r>
          </a:p>
          <a:p>
            <a:pPr algn="l">
              <a:buFont typeface="Arial" panose="020B0604020202020204" pitchFamily="34" charset="0"/>
              <a:buChar char="•"/>
            </a:pPr>
            <a:r>
              <a:rPr lang="en-GB" sz="2400" b="0" i="0" dirty="0">
                <a:solidFill>
                  <a:srgbClr val="202020"/>
                </a:solidFill>
                <a:effectLst/>
              </a:rPr>
              <a:t>Learning directly at the place of work and/or away from the workplace.</a:t>
            </a:r>
          </a:p>
          <a:p>
            <a:endParaRPr lang="en-US" dirty="0"/>
          </a:p>
        </p:txBody>
      </p:sp>
      <p:sp>
        <p:nvSpPr>
          <p:cNvPr id="4" name="Date Placeholder 3">
            <a:extLst>
              <a:ext uri="{FF2B5EF4-FFF2-40B4-BE49-F238E27FC236}">
                <a16:creationId xmlns:a16="http://schemas.microsoft.com/office/drawing/2014/main" id="{89C1E09D-B0A9-D6FD-148D-96D8644DA7B1}"/>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47C4CAD9-A166-C89F-A0DE-718828DCDACC}"/>
              </a:ext>
            </a:extLst>
          </p:cNvPr>
          <p:cNvSpPr>
            <a:spLocks noGrp="1"/>
          </p:cNvSpPr>
          <p:nvPr>
            <p:ph type="sldNum" sz="quarter" idx="12"/>
          </p:nvPr>
        </p:nvSpPr>
        <p:spPr/>
        <p:txBody>
          <a:bodyPr/>
          <a:lstStyle/>
          <a:p>
            <a:pPr>
              <a:defRPr/>
            </a:pPr>
            <a:fld id="{E420D319-DD93-554E-8F0D-BBCEB2ABB842}" type="slidenum">
              <a:rPr lang="en-GB" altLang="en-US" smtClean="0"/>
              <a:pPr>
                <a:defRPr/>
              </a:pPr>
              <a:t>24</a:t>
            </a:fld>
            <a:endParaRPr lang="en-GB" altLang="en-US"/>
          </a:p>
        </p:txBody>
      </p:sp>
    </p:spTree>
    <p:extLst>
      <p:ext uri="{BB962C8B-B14F-4D97-AF65-F5344CB8AC3E}">
        <p14:creationId xmlns:p14="http://schemas.microsoft.com/office/powerpoint/2010/main" val="33199341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39811-C3D8-6AE8-B269-FAE821DE7402}"/>
              </a:ext>
            </a:extLst>
          </p:cNvPr>
          <p:cNvSpPr>
            <a:spLocks noGrp="1"/>
          </p:cNvSpPr>
          <p:nvPr>
            <p:ph type="title"/>
          </p:nvPr>
        </p:nvSpPr>
        <p:spPr/>
        <p:txBody>
          <a:bodyPr/>
          <a:lstStyle/>
          <a:p>
            <a:r>
              <a:rPr lang="en-US" sz="3600" b="1" dirty="0"/>
              <a:t>Equality</a:t>
            </a:r>
          </a:p>
        </p:txBody>
      </p:sp>
      <p:sp>
        <p:nvSpPr>
          <p:cNvPr id="3" name="Content Placeholder 2">
            <a:extLst>
              <a:ext uri="{FF2B5EF4-FFF2-40B4-BE49-F238E27FC236}">
                <a16:creationId xmlns:a16="http://schemas.microsoft.com/office/drawing/2014/main" id="{46121183-34C7-B193-3996-6B83611B0D41}"/>
              </a:ext>
            </a:extLst>
          </p:cNvPr>
          <p:cNvSpPr>
            <a:spLocks noGrp="1"/>
          </p:cNvSpPr>
          <p:nvPr>
            <p:ph idx="1"/>
          </p:nvPr>
        </p:nvSpPr>
        <p:spPr/>
        <p:txBody>
          <a:bodyPr/>
          <a:lstStyle/>
          <a:p>
            <a:pPr marL="0" indent="0">
              <a:buNone/>
            </a:pPr>
            <a:r>
              <a:rPr lang="en-US" sz="2400" dirty="0"/>
              <a:t>In the UK, equality refers to people have equal right of access, treatment, outcomes and impact in both employment and service delivery. </a:t>
            </a:r>
          </a:p>
          <a:p>
            <a:pPr marL="0" indent="0">
              <a:buNone/>
            </a:pPr>
            <a:r>
              <a:rPr lang="en-US" sz="2400" dirty="0"/>
              <a:t>It is rooted to justice and fairness and to the UK Equality Act 2010 (EA10) which highlights that every people must have an equal opportunity to make the most of their lives. </a:t>
            </a:r>
          </a:p>
          <a:p>
            <a:pPr marL="0" indent="0">
              <a:buNone/>
            </a:pPr>
            <a:r>
              <a:rPr lang="en-US" sz="2400" dirty="0"/>
              <a:t>It is also the understanding that no one must have poor chances in life because of their background, religion, personal identity or experience. </a:t>
            </a:r>
          </a:p>
        </p:txBody>
      </p:sp>
      <p:sp>
        <p:nvSpPr>
          <p:cNvPr id="4" name="Date Placeholder 3">
            <a:extLst>
              <a:ext uri="{FF2B5EF4-FFF2-40B4-BE49-F238E27FC236}">
                <a16:creationId xmlns:a16="http://schemas.microsoft.com/office/drawing/2014/main" id="{131EC06C-AEBC-7799-CA96-E8741C5DA7E4}"/>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A10A5E18-BDE3-61A3-2098-D1C7226B19FA}"/>
              </a:ext>
            </a:extLst>
          </p:cNvPr>
          <p:cNvSpPr>
            <a:spLocks noGrp="1"/>
          </p:cNvSpPr>
          <p:nvPr>
            <p:ph type="sldNum" sz="quarter" idx="12"/>
          </p:nvPr>
        </p:nvSpPr>
        <p:spPr/>
        <p:txBody>
          <a:bodyPr/>
          <a:lstStyle/>
          <a:p>
            <a:pPr>
              <a:defRPr/>
            </a:pPr>
            <a:fld id="{E420D319-DD93-554E-8F0D-BBCEB2ABB842}" type="slidenum">
              <a:rPr lang="en-GB" altLang="en-US" smtClean="0"/>
              <a:pPr>
                <a:defRPr/>
              </a:pPr>
              <a:t>25</a:t>
            </a:fld>
            <a:endParaRPr lang="en-GB" altLang="en-US"/>
          </a:p>
        </p:txBody>
      </p:sp>
    </p:spTree>
    <p:extLst>
      <p:ext uri="{BB962C8B-B14F-4D97-AF65-F5344CB8AC3E}">
        <p14:creationId xmlns:p14="http://schemas.microsoft.com/office/powerpoint/2010/main" val="4132552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6B103-35F7-A5C2-24FD-F03AEEABB697}"/>
              </a:ext>
            </a:extLst>
          </p:cNvPr>
          <p:cNvSpPr>
            <a:spLocks noGrp="1"/>
          </p:cNvSpPr>
          <p:nvPr>
            <p:ph type="title"/>
          </p:nvPr>
        </p:nvSpPr>
        <p:spPr/>
        <p:txBody>
          <a:bodyPr/>
          <a:lstStyle/>
          <a:p>
            <a:r>
              <a:rPr lang="en-US" sz="3600" b="1" dirty="0"/>
              <a:t>Diversity</a:t>
            </a:r>
          </a:p>
        </p:txBody>
      </p:sp>
      <p:sp>
        <p:nvSpPr>
          <p:cNvPr id="3" name="Content Placeholder 2">
            <a:extLst>
              <a:ext uri="{FF2B5EF4-FFF2-40B4-BE49-F238E27FC236}">
                <a16:creationId xmlns:a16="http://schemas.microsoft.com/office/drawing/2014/main" id="{32651477-8B44-40E7-2AEE-81726A564877}"/>
              </a:ext>
            </a:extLst>
          </p:cNvPr>
          <p:cNvSpPr>
            <a:spLocks noGrp="1"/>
          </p:cNvSpPr>
          <p:nvPr>
            <p:ph idx="1"/>
          </p:nvPr>
        </p:nvSpPr>
        <p:spPr/>
        <p:txBody>
          <a:bodyPr/>
          <a:lstStyle/>
          <a:p>
            <a:pPr algn="l"/>
            <a:r>
              <a:rPr lang="en-GB" sz="2400" b="0" i="0" dirty="0">
                <a:solidFill>
                  <a:srgbClr val="202020"/>
                </a:solidFill>
                <a:effectLst/>
              </a:rPr>
              <a:t>Diversity refers to the differences in colour, ethnicity, abilities, age, gender, beliefs, interests, partnership status, sexual orientation, geographic, academic and professional backgrounds, opinions, and many other elements</a:t>
            </a:r>
          </a:p>
          <a:p>
            <a:pPr algn="l"/>
            <a:r>
              <a:rPr lang="en-GB" sz="2400" b="0" i="0" dirty="0">
                <a:solidFill>
                  <a:srgbClr val="202020"/>
                </a:solidFill>
                <a:effectLst/>
              </a:rPr>
              <a:t>Diversity recognises that people are different in multiple </a:t>
            </a:r>
            <a:r>
              <a:rPr lang="en-GB" sz="2400" dirty="0">
                <a:solidFill>
                  <a:srgbClr val="202020"/>
                </a:solidFill>
              </a:rPr>
              <a:t>was that can wither be</a:t>
            </a:r>
            <a:r>
              <a:rPr lang="en-GB" sz="2400" b="0" i="0" dirty="0">
                <a:solidFill>
                  <a:srgbClr val="202020"/>
                </a:solidFill>
                <a:effectLst/>
              </a:rPr>
              <a:t> visible and non-visible, and that those differences must be respected, valued, promoted and celebrated. </a:t>
            </a:r>
          </a:p>
          <a:p>
            <a:endParaRPr lang="en-US" dirty="0"/>
          </a:p>
        </p:txBody>
      </p:sp>
      <p:sp>
        <p:nvSpPr>
          <p:cNvPr id="4" name="Date Placeholder 3">
            <a:extLst>
              <a:ext uri="{FF2B5EF4-FFF2-40B4-BE49-F238E27FC236}">
                <a16:creationId xmlns:a16="http://schemas.microsoft.com/office/drawing/2014/main" id="{C5C3A2FF-0A61-7857-5BB7-2E68948671AF}"/>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97EF591F-ACD7-AAF1-B0F3-E5E11185255B}"/>
              </a:ext>
            </a:extLst>
          </p:cNvPr>
          <p:cNvSpPr>
            <a:spLocks noGrp="1"/>
          </p:cNvSpPr>
          <p:nvPr>
            <p:ph type="sldNum" sz="quarter" idx="12"/>
          </p:nvPr>
        </p:nvSpPr>
        <p:spPr/>
        <p:txBody>
          <a:bodyPr/>
          <a:lstStyle/>
          <a:p>
            <a:pPr>
              <a:defRPr/>
            </a:pPr>
            <a:fld id="{E420D319-DD93-554E-8F0D-BBCEB2ABB842}" type="slidenum">
              <a:rPr lang="en-GB" altLang="en-US" smtClean="0"/>
              <a:pPr>
                <a:defRPr/>
              </a:pPr>
              <a:t>26</a:t>
            </a:fld>
            <a:endParaRPr lang="en-GB" altLang="en-US"/>
          </a:p>
        </p:txBody>
      </p:sp>
    </p:spTree>
    <p:extLst>
      <p:ext uri="{BB962C8B-B14F-4D97-AF65-F5344CB8AC3E}">
        <p14:creationId xmlns:p14="http://schemas.microsoft.com/office/powerpoint/2010/main" val="11303482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7E252-5D9E-B379-31C7-7BB4C2C5D500}"/>
              </a:ext>
            </a:extLst>
          </p:cNvPr>
          <p:cNvSpPr>
            <a:spLocks noGrp="1"/>
          </p:cNvSpPr>
          <p:nvPr>
            <p:ph type="title"/>
          </p:nvPr>
        </p:nvSpPr>
        <p:spPr/>
        <p:txBody>
          <a:bodyPr/>
          <a:lstStyle/>
          <a:p>
            <a:r>
              <a:rPr lang="en-US" sz="3600" b="1" dirty="0"/>
              <a:t>Diversity</a:t>
            </a:r>
          </a:p>
        </p:txBody>
      </p:sp>
      <p:sp>
        <p:nvSpPr>
          <p:cNvPr id="3" name="Content Placeholder 2">
            <a:extLst>
              <a:ext uri="{FF2B5EF4-FFF2-40B4-BE49-F238E27FC236}">
                <a16:creationId xmlns:a16="http://schemas.microsoft.com/office/drawing/2014/main" id="{85FB2B1D-C33D-391E-4B74-1ACB2EAD8067}"/>
              </a:ext>
            </a:extLst>
          </p:cNvPr>
          <p:cNvSpPr>
            <a:spLocks noGrp="1"/>
          </p:cNvSpPr>
          <p:nvPr>
            <p:ph idx="1"/>
          </p:nvPr>
        </p:nvSpPr>
        <p:spPr/>
        <p:txBody>
          <a:bodyPr/>
          <a:lstStyle/>
          <a:p>
            <a:r>
              <a:rPr lang="en-GB" sz="2400" b="0" i="0" dirty="0">
                <a:solidFill>
                  <a:srgbClr val="202020"/>
                </a:solidFill>
                <a:effectLst/>
              </a:rPr>
              <a:t>Research shows that diversity in the workplace is advantageous since it improves decision making, innovation and problem solving since diverse people have different range of backgrounds and experiences with them. </a:t>
            </a:r>
          </a:p>
          <a:p>
            <a:r>
              <a:rPr lang="en-GB" sz="2400" b="0" i="0" dirty="0">
                <a:solidFill>
                  <a:srgbClr val="202020"/>
                </a:solidFill>
                <a:effectLst/>
              </a:rPr>
              <a:t>However, it is important to note that having a diverse workforce is not enough. In an effective workplace, people need to feel empowered, have a sense of belonging, and feel that the work environment is safe to contribute with their ideas and viewpoints. </a:t>
            </a:r>
          </a:p>
          <a:p>
            <a:endParaRPr lang="en-US" dirty="0"/>
          </a:p>
        </p:txBody>
      </p:sp>
      <p:sp>
        <p:nvSpPr>
          <p:cNvPr id="4" name="Date Placeholder 3">
            <a:extLst>
              <a:ext uri="{FF2B5EF4-FFF2-40B4-BE49-F238E27FC236}">
                <a16:creationId xmlns:a16="http://schemas.microsoft.com/office/drawing/2014/main" id="{E203454F-D310-8584-93D9-459E0FCD5A24}"/>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F21658D7-21FB-73F8-9260-7A4F084B7241}"/>
              </a:ext>
            </a:extLst>
          </p:cNvPr>
          <p:cNvSpPr>
            <a:spLocks noGrp="1"/>
          </p:cNvSpPr>
          <p:nvPr>
            <p:ph type="sldNum" sz="quarter" idx="12"/>
          </p:nvPr>
        </p:nvSpPr>
        <p:spPr/>
        <p:txBody>
          <a:bodyPr/>
          <a:lstStyle/>
          <a:p>
            <a:pPr>
              <a:defRPr/>
            </a:pPr>
            <a:fld id="{E420D319-DD93-554E-8F0D-BBCEB2ABB842}" type="slidenum">
              <a:rPr lang="en-GB" altLang="en-US" smtClean="0"/>
              <a:pPr>
                <a:defRPr/>
              </a:pPr>
              <a:t>27</a:t>
            </a:fld>
            <a:endParaRPr lang="en-GB" altLang="en-US"/>
          </a:p>
        </p:txBody>
      </p:sp>
    </p:spTree>
    <p:extLst>
      <p:ext uri="{BB962C8B-B14F-4D97-AF65-F5344CB8AC3E}">
        <p14:creationId xmlns:p14="http://schemas.microsoft.com/office/powerpoint/2010/main" val="3279741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B6B04-7F8E-C5E9-E304-C26060AD6F48}"/>
              </a:ext>
            </a:extLst>
          </p:cNvPr>
          <p:cNvSpPr>
            <a:spLocks noGrp="1"/>
          </p:cNvSpPr>
          <p:nvPr>
            <p:ph type="title"/>
          </p:nvPr>
        </p:nvSpPr>
        <p:spPr/>
        <p:txBody>
          <a:bodyPr/>
          <a:lstStyle/>
          <a:p>
            <a:r>
              <a:rPr lang="en-US" sz="3600" b="1" dirty="0"/>
              <a:t>CIPD</a:t>
            </a:r>
          </a:p>
        </p:txBody>
      </p:sp>
      <p:sp>
        <p:nvSpPr>
          <p:cNvPr id="3" name="Content Placeholder 2">
            <a:extLst>
              <a:ext uri="{FF2B5EF4-FFF2-40B4-BE49-F238E27FC236}">
                <a16:creationId xmlns:a16="http://schemas.microsoft.com/office/drawing/2014/main" id="{7FE19AB8-F0B4-D732-E23C-542E9C9B3319}"/>
              </a:ext>
            </a:extLst>
          </p:cNvPr>
          <p:cNvSpPr>
            <a:spLocks noGrp="1"/>
          </p:cNvSpPr>
          <p:nvPr>
            <p:ph idx="1"/>
          </p:nvPr>
        </p:nvSpPr>
        <p:spPr/>
        <p:txBody>
          <a:bodyPr/>
          <a:lstStyle/>
          <a:p>
            <a:r>
              <a:rPr lang="en-GB" sz="2400" b="0" i="0" dirty="0">
                <a:effectLst/>
              </a:rPr>
              <a:t>CIPD stand for Chartered Institute of Personnel Development and is professional body for HR and people development. </a:t>
            </a:r>
          </a:p>
          <a:p>
            <a:r>
              <a:rPr lang="en-GB" sz="2400" b="0" i="0" dirty="0">
                <a:effectLst/>
              </a:rPr>
              <a:t>They have been researching and supporting </a:t>
            </a:r>
            <a:r>
              <a:rPr lang="en-GB" sz="2400" dirty="0"/>
              <a:t>the human resource for over 100 years. </a:t>
            </a:r>
            <a:endParaRPr lang="en-US" sz="2400" dirty="0"/>
          </a:p>
        </p:txBody>
      </p:sp>
      <p:sp>
        <p:nvSpPr>
          <p:cNvPr id="4" name="Date Placeholder 3">
            <a:extLst>
              <a:ext uri="{FF2B5EF4-FFF2-40B4-BE49-F238E27FC236}">
                <a16:creationId xmlns:a16="http://schemas.microsoft.com/office/drawing/2014/main" id="{2B2EF03C-0EB5-A4B9-2535-D726384FFF1A}"/>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044F4D47-7915-981E-D67F-61FAD2CF0A8E}"/>
              </a:ext>
            </a:extLst>
          </p:cNvPr>
          <p:cNvSpPr>
            <a:spLocks noGrp="1"/>
          </p:cNvSpPr>
          <p:nvPr>
            <p:ph type="sldNum" sz="quarter" idx="12"/>
          </p:nvPr>
        </p:nvSpPr>
        <p:spPr/>
        <p:txBody>
          <a:bodyPr/>
          <a:lstStyle/>
          <a:p>
            <a:pPr>
              <a:defRPr/>
            </a:pPr>
            <a:fld id="{E420D319-DD93-554E-8F0D-BBCEB2ABB842}" type="slidenum">
              <a:rPr lang="en-GB" altLang="en-US" smtClean="0"/>
              <a:pPr>
                <a:defRPr/>
              </a:pPr>
              <a:t>28</a:t>
            </a:fld>
            <a:endParaRPr lang="en-GB" altLang="en-US"/>
          </a:p>
        </p:txBody>
      </p:sp>
    </p:spTree>
    <p:extLst>
      <p:ext uri="{BB962C8B-B14F-4D97-AF65-F5344CB8AC3E}">
        <p14:creationId xmlns:p14="http://schemas.microsoft.com/office/powerpoint/2010/main" val="39820438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A7875-6734-8E3C-DF62-20F9F6EE91BA}"/>
              </a:ext>
            </a:extLst>
          </p:cNvPr>
          <p:cNvSpPr>
            <a:spLocks noGrp="1"/>
          </p:cNvSpPr>
          <p:nvPr>
            <p:ph type="title"/>
          </p:nvPr>
        </p:nvSpPr>
        <p:spPr>
          <a:xfrm>
            <a:off x="457200" y="274638"/>
            <a:ext cx="8229600" cy="1143000"/>
          </a:xfrm>
        </p:spPr>
        <p:txBody>
          <a:bodyPr wrap="square" anchor="ctr">
            <a:normAutofit/>
          </a:bodyPr>
          <a:lstStyle/>
          <a:p>
            <a:r>
              <a:rPr lang="en-US" sz="3600" b="1" dirty="0"/>
              <a:t>CIPD</a:t>
            </a:r>
            <a:endParaRPr lang="en-US" b="1" dirty="0"/>
          </a:p>
        </p:txBody>
      </p:sp>
      <p:sp>
        <p:nvSpPr>
          <p:cNvPr id="3" name="Content Placeholder 2">
            <a:extLst>
              <a:ext uri="{FF2B5EF4-FFF2-40B4-BE49-F238E27FC236}">
                <a16:creationId xmlns:a16="http://schemas.microsoft.com/office/drawing/2014/main" id="{C7E6BF68-351E-A7E5-D0A8-92510B12B5E5}"/>
              </a:ext>
            </a:extLst>
          </p:cNvPr>
          <p:cNvSpPr>
            <a:spLocks noGrp="1"/>
          </p:cNvSpPr>
          <p:nvPr>
            <p:ph sz="half" idx="1"/>
          </p:nvPr>
        </p:nvSpPr>
        <p:spPr>
          <a:xfrm>
            <a:off x="457200" y="1600201"/>
            <a:ext cx="4038600" cy="3989040"/>
          </a:xfrm>
        </p:spPr>
        <p:txBody>
          <a:bodyPr wrap="square" anchor="t">
            <a:normAutofit/>
          </a:bodyPr>
          <a:lstStyle/>
          <a:p>
            <a:pPr>
              <a:lnSpc>
                <a:spcPct val="90000"/>
              </a:lnSpc>
            </a:pPr>
            <a:r>
              <a:rPr lang="en-US" sz="2400" dirty="0"/>
              <a:t>CIPD provides a range of learning and certification which are essential and required if anyone is aiming to work in HR</a:t>
            </a:r>
          </a:p>
          <a:p>
            <a:pPr>
              <a:lnSpc>
                <a:spcPct val="90000"/>
              </a:lnSpc>
            </a:pPr>
            <a:r>
              <a:rPr lang="en-US" sz="2400" dirty="0"/>
              <a:t>Take about 10-15 min to look into their website and familiarize yourself with the content of CIPD</a:t>
            </a:r>
          </a:p>
        </p:txBody>
      </p:sp>
      <p:pic>
        <p:nvPicPr>
          <p:cNvPr id="3074" name="Picture 2" descr="Chartered Institute of Personnel and Development - Wikipedia">
            <a:extLst>
              <a:ext uri="{FF2B5EF4-FFF2-40B4-BE49-F238E27FC236}">
                <a16:creationId xmlns:a16="http://schemas.microsoft.com/office/drawing/2014/main" id="{6C3111AF-B1BB-C358-ED0A-C37CD328A74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441810"/>
            <a:ext cx="4038600" cy="2305822"/>
          </a:xfrm>
          <a:prstGeom prst="rect">
            <a:avLst/>
          </a:prstGeom>
          <a:solidFill>
            <a:srgbClr val="FFFFFF"/>
          </a:solidFill>
        </p:spPr>
      </p:pic>
      <p:sp>
        <p:nvSpPr>
          <p:cNvPr id="4" name="Date Placeholder 3">
            <a:extLst>
              <a:ext uri="{FF2B5EF4-FFF2-40B4-BE49-F238E27FC236}">
                <a16:creationId xmlns:a16="http://schemas.microsoft.com/office/drawing/2014/main" id="{104704E5-CB88-A99A-806C-13860E76CCD8}"/>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15/10/2023</a:t>
            </a:fld>
            <a:endParaRPr lang="en-GB" altLang="en-US" sz="900"/>
          </a:p>
        </p:txBody>
      </p:sp>
      <p:sp>
        <p:nvSpPr>
          <p:cNvPr id="5" name="Slide Number Placeholder 4">
            <a:extLst>
              <a:ext uri="{FF2B5EF4-FFF2-40B4-BE49-F238E27FC236}">
                <a16:creationId xmlns:a16="http://schemas.microsoft.com/office/drawing/2014/main" id="{C30C65FC-5829-425A-90AB-28971FC520B5}"/>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29</a:t>
            </a:fld>
            <a:endParaRPr lang="en-GB" altLang="en-US"/>
          </a:p>
        </p:txBody>
      </p:sp>
    </p:spTree>
    <p:extLst>
      <p:ext uri="{BB962C8B-B14F-4D97-AF65-F5344CB8AC3E}">
        <p14:creationId xmlns:p14="http://schemas.microsoft.com/office/powerpoint/2010/main" val="3854115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0E423-3048-56B4-17B8-A30AFE288CF4}"/>
              </a:ext>
            </a:extLst>
          </p:cNvPr>
          <p:cNvSpPr>
            <a:spLocks noGrp="1"/>
          </p:cNvSpPr>
          <p:nvPr>
            <p:ph type="title"/>
          </p:nvPr>
        </p:nvSpPr>
        <p:spPr/>
        <p:txBody>
          <a:bodyPr/>
          <a:lstStyle/>
          <a:p>
            <a:r>
              <a:rPr lang="en-US" sz="3600" b="1" dirty="0"/>
              <a:t>References</a:t>
            </a:r>
          </a:p>
        </p:txBody>
      </p:sp>
      <p:sp>
        <p:nvSpPr>
          <p:cNvPr id="3" name="Content Placeholder 2">
            <a:extLst>
              <a:ext uri="{FF2B5EF4-FFF2-40B4-BE49-F238E27FC236}">
                <a16:creationId xmlns:a16="http://schemas.microsoft.com/office/drawing/2014/main" id="{AA0BDB22-D795-2AE3-E15D-2BE0E2D84700}"/>
              </a:ext>
            </a:extLst>
          </p:cNvPr>
          <p:cNvSpPr>
            <a:spLocks noGrp="1"/>
          </p:cNvSpPr>
          <p:nvPr>
            <p:ph idx="1"/>
          </p:nvPr>
        </p:nvSpPr>
        <p:spPr/>
        <p:txBody>
          <a:bodyPr/>
          <a:lstStyle/>
          <a:p>
            <a:pPr marL="0" indent="0">
              <a:buNone/>
            </a:pPr>
            <a:r>
              <a:rPr lang="en-GB" sz="2000" b="0" i="0" dirty="0">
                <a:effectLst/>
              </a:rPr>
              <a:t>Capon, C. (2009) </a:t>
            </a:r>
            <a:r>
              <a:rPr lang="en-GB" sz="2000" b="0" i="1" dirty="0">
                <a:effectLst/>
              </a:rPr>
              <a:t>Understanding the business environment: inside and outside the organisation</a:t>
            </a:r>
            <a:r>
              <a:rPr lang="en-GB" sz="2000" b="0" i="0" dirty="0">
                <a:effectLst/>
              </a:rPr>
              <a:t>. Third edition. Harlow, England: Prentice Hall/Financial Times.</a:t>
            </a:r>
          </a:p>
          <a:p>
            <a:pPr marL="0" indent="0">
              <a:buNone/>
            </a:pPr>
            <a:r>
              <a:rPr lang="en-US" sz="2000" dirty="0"/>
              <a:t>Chartered Institute of Personnel and Development, (2017) human resource management, CIPD. (Factsheet available at </a:t>
            </a:r>
            <a:r>
              <a:rPr lang="en-US" sz="2000" dirty="0" err="1"/>
              <a:t>www.cipd.co.uk</a:t>
            </a:r>
            <a:r>
              <a:rPr lang="en-US" sz="2000" dirty="0"/>
              <a:t>).</a:t>
            </a:r>
            <a:endParaRPr lang="en-GB" sz="2000" b="0" i="0" dirty="0">
              <a:effectLst/>
            </a:endParaRPr>
          </a:p>
          <a:p>
            <a:pPr marL="0" indent="0">
              <a:buNone/>
            </a:pPr>
            <a:r>
              <a:rPr lang="en-US" sz="2000" dirty="0"/>
              <a:t>Needle, D. Burns, J. (2015) Business in context : an introduction to business and its environment. Seventh edition. Andover: Cengage Learning.</a:t>
            </a:r>
          </a:p>
          <a:p>
            <a:endParaRPr lang="en-US" dirty="0"/>
          </a:p>
        </p:txBody>
      </p:sp>
      <p:sp>
        <p:nvSpPr>
          <p:cNvPr id="4" name="Date Placeholder 3">
            <a:extLst>
              <a:ext uri="{FF2B5EF4-FFF2-40B4-BE49-F238E27FC236}">
                <a16:creationId xmlns:a16="http://schemas.microsoft.com/office/drawing/2014/main" id="{D4B1C206-7D5C-FC37-B17C-4C1E7A25423F}"/>
              </a:ext>
            </a:extLst>
          </p:cNvPr>
          <p:cNvSpPr>
            <a:spLocks noGrp="1"/>
          </p:cNvSpPr>
          <p:nvPr>
            <p:ph type="dt" sz="half" idx="10"/>
          </p:nvPr>
        </p:nvSpPr>
        <p:spPr/>
        <p:txBody>
          <a:bodyPr/>
          <a:lstStyle/>
          <a:p>
            <a:pPr>
              <a:defRPr/>
            </a:pPr>
            <a:fld id="{130ADD5E-52E0-0D44-B721-F95AB1FBEECE}" type="datetime1">
              <a:rPr lang="en-GB" altLang="en-US" smtClean="0"/>
              <a:pPr>
                <a:defRPr/>
              </a:pPr>
              <a:t>15/10/2023</a:t>
            </a:fld>
            <a:endParaRPr lang="en-GB" altLang="en-US"/>
          </a:p>
        </p:txBody>
      </p:sp>
      <p:sp>
        <p:nvSpPr>
          <p:cNvPr id="5" name="Slide Number Placeholder 4">
            <a:extLst>
              <a:ext uri="{FF2B5EF4-FFF2-40B4-BE49-F238E27FC236}">
                <a16:creationId xmlns:a16="http://schemas.microsoft.com/office/drawing/2014/main" id="{A095F295-0516-FB47-7BAA-91CCBC4ECA64}"/>
              </a:ext>
            </a:extLst>
          </p:cNvPr>
          <p:cNvSpPr>
            <a:spLocks noGrp="1"/>
          </p:cNvSpPr>
          <p:nvPr>
            <p:ph type="sldNum" sz="quarter" idx="12"/>
          </p:nvPr>
        </p:nvSpPr>
        <p:spPr/>
        <p:txBody>
          <a:bodyPr/>
          <a:lstStyle/>
          <a:p>
            <a:pPr>
              <a:defRPr/>
            </a:pPr>
            <a:fld id="{E420D319-DD93-554E-8F0D-BBCEB2ABB842}" type="slidenum">
              <a:rPr lang="en-GB" altLang="en-US" smtClean="0"/>
              <a:pPr>
                <a:defRPr/>
              </a:pPr>
              <a:t>30</a:t>
            </a:fld>
            <a:endParaRPr lang="en-GB" altLang="en-US"/>
          </a:p>
        </p:txBody>
      </p:sp>
    </p:spTree>
    <p:extLst>
      <p:ext uri="{BB962C8B-B14F-4D97-AF65-F5344CB8AC3E}">
        <p14:creationId xmlns:p14="http://schemas.microsoft.com/office/powerpoint/2010/main" val="417739701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1024</TotalTime>
  <Words>2385</Words>
  <Application>Microsoft Macintosh PowerPoint</Application>
  <PresentationFormat>On-screen Show (4:3)</PresentationFormat>
  <Paragraphs>233</Paragraphs>
  <Slides>30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Museo</vt:lpstr>
      <vt:lpstr>Myriad Pro</vt:lpstr>
      <vt:lpstr>Verdana</vt:lpstr>
      <vt:lpstr>Wingdings</vt:lpstr>
      <vt:lpstr>20140311PresentationUWTSDTemplate</vt:lpstr>
      <vt:lpstr>  Human Resource Management LCBB4007          Week 5 – Session 1  </vt:lpstr>
      <vt:lpstr>Objectives of the session</vt:lpstr>
      <vt:lpstr>PowerPoint Presentation</vt:lpstr>
      <vt:lpstr>Defining Human Resource Management (HRM)</vt:lpstr>
      <vt:lpstr>Role and importance of HRM</vt:lpstr>
      <vt:lpstr>Objectives of HR</vt:lpstr>
      <vt:lpstr>Activities of HR</vt:lpstr>
      <vt:lpstr>Employee resourcing</vt:lpstr>
      <vt:lpstr>Recruitment and selection</vt:lpstr>
      <vt:lpstr>Recruitment and selection</vt:lpstr>
      <vt:lpstr>Defining the role</vt:lpstr>
      <vt:lpstr>Attracting the applicant</vt:lpstr>
      <vt:lpstr>Managing the application and selection process</vt:lpstr>
      <vt:lpstr>Selection methods</vt:lpstr>
      <vt:lpstr>Making appointment</vt:lpstr>
      <vt:lpstr>Talent management</vt:lpstr>
      <vt:lpstr>Characteristics of talent management</vt:lpstr>
      <vt:lpstr>Benefits of talent management</vt:lpstr>
      <vt:lpstr>Pay and reward</vt:lpstr>
      <vt:lpstr>Benefits of pay and reward</vt:lpstr>
      <vt:lpstr>Training and development</vt:lpstr>
      <vt:lpstr>Training and development:  the role of managers</vt:lpstr>
      <vt:lpstr>Learning and training methods</vt:lpstr>
      <vt:lpstr>Methods to facilitate learning</vt:lpstr>
      <vt:lpstr>Equality</vt:lpstr>
      <vt:lpstr>Diversity</vt:lpstr>
      <vt:lpstr>Diversity</vt:lpstr>
      <vt:lpstr>CIPD</vt:lpstr>
      <vt:lpstr>CIPD</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 (1705472)</cp:lastModifiedBy>
  <cp:revision>108</cp:revision>
  <cp:lastPrinted>2018-07-02T15:32:24Z</cp:lastPrinted>
  <dcterms:created xsi:type="dcterms:W3CDTF">2002-10-07T19:43:58Z</dcterms:created>
  <dcterms:modified xsi:type="dcterms:W3CDTF">2023-10-15T17:39:52Z</dcterms:modified>
</cp:coreProperties>
</file>