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7" r:id="rId4"/>
  </p:sldMasterIdLst>
  <p:notesMasterIdLst>
    <p:notesMasterId r:id="rId15"/>
  </p:notesMasterIdLst>
  <p:sldIdLst>
    <p:sldId id="2561" r:id="rId5"/>
    <p:sldId id="2563" r:id="rId6"/>
    <p:sldId id="2565" r:id="rId7"/>
    <p:sldId id="2566" r:id="rId8"/>
    <p:sldId id="2568" r:id="rId9"/>
    <p:sldId id="2569" r:id="rId10"/>
    <p:sldId id="2570" r:id="rId11"/>
    <p:sldId id="2571" r:id="rId12"/>
    <p:sldId id="2573" r:id="rId13"/>
    <p:sldId id="2574" r:id="rId14"/>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BRAF Assignment Helpsheet" id="{83CBA74C-3724-4AAE-930E-EB44CED70718}">
          <p14:sldIdLst>
            <p14:sldId id="2561"/>
          </p14:sldIdLst>
        </p14:section>
        <p14:section name="Assignment Overview" id="{83543578-2555-4BBD-AB86-90BBF7DD4140}">
          <p14:sldIdLst>
            <p14:sldId id="2563"/>
          </p14:sldIdLst>
        </p14:section>
        <p14:section name="Initial Analysis" id="{D82715AD-22E4-4689-95DB-56A308248D6D}">
          <p14:sldIdLst>
            <p14:sldId id="2565"/>
            <p14:sldId id="2566"/>
          </p14:sldIdLst>
        </p14:section>
        <p14:section name="Organizational Functions" id="{F2F0D7D1-4A74-4537-9804-1D903D808C7E}">
          <p14:sldIdLst>
            <p14:sldId id="2568"/>
            <p14:sldId id="2569"/>
            <p14:sldId id="2570"/>
            <p14:sldId id="2571"/>
          </p14:sldIdLst>
        </p14:section>
        <p14:section name="Final Thoughts" id="{3985BE53-4345-4B6E-99CB-D2D534FDF677}">
          <p14:sldIdLst>
            <p14:sldId id="2573"/>
            <p14:sldId id="2574"/>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CEFF384-38A1-46D5-868D-E1FE9890EC26}" v="155" dt="2025-11-10T11:40:16.96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3" d="100"/>
          <a:sy n="103" d="100"/>
        </p:scale>
        <p:origin x="876" y="10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Evans (Institute of Management and Health)" userId="d9a8b39e-a9d4-4d81-a719-001f6364ef6d" providerId="ADAL" clId="{4CEFF384-38A1-46D5-868D-E1FE9890EC26}"/>
    <pc:docChg chg="custSel mod delSld modSld modMainMaster modSection modNotesMaster">
      <pc:chgData name="Helen Evans (Institute of Management and Health)" userId="d9a8b39e-a9d4-4d81-a719-001f6364ef6d" providerId="ADAL" clId="{4CEFF384-38A1-46D5-868D-E1FE9890EC26}" dt="2025-11-10T11:40:16.966" v="234" actId="20577"/>
      <pc:docMkLst>
        <pc:docMk/>
      </pc:docMkLst>
      <pc:sldChg chg="addSp delSp modSp mod delAnim modAnim">
        <pc:chgData name="Helen Evans (Institute of Management and Health)" userId="d9a8b39e-a9d4-4d81-a719-001f6364ef6d" providerId="ADAL" clId="{4CEFF384-38A1-46D5-868D-E1FE9890EC26}" dt="2025-11-10T11:32:10.372" v="152" actId="27636"/>
        <pc:sldMkLst>
          <pc:docMk/>
          <pc:sldMk cId="3016718471" sldId="2561"/>
        </pc:sldMkLst>
        <pc:spChg chg="mod">
          <ac:chgData name="Helen Evans (Institute of Management and Health)" userId="d9a8b39e-a9d4-4d81-a719-001f6364ef6d" providerId="ADAL" clId="{4CEFF384-38A1-46D5-868D-E1FE9890EC26}" dt="2025-11-10T11:32:10.372" v="152" actId="27636"/>
          <ac:spMkLst>
            <pc:docMk/>
            <pc:sldMk cId="3016718471" sldId="2561"/>
            <ac:spMk id="2" creationId="{3BB3E697-DEDA-2E00-8577-C046076309E7}"/>
          </ac:spMkLst>
        </pc:spChg>
        <pc:spChg chg="del mod">
          <ac:chgData name="Helen Evans (Institute of Management and Health)" userId="d9a8b39e-a9d4-4d81-a719-001f6364ef6d" providerId="ADAL" clId="{4CEFF384-38A1-46D5-868D-E1FE9890EC26}" dt="2025-11-10T11:31:46.821" v="142" actId="478"/>
          <ac:spMkLst>
            <pc:docMk/>
            <pc:sldMk cId="3016718471" sldId="2561"/>
            <ac:spMk id="3" creationId="{74BCC1FE-AFEF-68BF-9A3F-B28F6E26E257}"/>
          </ac:spMkLst>
        </pc:spChg>
        <pc:spChg chg="add del mod">
          <ac:chgData name="Helen Evans (Institute of Management and Health)" userId="d9a8b39e-a9d4-4d81-a719-001f6364ef6d" providerId="ADAL" clId="{4CEFF384-38A1-46D5-868D-E1FE9890EC26}" dt="2025-11-10T11:31:53.844" v="143" actId="478"/>
          <ac:spMkLst>
            <pc:docMk/>
            <pc:sldMk cId="3016718471" sldId="2561"/>
            <ac:spMk id="5" creationId="{8379781E-AA17-42E3-AA09-61F66A2AF159}"/>
          </ac:spMkLst>
        </pc:spChg>
      </pc:sldChg>
      <pc:sldChg chg="del">
        <pc:chgData name="Helen Evans (Institute of Management and Health)" userId="d9a8b39e-a9d4-4d81-a719-001f6364ef6d" providerId="ADAL" clId="{4CEFF384-38A1-46D5-868D-E1FE9890EC26}" dt="2025-11-10T11:28:58.520" v="0" actId="47"/>
        <pc:sldMkLst>
          <pc:docMk/>
          <pc:sldMk cId="2908524874" sldId="2562"/>
        </pc:sldMkLst>
      </pc:sldChg>
      <pc:sldChg chg="modSp mod">
        <pc:chgData name="Helen Evans (Institute of Management and Health)" userId="d9a8b39e-a9d4-4d81-a719-001f6364ef6d" providerId="ADAL" clId="{4CEFF384-38A1-46D5-868D-E1FE9890EC26}" dt="2025-11-10T11:35:45.428" v="231" actId="1076"/>
        <pc:sldMkLst>
          <pc:docMk/>
          <pc:sldMk cId="201743397" sldId="2563"/>
        </pc:sldMkLst>
        <pc:spChg chg="mod">
          <ac:chgData name="Helen Evans (Institute of Management and Health)" userId="d9a8b39e-a9d4-4d81-a719-001f6364ef6d" providerId="ADAL" clId="{4CEFF384-38A1-46D5-868D-E1FE9890EC26}" dt="2025-11-10T11:35:21.520" v="223" actId="5793"/>
          <ac:spMkLst>
            <pc:docMk/>
            <pc:sldMk cId="201743397" sldId="2563"/>
            <ac:spMk id="2" creationId="{95D47519-76B2-ADCF-FBF6-614FB689E059}"/>
          </ac:spMkLst>
        </pc:spChg>
        <pc:spChg chg="mod">
          <ac:chgData name="Helen Evans (Institute of Management and Health)" userId="d9a8b39e-a9d4-4d81-a719-001f6364ef6d" providerId="ADAL" clId="{4CEFF384-38A1-46D5-868D-E1FE9890EC26}" dt="2025-11-10T11:35:45.428" v="231" actId="1076"/>
          <ac:spMkLst>
            <pc:docMk/>
            <pc:sldMk cId="201743397" sldId="2563"/>
            <ac:spMk id="4" creationId="{CBBA7D8F-2F37-DA4B-9472-EF4E1A2903EE}"/>
          </ac:spMkLst>
        </pc:spChg>
        <pc:picChg chg="mod">
          <ac:chgData name="Helen Evans (Institute of Management and Health)" userId="d9a8b39e-a9d4-4d81-a719-001f6364ef6d" providerId="ADAL" clId="{4CEFF384-38A1-46D5-868D-E1FE9890EC26}" dt="2025-11-10T11:35:37.066" v="229" actId="1076"/>
          <ac:picMkLst>
            <pc:docMk/>
            <pc:sldMk cId="201743397" sldId="2563"/>
            <ac:picMk id="5" creationId="{498294C7-1D6F-4CFD-BBFA-B064E66A3C67}"/>
          </ac:picMkLst>
        </pc:picChg>
      </pc:sldChg>
      <pc:sldChg chg="del">
        <pc:chgData name="Helen Evans (Institute of Management and Health)" userId="d9a8b39e-a9d4-4d81-a719-001f6364ef6d" providerId="ADAL" clId="{4CEFF384-38A1-46D5-868D-E1FE9890EC26}" dt="2025-11-10T11:29:52.533" v="98" actId="47"/>
        <pc:sldMkLst>
          <pc:docMk/>
          <pc:sldMk cId="3375142096" sldId="2564"/>
        </pc:sldMkLst>
      </pc:sldChg>
      <pc:sldChg chg="modSp mod modClrScheme chgLayout">
        <pc:chgData name="Helen Evans (Institute of Management and Health)" userId="d9a8b39e-a9d4-4d81-a719-001f6364ef6d" providerId="ADAL" clId="{4CEFF384-38A1-46D5-868D-E1FE9890EC26}" dt="2025-11-10T11:35:06.464" v="209" actId="14100"/>
        <pc:sldMkLst>
          <pc:docMk/>
          <pc:sldMk cId="808050665" sldId="2565"/>
        </pc:sldMkLst>
        <pc:spChg chg="mod">
          <ac:chgData name="Helen Evans (Institute of Management and Health)" userId="d9a8b39e-a9d4-4d81-a719-001f6364ef6d" providerId="ADAL" clId="{4CEFF384-38A1-46D5-868D-E1FE9890EC26}" dt="2025-11-10T11:34:55.821" v="207" actId="26606"/>
          <ac:spMkLst>
            <pc:docMk/>
            <pc:sldMk cId="808050665" sldId="2565"/>
            <ac:spMk id="2" creationId="{07D9457B-1252-1D81-E819-DC7061004817}"/>
          </ac:spMkLst>
        </pc:spChg>
        <pc:spChg chg="mod">
          <ac:chgData name="Helen Evans (Institute of Management and Health)" userId="d9a8b39e-a9d4-4d81-a719-001f6364ef6d" providerId="ADAL" clId="{4CEFF384-38A1-46D5-868D-E1FE9890EC26}" dt="2025-11-10T11:35:06.464" v="209" actId="14100"/>
          <ac:spMkLst>
            <pc:docMk/>
            <pc:sldMk cId="808050665" sldId="2565"/>
            <ac:spMk id="4" creationId="{9470ACEF-1BC6-506E-BDB3-2419FFFCE35E}"/>
          </ac:spMkLst>
        </pc:spChg>
        <pc:picChg chg="mod ord">
          <ac:chgData name="Helen Evans (Institute of Management and Health)" userId="d9a8b39e-a9d4-4d81-a719-001f6364ef6d" providerId="ADAL" clId="{4CEFF384-38A1-46D5-868D-E1FE9890EC26}" dt="2025-11-10T11:35:01.558" v="208" actId="14100"/>
          <ac:picMkLst>
            <pc:docMk/>
            <pc:sldMk cId="808050665" sldId="2565"/>
            <ac:picMk id="5" creationId="{42641245-6F83-4281-9616-0F5926250CF3}"/>
          </ac:picMkLst>
        </pc:picChg>
      </pc:sldChg>
      <pc:sldChg chg="addSp delSp modSp mod modClrScheme chgLayout">
        <pc:chgData name="Helen Evans (Institute of Management and Health)" userId="d9a8b39e-a9d4-4d81-a719-001f6364ef6d" providerId="ADAL" clId="{4CEFF384-38A1-46D5-868D-E1FE9890EC26}" dt="2025-11-10T11:34:43.122" v="206" actId="27636"/>
        <pc:sldMkLst>
          <pc:docMk/>
          <pc:sldMk cId="109600255" sldId="2566"/>
        </pc:sldMkLst>
        <pc:spChg chg="mod ord">
          <ac:chgData name="Helen Evans (Institute of Management and Health)" userId="d9a8b39e-a9d4-4d81-a719-001f6364ef6d" providerId="ADAL" clId="{4CEFF384-38A1-46D5-868D-E1FE9890EC26}" dt="2025-11-10T11:34:43.122" v="206" actId="27636"/>
          <ac:spMkLst>
            <pc:docMk/>
            <pc:sldMk cId="109600255" sldId="2566"/>
            <ac:spMk id="2" creationId="{D052FB71-16C2-9362-BAEA-D9E8543ED331}"/>
          </ac:spMkLst>
        </pc:spChg>
        <pc:spChg chg="mod ord">
          <ac:chgData name="Helen Evans (Institute of Management and Health)" userId="d9a8b39e-a9d4-4d81-a719-001f6364ef6d" providerId="ADAL" clId="{4CEFF384-38A1-46D5-868D-E1FE9890EC26}" dt="2025-11-10T11:34:43.122" v="205" actId="27636"/>
          <ac:spMkLst>
            <pc:docMk/>
            <pc:sldMk cId="109600255" sldId="2566"/>
            <ac:spMk id="4" creationId="{04390AEC-490F-3ED1-B113-3F23A45C9EAE}"/>
          </ac:spMkLst>
        </pc:spChg>
        <pc:spChg chg="add del mod">
          <ac:chgData name="Helen Evans (Institute of Management and Health)" userId="d9a8b39e-a9d4-4d81-a719-001f6364ef6d" providerId="ADAL" clId="{4CEFF384-38A1-46D5-868D-E1FE9890EC26}" dt="2025-11-10T11:34:39.211" v="203" actId="478"/>
          <ac:spMkLst>
            <pc:docMk/>
            <pc:sldMk cId="109600255" sldId="2566"/>
            <ac:spMk id="6" creationId="{43204032-B473-4DB5-93C4-AC24CA00B6A4}"/>
          </ac:spMkLst>
        </pc:spChg>
        <pc:picChg chg="del mod">
          <ac:chgData name="Helen Evans (Institute of Management and Health)" userId="d9a8b39e-a9d4-4d81-a719-001f6364ef6d" providerId="ADAL" clId="{4CEFF384-38A1-46D5-868D-E1FE9890EC26}" dt="2025-11-10T11:34:37.851" v="201" actId="478"/>
          <ac:picMkLst>
            <pc:docMk/>
            <pc:sldMk cId="109600255" sldId="2566"/>
            <ac:picMk id="5" creationId="{2AD6DBCC-ADB3-4095-897B-CCC762D31B99}"/>
          </ac:picMkLst>
        </pc:picChg>
      </pc:sldChg>
      <pc:sldChg chg="del">
        <pc:chgData name="Helen Evans (Institute of Management and Health)" userId="d9a8b39e-a9d4-4d81-a719-001f6364ef6d" providerId="ADAL" clId="{4CEFF384-38A1-46D5-868D-E1FE9890EC26}" dt="2025-11-10T11:30:10.055" v="101" actId="47"/>
        <pc:sldMkLst>
          <pc:docMk/>
          <pc:sldMk cId="1021778964" sldId="2567"/>
        </pc:sldMkLst>
      </pc:sldChg>
      <pc:sldChg chg="modSp mod">
        <pc:chgData name="Helen Evans (Institute of Management and Health)" userId="d9a8b39e-a9d4-4d81-a719-001f6364ef6d" providerId="ADAL" clId="{4CEFF384-38A1-46D5-868D-E1FE9890EC26}" dt="2025-11-10T11:34:26.384" v="200" actId="14100"/>
        <pc:sldMkLst>
          <pc:docMk/>
          <pc:sldMk cId="2137433225" sldId="2568"/>
        </pc:sldMkLst>
        <pc:spChg chg="mod">
          <ac:chgData name="Helen Evans (Institute of Management and Health)" userId="d9a8b39e-a9d4-4d81-a719-001f6364ef6d" providerId="ADAL" clId="{4CEFF384-38A1-46D5-868D-E1FE9890EC26}" dt="2025-11-10T11:34:21.411" v="199" actId="26606"/>
          <ac:spMkLst>
            <pc:docMk/>
            <pc:sldMk cId="2137433225" sldId="2568"/>
            <ac:spMk id="2" creationId="{2B97CC22-D43E-4E83-CAF6-1ECDA15ADEE3}"/>
          </ac:spMkLst>
        </pc:spChg>
        <pc:spChg chg="mod">
          <ac:chgData name="Helen Evans (Institute of Management and Health)" userId="d9a8b39e-a9d4-4d81-a719-001f6364ef6d" providerId="ADAL" clId="{4CEFF384-38A1-46D5-868D-E1FE9890EC26}" dt="2025-11-10T11:34:26.384" v="200" actId="14100"/>
          <ac:spMkLst>
            <pc:docMk/>
            <pc:sldMk cId="2137433225" sldId="2568"/>
            <ac:spMk id="4" creationId="{CA905B24-EA51-C472-F35B-63C3FA77AE9F}"/>
          </ac:spMkLst>
        </pc:spChg>
        <pc:picChg chg="mod ord">
          <ac:chgData name="Helen Evans (Institute of Management and Health)" userId="d9a8b39e-a9d4-4d81-a719-001f6364ef6d" providerId="ADAL" clId="{4CEFF384-38A1-46D5-868D-E1FE9890EC26}" dt="2025-11-10T11:34:21.411" v="199" actId="26606"/>
          <ac:picMkLst>
            <pc:docMk/>
            <pc:sldMk cId="2137433225" sldId="2568"/>
            <ac:picMk id="5" creationId="{0E0B1D9F-E17D-4237-9866-04E4EAD775DA}"/>
          </ac:picMkLst>
        </pc:picChg>
      </pc:sldChg>
      <pc:sldChg chg="modSp mod modClrScheme chgLayout">
        <pc:chgData name="Helen Evans (Institute of Management and Health)" userId="d9a8b39e-a9d4-4d81-a719-001f6364ef6d" providerId="ADAL" clId="{4CEFF384-38A1-46D5-868D-E1FE9890EC26}" dt="2025-11-10T11:34:15.887" v="197" actId="14100"/>
        <pc:sldMkLst>
          <pc:docMk/>
          <pc:sldMk cId="510468283" sldId="2569"/>
        </pc:sldMkLst>
        <pc:spChg chg="mod">
          <ac:chgData name="Helen Evans (Institute of Management and Health)" userId="d9a8b39e-a9d4-4d81-a719-001f6364ef6d" providerId="ADAL" clId="{4CEFF384-38A1-46D5-868D-E1FE9890EC26}" dt="2025-11-10T11:34:04.723" v="195" actId="26606"/>
          <ac:spMkLst>
            <pc:docMk/>
            <pc:sldMk cId="510468283" sldId="2569"/>
            <ac:spMk id="2" creationId="{660D1C01-8A8F-7C57-3A1F-DA91BA8F4E01}"/>
          </ac:spMkLst>
        </pc:spChg>
        <pc:spChg chg="mod">
          <ac:chgData name="Helen Evans (Institute of Management and Health)" userId="d9a8b39e-a9d4-4d81-a719-001f6364ef6d" providerId="ADAL" clId="{4CEFF384-38A1-46D5-868D-E1FE9890EC26}" dt="2025-11-10T11:34:15.887" v="197" actId="14100"/>
          <ac:spMkLst>
            <pc:docMk/>
            <pc:sldMk cId="510468283" sldId="2569"/>
            <ac:spMk id="4" creationId="{204BB64D-ED36-7396-DA6C-F4D2A0F6E7CD}"/>
          </ac:spMkLst>
        </pc:spChg>
        <pc:picChg chg="mod ord">
          <ac:chgData name="Helen Evans (Institute of Management and Health)" userId="d9a8b39e-a9d4-4d81-a719-001f6364ef6d" providerId="ADAL" clId="{4CEFF384-38A1-46D5-868D-E1FE9890EC26}" dt="2025-11-10T11:34:09.913" v="196" actId="14100"/>
          <ac:picMkLst>
            <pc:docMk/>
            <pc:sldMk cId="510468283" sldId="2569"/>
            <ac:picMk id="5" creationId="{E89BF48B-CC31-42F4-B9A5-768BCF217C46}"/>
          </ac:picMkLst>
        </pc:picChg>
      </pc:sldChg>
      <pc:sldChg chg="addSp delSp modSp mod modClrScheme chgLayout">
        <pc:chgData name="Helen Evans (Institute of Management and Health)" userId="d9a8b39e-a9d4-4d81-a719-001f6364ef6d" providerId="ADAL" clId="{4CEFF384-38A1-46D5-868D-E1FE9890EC26}" dt="2025-11-10T11:32:10.508" v="160" actId="27636"/>
        <pc:sldMkLst>
          <pc:docMk/>
          <pc:sldMk cId="2476817892" sldId="2570"/>
        </pc:sldMkLst>
        <pc:spChg chg="mod ord">
          <ac:chgData name="Helen Evans (Institute of Management and Health)" userId="d9a8b39e-a9d4-4d81-a719-001f6364ef6d" providerId="ADAL" clId="{4CEFF384-38A1-46D5-868D-E1FE9890EC26}" dt="2025-11-10T11:32:10.255" v="151"/>
          <ac:spMkLst>
            <pc:docMk/>
            <pc:sldMk cId="2476817892" sldId="2570"/>
            <ac:spMk id="2" creationId="{C432130F-BA31-CFCD-7239-3FEF9E5ADCDE}"/>
          </ac:spMkLst>
        </pc:spChg>
        <pc:spChg chg="mod ord">
          <ac:chgData name="Helen Evans (Institute of Management and Health)" userId="d9a8b39e-a9d4-4d81-a719-001f6364ef6d" providerId="ADAL" clId="{4CEFF384-38A1-46D5-868D-E1FE9890EC26}" dt="2025-11-10T11:32:10.508" v="160" actId="27636"/>
          <ac:spMkLst>
            <pc:docMk/>
            <pc:sldMk cId="2476817892" sldId="2570"/>
            <ac:spMk id="4" creationId="{108C2062-D5C8-DED9-4101-212179066F3D}"/>
          </ac:spMkLst>
        </pc:spChg>
        <pc:spChg chg="add del mod">
          <ac:chgData name="Helen Evans (Institute of Management and Health)" userId="d9a8b39e-a9d4-4d81-a719-001f6364ef6d" providerId="ADAL" clId="{4CEFF384-38A1-46D5-868D-E1FE9890EC26}" dt="2025-11-10T11:30:58.815" v="112" actId="478"/>
          <ac:spMkLst>
            <pc:docMk/>
            <pc:sldMk cId="2476817892" sldId="2570"/>
            <ac:spMk id="6" creationId="{B39251BA-AC5F-47E8-BD2A-A8479792688F}"/>
          </ac:spMkLst>
        </pc:spChg>
        <pc:picChg chg="del mod">
          <ac:chgData name="Helen Evans (Institute of Management and Health)" userId="d9a8b39e-a9d4-4d81-a719-001f6364ef6d" providerId="ADAL" clId="{4CEFF384-38A1-46D5-868D-E1FE9890EC26}" dt="2025-11-10T11:30:56.346" v="110" actId="478"/>
          <ac:picMkLst>
            <pc:docMk/>
            <pc:sldMk cId="2476817892" sldId="2570"/>
            <ac:picMk id="5" creationId="{F11566C4-F906-4A8E-AFE6-8C4BDC05AA81}"/>
          </ac:picMkLst>
        </pc:picChg>
      </pc:sldChg>
      <pc:sldChg chg="addSp delSp modSp mod modClrScheme chgLayout">
        <pc:chgData name="Helen Evans (Institute of Management and Health)" userId="d9a8b39e-a9d4-4d81-a719-001f6364ef6d" providerId="ADAL" clId="{4CEFF384-38A1-46D5-868D-E1FE9890EC26}" dt="2025-11-10T11:33:54.073" v="194" actId="20577"/>
        <pc:sldMkLst>
          <pc:docMk/>
          <pc:sldMk cId="1120398237" sldId="2571"/>
        </pc:sldMkLst>
        <pc:spChg chg="mod ord">
          <ac:chgData name="Helen Evans (Institute of Management and Health)" userId="d9a8b39e-a9d4-4d81-a719-001f6364ef6d" providerId="ADAL" clId="{4CEFF384-38A1-46D5-868D-E1FE9890EC26}" dt="2025-11-10T11:32:51.974" v="176" actId="700"/>
          <ac:spMkLst>
            <pc:docMk/>
            <pc:sldMk cId="1120398237" sldId="2571"/>
            <ac:spMk id="2" creationId="{3308C180-C4DA-5FA7-4E2B-E584628739E5}"/>
          </ac:spMkLst>
        </pc:spChg>
        <pc:spChg chg="mod ord">
          <ac:chgData name="Helen Evans (Institute of Management and Health)" userId="d9a8b39e-a9d4-4d81-a719-001f6364ef6d" providerId="ADAL" clId="{4CEFF384-38A1-46D5-868D-E1FE9890EC26}" dt="2025-11-10T11:33:54.073" v="194" actId="20577"/>
          <ac:spMkLst>
            <pc:docMk/>
            <pc:sldMk cId="1120398237" sldId="2571"/>
            <ac:spMk id="4" creationId="{1AA95423-6186-1980-A7B2-1FDC5F14B4FD}"/>
          </ac:spMkLst>
        </pc:spChg>
        <pc:spChg chg="add del mod">
          <ac:chgData name="Helen Evans (Institute of Management and Health)" userId="d9a8b39e-a9d4-4d81-a719-001f6364ef6d" providerId="ADAL" clId="{4CEFF384-38A1-46D5-868D-E1FE9890EC26}" dt="2025-11-10T11:32:48.421" v="175" actId="478"/>
          <ac:spMkLst>
            <pc:docMk/>
            <pc:sldMk cId="1120398237" sldId="2571"/>
            <ac:spMk id="6" creationId="{29E568DE-40A8-445E-A43C-DED9456A90F1}"/>
          </ac:spMkLst>
        </pc:spChg>
        <pc:picChg chg="del mod">
          <ac:chgData name="Helen Evans (Institute of Management and Health)" userId="d9a8b39e-a9d4-4d81-a719-001f6364ef6d" providerId="ADAL" clId="{4CEFF384-38A1-46D5-868D-E1FE9890EC26}" dt="2025-11-10T11:32:46.218" v="173" actId="478"/>
          <ac:picMkLst>
            <pc:docMk/>
            <pc:sldMk cId="1120398237" sldId="2571"/>
            <ac:picMk id="5" creationId="{B786DF3F-A7AB-4610-A171-BCDD6C566EB4}"/>
          </ac:picMkLst>
        </pc:picChg>
      </pc:sldChg>
      <pc:sldChg chg="modSp del">
        <pc:chgData name="Helen Evans (Institute of Management and Health)" userId="d9a8b39e-a9d4-4d81-a719-001f6364ef6d" providerId="ADAL" clId="{4CEFF384-38A1-46D5-868D-E1FE9890EC26}" dt="2025-11-10T11:32:16.384" v="164" actId="47"/>
        <pc:sldMkLst>
          <pc:docMk/>
          <pc:sldMk cId="3138194644" sldId="2572"/>
        </pc:sldMkLst>
        <pc:spChg chg="mod">
          <ac:chgData name="Helen Evans (Institute of Management and Health)" userId="d9a8b39e-a9d4-4d81-a719-001f6364ef6d" providerId="ADAL" clId="{4CEFF384-38A1-46D5-868D-E1FE9890EC26}" dt="2025-11-10T11:32:10.255" v="151"/>
          <ac:spMkLst>
            <pc:docMk/>
            <pc:sldMk cId="3138194644" sldId="2572"/>
            <ac:spMk id="2" creationId="{9CE9E5CF-A7B7-26C4-C6CA-6F821C5FEE7B}"/>
          </ac:spMkLst>
        </pc:spChg>
      </pc:sldChg>
      <pc:sldChg chg="addSp delSp modSp mod modClrScheme chgLayout">
        <pc:chgData name="Helen Evans (Institute of Management and Health)" userId="d9a8b39e-a9d4-4d81-a719-001f6364ef6d" providerId="ADAL" clId="{4CEFF384-38A1-46D5-868D-E1FE9890EC26}" dt="2025-11-10T11:33:37.273" v="191" actId="20577"/>
        <pc:sldMkLst>
          <pc:docMk/>
          <pc:sldMk cId="3672299589" sldId="2573"/>
        </pc:sldMkLst>
        <pc:spChg chg="mod ord">
          <ac:chgData name="Helen Evans (Institute of Management and Health)" userId="d9a8b39e-a9d4-4d81-a719-001f6364ef6d" providerId="ADAL" clId="{4CEFF384-38A1-46D5-868D-E1FE9890EC26}" dt="2025-11-10T11:32:39.194" v="170" actId="700"/>
          <ac:spMkLst>
            <pc:docMk/>
            <pc:sldMk cId="3672299589" sldId="2573"/>
            <ac:spMk id="2" creationId="{0A0A428A-438D-2890-4E4E-024E176675A9}"/>
          </ac:spMkLst>
        </pc:spChg>
        <pc:spChg chg="mod ord">
          <ac:chgData name="Helen Evans (Institute of Management and Health)" userId="d9a8b39e-a9d4-4d81-a719-001f6364ef6d" providerId="ADAL" clId="{4CEFF384-38A1-46D5-868D-E1FE9890EC26}" dt="2025-11-10T11:33:37.273" v="191" actId="20577"/>
          <ac:spMkLst>
            <pc:docMk/>
            <pc:sldMk cId="3672299589" sldId="2573"/>
            <ac:spMk id="4" creationId="{FADA6CA7-A4FC-169A-3F2B-06AB9C490044}"/>
          </ac:spMkLst>
        </pc:spChg>
        <pc:spChg chg="add del mod">
          <ac:chgData name="Helen Evans (Institute of Management and Health)" userId="d9a8b39e-a9d4-4d81-a719-001f6364ef6d" providerId="ADAL" clId="{4CEFF384-38A1-46D5-868D-E1FE9890EC26}" dt="2025-11-10T11:32:23.333" v="167" actId="478"/>
          <ac:spMkLst>
            <pc:docMk/>
            <pc:sldMk cId="3672299589" sldId="2573"/>
            <ac:spMk id="6" creationId="{A0351748-258E-45BA-95AA-CDB16C0B9FD7}"/>
          </ac:spMkLst>
        </pc:spChg>
        <pc:picChg chg="del mod">
          <ac:chgData name="Helen Evans (Institute of Management and Health)" userId="d9a8b39e-a9d4-4d81-a719-001f6364ef6d" providerId="ADAL" clId="{4CEFF384-38A1-46D5-868D-E1FE9890EC26}" dt="2025-11-10T11:32:21.111" v="166" actId="478"/>
          <ac:picMkLst>
            <pc:docMk/>
            <pc:sldMk cId="3672299589" sldId="2573"/>
            <ac:picMk id="5" creationId="{3B97B1CD-3878-4E0E-BAF2-2A86727C1C00}"/>
          </ac:picMkLst>
        </pc:picChg>
      </pc:sldChg>
      <pc:sldChg chg="modSp mod modClrScheme chgLayout">
        <pc:chgData name="Helen Evans (Institute of Management and Health)" userId="d9a8b39e-a9d4-4d81-a719-001f6364ef6d" providerId="ADAL" clId="{4CEFF384-38A1-46D5-868D-E1FE9890EC26}" dt="2025-11-10T11:40:16.966" v="234" actId="20577"/>
        <pc:sldMkLst>
          <pc:docMk/>
          <pc:sldMk cId="1349589602" sldId="2574"/>
        </pc:sldMkLst>
        <pc:spChg chg="mod">
          <ac:chgData name="Helen Evans (Institute of Management and Health)" userId="d9a8b39e-a9d4-4d81-a719-001f6364ef6d" providerId="ADAL" clId="{4CEFF384-38A1-46D5-868D-E1FE9890EC26}" dt="2025-11-10T11:33:05.779" v="179" actId="26606"/>
          <ac:spMkLst>
            <pc:docMk/>
            <pc:sldMk cId="1349589602" sldId="2574"/>
            <ac:spMk id="2" creationId="{474FD660-32AA-282A-24AB-2A2B28C5E58C}"/>
          </ac:spMkLst>
        </pc:spChg>
        <pc:spChg chg="mod">
          <ac:chgData name="Helen Evans (Institute of Management and Health)" userId="d9a8b39e-a9d4-4d81-a719-001f6364ef6d" providerId="ADAL" clId="{4CEFF384-38A1-46D5-868D-E1FE9890EC26}" dt="2025-11-10T11:40:16.966" v="234" actId="20577"/>
          <ac:spMkLst>
            <pc:docMk/>
            <pc:sldMk cId="1349589602" sldId="2574"/>
            <ac:spMk id="4" creationId="{1D4F9DEE-6CAF-87D0-CC25-D3C653BD026F}"/>
          </ac:spMkLst>
        </pc:spChg>
        <pc:picChg chg="mod">
          <ac:chgData name="Helen Evans (Institute of Management and Health)" userId="d9a8b39e-a9d4-4d81-a719-001f6364ef6d" providerId="ADAL" clId="{4CEFF384-38A1-46D5-868D-E1FE9890EC26}" dt="2025-11-10T11:33:05.779" v="179" actId="26606"/>
          <ac:picMkLst>
            <pc:docMk/>
            <pc:sldMk cId="1349589602" sldId="2574"/>
            <ac:picMk id="5" creationId="{732353ED-E188-4D22-B948-49719C411FAE}"/>
          </ac:picMkLst>
        </pc:picChg>
      </pc:sldChg>
      <pc:sldMasterChg chg="delSldLayout modSldLayout">
        <pc:chgData name="Helen Evans (Institute of Management and Health)" userId="d9a8b39e-a9d4-4d81-a719-001f6364ef6d" providerId="ADAL" clId="{4CEFF384-38A1-46D5-868D-E1FE9890EC26}" dt="2025-11-10T11:32:16.384" v="164" actId="47"/>
        <pc:sldMasterMkLst>
          <pc:docMk/>
          <pc:sldMasterMk cId="3677725224" sldId="2147483717"/>
        </pc:sldMasterMkLst>
        <pc:sldLayoutChg chg="delSp del">
          <pc:chgData name="Helen Evans (Institute of Management and Health)" userId="d9a8b39e-a9d4-4d81-a719-001f6364ef6d" providerId="ADAL" clId="{4CEFF384-38A1-46D5-868D-E1FE9890EC26}" dt="2025-11-10T11:32:16.384" v="164" actId="47"/>
          <pc:sldLayoutMkLst>
            <pc:docMk/>
            <pc:sldMasterMk cId="3677725224" sldId="2147483717"/>
            <pc:sldLayoutMk cId="3189213901" sldId="2147483733"/>
          </pc:sldLayoutMkLst>
          <pc:spChg chg="del">
            <ac:chgData name="Helen Evans (Institute of Management and Health)" userId="d9a8b39e-a9d4-4d81-a719-001f6364ef6d" providerId="ADAL" clId="{4CEFF384-38A1-46D5-868D-E1FE9890EC26}" dt="2025-11-10T11:32:10.255" v="151"/>
            <ac:spMkLst>
              <pc:docMk/>
              <pc:sldMasterMk cId="3677725224" sldId="2147483717"/>
              <pc:sldLayoutMk cId="3189213901" sldId="2147483733"/>
              <ac:spMk id="7" creationId="{827A12A6-507C-2714-2F24-09ADE11584C5}"/>
            </ac:spMkLst>
          </pc:spChg>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25454029-765F-4F39-AB10-0AC2E3940F90}" type="datetimeFigureOut">
              <a:t>11/10/2025</a:t>
            </a:fld>
            <a:endParaRPr lang="en-US"/>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150EB9D0-D762-4732-A63D-08ED8A550D94}" type="slidenum">
              <a:t>‹#›</a:t>
            </a:fld>
            <a:endParaRPr lang="en-US"/>
          </a:p>
        </p:txBody>
      </p:sp>
    </p:spTree>
    <p:extLst>
      <p:ext uri="{BB962C8B-B14F-4D97-AF65-F5344CB8AC3E}">
        <p14:creationId xmlns:p14="http://schemas.microsoft.com/office/powerpoint/2010/main" val="23354311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AI-generated content may be incorrect.
---
</a:t>
            </a:r>
          </a:p>
        </p:txBody>
      </p:sp>
      <p:sp>
        <p:nvSpPr>
          <p:cNvPr id="4" name="Slide Number Placeholder 3"/>
          <p:cNvSpPr>
            <a:spLocks noGrp="1"/>
          </p:cNvSpPr>
          <p:nvPr>
            <p:ph type="sldNum" sz="quarter" idx="5"/>
          </p:nvPr>
        </p:nvSpPr>
        <p:spPr/>
        <p:txBody>
          <a:bodyPr/>
          <a:lstStyle/>
          <a:p>
            <a:fld id="{44AB22A0-9448-429F-A7C5-90A99190D82B}" type="slidenum">
              <a:t>1</a:t>
            </a:fld>
            <a:endParaRPr lang="en-US"/>
          </a:p>
        </p:txBody>
      </p:sp>
    </p:spTree>
    <p:extLst>
      <p:ext uri="{BB962C8B-B14F-4D97-AF65-F5344CB8AC3E}">
        <p14:creationId xmlns:p14="http://schemas.microsoft.com/office/powerpoint/2010/main" val="11926854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The BRAF Assignment Helpsheet is designed to guide students in analyzing a well-known company they have personally interacted with, focusing on how the company manages its key organizational functions. This includes evaluating the company’s structure, leadership style, employee motivation, internal communication, and overall culture. The helpsheet encourages students to draw from personal experiences—whether as a customer, employee, or visitor—and integrate insights from academic course materials. The goal is to produce a reflective and theory-informed analysis that avoids generic online sources and instead relies on specific, real-world observations and classroom discussions. This structured approach ensures that students can critically assess organizational practices and link them to established management theories and frameworks.</a:t>
            </a:r>
          </a:p>
        </p:txBody>
      </p:sp>
      <p:sp>
        <p:nvSpPr>
          <p:cNvPr id="4" name="Slide Number Placeholder 3"/>
          <p:cNvSpPr>
            <a:spLocks noGrp="1"/>
          </p:cNvSpPr>
          <p:nvPr>
            <p:ph type="sldNum" sz="quarter" idx="5"/>
          </p:nvPr>
        </p:nvSpPr>
        <p:spPr/>
        <p:txBody>
          <a:bodyPr/>
          <a:lstStyle/>
          <a:p>
            <a:fld id="{44AB22A0-9448-429F-A7C5-90A99190D82B}" type="slidenum">
              <a:t>2</a:t>
            </a:fld>
            <a:endParaRPr lang="en-US"/>
          </a:p>
        </p:txBody>
      </p:sp>
    </p:spTree>
    <p:extLst>
      <p:ext uri="{BB962C8B-B14F-4D97-AF65-F5344CB8AC3E}">
        <p14:creationId xmlns:p14="http://schemas.microsoft.com/office/powerpoint/2010/main" val="4915122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Begin your assignment by introducing the company you have chosen. Clearly state your relationship with the company—whether you are a regular customer, a current or former employee, or someone who has visited the company site. This context sets the stage for your analysis and helps the reader understand the perspective from which you are evaluating the organization. Additionally, outline the purpose of your analysis, which is to examine how the company manages its key organizational functions using both personal observations and academic insights. This section should be concise but informative, providing a clear roadmap for the rest of your assignment.</a:t>
            </a:r>
          </a:p>
        </p:txBody>
      </p:sp>
      <p:sp>
        <p:nvSpPr>
          <p:cNvPr id="4" name="Slide Number Placeholder 3"/>
          <p:cNvSpPr>
            <a:spLocks noGrp="1"/>
          </p:cNvSpPr>
          <p:nvPr>
            <p:ph type="sldNum" sz="quarter" idx="5"/>
          </p:nvPr>
        </p:nvSpPr>
        <p:spPr/>
        <p:txBody>
          <a:bodyPr/>
          <a:lstStyle/>
          <a:p>
            <a:fld id="{44AB22A0-9448-429F-A7C5-90A99190D82B}" type="slidenum">
              <a:t>3</a:t>
            </a:fld>
            <a:endParaRPr lang="en-US"/>
          </a:p>
        </p:txBody>
      </p:sp>
    </p:spTree>
    <p:extLst>
      <p:ext uri="{BB962C8B-B14F-4D97-AF65-F5344CB8AC3E}">
        <p14:creationId xmlns:p14="http://schemas.microsoft.com/office/powerpoint/2010/main" val="19754535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In this section, detail your personal experience with the company. Describe specific interactions or observations that stood out to you, such as customer service quality, employee behavior, or the physical layout of the workplace. These firsthand insights are crucial for grounding your analysis in real-world examples. Highlight any notable practices or behaviors that reflect the company’s approach to management and operations. This could include how employees interact with customers, how tasks are organized, or how the environment supports or hinders productivity. Use vivid descriptions and concrete examples to make your experience relatable and informative.</a:t>
            </a:r>
          </a:p>
        </p:txBody>
      </p:sp>
      <p:sp>
        <p:nvSpPr>
          <p:cNvPr id="4" name="Slide Number Placeholder 3"/>
          <p:cNvSpPr>
            <a:spLocks noGrp="1"/>
          </p:cNvSpPr>
          <p:nvPr>
            <p:ph type="sldNum" sz="quarter" idx="5"/>
          </p:nvPr>
        </p:nvSpPr>
        <p:spPr/>
        <p:txBody>
          <a:bodyPr/>
          <a:lstStyle/>
          <a:p>
            <a:fld id="{44AB22A0-9448-429F-A7C5-90A99190D82B}" type="slidenum">
              <a:t>4</a:t>
            </a:fld>
            <a:endParaRPr lang="en-US"/>
          </a:p>
        </p:txBody>
      </p:sp>
    </p:spTree>
    <p:extLst>
      <p:ext uri="{BB962C8B-B14F-4D97-AF65-F5344CB8AC3E}">
        <p14:creationId xmlns:p14="http://schemas.microsoft.com/office/powerpoint/2010/main" val="31922301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Analyze the company’s organizational structure and leadership style. Determine whether the structure is hierarchical, flat, matrix, or another form, and explain how this affects decision-making and workflow. Examine the leadership style—whether it is top-down, participative, transformational, or transactional—and discuss its impact on employee engagement and organizational effectiveness. Support your analysis with relevant theories such as Mintzberg’s organizational structures or Lewin’s leadership styles. Use examples from your experience to illustrate how these structural and leadership elements manifest in the company’s daily operations and strategic direction.</a:t>
            </a:r>
          </a:p>
        </p:txBody>
      </p:sp>
      <p:sp>
        <p:nvSpPr>
          <p:cNvPr id="4" name="Slide Number Placeholder 3"/>
          <p:cNvSpPr>
            <a:spLocks noGrp="1"/>
          </p:cNvSpPr>
          <p:nvPr>
            <p:ph type="sldNum" sz="quarter" idx="5"/>
          </p:nvPr>
        </p:nvSpPr>
        <p:spPr/>
        <p:txBody>
          <a:bodyPr/>
          <a:lstStyle/>
          <a:p>
            <a:fld id="{44AB22A0-9448-429F-A7C5-90A99190D82B}" type="slidenum">
              <a:t>5</a:t>
            </a:fld>
            <a:endParaRPr lang="en-US"/>
          </a:p>
        </p:txBody>
      </p:sp>
    </p:spTree>
    <p:extLst>
      <p:ext uri="{BB962C8B-B14F-4D97-AF65-F5344CB8AC3E}">
        <p14:creationId xmlns:p14="http://schemas.microsoft.com/office/powerpoint/2010/main" val="19014880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Evaluate how the company motivates its employees and fosters job satisfaction. Look for signs of motivation or demotivation, such as recognition programs, autonomy in tasks, or working conditions. Consider how these factors influence employee morale and productivity. Apply motivation theories like Maslow’s hierarchy of needs, Herzberg’s two-factor theory, or McGregor’s Theory X and Theory Y to interpret your observations. Discuss whether the company creates an environment that supports intrinsic and extrinsic motivation and how this contributes to overall job satisfaction. Use specific examples to demonstrate how these motivational strategies are implemented and their effectiveness.</a:t>
            </a:r>
          </a:p>
        </p:txBody>
      </p:sp>
      <p:sp>
        <p:nvSpPr>
          <p:cNvPr id="4" name="Slide Number Placeholder 3"/>
          <p:cNvSpPr>
            <a:spLocks noGrp="1"/>
          </p:cNvSpPr>
          <p:nvPr>
            <p:ph type="sldNum" sz="quarter" idx="5"/>
          </p:nvPr>
        </p:nvSpPr>
        <p:spPr/>
        <p:txBody>
          <a:bodyPr/>
          <a:lstStyle/>
          <a:p>
            <a:fld id="{44AB22A0-9448-429F-A7C5-90A99190D82B}" type="slidenum">
              <a:t>6</a:t>
            </a:fld>
            <a:endParaRPr lang="en-US"/>
          </a:p>
        </p:txBody>
      </p:sp>
    </p:spTree>
    <p:extLst>
      <p:ext uri="{BB962C8B-B14F-4D97-AF65-F5344CB8AC3E}">
        <p14:creationId xmlns:p14="http://schemas.microsoft.com/office/powerpoint/2010/main" val="14495173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Assess the company’s internal communication practices and how clearly roles are defined within the organization. Consider whether communication is formal or informal, top-down or horizontal, and how this affects collaboration and efficiency. Evaluate whether employees understand their roles and responsibilities and how this clarity (or lack thereof) influences performance and teamwork. Use concepts such as role ambiguity, team dynamics, and communication channels to frame your analysis. Provide examples from your experience that illustrate how communication flows within the company and how roles are perceived and enacted by employees.</a:t>
            </a:r>
          </a:p>
        </p:txBody>
      </p:sp>
      <p:sp>
        <p:nvSpPr>
          <p:cNvPr id="4" name="Slide Number Placeholder 3"/>
          <p:cNvSpPr>
            <a:spLocks noGrp="1"/>
          </p:cNvSpPr>
          <p:nvPr>
            <p:ph type="sldNum" sz="quarter" idx="5"/>
          </p:nvPr>
        </p:nvSpPr>
        <p:spPr/>
        <p:txBody>
          <a:bodyPr/>
          <a:lstStyle/>
          <a:p>
            <a:fld id="{44AB22A0-9448-429F-A7C5-90A99190D82B}" type="slidenum">
              <a:t>7</a:t>
            </a:fld>
            <a:endParaRPr lang="en-US"/>
          </a:p>
        </p:txBody>
      </p:sp>
    </p:spTree>
    <p:extLst>
      <p:ext uri="{BB962C8B-B14F-4D97-AF65-F5344CB8AC3E}">
        <p14:creationId xmlns:p14="http://schemas.microsoft.com/office/powerpoint/2010/main" val="7181054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Describe the company’s organizational culture, including its values, norms, and behaviors. Determine whether the culture is innovative, customer-focused, rigid, or another type, and explain how this influences employee behavior and company performance. Reflect on the physical and social environment and how it supports or undermines the stated culture. Use models such as Schein’s cultural layers or Handy’s culture types to analyze the cultural dynamics. Provide examples from your experience that demonstrate how the culture is expressed in everyday practices, interactions, and decision-making processes.</a:t>
            </a:r>
          </a:p>
        </p:txBody>
      </p:sp>
      <p:sp>
        <p:nvSpPr>
          <p:cNvPr id="4" name="Slide Number Placeholder 3"/>
          <p:cNvSpPr>
            <a:spLocks noGrp="1"/>
          </p:cNvSpPr>
          <p:nvPr>
            <p:ph type="sldNum" sz="quarter" idx="5"/>
          </p:nvPr>
        </p:nvSpPr>
        <p:spPr/>
        <p:txBody>
          <a:bodyPr/>
          <a:lstStyle/>
          <a:p>
            <a:fld id="{44AB22A0-9448-429F-A7C5-90A99190D82B}" type="slidenum">
              <a:t>8</a:t>
            </a:fld>
            <a:endParaRPr lang="en-US"/>
          </a:p>
        </p:txBody>
      </p:sp>
    </p:spTree>
    <p:extLst>
      <p:ext uri="{BB962C8B-B14F-4D97-AF65-F5344CB8AC3E}">
        <p14:creationId xmlns:p14="http://schemas.microsoft.com/office/powerpoint/2010/main" val="37233209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Summarize the key insights from your analysis, highlighting how your personal experience and academic theories align to provide a comprehensive understanding of the company’s organizational functions. Reflect on the strengths and weaknesses of the company’s management practices and suggest areas for improvement. This conclusion should tie together the various elements of your analysis and reinforce the importance of integrating theory with practice in organizational studies.</a:t>
            </a:r>
          </a:p>
        </p:txBody>
      </p:sp>
      <p:sp>
        <p:nvSpPr>
          <p:cNvPr id="4" name="Slide Number Placeholder 3"/>
          <p:cNvSpPr>
            <a:spLocks noGrp="1"/>
          </p:cNvSpPr>
          <p:nvPr>
            <p:ph type="sldNum" sz="quarter" idx="5"/>
          </p:nvPr>
        </p:nvSpPr>
        <p:spPr/>
        <p:txBody>
          <a:bodyPr/>
          <a:lstStyle/>
          <a:p>
            <a:fld id="{44AB22A0-9448-429F-A7C5-90A99190D82B}" type="slidenum">
              <a:t>9</a:t>
            </a:fld>
            <a:endParaRPr lang="en-US"/>
          </a:p>
        </p:txBody>
      </p:sp>
    </p:spTree>
    <p:extLst>
      <p:ext uri="{BB962C8B-B14F-4D97-AF65-F5344CB8AC3E}">
        <p14:creationId xmlns:p14="http://schemas.microsoft.com/office/powerpoint/2010/main" val="2383155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To succeed in this assignment, be reflective by linking your personal experience to relevant theories. Be specific by using real examples rather than generalizations. Be critical by discussing both strengths and weaknesses of the company’s practices. Finally, be structured by organizing your analysis with clear headings and logical flow. These tips will help you produce a thoughtful and academically rigorous assignment that demonstrates your understanding of organizational management.</a:t>
            </a:r>
          </a:p>
        </p:txBody>
      </p:sp>
      <p:sp>
        <p:nvSpPr>
          <p:cNvPr id="4" name="Slide Number Placeholder 3"/>
          <p:cNvSpPr>
            <a:spLocks noGrp="1"/>
          </p:cNvSpPr>
          <p:nvPr>
            <p:ph type="sldNum" sz="quarter" idx="5"/>
          </p:nvPr>
        </p:nvSpPr>
        <p:spPr/>
        <p:txBody>
          <a:bodyPr/>
          <a:lstStyle/>
          <a:p>
            <a:fld id="{44AB22A0-9448-429F-A7C5-90A99190D82B}" type="slidenum">
              <a:t>10</a:t>
            </a:fld>
            <a:endParaRPr lang="en-US"/>
          </a:p>
        </p:txBody>
      </p:sp>
    </p:spTree>
    <p:extLst>
      <p:ext uri="{BB962C8B-B14F-4D97-AF65-F5344CB8AC3E}">
        <p14:creationId xmlns:p14="http://schemas.microsoft.com/office/powerpoint/2010/main" val="276638163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D7E3ECEC-7E7B-4FB9-BAE8-5C10F12795EA}" type="datetimeFigureOut">
              <a:rPr lang="en-US" smtClean="0"/>
              <a:t>11/10/2025</a:t>
            </a:fld>
            <a:endParaRPr lang="en-US"/>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14209280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7E3ECEC-7E7B-4FB9-BAE8-5C10F12795EA}" type="datetimeFigureOut">
              <a:rPr lang="en-US" smtClean="0"/>
              <a:t>11/10/2025</a:t>
            </a:fld>
            <a:endParaRPr lang="en-US"/>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8278484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7E3ECEC-7E7B-4FB9-BAE8-5C10F12795EA}" type="datetimeFigureOut">
              <a:rPr lang="en-US" smtClean="0"/>
              <a:t>11/10/2025</a:t>
            </a:fld>
            <a:endParaRPr lang="en-US"/>
          </a:p>
        </p:txBody>
      </p:sp>
      <p:sp>
        <p:nvSpPr>
          <p:cNvPr id="6" name="Slide Number Placeholder 5"/>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9738251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7E3ECEC-7E7B-4FB9-BAE8-5C10F12795EA}" type="datetimeFigureOut">
              <a:rPr lang="en-US" smtClean="0"/>
              <a:t>11/10/2025</a:t>
            </a:fld>
            <a:endParaRPr lang="en-US"/>
          </a:p>
        </p:txBody>
      </p:sp>
      <p:sp>
        <p:nvSpPr>
          <p:cNvPr id="7" name="Slide Number Placeholder 6"/>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7383064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7E3ECEC-7E7B-4FB9-BAE8-5C10F12795EA}" type="datetimeFigureOut">
              <a:rPr lang="en-US" smtClean="0"/>
              <a:t>11/10/2025</a:t>
            </a:fld>
            <a:endParaRPr lang="en-US"/>
          </a:p>
        </p:txBody>
      </p:sp>
      <p:sp>
        <p:nvSpPr>
          <p:cNvPr id="9" name="Slide Number Placeholder 8"/>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35037169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D7E3ECEC-7E7B-4FB9-BAE8-5C10F12795EA}" type="datetimeFigureOut">
              <a:rPr lang="en-US" smtClean="0"/>
              <a:t>11/10/2025</a:t>
            </a:fld>
            <a:endParaRPr lang="en-US"/>
          </a:p>
        </p:txBody>
      </p:sp>
      <p:sp>
        <p:nvSpPr>
          <p:cNvPr id="5" name="Slide Number Placeholder 4"/>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35328140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7E3ECEC-7E7B-4FB9-BAE8-5C10F12795EA}" type="datetimeFigureOut">
              <a:rPr lang="en-US" smtClean="0"/>
              <a:t>11/10/2025</a:t>
            </a:fld>
            <a:endParaRPr lang="en-US"/>
          </a:p>
        </p:txBody>
      </p:sp>
      <p:sp>
        <p:nvSpPr>
          <p:cNvPr id="4" name="Slide Number Placeholder 3"/>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8366422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7E3ECEC-7E7B-4FB9-BAE8-5C10F12795EA}" type="datetimeFigureOut">
              <a:rPr lang="en-US" smtClean="0"/>
              <a:t>11/10/2025</a:t>
            </a:fld>
            <a:endParaRPr lang="en-US"/>
          </a:p>
        </p:txBody>
      </p:sp>
      <p:sp>
        <p:nvSpPr>
          <p:cNvPr id="7" name="Slide Number Placeholder 6"/>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7402073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7E3ECEC-7E7B-4FB9-BAE8-5C10F12795EA}" type="datetimeFigureOut">
              <a:rPr lang="en-US" smtClean="0"/>
              <a:t>11/10/2025</a:t>
            </a:fld>
            <a:endParaRPr lang="en-US"/>
          </a:p>
        </p:txBody>
      </p:sp>
      <p:sp>
        <p:nvSpPr>
          <p:cNvPr id="7" name="Slide Number Placeholder 6"/>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40669206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7E3ECEC-7E7B-4FB9-BAE8-5C10F12795EA}" type="datetimeFigureOut">
              <a:rPr lang="en-US" smtClean="0"/>
              <a:t>11/10/2025</a:t>
            </a:fld>
            <a:endParaRPr lang="en-US"/>
          </a:p>
        </p:txBody>
      </p:sp>
      <p:sp>
        <p:nvSpPr>
          <p:cNvPr id="6" name="Slide Number Placeholder 5"/>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7905826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7E3ECEC-7E7B-4FB9-BAE8-5C10F12795EA}" type="datetimeFigureOut">
              <a:rPr lang="en-US" smtClean="0"/>
              <a:t>11/10/2025</a:t>
            </a:fld>
            <a:endParaRPr lang="en-US"/>
          </a:p>
        </p:txBody>
      </p:sp>
      <p:sp>
        <p:nvSpPr>
          <p:cNvPr id="6" name="Slide Number Placeholder 5"/>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10643869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160520" y="822960"/>
            <a:ext cx="7305005" cy="972657"/>
          </a:xfrm>
        </p:spPr>
        <p:txBody>
          <a:bodyPr anchor="t"/>
          <a:lstStyle/>
          <a:p>
            <a:r>
              <a:rPr lang="en-US"/>
              <a:t>Click to edit Master title style</a:t>
            </a:r>
          </a:p>
        </p:txBody>
      </p:sp>
      <p:sp>
        <p:nvSpPr>
          <p:cNvPr id="9" name="Picture Placeholder 8">
            <a:extLst>
              <a:ext uri="{FF2B5EF4-FFF2-40B4-BE49-F238E27FC236}">
                <a16:creationId xmlns:a16="http://schemas.microsoft.com/office/drawing/2014/main" id="{F1613FF0-3917-A83C-848B-3D1932393483}"/>
              </a:ext>
            </a:extLst>
          </p:cNvPr>
          <p:cNvSpPr>
            <a:spLocks noGrp="1"/>
          </p:cNvSpPr>
          <p:nvPr>
            <p:ph type="pic" sz="quarter" idx="15" hasCustomPrompt="1"/>
          </p:nvPr>
        </p:nvSpPr>
        <p:spPr>
          <a:xfrm>
            <a:off x="0" y="0"/>
            <a:ext cx="3493008" cy="6107204"/>
          </a:xfrm>
          <a:custGeom>
            <a:avLst/>
            <a:gdLst>
              <a:gd name="connsiteX0" fmla="*/ 0 w 3493008"/>
              <a:gd name="connsiteY0" fmla="*/ 0 h 6107204"/>
              <a:gd name="connsiteX1" fmla="*/ 3493008 w 3493008"/>
              <a:gd name="connsiteY1" fmla="*/ 0 h 6107204"/>
              <a:gd name="connsiteX2" fmla="*/ 3493008 w 3493008"/>
              <a:gd name="connsiteY2" fmla="*/ 5602161 h 6107204"/>
              <a:gd name="connsiteX3" fmla="*/ 2991486 w 3493008"/>
              <a:gd name="connsiteY3" fmla="*/ 6107204 h 6107204"/>
              <a:gd name="connsiteX4" fmla="*/ 0 w 3493008"/>
              <a:gd name="connsiteY4" fmla="*/ 6107204 h 6107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93008" h="6107204">
                <a:moveTo>
                  <a:pt x="0" y="0"/>
                </a:moveTo>
                <a:lnTo>
                  <a:pt x="3493008" y="0"/>
                </a:lnTo>
                <a:lnTo>
                  <a:pt x="3493008" y="5602161"/>
                </a:lnTo>
                <a:cubicBezTo>
                  <a:pt x="3493008" y="5881089"/>
                  <a:pt x="3268469" y="6107204"/>
                  <a:pt x="2991486" y="6107204"/>
                </a:cubicBezTo>
                <a:lnTo>
                  <a:pt x="0" y="6107204"/>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163095" y="1993392"/>
            <a:ext cx="7305005" cy="41208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D7E3ECEC-7E7B-4FB9-BAE8-5C10F12795EA}" type="datetimeFigureOut">
              <a:rPr lang="en-US" smtClean="0"/>
              <a:t>11/10/2025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3839416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223912" y="822960"/>
            <a:ext cx="4243345" cy="1089702"/>
          </a:xfrm>
        </p:spPr>
        <p:txBody>
          <a:bodyPr anchor="t"/>
          <a:lstStyle/>
          <a:p>
            <a:r>
              <a:rPr lang="en-US"/>
              <a:t>Click to edit Master title style</a:t>
            </a:r>
          </a:p>
        </p:txBody>
      </p:sp>
      <p:sp>
        <p:nvSpPr>
          <p:cNvPr id="3" name="Picture Placeholder 2">
            <a:extLst>
              <a:ext uri="{FF2B5EF4-FFF2-40B4-BE49-F238E27FC236}">
                <a16:creationId xmlns:a16="http://schemas.microsoft.com/office/drawing/2014/main" id="{4DBFBCB5-4A7B-F7B3-9AAF-F908FB128AB0}"/>
              </a:ext>
            </a:extLst>
          </p:cNvPr>
          <p:cNvSpPr>
            <a:spLocks noGrp="1"/>
          </p:cNvSpPr>
          <p:nvPr>
            <p:ph type="pic" sz="quarter" idx="15" hasCustomPrompt="1"/>
          </p:nvPr>
        </p:nvSpPr>
        <p:spPr>
          <a:xfrm>
            <a:off x="0" y="0"/>
            <a:ext cx="6548534" cy="6100464"/>
          </a:xfrm>
          <a:custGeom>
            <a:avLst/>
            <a:gdLst>
              <a:gd name="connsiteX0" fmla="*/ 0 w 6548534"/>
              <a:gd name="connsiteY0" fmla="*/ 0 h 6100464"/>
              <a:gd name="connsiteX1" fmla="*/ 6548534 w 6548534"/>
              <a:gd name="connsiteY1" fmla="*/ 0 h 6100464"/>
              <a:gd name="connsiteX2" fmla="*/ 6548534 w 6548534"/>
              <a:gd name="connsiteY2" fmla="*/ 5595865 h 6100464"/>
              <a:gd name="connsiteX3" fmla="*/ 6047012 w 6548534"/>
              <a:gd name="connsiteY3" fmla="*/ 6100464 h 6100464"/>
              <a:gd name="connsiteX4" fmla="*/ 0 w 6548534"/>
              <a:gd name="connsiteY4" fmla="*/ 6100464 h 61004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48534" h="6100464">
                <a:moveTo>
                  <a:pt x="0" y="0"/>
                </a:moveTo>
                <a:lnTo>
                  <a:pt x="6548534" y="0"/>
                </a:lnTo>
                <a:lnTo>
                  <a:pt x="6548534" y="5595865"/>
                </a:lnTo>
                <a:cubicBezTo>
                  <a:pt x="6548534" y="5874548"/>
                  <a:pt x="6323995" y="6100464"/>
                  <a:pt x="6047012" y="6100464"/>
                </a:cubicBezTo>
                <a:lnTo>
                  <a:pt x="0" y="6100464"/>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223069" y="1988820"/>
            <a:ext cx="4244188" cy="41116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ooter Placeholder 8">
            <a:extLst>
              <a:ext uri="{FF2B5EF4-FFF2-40B4-BE49-F238E27FC236}">
                <a16:creationId xmlns:a16="http://schemas.microsoft.com/office/drawing/2014/main" id="{B8F54AB8-6B4D-C00F-7A9F-6627E7066D2A}"/>
              </a:ext>
            </a:extLst>
          </p:cNvPr>
          <p:cNvSpPr>
            <a:spLocks noGrp="1"/>
          </p:cNvSpPr>
          <p:nvPr>
            <p:ph type="ftr" sz="quarter" idx="17"/>
          </p:nvPr>
        </p:nvSpPr>
        <p:spPr/>
        <p:txBody>
          <a:bodyPr/>
          <a:lstStyle/>
          <a:p>
            <a:endParaRPr lang="en-US"/>
          </a:p>
        </p:txBody>
      </p:sp>
      <p:sp>
        <p:nvSpPr>
          <p:cNvPr id="4" name="Date Placeholder 3">
            <a:extLst>
              <a:ext uri="{FF2B5EF4-FFF2-40B4-BE49-F238E27FC236}">
                <a16:creationId xmlns:a16="http://schemas.microsoft.com/office/drawing/2014/main" id="{DC218C63-B1E1-78F4-CF24-6991FB09C1C4}"/>
              </a:ext>
            </a:extLst>
          </p:cNvPr>
          <p:cNvSpPr>
            <a:spLocks noGrp="1"/>
          </p:cNvSpPr>
          <p:nvPr>
            <p:ph type="dt" sz="half" idx="16"/>
          </p:nvPr>
        </p:nvSpPr>
        <p:spPr/>
        <p:txBody>
          <a:bodyPr/>
          <a:lstStyle/>
          <a:p>
            <a:fld id="{D7E3ECEC-7E7B-4FB9-BAE8-5C10F12795EA}" type="datetimeFigureOut">
              <a:rPr lang="en-US" smtClean="0"/>
              <a:t>11/10/2025</a:t>
            </a:fld>
            <a:endParaRPr lang="en-US"/>
          </a:p>
        </p:txBody>
      </p:sp>
      <p:sp>
        <p:nvSpPr>
          <p:cNvPr id="10" name="Slide Number Placeholder 9">
            <a:extLst>
              <a:ext uri="{FF2B5EF4-FFF2-40B4-BE49-F238E27FC236}">
                <a16:creationId xmlns:a16="http://schemas.microsoft.com/office/drawing/2014/main" id="{BD268E9B-F4A2-5ABF-D43A-3BF4DCADB3FB}"/>
              </a:ext>
            </a:extLst>
          </p:cNvPr>
          <p:cNvSpPr>
            <a:spLocks noGrp="1"/>
          </p:cNvSpPr>
          <p:nvPr>
            <p:ph type="sldNum" sz="quarter" idx="18"/>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12334596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1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8096" y="822960"/>
            <a:ext cx="10706100" cy="674908"/>
          </a:xfrm>
        </p:spPr>
        <p:txBody>
          <a:bodyPr anchor="t"/>
          <a:lstStyle/>
          <a:p>
            <a:r>
              <a:rPr lang="en-US"/>
              <a:t>Click to edit Master title style</a:t>
            </a:r>
          </a:p>
        </p:txBody>
      </p:sp>
      <p:sp>
        <p:nvSpPr>
          <p:cNvPr id="4" name="Content Placeholder 3">
            <a:extLst>
              <a:ext uri="{FF2B5EF4-FFF2-40B4-BE49-F238E27FC236}">
                <a16:creationId xmlns:a16="http://schemas.microsoft.com/office/drawing/2014/main" id="{4B07B2D7-7718-3EA4-C727-BB98633A6739}"/>
              </a:ext>
            </a:extLst>
          </p:cNvPr>
          <p:cNvSpPr>
            <a:spLocks noGrp="1"/>
          </p:cNvSpPr>
          <p:nvPr>
            <p:ph sz="quarter" idx="15"/>
          </p:nvPr>
        </p:nvSpPr>
        <p:spPr>
          <a:xfrm>
            <a:off x="762000" y="1802352"/>
            <a:ext cx="5070020" cy="429364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Content Placeholder 9">
            <a:extLst>
              <a:ext uri="{FF2B5EF4-FFF2-40B4-BE49-F238E27FC236}">
                <a16:creationId xmlns:a16="http://schemas.microsoft.com/office/drawing/2014/main" id="{EB1D51A5-7ABE-E37E-E3A4-3AF4A8448510}"/>
              </a:ext>
            </a:extLst>
          </p:cNvPr>
          <p:cNvSpPr>
            <a:spLocks noGrp="1"/>
          </p:cNvSpPr>
          <p:nvPr>
            <p:ph sz="quarter" idx="16"/>
          </p:nvPr>
        </p:nvSpPr>
        <p:spPr>
          <a:xfrm>
            <a:off x="6394099" y="1802352"/>
            <a:ext cx="5070021" cy="429364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D7E3ECEC-7E7B-4FB9-BAE8-5C10F12795EA}" type="datetimeFigureOut">
              <a:rPr lang="en-US" smtClean="0"/>
              <a:t>11/10/2025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177129147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8096" y="822960"/>
            <a:ext cx="7196328" cy="1068324"/>
          </a:xfrm>
        </p:spPr>
        <p:txBody>
          <a:bodyPr anchor="t"/>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68096" y="1996440"/>
            <a:ext cx="7196328" cy="40995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772090" y="6329172"/>
            <a:ext cx="2816835" cy="338328"/>
          </a:xfrm>
        </p:spPr>
        <p:txBody>
          <a:bodyPr/>
          <a:lstStyle>
            <a:lvl1pPr>
              <a:defRPr>
                <a:solidFill>
                  <a:schemeClr val="tx1"/>
                </a:solidFill>
                <a:effectLst/>
              </a:defRPr>
            </a:lvl1p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4974104" y="6329172"/>
            <a:ext cx="2660904" cy="338328"/>
          </a:xfrm>
        </p:spPr>
        <p:txBody>
          <a:bodyPr/>
          <a:lstStyle/>
          <a:p>
            <a:fld id="{D7E3ECEC-7E7B-4FB9-BAE8-5C10F12795EA}" type="datetimeFigureOut">
              <a:rPr lang="en-US" smtClean="0"/>
              <a:t>11/10/2025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7809836" y="6329172"/>
            <a:ext cx="457200" cy="338328"/>
          </a:xfrm>
        </p:spPr>
        <p:txBody>
          <a:bodyPr/>
          <a:lstStyle>
            <a:lvl1pPr>
              <a:defRPr>
                <a:solidFill>
                  <a:schemeClr val="tx1"/>
                </a:solidFill>
                <a:effectLst/>
              </a:defRPr>
            </a:lvl1pPr>
          </a:lstStyle>
          <a:p>
            <a:fld id="{235F31FF-4816-4A7C-BAEE-4B5C41A91EB1}" type="slidenum">
              <a:rPr lang="en-US" smtClean="0"/>
              <a:t>‹#›</a:t>
            </a:fld>
            <a:endParaRPr lang="en-US"/>
          </a:p>
        </p:txBody>
      </p:sp>
      <p:sp>
        <p:nvSpPr>
          <p:cNvPr id="11" name="Picture Placeholder 10">
            <a:extLst>
              <a:ext uri="{FF2B5EF4-FFF2-40B4-BE49-F238E27FC236}">
                <a16:creationId xmlns:a16="http://schemas.microsoft.com/office/drawing/2014/main" id="{8BBFAFCD-BCC9-C2BB-355B-1D08B9A7708D}"/>
              </a:ext>
            </a:extLst>
          </p:cNvPr>
          <p:cNvSpPr>
            <a:spLocks noGrp="1"/>
          </p:cNvSpPr>
          <p:nvPr>
            <p:ph type="pic" sz="quarter" idx="15" hasCustomPrompt="1"/>
          </p:nvPr>
        </p:nvSpPr>
        <p:spPr>
          <a:xfrm>
            <a:off x="8698986" y="758460"/>
            <a:ext cx="3493014" cy="6099541"/>
          </a:xfrm>
          <a:custGeom>
            <a:avLst/>
            <a:gdLst>
              <a:gd name="connsiteX0" fmla="*/ 501522 w 3493014"/>
              <a:gd name="connsiteY0" fmla="*/ 0 h 6099541"/>
              <a:gd name="connsiteX1" fmla="*/ 3493014 w 3493014"/>
              <a:gd name="connsiteY1" fmla="*/ 0 h 6099541"/>
              <a:gd name="connsiteX2" fmla="*/ 3493014 w 3493014"/>
              <a:gd name="connsiteY2" fmla="*/ 6099541 h 6099541"/>
              <a:gd name="connsiteX3" fmla="*/ 0 w 3493014"/>
              <a:gd name="connsiteY3" fmla="*/ 6099541 h 6099541"/>
              <a:gd name="connsiteX4" fmla="*/ 0 w 3493014"/>
              <a:gd name="connsiteY4" fmla="*/ 501522 h 6099541"/>
              <a:gd name="connsiteX5" fmla="*/ 501522 w 3493014"/>
              <a:gd name="connsiteY5" fmla="*/ 0 h 6099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93014" h="6099541">
                <a:moveTo>
                  <a:pt x="501522" y="0"/>
                </a:moveTo>
                <a:lnTo>
                  <a:pt x="3493014" y="0"/>
                </a:lnTo>
                <a:lnTo>
                  <a:pt x="3493014" y="6099541"/>
                </a:lnTo>
                <a:lnTo>
                  <a:pt x="0" y="6099541"/>
                </a:lnTo>
                <a:lnTo>
                  <a:pt x="0" y="501522"/>
                </a:lnTo>
                <a:cubicBezTo>
                  <a:pt x="0" y="224539"/>
                  <a:pt x="224539" y="0"/>
                  <a:pt x="501522" y="0"/>
                </a:cubicBezTo>
                <a:close/>
              </a:path>
            </a:pathLst>
          </a:custGeom>
          <a:blipFill>
            <a:blip r:embed="rId2">
              <a:alphaModFix amt="70000"/>
            </a:blip>
            <a:stretch>
              <a:fillRect/>
            </a:stretch>
          </a:blipFill>
        </p:spPr>
        <p:txBody>
          <a:bodyPr wrap="square">
            <a:noAutofit/>
          </a:bodyPr>
          <a:lstStyle>
            <a:lvl1pPr marL="0" indent="0">
              <a:buNone/>
              <a:defRPr/>
            </a:lvl1pPr>
          </a:lstStyle>
          <a:p>
            <a:r>
              <a:rPr lang="en-US"/>
              <a:t> </a:t>
            </a:r>
          </a:p>
        </p:txBody>
      </p:sp>
    </p:spTree>
    <p:extLst>
      <p:ext uri="{BB962C8B-B14F-4D97-AF65-F5344CB8AC3E}">
        <p14:creationId xmlns:p14="http://schemas.microsoft.com/office/powerpoint/2010/main" val="28234479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jp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D7E3ECEC-7E7B-4FB9-BAE8-5C10F12795EA}" type="datetimeFigureOut">
              <a:rPr lang="en-US" smtClean="0"/>
              <a:t>11/10/2025</a:t>
            </a:fld>
            <a:endParaRPr lang="en-US"/>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3677725224"/>
      </p:ext>
    </p:extLst>
  </p:cSld>
  <p:clrMap bg1="lt1" tx1="dk1" bg2="lt2" tx2="dk2" accent1="accent1" accent2="accent2" accent3="accent3" accent4="accent4" accent5="accent5" accent6="accent6" hlink="hlink" folHlink="folHlink"/>
  <p:sldLayoutIdLst>
    <p:sldLayoutId id="2147483718" r:id="rId1"/>
    <p:sldLayoutId id="2147483719" r:id="rId2"/>
    <p:sldLayoutId id="2147483720" r:id="rId3"/>
    <p:sldLayoutId id="2147483721" r:id="rId4"/>
    <p:sldLayoutId id="2147483722" r:id="rId5"/>
    <p:sldLayoutId id="2147483723" r:id="rId6"/>
    <p:sldLayoutId id="2147483724" r:id="rId7"/>
    <p:sldLayoutId id="2147483725" r:id="rId8"/>
    <p:sldLayoutId id="2147483726" r:id="rId9"/>
    <p:sldLayoutId id="2147483727" r:id="rId10"/>
    <p:sldLayoutId id="2147483728" r:id="rId11"/>
    <p:sldLayoutId id="2147483729" r:id="rId12"/>
    <p:sldLayoutId id="2147483730" r:id="rId13"/>
    <p:sldLayoutId id="2147483731" r:id="rId14"/>
    <p:sldLayoutId id="2147483732" r:id="rId15"/>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3E697-DEDA-2E00-8577-C046076309E7}"/>
              </a:ext>
            </a:extLst>
          </p:cNvPr>
          <p:cNvSpPr>
            <a:spLocks noGrp="1"/>
          </p:cNvSpPr>
          <p:nvPr>
            <p:ph type="ctrTitle"/>
          </p:nvPr>
        </p:nvSpPr>
        <p:spPr>
          <a:xfrm>
            <a:off x="2612572" y="2246492"/>
            <a:ext cx="7731739" cy="2496500"/>
          </a:xfrm>
        </p:spPr>
        <p:txBody>
          <a:bodyPr anchor="ctr">
            <a:normAutofit/>
          </a:bodyPr>
          <a:lstStyle/>
          <a:p>
            <a:r>
              <a:rPr lang="en-US" dirty="0"/>
              <a:t>Guidance and support for your assignment tasks</a:t>
            </a:r>
            <a:br>
              <a:rPr lang="en-US" dirty="0"/>
            </a:br>
            <a:endParaRPr lang="en-US" dirty="0"/>
          </a:p>
        </p:txBody>
      </p:sp>
    </p:spTree>
    <p:extLst>
      <p:ext uri="{BB962C8B-B14F-4D97-AF65-F5344CB8AC3E}">
        <p14:creationId xmlns:p14="http://schemas.microsoft.com/office/powerpoint/2010/main" val="30167184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D47519-76B2-ADCF-FBF6-614FB689E059}"/>
              </a:ext>
            </a:extLst>
          </p:cNvPr>
          <p:cNvSpPr>
            <a:spLocks noGrp="1"/>
          </p:cNvSpPr>
          <p:nvPr>
            <p:ph type="title"/>
          </p:nvPr>
        </p:nvSpPr>
        <p:spPr/>
        <p:txBody>
          <a:bodyPr anchor="t">
            <a:normAutofit/>
          </a:bodyPr>
          <a:lstStyle/>
          <a:p>
            <a:r>
              <a:rPr lang="en-US" dirty="0"/>
              <a:t>Assignment Guidance </a:t>
            </a:r>
          </a:p>
        </p:txBody>
      </p:sp>
      <p:pic>
        <p:nvPicPr>
          <p:cNvPr id="5" name="Content Placeholder 4" descr="People in classroom">
            <a:extLst>
              <a:ext uri="{FF2B5EF4-FFF2-40B4-BE49-F238E27FC236}">
                <a16:creationId xmlns:a16="http://schemas.microsoft.com/office/drawing/2014/main" id="{498294C7-1D6F-4CFD-BBFA-B064E66A3C67}"/>
              </a:ext>
            </a:extLst>
          </p:cNvPr>
          <p:cNvPicPr>
            <a:picLocks noGrp="1" noChangeAspect="1"/>
          </p:cNvPicPr>
          <p:nvPr>
            <p:ph type="pic" sz="quarter" idx="15"/>
          </p:nvPr>
        </p:nvPicPr>
        <p:blipFill>
          <a:blip r:embed="rId3"/>
          <a:srcRect l="30928" r="30928"/>
          <a:stretch>
            <a:fillRect/>
          </a:stretch>
        </p:blipFill>
        <p:spPr>
          <a:xfrm>
            <a:off x="484932" y="615821"/>
            <a:ext cx="2513554" cy="4394718"/>
          </a:xfrm>
          <a:prstGeom prst="rect">
            <a:avLst/>
          </a:prstGeom>
          <a:noFill/>
        </p:spPr>
      </p:pic>
      <p:sp>
        <p:nvSpPr>
          <p:cNvPr id="4" name="Content Placeholder 3">
            <a:extLst>
              <a:ext uri="{FF2B5EF4-FFF2-40B4-BE49-F238E27FC236}">
                <a16:creationId xmlns:a16="http://schemas.microsoft.com/office/drawing/2014/main" id="{CBBA7D8F-2F37-DA4B-9472-EF4E1A2903EE}"/>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3847573" y="1676151"/>
            <a:ext cx="8469614" cy="4120889"/>
          </a:xfrm>
        </p:spPr>
        <p:txBody>
          <a:bodyPr>
            <a:normAutofit fontScale="55000" lnSpcReduction="20000"/>
          </a:bodyPr>
          <a:lstStyle/>
          <a:p>
            <a:pPr marL="0" indent="0">
              <a:lnSpc>
                <a:spcPct val="110000"/>
              </a:lnSpc>
              <a:spcBef>
                <a:spcPts val="2500"/>
              </a:spcBef>
              <a:buFont typeface="Arial" panose="020B0604020202020204" pitchFamily="34" charset="0"/>
              <a:buNone/>
            </a:pPr>
            <a:r>
              <a:rPr lang="en-US" b="1" dirty="0"/>
              <a:t>Focus on </a:t>
            </a:r>
            <a:r>
              <a:rPr lang="en-US" b="1" dirty="0" err="1"/>
              <a:t>Organisational</a:t>
            </a:r>
            <a:r>
              <a:rPr lang="en-US" b="1" dirty="0"/>
              <a:t> Functions</a:t>
            </a:r>
          </a:p>
          <a:p>
            <a:pPr marL="0" lvl="1" indent="0">
              <a:lnSpc>
                <a:spcPct val="110000"/>
              </a:lnSpc>
              <a:buFont typeface="Arial" panose="020B0604020202020204" pitchFamily="34" charset="0"/>
              <a:buNone/>
            </a:pPr>
            <a:r>
              <a:rPr dirty="0"/>
              <a:t>Students </a:t>
            </a:r>
            <a:r>
              <a:rPr dirty="0" err="1"/>
              <a:t>analy</a:t>
            </a:r>
            <a:r>
              <a:rPr lang="en-GB" dirty="0"/>
              <a:t>s</a:t>
            </a:r>
            <a:r>
              <a:rPr dirty="0"/>
              <a:t>e key </a:t>
            </a:r>
            <a:r>
              <a:rPr dirty="0" err="1"/>
              <a:t>organi</a:t>
            </a:r>
            <a:r>
              <a:rPr lang="en-GB" dirty="0"/>
              <a:t>s</a:t>
            </a:r>
            <a:r>
              <a:rPr dirty="0" err="1"/>
              <a:t>ational</a:t>
            </a:r>
            <a:r>
              <a:rPr dirty="0"/>
              <a:t> functions including structure, leadership, motivation, communication, and culture.</a:t>
            </a:r>
            <a:endParaRPr lang="en-US" dirty="0"/>
          </a:p>
          <a:p>
            <a:pPr marL="0" indent="0">
              <a:lnSpc>
                <a:spcPct val="110000"/>
              </a:lnSpc>
              <a:spcBef>
                <a:spcPts val="2500"/>
              </a:spcBef>
              <a:buFont typeface="Arial" panose="020B0604020202020204" pitchFamily="34" charset="0"/>
              <a:buNone/>
            </a:pPr>
            <a:r>
              <a:rPr lang="en-US" b="1" dirty="0"/>
              <a:t>Personal Experience Integration</a:t>
            </a:r>
          </a:p>
          <a:p>
            <a:pPr marL="0" lvl="1" indent="0">
              <a:lnSpc>
                <a:spcPct val="110000"/>
              </a:lnSpc>
              <a:buFont typeface="Arial" panose="020B0604020202020204" pitchFamily="34" charset="0"/>
              <a:buNone/>
            </a:pPr>
            <a:r>
              <a:rPr lang="en-GB" dirty="0"/>
              <a:t>U</a:t>
            </a:r>
            <a:r>
              <a:rPr dirty="0"/>
              <a:t>s</a:t>
            </a:r>
            <a:r>
              <a:rPr lang="en-GB" dirty="0"/>
              <a:t>e </a:t>
            </a:r>
            <a:r>
              <a:rPr dirty="0"/>
              <a:t>personal experiences as a customer, employee, or visitor for richer analysis.</a:t>
            </a:r>
            <a:endParaRPr lang="en-US" dirty="0"/>
          </a:p>
          <a:p>
            <a:pPr marL="0" indent="0">
              <a:lnSpc>
                <a:spcPct val="110000"/>
              </a:lnSpc>
              <a:spcBef>
                <a:spcPts val="2500"/>
              </a:spcBef>
              <a:buFont typeface="Arial" panose="020B0604020202020204" pitchFamily="34" charset="0"/>
              <a:buNone/>
            </a:pPr>
            <a:r>
              <a:rPr lang="en-US" b="1" dirty="0"/>
              <a:t>Theory-Informed Reflection</a:t>
            </a:r>
          </a:p>
          <a:p>
            <a:pPr marL="0" lvl="1" indent="0">
              <a:lnSpc>
                <a:spcPct val="110000"/>
              </a:lnSpc>
              <a:buFont typeface="Arial" panose="020B0604020202020204" pitchFamily="34" charset="0"/>
              <a:buNone/>
            </a:pPr>
            <a:r>
              <a:rPr lang="en-GB" dirty="0"/>
              <a:t>L</a:t>
            </a:r>
            <a:r>
              <a:rPr dirty="0"/>
              <a:t>ink real-world observations to management theories and frameworks for critical assessment.</a:t>
            </a:r>
            <a:endParaRPr lang="en-US" dirty="0"/>
          </a:p>
          <a:p>
            <a:pPr marL="0" indent="0">
              <a:lnSpc>
                <a:spcPct val="110000"/>
              </a:lnSpc>
              <a:spcBef>
                <a:spcPts val="2500"/>
              </a:spcBef>
              <a:buFont typeface="Arial" panose="020B0604020202020204" pitchFamily="34" charset="0"/>
              <a:buNone/>
            </a:pPr>
            <a:r>
              <a:rPr lang="en-US" b="1" dirty="0"/>
              <a:t>Avoidance of Generic Sources</a:t>
            </a:r>
          </a:p>
          <a:p>
            <a:pPr marL="0" lvl="1" indent="0">
              <a:lnSpc>
                <a:spcPct val="110000"/>
              </a:lnSpc>
              <a:buFont typeface="Arial" panose="020B0604020202020204" pitchFamily="34" charset="0"/>
              <a:buNone/>
            </a:pPr>
            <a:r>
              <a:rPr dirty="0"/>
              <a:t>The assignment promotes avoiding generic online sources and using specific observations and classroom discussions</a:t>
            </a:r>
            <a:r>
              <a:rPr lang="en-GB" dirty="0"/>
              <a:t> (is the theory we have discussed in lectures!)</a:t>
            </a:r>
            <a:r>
              <a:rPr dirty="0"/>
              <a:t>.</a:t>
            </a:r>
            <a:endParaRPr lang="en-US" dirty="0"/>
          </a:p>
        </p:txBody>
      </p:sp>
    </p:spTree>
    <p:extLst>
      <p:ext uri="{BB962C8B-B14F-4D97-AF65-F5344CB8AC3E}">
        <p14:creationId xmlns:p14="http://schemas.microsoft.com/office/powerpoint/2010/main" val="20174339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9457B-1252-1D81-E819-DC7061004817}"/>
              </a:ext>
            </a:extLst>
          </p:cNvPr>
          <p:cNvSpPr>
            <a:spLocks noGrp="1"/>
          </p:cNvSpPr>
          <p:nvPr>
            <p:ph type="title"/>
          </p:nvPr>
        </p:nvSpPr>
        <p:spPr>
          <a:xfrm>
            <a:off x="609600" y="274638"/>
            <a:ext cx="10972800" cy="1143000"/>
          </a:xfrm>
        </p:spPr>
        <p:txBody>
          <a:bodyPr anchor="ctr">
            <a:normAutofit/>
          </a:bodyPr>
          <a:lstStyle/>
          <a:p>
            <a:r>
              <a:rPr lang="en-US"/>
              <a:t>Introduction</a:t>
            </a:r>
          </a:p>
        </p:txBody>
      </p:sp>
      <p:sp>
        <p:nvSpPr>
          <p:cNvPr id="4" name="Content Placeholder 3">
            <a:extLst>
              <a:ext uri="{FF2B5EF4-FFF2-40B4-BE49-F238E27FC236}">
                <a16:creationId xmlns:a16="http://schemas.microsoft.com/office/drawing/2014/main" id="{9470ACEF-1BC6-506E-BDB3-2419FFFCE35E}"/>
              </a:ext>
            </a:extLst>
          </p:cNvPr>
          <p:cNvSpPr>
            <a:spLocks noGrp="1"/>
          </p:cNvSpPr>
          <p:nvPr>
            <p:ph sz="half"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09600" y="1600201"/>
            <a:ext cx="5828522" cy="3989040"/>
          </a:xfrm>
        </p:spPr>
        <p:txBody>
          <a:bodyPr>
            <a:normAutofit/>
          </a:bodyPr>
          <a:lstStyle/>
          <a:p>
            <a:pPr marL="0" indent="0">
              <a:spcBef>
                <a:spcPts val="2500"/>
              </a:spcBef>
              <a:buFont typeface="Arial" panose="020B0604020202020204" pitchFamily="34" charset="0"/>
              <a:buNone/>
            </a:pPr>
            <a:r>
              <a:rPr lang="en-GB" sz="1400" b="1" dirty="0"/>
              <a:t>Company Introduction</a:t>
            </a:r>
          </a:p>
          <a:p>
            <a:pPr marL="0" lvl="1" indent="0">
              <a:buFont typeface="Arial" panose="020B0604020202020204" pitchFamily="34" charset="0"/>
              <a:buNone/>
            </a:pPr>
            <a:r>
              <a:rPr lang="en-GB" sz="1400" dirty="0"/>
              <a:t>Introduce the chosen company and establish your relationship or experience with it clearly.</a:t>
            </a:r>
          </a:p>
          <a:p>
            <a:pPr marL="0" indent="0">
              <a:spcBef>
                <a:spcPts val="2500"/>
              </a:spcBef>
              <a:buFont typeface="Arial" panose="020B0604020202020204" pitchFamily="34" charset="0"/>
              <a:buNone/>
            </a:pPr>
            <a:r>
              <a:rPr lang="en-GB" sz="1400" b="1" dirty="0"/>
              <a:t>Contextual Perspective</a:t>
            </a:r>
          </a:p>
          <a:p>
            <a:pPr marL="0" lvl="1" indent="0">
              <a:buFont typeface="Arial" panose="020B0604020202020204" pitchFamily="34" charset="0"/>
              <a:buNone/>
            </a:pPr>
            <a:r>
              <a:rPr lang="en-GB" sz="1400" dirty="0"/>
              <a:t>Provide context for your analysis by explaining your viewpoint as customer, employee, or visitor.</a:t>
            </a:r>
          </a:p>
          <a:p>
            <a:pPr marL="0" indent="0">
              <a:spcBef>
                <a:spcPts val="2500"/>
              </a:spcBef>
              <a:buFont typeface="Arial" panose="020B0604020202020204" pitchFamily="34" charset="0"/>
              <a:buNone/>
            </a:pPr>
            <a:r>
              <a:rPr lang="en-GB" sz="1400" b="1" dirty="0"/>
              <a:t>Purpose of Analysis</a:t>
            </a:r>
          </a:p>
          <a:p>
            <a:pPr marL="0" lvl="1" indent="0">
              <a:buFont typeface="Arial" panose="020B0604020202020204" pitchFamily="34" charset="0"/>
              <a:buNone/>
            </a:pPr>
            <a:r>
              <a:rPr lang="en-GB" sz="1400" dirty="0"/>
              <a:t>Outline the goal to examine how the company manages its key organisational functions.</a:t>
            </a:r>
          </a:p>
        </p:txBody>
      </p:sp>
      <p:pic>
        <p:nvPicPr>
          <p:cNvPr id="5" name="Content Placeholder 4" descr="Senior engineer director man sitting at the desk and working.">
            <a:extLst>
              <a:ext uri="{FF2B5EF4-FFF2-40B4-BE49-F238E27FC236}">
                <a16:creationId xmlns:a16="http://schemas.microsoft.com/office/drawing/2014/main" id="{42641245-6F83-4281-9616-0F5926250CF3}"/>
              </a:ext>
            </a:extLst>
          </p:cNvPr>
          <p:cNvPicPr>
            <a:picLocks noGrp="1" noChangeAspect="1"/>
          </p:cNvPicPr>
          <p:nvPr>
            <p:ph sz="half" idx="2"/>
          </p:nvPr>
        </p:nvPicPr>
        <p:blipFill>
          <a:blip r:embed="rId3"/>
          <a:stretch>
            <a:fillRect/>
          </a:stretch>
        </p:blipFill>
        <p:spPr>
          <a:xfrm>
            <a:off x="7160320" y="1797544"/>
            <a:ext cx="4422079" cy="2951738"/>
          </a:xfrm>
          <a:prstGeom prst="rect">
            <a:avLst/>
          </a:prstGeom>
          <a:noFill/>
        </p:spPr>
      </p:pic>
    </p:spTree>
    <p:extLst>
      <p:ext uri="{BB962C8B-B14F-4D97-AF65-F5344CB8AC3E}">
        <p14:creationId xmlns:p14="http://schemas.microsoft.com/office/powerpoint/2010/main" val="80805066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52FB71-16C2-9362-BAEA-D9E8543ED331}"/>
              </a:ext>
            </a:extLst>
          </p:cNvPr>
          <p:cNvSpPr>
            <a:spLocks noGrp="1"/>
          </p:cNvSpPr>
          <p:nvPr>
            <p:ph type="title"/>
          </p:nvPr>
        </p:nvSpPr>
        <p:spPr/>
        <p:txBody>
          <a:bodyPr anchor="t">
            <a:normAutofit/>
          </a:bodyPr>
          <a:lstStyle/>
          <a:p>
            <a:r>
              <a:rPr lang="en-US"/>
              <a:t>Personal Experience</a:t>
            </a:r>
          </a:p>
        </p:txBody>
      </p:sp>
      <p:sp>
        <p:nvSpPr>
          <p:cNvPr id="4" name="Content Placeholder 3">
            <a:extLst>
              <a:ext uri="{FF2B5EF4-FFF2-40B4-BE49-F238E27FC236}">
                <a16:creationId xmlns:a16="http://schemas.microsoft.com/office/drawing/2014/main" id="{04390AEC-490F-3ED1-B113-3F23A45C9EAE}"/>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p:txBody>
          <a:bodyPr>
            <a:normAutofit fontScale="85000" lnSpcReduction="20000"/>
          </a:bodyPr>
          <a:lstStyle/>
          <a:p>
            <a:pPr marL="0" indent="0">
              <a:spcBef>
                <a:spcPts val="2500"/>
              </a:spcBef>
              <a:buFont typeface="Arial" panose="020B0604020202020204" pitchFamily="34" charset="0"/>
              <a:buNone/>
            </a:pPr>
            <a:r>
              <a:rPr lang="en-US" b="1" dirty="0"/>
              <a:t>Customer Service Quality</a:t>
            </a:r>
          </a:p>
          <a:p>
            <a:pPr marL="0" lvl="1" indent="0">
              <a:buFont typeface="Arial" panose="020B0604020202020204" pitchFamily="34" charset="0"/>
              <a:buNone/>
            </a:pPr>
            <a:r>
              <a:rPr dirty="0"/>
              <a:t>Describe specific interactions highlighting the company's customer service quality and responsiveness.</a:t>
            </a:r>
            <a:endParaRPr lang="en-US" dirty="0"/>
          </a:p>
          <a:p>
            <a:pPr marL="0" indent="0">
              <a:spcBef>
                <a:spcPts val="2500"/>
              </a:spcBef>
              <a:buFont typeface="Arial" panose="020B0604020202020204" pitchFamily="34" charset="0"/>
              <a:buNone/>
            </a:pPr>
            <a:r>
              <a:rPr lang="en-US" b="1" dirty="0"/>
              <a:t>Employee Behavior</a:t>
            </a:r>
          </a:p>
          <a:p>
            <a:pPr marL="0" lvl="1" indent="0">
              <a:buFont typeface="Arial" panose="020B0604020202020204" pitchFamily="34" charset="0"/>
              <a:buNone/>
            </a:pPr>
            <a:r>
              <a:rPr dirty="0"/>
              <a:t>Highlight examples of employee behavior that reflect teamwork, professionalism, and company values.</a:t>
            </a:r>
            <a:endParaRPr lang="en-US" dirty="0"/>
          </a:p>
          <a:p>
            <a:pPr marL="0" indent="0">
              <a:spcBef>
                <a:spcPts val="2500"/>
              </a:spcBef>
              <a:buFont typeface="Arial" panose="020B0604020202020204" pitchFamily="34" charset="0"/>
              <a:buNone/>
            </a:pPr>
            <a:r>
              <a:rPr lang="en-US" b="1" dirty="0"/>
              <a:t>Workplace Layout</a:t>
            </a:r>
          </a:p>
          <a:p>
            <a:pPr marL="0" lvl="1" indent="0">
              <a:buFont typeface="Arial" panose="020B0604020202020204" pitchFamily="34" charset="0"/>
              <a:buNone/>
            </a:pPr>
            <a:r>
              <a:rPr dirty="0"/>
              <a:t>Explain how the physical workspace layout supports or hinders productivity and workflow.</a:t>
            </a:r>
            <a:endParaRPr lang="en-US" dirty="0"/>
          </a:p>
        </p:txBody>
      </p:sp>
    </p:spTree>
    <p:extLst>
      <p:ext uri="{BB962C8B-B14F-4D97-AF65-F5344CB8AC3E}">
        <p14:creationId xmlns:p14="http://schemas.microsoft.com/office/powerpoint/2010/main" val="10960025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7CC22-D43E-4E83-CAF6-1ECDA15ADEE3}"/>
              </a:ext>
            </a:extLst>
          </p:cNvPr>
          <p:cNvSpPr>
            <a:spLocks noGrp="1"/>
          </p:cNvSpPr>
          <p:nvPr>
            <p:ph type="title"/>
          </p:nvPr>
        </p:nvSpPr>
        <p:spPr>
          <a:xfrm>
            <a:off x="768096" y="822960"/>
            <a:ext cx="10706100" cy="674908"/>
          </a:xfrm>
        </p:spPr>
        <p:txBody>
          <a:bodyPr anchor="t">
            <a:normAutofit/>
          </a:bodyPr>
          <a:lstStyle/>
          <a:p>
            <a:pPr>
              <a:lnSpc>
                <a:spcPct val="90000"/>
              </a:lnSpc>
            </a:pPr>
            <a:r>
              <a:rPr lang="en-US" sz="4100"/>
              <a:t>Organisational Structure &amp; Leadership</a:t>
            </a:r>
          </a:p>
        </p:txBody>
      </p:sp>
      <p:sp>
        <p:nvSpPr>
          <p:cNvPr id="4" name="Content Placeholder 3">
            <a:extLst>
              <a:ext uri="{FF2B5EF4-FFF2-40B4-BE49-F238E27FC236}">
                <a16:creationId xmlns:a16="http://schemas.microsoft.com/office/drawing/2014/main" id="{CA905B24-EA51-C472-F35B-63C3FA77AE9F}"/>
              </a:ext>
            </a:extLst>
          </p:cNvPr>
          <p:cNvSpPr>
            <a:spLocks noGrp="1"/>
          </p:cNvSpPr>
          <p:nvPr>
            <p:ph sz="quarter" idx="15"/>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223935" y="1802352"/>
            <a:ext cx="5608085" cy="4293648"/>
          </a:xfrm>
        </p:spPr>
        <p:txBody>
          <a:bodyPr>
            <a:normAutofit/>
          </a:bodyPr>
          <a:lstStyle/>
          <a:p>
            <a:pPr marL="0" indent="0">
              <a:lnSpc>
                <a:spcPct val="90000"/>
              </a:lnSpc>
              <a:spcBef>
                <a:spcPts val="2500"/>
              </a:spcBef>
              <a:buFont typeface="Arial" panose="020B0604020202020204" pitchFamily="34" charset="0"/>
              <a:buNone/>
            </a:pPr>
            <a:r>
              <a:rPr lang="en-GB" sz="1400" b="1" dirty="0"/>
              <a:t>Types of Organisational Structures</a:t>
            </a:r>
          </a:p>
          <a:p>
            <a:pPr marL="0" lvl="1" indent="0">
              <a:lnSpc>
                <a:spcPct val="90000"/>
              </a:lnSpc>
              <a:buFont typeface="Arial" panose="020B0604020202020204" pitchFamily="34" charset="0"/>
              <a:buNone/>
            </a:pPr>
            <a:r>
              <a:rPr lang="en-GB" sz="1400" dirty="0"/>
              <a:t>Organisational structures can be hierarchical, flat, matrix, or other forms, shaping decision-making and workflow dynamics.</a:t>
            </a:r>
          </a:p>
          <a:p>
            <a:pPr marL="0" indent="0">
              <a:lnSpc>
                <a:spcPct val="90000"/>
              </a:lnSpc>
              <a:spcBef>
                <a:spcPts val="2500"/>
              </a:spcBef>
              <a:buFont typeface="Arial" panose="020B0604020202020204" pitchFamily="34" charset="0"/>
              <a:buNone/>
            </a:pPr>
            <a:r>
              <a:rPr lang="en-GB" sz="1400" b="1" dirty="0"/>
              <a:t>Leadership Styles Impact</a:t>
            </a:r>
          </a:p>
          <a:p>
            <a:pPr marL="0" lvl="1" indent="0">
              <a:lnSpc>
                <a:spcPct val="90000"/>
              </a:lnSpc>
              <a:buFont typeface="Arial" panose="020B0604020202020204" pitchFamily="34" charset="0"/>
              <a:buNone/>
            </a:pPr>
            <a:r>
              <a:rPr lang="en-GB" sz="1400" dirty="0"/>
              <a:t>Leadership styles such as top-down, participative, transformational, and transactional influence employee engagement and effectiveness.</a:t>
            </a:r>
          </a:p>
          <a:p>
            <a:pPr marL="0" indent="0">
              <a:lnSpc>
                <a:spcPct val="90000"/>
              </a:lnSpc>
              <a:spcBef>
                <a:spcPts val="2500"/>
              </a:spcBef>
              <a:buFont typeface="Arial" panose="020B0604020202020204" pitchFamily="34" charset="0"/>
              <a:buNone/>
            </a:pPr>
            <a:r>
              <a:rPr lang="en-GB" sz="1400" b="1" dirty="0"/>
              <a:t>Theoretical Frameworks</a:t>
            </a:r>
          </a:p>
          <a:p>
            <a:pPr marL="0" lvl="1" indent="0">
              <a:lnSpc>
                <a:spcPct val="90000"/>
              </a:lnSpc>
              <a:buFont typeface="Arial" panose="020B0604020202020204" pitchFamily="34" charset="0"/>
              <a:buNone/>
            </a:pPr>
            <a:r>
              <a:rPr lang="en-GB" sz="1400" dirty="0"/>
              <a:t>Theories like Mintzberg’s structures and Lewin’s leadership models help analyse organizational and leadership effectiveness.</a:t>
            </a:r>
          </a:p>
          <a:p>
            <a:pPr marL="0" indent="0">
              <a:lnSpc>
                <a:spcPct val="90000"/>
              </a:lnSpc>
              <a:spcBef>
                <a:spcPts val="2500"/>
              </a:spcBef>
              <a:buFont typeface="Arial" panose="020B0604020202020204" pitchFamily="34" charset="0"/>
              <a:buNone/>
            </a:pPr>
            <a:r>
              <a:rPr lang="en-GB" sz="1400" b="1" dirty="0"/>
              <a:t>Practical Application</a:t>
            </a:r>
          </a:p>
          <a:p>
            <a:pPr marL="0" lvl="1" indent="0">
              <a:lnSpc>
                <a:spcPct val="90000"/>
              </a:lnSpc>
              <a:buFont typeface="Arial" panose="020B0604020202020204" pitchFamily="34" charset="0"/>
              <a:buNone/>
            </a:pPr>
            <a:r>
              <a:rPr lang="en-GB" sz="1400" dirty="0"/>
              <a:t>Real-world examples demonstrate how structure and leadership impact daily operations and strategic direction.</a:t>
            </a:r>
          </a:p>
        </p:txBody>
      </p:sp>
      <p:pic>
        <p:nvPicPr>
          <p:cNvPr id="5" name="Content Placeholder 4" descr="Teamwork organization group organization hierarchy">
            <a:extLst>
              <a:ext uri="{FF2B5EF4-FFF2-40B4-BE49-F238E27FC236}">
                <a16:creationId xmlns:a16="http://schemas.microsoft.com/office/drawing/2014/main" id="{0E0B1D9F-E17D-4237-9866-04E4EAD775DA}"/>
              </a:ext>
            </a:extLst>
          </p:cNvPr>
          <p:cNvPicPr>
            <a:picLocks noGrp="1" noChangeAspect="1"/>
          </p:cNvPicPr>
          <p:nvPr>
            <p:ph sz="quarter" idx="16"/>
          </p:nvPr>
        </p:nvPicPr>
        <p:blipFill>
          <a:blip r:embed="rId3"/>
          <a:stretch>
            <a:fillRect/>
          </a:stretch>
        </p:blipFill>
        <p:spPr>
          <a:xfrm>
            <a:off x="6394099" y="2257056"/>
            <a:ext cx="5070021" cy="3384239"/>
          </a:xfrm>
          <a:prstGeom prst="rect">
            <a:avLst/>
          </a:prstGeom>
          <a:noFill/>
        </p:spPr>
      </p:pic>
    </p:spTree>
    <p:extLst>
      <p:ext uri="{BB962C8B-B14F-4D97-AF65-F5344CB8AC3E}">
        <p14:creationId xmlns:p14="http://schemas.microsoft.com/office/powerpoint/2010/main" val="213743322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0D1C01-8A8F-7C57-3A1F-DA91BA8F4E01}"/>
              </a:ext>
            </a:extLst>
          </p:cNvPr>
          <p:cNvSpPr>
            <a:spLocks noGrp="1"/>
          </p:cNvSpPr>
          <p:nvPr>
            <p:ph type="title"/>
          </p:nvPr>
        </p:nvSpPr>
        <p:spPr>
          <a:xfrm>
            <a:off x="609600" y="274638"/>
            <a:ext cx="10972800" cy="1143000"/>
          </a:xfrm>
        </p:spPr>
        <p:txBody>
          <a:bodyPr anchor="ctr">
            <a:normAutofit/>
          </a:bodyPr>
          <a:lstStyle/>
          <a:p>
            <a:r>
              <a:rPr lang="en-US"/>
              <a:t>Motivation &amp; Job Satisfaction</a:t>
            </a:r>
          </a:p>
        </p:txBody>
      </p:sp>
      <p:sp>
        <p:nvSpPr>
          <p:cNvPr id="4" name="Content Placeholder 3">
            <a:extLst>
              <a:ext uri="{FF2B5EF4-FFF2-40B4-BE49-F238E27FC236}">
                <a16:creationId xmlns:a16="http://schemas.microsoft.com/office/drawing/2014/main" id="{204BB64D-ED36-7396-DA6C-F4D2A0F6E7CD}"/>
              </a:ext>
            </a:extLst>
          </p:cNvPr>
          <p:cNvSpPr>
            <a:spLocks noGrp="1"/>
          </p:cNvSpPr>
          <p:nvPr>
            <p:ph sz="half"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09600" y="1600201"/>
            <a:ext cx="6211078" cy="3989040"/>
          </a:xfrm>
        </p:spPr>
        <p:txBody>
          <a:bodyPr>
            <a:normAutofit/>
          </a:bodyPr>
          <a:lstStyle/>
          <a:p>
            <a:pPr marL="0" indent="0">
              <a:spcBef>
                <a:spcPts val="2500"/>
              </a:spcBef>
              <a:buFont typeface="Arial" panose="020B0604020202020204" pitchFamily="34" charset="0"/>
              <a:buNone/>
            </a:pPr>
            <a:r>
              <a:rPr lang="en-GB" sz="1400" b="1" dirty="0"/>
              <a:t>Signs of Employee Motivation</a:t>
            </a:r>
          </a:p>
          <a:p>
            <a:pPr marL="0" lvl="1" indent="0">
              <a:buFont typeface="Arial" panose="020B0604020202020204" pitchFamily="34" charset="0"/>
              <a:buNone/>
            </a:pPr>
            <a:r>
              <a:rPr lang="en-GB" sz="1400" dirty="0"/>
              <a:t>Recognition programs and task autonomy indicate strong employee motivation, boosting morale and productivity.</a:t>
            </a:r>
          </a:p>
          <a:p>
            <a:pPr marL="0" indent="0">
              <a:spcBef>
                <a:spcPts val="2500"/>
              </a:spcBef>
              <a:buFont typeface="Arial" panose="020B0604020202020204" pitchFamily="34" charset="0"/>
              <a:buNone/>
            </a:pPr>
            <a:r>
              <a:rPr lang="en-GB" sz="1400" b="1" dirty="0"/>
              <a:t>Motivation Theories Applied</a:t>
            </a:r>
          </a:p>
          <a:p>
            <a:pPr marL="0" lvl="1" indent="0">
              <a:buFont typeface="Arial" panose="020B0604020202020204" pitchFamily="34" charset="0"/>
              <a:buNone/>
            </a:pPr>
            <a:r>
              <a:rPr lang="en-GB" sz="1400" dirty="0"/>
              <a:t>Maslow’s hierarchy, Herzberg’s two-factor, and McGregor’s theories explain employee motivation and work </a:t>
            </a:r>
            <a:r>
              <a:rPr lang="en-GB" sz="1400" dirty="0" err="1"/>
              <a:t>behavior</a:t>
            </a:r>
            <a:r>
              <a:rPr lang="en-GB" sz="1400" dirty="0"/>
              <a:t>.</a:t>
            </a:r>
          </a:p>
          <a:p>
            <a:pPr marL="0" indent="0">
              <a:spcBef>
                <a:spcPts val="2500"/>
              </a:spcBef>
              <a:buFont typeface="Arial" panose="020B0604020202020204" pitchFamily="34" charset="0"/>
              <a:buNone/>
            </a:pPr>
            <a:r>
              <a:rPr lang="en-GB" sz="1400" b="1" dirty="0"/>
              <a:t>Intrinsic and Extrinsic Motivation</a:t>
            </a:r>
          </a:p>
          <a:p>
            <a:pPr marL="0" lvl="1" indent="0">
              <a:buFont typeface="Arial" panose="020B0604020202020204" pitchFamily="34" charset="0"/>
              <a:buNone/>
            </a:pPr>
            <a:r>
              <a:rPr lang="en-GB" sz="1400" dirty="0"/>
              <a:t>Effective environments support both intrinsic and extrinsic motivation, leading to higher job satisfaction.</a:t>
            </a:r>
          </a:p>
          <a:p>
            <a:pPr marL="0" indent="0">
              <a:spcBef>
                <a:spcPts val="2500"/>
              </a:spcBef>
              <a:buFont typeface="Arial" panose="020B0604020202020204" pitchFamily="34" charset="0"/>
              <a:buNone/>
            </a:pPr>
            <a:r>
              <a:rPr lang="en-GB" sz="1400" b="1" dirty="0"/>
              <a:t>Impact on Job Satisfaction</a:t>
            </a:r>
          </a:p>
          <a:p>
            <a:pPr marL="0" lvl="1" indent="0">
              <a:buFont typeface="Arial" panose="020B0604020202020204" pitchFamily="34" charset="0"/>
              <a:buNone/>
            </a:pPr>
            <a:r>
              <a:rPr lang="en-GB" sz="1400" dirty="0"/>
              <a:t>Motivational strategies enhance job satisfaction, positively influencing employee engagement and company success.</a:t>
            </a:r>
          </a:p>
        </p:txBody>
      </p:sp>
      <p:pic>
        <p:nvPicPr>
          <p:cNvPr id="5" name="Content Placeholder 4" descr="Teamwork gets the work done faster">
            <a:extLst>
              <a:ext uri="{FF2B5EF4-FFF2-40B4-BE49-F238E27FC236}">
                <a16:creationId xmlns:a16="http://schemas.microsoft.com/office/drawing/2014/main" id="{E89BF48B-CC31-42F4-B9A5-768BCF217C46}"/>
              </a:ext>
            </a:extLst>
          </p:cNvPr>
          <p:cNvPicPr>
            <a:picLocks noGrp="1" noChangeAspect="1"/>
          </p:cNvPicPr>
          <p:nvPr>
            <p:ph sz="half" idx="2"/>
          </p:nvPr>
        </p:nvPicPr>
        <p:blipFill>
          <a:blip r:embed="rId3"/>
          <a:srcRect l="6364" r="3865" b="-3"/>
          <a:stretch>
            <a:fillRect/>
          </a:stretch>
        </p:blipFill>
        <p:spPr>
          <a:xfrm>
            <a:off x="7306268" y="1600201"/>
            <a:ext cx="4276131" cy="3167742"/>
          </a:xfrm>
          <a:prstGeom prst="rect">
            <a:avLst/>
          </a:prstGeom>
          <a:noFill/>
        </p:spPr>
      </p:pic>
    </p:spTree>
    <p:extLst>
      <p:ext uri="{BB962C8B-B14F-4D97-AF65-F5344CB8AC3E}">
        <p14:creationId xmlns:p14="http://schemas.microsoft.com/office/powerpoint/2010/main" val="51046828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32130F-BA31-CFCD-7239-3FEF9E5ADCDE}"/>
              </a:ext>
            </a:extLst>
          </p:cNvPr>
          <p:cNvSpPr>
            <a:spLocks noGrp="1"/>
          </p:cNvSpPr>
          <p:nvPr>
            <p:ph type="title"/>
          </p:nvPr>
        </p:nvSpPr>
        <p:spPr/>
        <p:txBody>
          <a:bodyPr anchor="t">
            <a:normAutofit/>
          </a:bodyPr>
          <a:lstStyle/>
          <a:p>
            <a:r>
              <a:rPr lang="en-US" dirty="0"/>
              <a:t>Communication &amp; Role Clarity</a:t>
            </a:r>
          </a:p>
        </p:txBody>
      </p:sp>
      <p:sp>
        <p:nvSpPr>
          <p:cNvPr id="4" name="Content Placeholder 3">
            <a:extLst>
              <a:ext uri="{FF2B5EF4-FFF2-40B4-BE49-F238E27FC236}">
                <a16:creationId xmlns:a16="http://schemas.microsoft.com/office/drawing/2014/main" id="{108C2062-D5C8-DED9-4101-212179066F3D}"/>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p:txBody>
          <a:bodyPr>
            <a:normAutofit fontScale="85000" lnSpcReduction="20000"/>
          </a:bodyPr>
          <a:lstStyle/>
          <a:p>
            <a:pPr marL="0" indent="0">
              <a:spcBef>
                <a:spcPts val="2500"/>
              </a:spcBef>
              <a:buFont typeface="Arial" panose="020B0604020202020204" pitchFamily="34" charset="0"/>
              <a:buNone/>
            </a:pPr>
            <a:r>
              <a:rPr lang="en-US" b="1" dirty="0"/>
              <a:t>Internal Communication Types</a:t>
            </a:r>
          </a:p>
          <a:p>
            <a:pPr marL="0" lvl="1" indent="0">
              <a:buFont typeface="Arial" panose="020B0604020202020204" pitchFamily="34" charset="0"/>
              <a:buNone/>
            </a:pPr>
            <a:r>
              <a:rPr dirty="0"/>
              <a:t>Explore formal and informal communication and how top-down and horizontal flows impact collaboration and efficiency.</a:t>
            </a:r>
            <a:endParaRPr lang="en-US" dirty="0"/>
          </a:p>
          <a:p>
            <a:pPr marL="0" indent="0">
              <a:spcBef>
                <a:spcPts val="2500"/>
              </a:spcBef>
              <a:buFont typeface="Arial" panose="020B0604020202020204" pitchFamily="34" charset="0"/>
              <a:buNone/>
            </a:pPr>
            <a:r>
              <a:rPr lang="en-US" b="1" dirty="0"/>
              <a:t>Role Definition Importance</a:t>
            </a:r>
          </a:p>
          <a:p>
            <a:pPr marL="0" lvl="1" indent="0">
              <a:buFont typeface="Arial" panose="020B0604020202020204" pitchFamily="34" charset="0"/>
              <a:buNone/>
            </a:pPr>
            <a:r>
              <a:rPr dirty="0"/>
              <a:t>Clear role definitions help employees understand responsibilities, reducing ambiguity and improving teamwork.</a:t>
            </a:r>
            <a:endParaRPr lang="en-US" dirty="0"/>
          </a:p>
          <a:p>
            <a:pPr marL="0" indent="0">
              <a:spcBef>
                <a:spcPts val="2500"/>
              </a:spcBef>
              <a:buFont typeface="Arial" panose="020B0604020202020204" pitchFamily="34" charset="0"/>
              <a:buNone/>
            </a:pPr>
            <a:r>
              <a:rPr lang="en-US" b="1" dirty="0"/>
              <a:t>Effect on Performance</a:t>
            </a:r>
          </a:p>
          <a:p>
            <a:pPr marL="0" lvl="1" indent="0">
              <a:buFont typeface="Arial" panose="020B0604020202020204" pitchFamily="34" charset="0"/>
              <a:buNone/>
            </a:pPr>
            <a:r>
              <a:rPr dirty="0"/>
              <a:t>Role clarity and effective communication directly influence employee performance and team dynamics.</a:t>
            </a:r>
            <a:endParaRPr lang="en-US" dirty="0"/>
          </a:p>
        </p:txBody>
      </p:sp>
    </p:spTree>
    <p:extLst>
      <p:ext uri="{BB962C8B-B14F-4D97-AF65-F5344CB8AC3E}">
        <p14:creationId xmlns:p14="http://schemas.microsoft.com/office/powerpoint/2010/main" val="247681789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08C180-C4DA-5FA7-4E2B-E584628739E5}"/>
              </a:ext>
            </a:extLst>
          </p:cNvPr>
          <p:cNvSpPr>
            <a:spLocks noGrp="1"/>
          </p:cNvSpPr>
          <p:nvPr>
            <p:ph type="title"/>
          </p:nvPr>
        </p:nvSpPr>
        <p:spPr/>
        <p:txBody>
          <a:bodyPr anchor="t">
            <a:normAutofit/>
          </a:bodyPr>
          <a:lstStyle/>
          <a:p>
            <a:r>
              <a:rPr lang="en-US"/>
              <a:t>Organisational Culture</a:t>
            </a:r>
          </a:p>
        </p:txBody>
      </p:sp>
      <p:sp>
        <p:nvSpPr>
          <p:cNvPr id="4" name="Content Placeholder 3">
            <a:extLst>
              <a:ext uri="{FF2B5EF4-FFF2-40B4-BE49-F238E27FC236}">
                <a16:creationId xmlns:a16="http://schemas.microsoft.com/office/drawing/2014/main" id="{1AA95423-6186-1980-A7B2-1FDC5F14B4FD}"/>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p:txBody>
          <a:bodyPr>
            <a:normAutofit fontScale="55000" lnSpcReduction="20000"/>
          </a:bodyPr>
          <a:lstStyle/>
          <a:p>
            <a:pPr marL="0" indent="0">
              <a:lnSpc>
                <a:spcPct val="110000"/>
              </a:lnSpc>
              <a:spcBef>
                <a:spcPts val="2500"/>
              </a:spcBef>
              <a:buFont typeface="Arial" panose="020B0604020202020204" pitchFamily="34" charset="0"/>
              <a:buNone/>
            </a:pPr>
            <a:r>
              <a:rPr lang="en-US" b="1" dirty="0"/>
              <a:t>Definition and Types</a:t>
            </a:r>
          </a:p>
          <a:p>
            <a:pPr marL="0" lvl="1" indent="0">
              <a:lnSpc>
                <a:spcPct val="110000"/>
              </a:lnSpc>
              <a:buFont typeface="Arial" panose="020B0604020202020204" pitchFamily="34" charset="0"/>
              <a:buNone/>
            </a:pPr>
            <a:r>
              <a:rPr dirty="0"/>
              <a:t>Organizational culture encompasses the values, norms, and behaviors shaping how employees interact and work together.</a:t>
            </a:r>
            <a:endParaRPr lang="en-US" dirty="0"/>
          </a:p>
          <a:p>
            <a:pPr marL="0" indent="0">
              <a:lnSpc>
                <a:spcPct val="110000"/>
              </a:lnSpc>
              <a:spcBef>
                <a:spcPts val="2500"/>
              </a:spcBef>
              <a:buFont typeface="Arial" panose="020B0604020202020204" pitchFamily="34" charset="0"/>
              <a:buNone/>
            </a:pPr>
            <a:r>
              <a:rPr lang="en-US" b="1" dirty="0"/>
              <a:t>Cultural Influence on Behavior</a:t>
            </a:r>
          </a:p>
          <a:p>
            <a:pPr marL="0" lvl="1" indent="0">
              <a:lnSpc>
                <a:spcPct val="110000"/>
              </a:lnSpc>
              <a:buFont typeface="Arial" panose="020B0604020202020204" pitchFamily="34" charset="0"/>
              <a:buNone/>
            </a:pPr>
            <a:r>
              <a:rPr dirty="0"/>
              <a:t>Culture influences employee </a:t>
            </a:r>
            <a:r>
              <a:rPr dirty="0" err="1"/>
              <a:t>behavio</a:t>
            </a:r>
            <a:r>
              <a:rPr lang="en-GB" dirty="0"/>
              <a:t>u</a:t>
            </a:r>
            <a:r>
              <a:rPr dirty="0"/>
              <a:t>r and company performance by shaping decision-making and everyday practices.</a:t>
            </a:r>
            <a:endParaRPr lang="en-US" dirty="0"/>
          </a:p>
          <a:p>
            <a:pPr marL="0" indent="0">
              <a:lnSpc>
                <a:spcPct val="110000"/>
              </a:lnSpc>
              <a:spcBef>
                <a:spcPts val="2500"/>
              </a:spcBef>
              <a:buFont typeface="Arial" panose="020B0604020202020204" pitchFamily="34" charset="0"/>
              <a:buNone/>
            </a:pPr>
            <a:r>
              <a:rPr lang="en-US" b="1" dirty="0"/>
              <a:t>Physical and Social Environment</a:t>
            </a:r>
          </a:p>
          <a:p>
            <a:pPr marL="0" lvl="1" indent="0">
              <a:lnSpc>
                <a:spcPct val="110000"/>
              </a:lnSpc>
              <a:buFont typeface="Arial" panose="020B0604020202020204" pitchFamily="34" charset="0"/>
              <a:buNone/>
            </a:pPr>
            <a:r>
              <a:rPr dirty="0"/>
              <a:t>The workplace environment either supports or undermines the culture through space design and social dynamics.</a:t>
            </a:r>
            <a:endParaRPr lang="en-US" dirty="0"/>
          </a:p>
          <a:p>
            <a:pPr marL="0" indent="0">
              <a:lnSpc>
                <a:spcPct val="110000"/>
              </a:lnSpc>
              <a:spcBef>
                <a:spcPts val="2500"/>
              </a:spcBef>
              <a:buFont typeface="Arial" panose="020B0604020202020204" pitchFamily="34" charset="0"/>
              <a:buNone/>
            </a:pPr>
            <a:r>
              <a:rPr lang="en-US" b="1" dirty="0"/>
              <a:t>Cultural Analysis Models</a:t>
            </a:r>
          </a:p>
          <a:p>
            <a:pPr marL="0" lvl="1" indent="0">
              <a:lnSpc>
                <a:spcPct val="110000"/>
              </a:lnSpc>
              <a:buFont typeface="Arial" panose="020B0604020202020204" pitchFamily="34" charset="0"/>
              <a:buNone/>
            </a:pPr>
            <a:r>
              <a:rPr dirty="0"/>
              <a:t>Models like Schein’s layers and </a:t>
            </a:r>
            <a:r>
              <a:rPr dirty="0" err="1"/>
              <a:t>Handy’s</a:t>
            </a:r>
            <a:r>
              <a:rPr dirty="0"/>
              <a:t> types analyze cultural dynamics within </a:t>
            </a:r>
            <a:r>
              <a:rPr dirty="0" err="1"/>
              <a:t>organi</a:t>
            </a:r>
            <a:r>
              <a:rPr lang="en-GB" dirty="0"/>
              <a:t>s</a:t>
            </a:r>
            <a:r>
              <a:rPr dirty="0" err="1"/>
              <a:t>ations</a:t>
            </a:r>
            <a:r>
              <a:rPr dirty="0"/>
              <a:t> effectively.</a:t>
            </a:r>
            <a:endParaRPr lang="en-US" dirty="0"/>
          </a:p>
        </p:txBody>
      </p:sp>
    </p:spTree>
    <p:extLst>
      <p:ext uri="{BB962C8B-B14F-4D97-AF65-F5344CB8AC3E}">
        <p14:creationId xmlns:p14="http://schemas.microsoft.com/office/powerpoint/2010/main" val="112039823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0A428A-438D-2890-4E4E-024E176675A9}"/>
              </a:ext>
            </a:extLst>
          </p:cNvPr>
          <p:cNvSpPr>
            <a:spLocks noGrp="1"/>
          </p:cNvSpPr>
          <p:nvPr>
            <p:ph type="title"/>
          </p:nvPr>
        </p:nvSpPr>
        <p:spPr/>
        <p:txBody>
          <a:bodyPr anchor="t">
            <a:normAutofit/>
          </a:bodyPr>
          <a:lstStyle/>
          <a:p>
            <a:r>
              <a:rPr lang="en-US"/>
              <a:t>Conclusion</a:t>
            </a:r>
          </a:p>
        </p:txBody>
      </p:sp>
      <p:sp>
        <p:nvSpPr>
          <p:cNvPr id="4" name="Content Placeholder 3">
            <a:extLst>
              <a:ext uri="{FF2B5EF4-FFF2-40B4-BE49-F238E27FC236}">
                <a16:creationId xmlns:a16="http://schemas.microsoft.com/office/drawing/2014/main" id="{FADA6CA7-A4FC-169A-3F2B-06AB9C490044}"/>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p:txBody>
          <a:bodyPr>
            <a:normAutofit fontScale="62500" lnSpcReduction="20000"/>
          </a:bodyPr>
          <a:lstStyle/>
          <a:p>
            <a:pPr marL="0" indent="0">
              <a:lnSpc>
                <a:spcPct val="110000"/>
              </a:lnSpc>
              <a:spcBef>
                <a:spcPts val="2500"/>
              </a:spcBef>
              <a:buFont typeface="Arial" panose="020B0604020202020204" pitchFamily="34" charset="0"/>
              <a:buNone/>
            </a:pPr>
            <a:r>
              <a:rPr lang="en-US" b="1" dirty="0"/>
              <a:t>Integrating Experience and Theory</a:t>
            </a:r>
          </a:p>
          <a:p>
            <a:pPr marL="0" lvl="1" indent="0">
              <a:lnSpc>
                <a:spcPct val="110000"/>
              </a:lnSpc>
              <a:buFont typeface="Arial" panose="020B0604020202020204" pitchFamily="34" charset="0"/>
              <a:buNone/>
            </a:pPr>
            <a:r>
              <a:rPr dirty="0"/>
              <a:t>Combining personal experience with academic theories offers a comprehensive view of </a:t>
            </a:r>
            <a:r>
              <a:rPr dirty="0" err="1"/>
              <a:t>organi</a:t>
            </a:r>
            <a:r>
              <a:rPr lang="en-GB" dirty="0"/>
              <a:t>s</a:t>
            </a:r>
            <a:r>
              <a:rPr dirty="0" err="1"/>
              <a:t>ational</a:t>
            </a:r>
            <a:r>
              <a:rPr dirty="0"/>
              <a:t> functions.</a:t>
            </a:r>
            <a:endParaRPr lang="en-US" dirty="0"/>
          </a:p>
          <a:p>
            <a:pPr marL="0" indent="0">
              <a:lnSpc>
                <a:spcPct val="110000"/>
              </a:lnSpc>
              <a:spcBef>
                <a:spcPts val="2500"/>
              </a:spcBef>
              <a:buFont typeface="Arial" panose="020B0604020202020204" pitchFamily="34" charset="0"/>
              <a:buNone/>
            </a:pPr>
            <a:r>
              <a:rPr lang="en-US" b="1" dirty="0"/>
              <a:t>Assessing Management Strengths</a:t>
            </a:r>
          </a:p>
          <a:p>
            <a:pPr marL="0" lvl="1" indent="0">
              <a:lnSpc>
                <a:spcPct val="110000"/>
              </a:lnSpc>
              <a:buFont typeface="Arial" panose="020B0604020202020204" pitchFamily="34" charset="0"/>
              <a:buNone/>
            </a:pPr>
            <a:r>
              <a:rPr dirty="0"/>
              <a:t>Identifying strengths in management practices highlights effective strategies within the company.</a:t>
            </a:r>
            <a:endParaRPr lang="en-US" dirty="0"/>
          </a:p>
          <a:p>
            <a:pPr marL="0" indent="0">
              <a:lnSpc>
                <a:spcPct val="110000"/>
              </a:lnSpc>
              <a:spcBef>
                <a:spcPts val="2500"/>
              </a:spcBef>
              <a:buFont typeface="Arial" panose="020B0604020202020204" pitchFamily="34" charset="0"/>
              <a:buNone/>
            </a:pPr>
            <a:r>
              <a:rPr lang="en-US" b="1" dirty="0"/>
              <a:t>Identifying Improvement Areas</a:t>
            </a:r>
          </a:p>
          <a:p>
            <a:pPr marL="0" lvl="1" indent="0">
              <a:lnSpc>
                <a:spcPct val="110000"/>
              </a:lnSpc>
              <a:buFont typeface="Arial" panose="020B0604020202020204" pitchFamily="34" charset="0"/>
              <a:buNone/>
            </a:pPr>
            <a:r>
              <a:rPr dirty="0" err="1"/>
              <a:t>Recogni</a:t>
            </a:r>
            <a:r>
              <a:rPr lang="en-GB" dirty="0"/>
              <a:t>s</a:t>
            </a:r>
            <a:r>
              <a:rPr dirty="0" err="1"/>
              <a:t>ing</a:t>
            </a:r>
            <a:r>
              <a:rPr dirty="0"/>
              <a:t> weaknesses guides recommendations for enhancing </a:t>
            </a:r>
            <a:r>
              <a:rPr dirty="0" err="1"/>
              <a:t>organi</a:t>
            </a:r>
            <a:r>
              <a:rPr lang="en-GB" dirty="0"/>
              <a:t>s</a:t>
            </a:r>
            <a:r>
              <a:rPr dirty="0" err="1"/>
              <a:t>ational</a:t>
            </a:r>
            <a:r>
              <a:rPr dirty="0"/>
              <a:t> effectiveness.</a:t>
            </a:r>
            <a:endParaRPr lang="en-US" dirty="0"/>
          </a:p>
          <a:p>
            <a:pPr marL="0" indent="0">
              <a:lnSpc>
                <a:spcPct val="110000"/>
              </a:lnSpc>
              <a:spcBef>
                <a:spcPts val="2500"/>
              </a:spcBef>
              <a:buFont typeface="Arial" panose="020B0604020202020204" pitchFamily="34" charset="0"/>
              <a:buNone/>
            </a:pPr>
            <a:r>
              <a:rPr lang="en-US" b="1" dirty="0"/>
              <a:t>Theory-Practice Integration</a:t>
            </a:r>
          </a:p>
          <a:p>
            <a:pPr marL="0" lvl="1" indent="0">
              <a:lnSpc>
                <a:spcPct val="110000"/>
              </a:lnSpc>
              <a:buFont typeface="Arial" panose="020B0604020202020204" pitchFamily="34" charset="0"/>
              <a:buNone/>
            </a:pPr>
            <a:r>
              <a:rPr dirty="0" err="1"/>
              <a:t>Emphasi</a:t>
            </a:r>
            <a:r>
              <a:rPr lang="en-GB" dirty="0"/>
              <a:t>s</a:t>
            </a:r>
            <a:r>
              <a:rPr dirty="0" err="1"/>
              <a:t>ing</a:t>
            </a:r>
            <a:r>
              <a:rPr dirty="0"/>
              <a:t> the link between theory and practice strengthens </a:t>
            </a:r>
            <a:r>
              <a:rPr dirty="0" err="1"/>
              <a:t>organi</a:t>
            </a:r>
            <a:r>
              <a:rPr lang="en-GB" dirty="0"/>
              <a:t>s</a:t>
            </a:r>
            <a:r>
              <a:rPr dirty="0" err="1"/>
              <a:t>ational</a:t>
            </a:r>
            <a:r>
              <a:rPr dirty="0"/>
              <a:t> studies outcomes.</a:t>
            </a:r>
            <a:endParaRPr lang="en-US" dirty="0"/>
          </a:p>
        </p:txBody>
      </p:sp>
    </p:spTree>
    <p:extLst>
      <p:ext uri="{BB962C8B-B14F-4D97-AF65-F5344CB8AC3E}">
        <p14:creationId xmlns:p14="http://schemas.microsoft.com/office/powerpoint/2010/main" val="367229958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FD660-32AA-282A-24AB-2A2B28C5E58C}"/>
              </a:ext>
            </a:extLst>
          </p:cNvPr>
          <p:cNvSpPr>
            <a:spLocks noGrp="1"/>
          </p:cNvSpPr>
          <p:nvPr>
            <p:ph type="title"/>
          </p:nvPr>
        </p:nvSpPr>
        <p:spPr>
          <a:xfrm>
            <a:off x="609600" y="274638"/>
            <a:ext cx="10972800" cy="1143000"/>
          </a:xfrm>
        </p:spPr>
        <p:txBody>
          <a:bodyPr anchor="ctr">
            <a:normAutofit/>
          </a:bodyPr>
          <a:lstStyle/>
          <a:p>
            <a:r>
              <a:rPr lang="en-US"/>
              <a:t>Tips for Success</a:t>
            </a:r>
          </a:p>
        </p:txBody>
      </p:sp>
      <p:sp>
        <p:nvSpPr>
          <p:cNvPr id="4" name="Content Placeholder 3">
            <a:extLst>
              <a:ext uri="{FF2B5EF4-FFF2-40B4-BE49-F238E27FC236}">
                <a16:creationId xmlns:a16="http://schemas.microsoft.com/office/drawing/2014/main" id="{1D4F9DEE-6CAF-87D0-CC25-D3C653BD026F}"/>
              </a:ext>
            </a:extLst>
          </p:cNvPr>
          <p:cNvSpPr>
            <a:spLocks noGrp="1"/>
          </p:cNvSpPr>
          <p:nvPr>
            <p:ph sz="half"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09600" y="1600201"/>
            <a:ext cx="5384800" cy="3989040"/>
          </a:xfrm>
        </p:spPr>
        <p:txBody>
          <a:bodyPr>
            <a:normAutofit/>
          </a:bodyPr>
          <a:lstStyle/>
          <a:p>
            <a:pPr marL="0" indent="0">
              <a:spcBef>
                <a:spcPts val="2500"/>
              </a:spcBef>
              <a:buFont typeface="Arial" panose="020B0604020202020204" pitchFamily="34" charset="0"/>
              <a:buNone/>
            </a:pPr>
            <a:r>
              <a:rPr lang="en-GB" sz="1400" b="1" dirty="0"/>
              <a:t>Be Reflective</a:t>
            </a:r>
          </a:p>
          <a:p>
            <a:pPr marL="0" lvl="1" indent="0">
              <a:buFont typeface="Arial" panose="020B0604020202020204" pitchFamily="34" charset="0"/>
              <a:buNone/>
            </a:pPr>
            <a:r>
              <a:rPr lang="en-GB" sz="1400" dirty="0"/>
              <a:t>Link your personal experience to relevant management theories to deepen understanding.</a:t>
            </a:r>
          </a:p>
          <a:p>
            <a:pPr marL="0" indent="0">
              <a:spcBef>
                <a:spcPts val="2500"/>
              </a:spcBef>
              <a:buFont typeface="Arial" panose="020B0604020202020204" pitchFamily="34" charset="0"/>
              <a:buNone/>
            </a:pPr>
            <a:r>
              <a:rPr lang="en-GB" sz="1400" b="1" dirty="0"/>
              <a:t>Use Real Examples</a:t>
            </a:r>
          </a:p>
          <a:p>
            <a:pPr marL="0" lvl="1" indent="0">
              <a:buFont typeface="Arial" panose="020B0604020202020204" pitchFamily="34" charset="0"/>
              <a:buNone/>
            </a:pPr>
            <a:r>
              <a:rPr lang="en-GB" sz="1400" dirty="0"/>
              <a:t>Support your analysis with specific real-life examples instead of generalisations.</a:t>
            </a:r>
          </a:p>
          <a:p>
            <a:pPr marL="0" indent="0">
              <a:spcBef>
                <a:spcPts val="2500"/>
              </a:spcBef>
              <a:buFont typeface="Arial" panose="020B0604020202020204" pitchFamily="34" charset="0"/>
              <a:buNone/>
            </a:pPr>
            <a:r>
              <a:rPr lang="en-GB" sz="1400" b="1" dirty="0"/>
              <a:t>Critical Discussion</a:t>
            </a:r>
          </a:p>
          <a:p>
            <a:pPr marL="0" lvl="1" indent="0">
              <a:buFont typeface="Arial" panose="020B0604020202020204" pitchFamily="34" charset="0"/>
              <a:buNone/>
            </a:pPr>
            <a:r>
              <a:rPr lang="en-GB" sz="1400" dirty="0"/>
              <a:t>Discuss both strengths and weaknesses of company practices with a balanced perspective.</a:t>
            </a:r>
          </a:p>
          <a:p>
            <a:pPr marL="0" indent="0">
              <a:spcBef>
                <a:spcPts val="2500"/>
              </a:spcBef>
              <a:buFont typeface="Arial" panose="020B0604020202020204" pitchFamily="34" charset="0"/>
              <a:buNone/>
            </a:pPr>
            <a:r>
              <a:rPr lang="en-GB" sz="1400" b="1" dirty="0"/>
              <a:t>Structured Organisation</a:t>
            </a:r>
          </a:p>
          <a:p>
            <a:pPr marL="0" lvl="1" indent="0">
              <a:buFont typeface="Arial" panose="020B0604020202020204" pitchFamily="34" charset="0"/>
              <a:buNone/>
            </a:pPr>
            <a:r>
              <a:rPr lang="en-GB" sz="1400" dirty="0"/>
              <a:t>Organise your assignment with clear headings and logical flow for readability.</a:t>
            </a:r>
          </a:p>
        </p:txBody>
      </p:sp>
      <p:pic>
        <p:nvPicPr>
          <p:cNvPr id="5" name="Content Placeholder 4" descr="Business woman working in quarantine at home">
            <a:extLst>
              <a:ext uri="{FF2B5EF4-FFF2-40B4-BE49-F238E27FC236}">
                <a16:creationId xmlns:a16="http://schemas.microsoft.com/office/drawing/2014/main" id="{732353ED-E188-4D22-B948-49719C411FAE}"/>
              </a:ext>
            </a:extLst>
          </p:cNvPr>
          <p:cNvPicPr>
            <a:picLocks noGrp="1" noChangeAspect="1"/>
          </p:cNvPicPr>
          <p:nvPr>
            <p:ph sz="half" idx="2"/>
          </p:nvPr>
        </p:nvPicPr>
        <p:blipFill>
          <a:blip r:embed="rId3"/>
          <a:srcRect l="9894" r="-2" b="-2"/>
          <a:stretch>
            <a:fillRect/>
          </a:stretch>
        </p:blipFill>
        <p:spPr>
          <a:xfrm>
            <a:off x="6197600" y="1600201"/>
            <a:ext cx="5384800" cy="3989040"/>
          </a:xfrm>
          <a:prstGeom prst="rect">
            <a:avLst/>
          </a:prstGeom>
          <a:noFill/>
        </p:spPr>
      </p:pic>
    </p:spTree>
    <p:extLst>
      <p:ext uri="{BB962C8B-B14F-4D97-AF65-F5344CB8AC3E}">
        <p14:creationId xmlns:p14="http://schemas.microsoft.com/office/powerpoint/2010/main" val="134958960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theme/theme1.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95B19B56-67DE-41D4-A8AB-58A7788ACA29}" vid="{AC90CD25-97E4-450A-95ED-FC3CB2D79BD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59E0C342-8465-4BC7-8BC2-109769D15545}">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00A8AE46-CCEC-4D32-B819-DE8E9574F91C}">
  <ds:schemaRefs>
    <ds:schemaRef ds:uri="http://schemas.microsoft.com/sharepoint/v3/contenttype/forms"/>
  </ds:schemaRefs>
</ds:datastoreItem>
</file>

<file path=customXml/itemProps3.xml><?xml version="1.0" encoding="utf-8"?>
<ds:datastoreItem xmlns:ds="http://schemas.openxmlformats.org/officeDocument/2006/customXml" ds:itemID="{BC9BDB02-468F-47C2-99BC-A44747A5A2D2}">
  <ds:schemaRefs>
    <ds:schemaRef ds:uri="230e9df3-be65-4c73-a93b-d1236ebd677e"/>
    <ds:schemaRef ds:uri="71af3243-3dd4-4a8d-8c0d-dd76da1f02a5"/>
    <ds:schemaRef ds:uri="http://www.w3.org/XML/1998/namespace"/>
    <ds:schemaRef ds:uri="http://purl.org/dc/elements/1.1/"/>
    <ds:schemaRef ds:uri="http://schemas.microsoft.com/office/2006/documentManagement/types"/>
    <ds:schemaRef ds:uri="http://schemas.microsoft.com/office/infopath/2007/PartnerControls"/>
    <ds:schemaRef ds:uri="http://purl.org/dc/terms/"/>
    <ds:schemaRef ds:uri="http://schemas.openxmlformats.org/package/2006/metadata/core-properties"/>
    <ds:schemaRef ds:uri="http://purl.org/dc/dcmitype/"/>
    <ds:schemaRef ds:uri="16c05727-aa75-4e4a-9b5f-8a80a1165891"/>
    <ds:schemaRef ds:uri="http://schemas.microsoft.com/sharepoint/v3"/>
    <ds:schemaRef ds:uri="http://schemas.microsoft.com/office/2006/metadata/propertie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otalTime>0</TotalTime>
  <Words>1551</Words>
  <Application>Microsoft Office PowerPoint</Application>
  <PresentationFormat>Widescreen</PresentationFormat>
  <Paragraphs>96</Paragraphs>
  <Slides>10</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Myriad Pro</vt:lpstr>
      <vt:lpstr>Arial</vt:lpstr>
      <vt:lpstr>Calibri</vt:lpstr>
      <vt:lpstr>UWTSD</vt:lpstr>
      <vt:lpstr>Guidance and support for your assignment tasks </vt:lpstr>
      <vt:lpstr>Assignment Guidance </vt:lpstr>
      <vt:lpstr>Introduction</vt:lpstr>
      <vt:lpstr>Personal Experience</vt:lpstr>
      <vt:lpstr>Organisational Structure &amp; Leadership</vt:lpstr>
      <vt:lpstr>Motivation &amp; Job Satisfaction</vt:lpstr>
      <vt:lpstr>Communication &amp; Role Clarity</vt:lpstr>
      <vt:lpstr>Organisational Culture</vt:lpstr>
      <vt:lpstr>Conclusion</vt:lpstr>
      <vt:lpstr>Tips for Success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Guidance and support for your assignment tasks </dc:title>
  <dc:creator>Helen Evans (Institute of Management and Health)</dc:creator>
  <cp:lastModifiedBy>Helen Evans (Institute of Management and Health)</cp:lastModifiedBy>
  <cp:revision>1</cp:revision>
  <cp:lastPrinted>2025-11-10T11:37:09Z</cp:lastPrinted>
  <dcterms:created xsi:type="dcterms:W3CDTF">2025-11-10T11:34:21Z</dcterms:created>
  <dcterms:modified xsi:type="dcterms:W3CDTF">2025-11-10T11:40:24Z</dcterms:modified>
</cp:coreProperties>
</file>