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custShowLst>
    <p:custShow name="Custom Show 1" id="0">
      <p:sldLst>
        <p:sld r:id="rId5"/>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DEE96-216F-3110-D539-99A6F6037D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F508D9-7224-2755-0F4A-34000BFE9985}"/>
              </a:ext>
            </a:extLst>
          </p:cNvPr>
          <p:cNvSpPr>
            <a:spLocks noGrp="1"/>
          </p:cNvSpPr>
          <p:nvPr>
            <p:ph type="dt" sz="half" idx="10"/>
          </p:nvPr>
        </p:nvSpPr>
        <p:spPr/>
        <p:txBody>
          <a:bodyPr/>
          <a:lstStyle/>
          <a:p>
            <a:fld id="{FCE6E5A2-084B-42A9-A71F-3E9B1E0927D7}" type="datetimeFigureOut">
              <a:rPr lang="en-GB" smtClean="0"/>
              <a:t>05/12/2022</a:t>
            </a:fld>
            <a:endParaRPr lang="en-GB"/>
          </a:p>
        </p:txBody>
      </p:sp>
      <p:sp>
        <p:nvSpPr>
          <p:cNvPr id="4" name="Footer Placeholder 3">
            <a:extLst>
              <a:ext uri="{FF2B5EF4-FFF2-40B4-BE49-F238E27FC236}">
                <a16:creationId xmlns:a16="http://schemas.microsoft.com/office/drawing/2014/main" id="{E99A2CA5-FA53-8985-738A-C2D94A59D45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A79ACE-C4CA-C64D-754C-A1869F689112}"/>
              </a:ext>
            </a:extLst>
          </p:cNvPr>
          <p:cNvSpPr>
            <a:spLocks noGrp="1"/>
          </p:cNvSpPr>
          <p:nvPr>
            <p:ph type="sldNum" sz="quarter" idx="12"/>
          </p:nvPr>
        </p:nvSpPr>
        <p:spPr/>
        <p:txBody>
          <a:bodyPr/>
          <a:lstStyle/>
          <a:p>
            <a:fld id="{F9BF18F8-6DF4-4AB1-9257-38E7AAF6B36C}" type="slidenum">
              <a:rPr lang="en-GB" smtClean="0"/>
              <a:t>‹#›</a:t>
            </a:fld>
            <a:endParaRPr lang="en-GB"/>
          </a:p>
        </p:txBody>
      </p:sp>
    </p:spTree>
    <p:extLst>
      <p:ext uri="{BB962C8B-B14F-4D97-AF65-F5344CB8AC3E}">
        <p14:creationId xmlns:p14="http://schemas.microsoft.com/office/powerpoint/2010/main" val="1803378098"/>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9F1CBC-3BC7-0071-AC0B-A76CFADA28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3D9F63-0413-2FF4-F888-41E99A719C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7F67FA-E56A-EA18-31EE-2CC7ABE73D1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6E5A2-084B-42A9-A71F-3E9B1E0927D7}" type="datetimeFigureOut">
              <a:rPr lang="en-GB" smtClean="0"/>
              <a:t>05/12/2022</a:t>
            </a:fld>
            <a:endParaRPr lang="en-GB"/>
          </a:p>
        </p:txBody>
      </p:sp>
      <p:sp>
        <p:nvSpPr>
          <p:cNvPr id="5" name="Footer Placeholder 4">
            <a:extLst>
              <a:ext uri="{FF2B5EF4-FFF2-40B4-BE49-F238E27FC236}">
                <a16:creationId xmlns:a16="http://schemas.microsoft.com/office/drawing/2014/main" id="{874D60E1-13F5-7401-4AF4-78C6C70D23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07C1E1-8819-7E2E-9537-1DC261356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BF18F8-6DF4-4AB1-9257-38E7AAF6B36C}" type="slidenum">
              <a:rPr lang="en-GB" smtClean="0"/>
              <a:t>‹#›</a:t>
            </a:fld>
            <a:endParaRPr lang="en-GB"/>
          </a:p>
        </p:txBody>
      </p:sp>
    </p:spTree>
    <p:extLst>
      <p:ext uri="{BB962C8B-B14F-4D97-AF65-F5344CB8AC3E}">
        <p14:creationId xmlns:p14="http://schemas.microsoft.com/office/powerpoint/2010/main" val="163510819"/>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D618BED-6490-3D3E-EBDA-F89889B7F5D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637F22FA-8C11-0DE6-60A0-B31B6FF70EF6}"/>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0618746"/>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6606F82-29C8-B508-89DA-A08136E944A9}"/>
              </a:ext>
            </a:extLst>
          </p:cNvPr>
          <p:cNvSpPr>
            <a:spLocks noGrp="1"/>
          </p:cNvSpPr>
          <p:nvPr>
            <p:ph type="title"/>
          </p:nvPr>
        </p:nvSpPr>
        <p:spPr/>
        <p:txBody>
          <a:bodyPr/>
          <a:lstStyle/>
          <a:p>
            <a:pPr lvl="0"/>
            <a:r>
              <a:rPr lang="en-GB"/>
              <a:t>Cover Page</a:t>
            </a:r>
          </a:p>
        </p:txBody>
      </p:sp>
      <p:pic>
        <p:nvPicPr>
          <p:cNvPr id="3" name="Picture 2">
            <a:extLst>
              <a:ext uri="{FF2B5EF4-FFF2-40B4-BE49-F238E27FC236}">
                <a16:creationId xmlns:a16="http://schemas.microsoft.com/office/drawing/2014/main" id="{096A9C6D-7651-786D-46F5-023D515BE484}"/>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71236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8E2769D2-F9CA-7D07-F8F9-F768ABEC3199}"/>
              </a:ext>
            </a:extLst>
          </p:cNvPr>
          <p:cNvSpPr>
            <a:spLocks noGrp="1"/>
          </p:cNvSpPr>
          <p:nvPr>
            <p:ph type="title"/>
          </p:nvPr>
        </p:nvSpPr>
        <p:spPr/>
        <p:txBody>
          <a:bodyPr/>
          <a:lstStyle/>
          <a:p>
            <a:pPr lvl="0"/>
            <a:r>
              <a:rPr lang="en-US"/>
              <a:t>Introduction</a:t>
            </a:r>
          </a:p>
        </p:txBody>
      </p:sp>
      <p:pic>
        <p:nvPicPr>
          <p:cNvPr id="3" name="Picture 2">
            <a:extLst>
              <a:ext uri="{FF2B5EF4-FFF2-40B4-BE49-F238E27FC236}">
                <a16:creationId xmlns:a16="http://schemas.microsoft.com/office/drawing/2014/main" id="{B9692E63-B508-B18D-B907-05383946011A}"/>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14939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E19948C-295A-74A7-D03E-BF19464E98BE}"/>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A5F05E5B-6B2E-827E-2713-D237499FDAD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8098613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D4C98B3-72F6-5981-B701-BB8AEBBCE389}"/>
              </a:ext>
            </a:extLst>
          </p:cNvPr>
          <p:cNvSpPr>
            <a:spLocks noGrp="1"/>
          </p:cNvSpPr>
          <p:nvPr>
            <p:ph type="title"/>
          </p:nvPr>
        </p:nvSpPr>
        <p:spPr/>
        <p:txBody>
          <a:bodyPr/>
          <a:lstStyle/>
          <a:p>
            <a:pPr lvl="0"/>
            <a:r>
              <a:rPr lang="en-GB" sz="1800"/>
              <a:t>Ryanair's culture and low-cost strategy had a significant impact on airlines, the tourism industry, and society's standard of living. The airline's power and market cultures have not changed since its original conception. Moreover, Michael O'Leary, the CEO, transformed the company's cultural artefacts, values, and fundamental assumptions.</a:t>
            </a:r>
          </a:p>
        </p:txBody>
      </p:sp>
      <p:pic>
        <p:nvPicPr>
          <p:cNvPr id="3" name="Picture 2">
            <a:extLst>
              <a:ext uri="{FF2B5EF4-FFF2-40B4-BE49-F238E27FC236}">
                <a16:creationId xmlns:a16="http://schemas.microsoft.com/office/drawing/2014/main" id="{DC931970-6384-CC3C-DA98-3F5452D5CB5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0247628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F14D567E-4FDC-5565-534E-3E0BA1069F3E}"/>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4158DE70-6CB1-945F-62EA-8065317D4DCB}"/>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39193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DD52DD8-3A53-A65F-4CC0-AC0C7FAAF160}"/>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BCDDE3F4-5BBA-A14C-934F-EF640A897B5C}"/>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175447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7EA2AE7-C5D9-2C76-5B62-26E92E368E75}"/>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A758382E-7004-2265-F7FE-2ADA1F6A8ED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91073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C3172E2-B814-388A-2B69-37301DB75309}"/>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34D08EEF-7A88-CB2E-5160-019536EEE15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62639728"/>
      </p:ext>
    </p:extLst>
  </p:cSld>
  <p:clrMapOvr>
    <a:masterClrMapping/>
  </p:clrMapOvr>
  <p:transition spd="slow">
    <p:split orient="vert"/>
  </p:transition>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C51C963-49D4-8243-3448-0EE6B6A1E8CE}"/>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2C33440F-2662-B308-D5ED-69F226D27E2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911237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99463EC-BB50-7D82-A042-B5687F6DCA96}"/>
              </a:ext>
            </a:extLst>
          </p:cNvPr>
          <p:cNvSpPr>
            <a:spLocks noGrp="1"/>
          </p:cNvSpPr>
          <p:nvPr>
            <p:ph type="title"/>
          </p:nvPr>
        </p:nvSpPr>
        <p:spPr/>
        <p:txBody>
          <a:bodyPr/>
          <a:lstStyle/>
          <a:p>
            <a:pPr lvl="0"/>
            <a:r>
              <a:rPr lang="en-US"/>
              <a:t>Cultural web</a:t>
            </a:r>
          </a:p>
        </p:txBody>
      </p:sp>
      <p:pic>
        <p:nvPicPr>
          <p:cNvPr id="3" name="Picture 2">
            <a:extLst>
              <a:ext uri="{FF2B5EF4-FFF2-40B4-BE49-F238E27FC236}">
                <a16:creationId xmlns:a16="http://schemas.microsoft.com/office/drawing/2014/main" id="{56354C65-A15D-C5DE-D2C9-CDCF8B8090F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1065330"/>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9773FF8-19FF-A546-859A-A4585A7B6D8E}"/>
              </a:ext>
            </a:extLst>
          </p:cNvPr>
          <p:cNvSpPr>
            <a:spLocks noGrp="1"/>
          </p:cNvSpPr>
          <p:nvPr>
            <p:ph type="title"/>
          </p:nvPr>
        </p:nvSpPr>
        <p:spPr/>
        <p:txBody>
          <a:bodyPr/>
          <a:lstStyle/>
          <a:p>
            <a:pPr lvl="0"/>
            <a:r>
              <a:rPr lang="en-US" b="1">
                <a:solidFill>
                  <a:srgbClr val="486113"/>
                </a:solidFill>
              </a:rPr>
              <a:t>Symbol</a:t>
            </a:r>
            <a:br>
              <a:rPr lang="en-US" b="1">
                <a:solidFill>
                  <a:srgbClr val="486113"/>
                </a:solidFill>
              </a:rPr>
            </a:br>
            <a:endParaRPr lang="en-GB"/>
          </a:p>
        </p:txBody>
      </p:sp>
      <p:pic>
        <p:nvPicPr>
          <p:cNvPr id="3" name="Picture 2">
            <a:extLst>
              <a:ext uri="{FF2B5EF4-FFF2-40B4-BE49-F238E27FC236}">
                <a16:creationId xmlns:a16="http://schemas.microsoft.com/office/drawing/2014/main" id="{98F96068-0C52-18D0-3909-592733F288DA}"/>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5045262"/>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A7ABF9F-D7C3-393C-86A1-84C0CEA6149F}"/>
              </a:ext>
            </a:extLst>
          </p:cNvPr>
          <p:cNvSpPr>
            <a:spLocks noGrp="1"/>
          </p:cNvSpPr>
          <p:nvPr>
            <p:ph type="title"/>
          </p:nvPr>
        </p:nvSpPr>
        <p:spPr/>
        <p:txBody>
          <a:bodyPr/>
          <a:lstStyle/>
          <a:p>
            <a:pPr lvl="0"/>
            <a:r>
              <a:rPr lang="en-GB" b="1">
                <a:solidFill>
                  <a:srgbClr val="000000"/>
                </a:solidFill>
                <a:cs typeface="Arial"/>
              </a:rPr>
              <a:t>Control Systems</a:t>
            </a:r>
            <a:r>
              <a:rPr lang="en-GB" b="1">
                <a:solidFill>
                  <a:srgbClr val="000000"/>
                </a:solidFill>
              </a:rPr>
              <a:t> </a:t>
            </a:r>
            <a:br>
              <a:rPr lang="en-US">
                <a:solidFill>
                  <a:srgbClr val="000000"/>
                </a:solidFill>
                <a:latin typeface="Gill Sans Nova Light" pitchFamily="34"/>
              </a:rPr>
            </a:br>
            <a:endParaRPr lang="en-GB"/>
          </a:p>
        </p:txBody>
      </p:sp>
      <p:pic>
        <p:nvPicPr>
          <p:cNvPr id="3" name="Picture 2">
            <a:extLst>
              <a:ext uri="{FF2B5EF4-FFF2-40B4-BE49-F238E27FC236}">
                <a16:creationId xmlns:a16="http://schemas.microsoft.com/office/drawing/2014/main" id="{F55335E7-11C9-66CF-9A50-9DDDE10320A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91983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C720C31-F404-50D1-A880-B926CBBC29E0}"/>
              </a:ext>
            </a:extLst>
          </p:cNvPr>
          <p:cNvSpPr>
            <a:spLocks noGrp="1"/>
          </p:cNvSpPr>
          <p:nvPr>
            <p:ph type="title"/>
          </p:nvPr>
        </p:nvSpPr>
        <p:spPr/>
        <p:txBody>
          <a:bodyPr/>
          <a:lstStyle/>
          <a:p>
            <a:pPr lvl="0"/>
            <a:r>
              <a:rPr lang="en-GB" b="1">
                <a:solidFill>
                  <a:srgbClr val="62180D"/>
                </a:solidFill>
                <a:cs typeface="Arial"/>
              </a:rPr>
              <a:t>Power Structure</a:t>
            </a:r>
            <a:r>
              <a:rPr lang="en-GB">
                <a:solidFill>
                  <a:srgbClr val="62180D"/>
                </a:solidFill>
              </a:rPr>
              <a:t> </a:t>
            </a:r>
            <a:br>
              <a:rPr lang="en-US">
                <a:solidFill>
                  <a:srgbClr val="62180D"/>
                </a:solidFill>
                <a:latin typeface="Gill Sans Nova Light" pitchFamily="34"/>
              </a:rPr>
            </a:br>
            <a:endParaRPr lang="en-GB"/>
          </a:p>
        </p:txBody>
      </p:sp>
      <p:pic>
        <p:nvPicPr>
          <p:cNvPr id="3" name="Picture 2">
            <a:extLst>
              <a:ext uri="{FF2B5EF4-FFF2-40B4-BE49-F238E27FC236}">
                <a16:creationId xmlns:a16="http://schemas.microsoft.com/office/drawing/2014/main" id="{1F86F054-ADB3-056C-4C82-21D9DD1CFF6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18078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EB4D83B-1B09-7A6F-3D98-92F86518C8A6}"/>
              </a:ext>
            </a:extLst>
          </p:cNvPr>
          <p:cNvSpPr>
            <a:spLocks noGrp="1"/>
          </p:cNvSpPr>
          <p:nvPr>
            <p:ph type="title"/>
          </p:nvPr>
        </p:nvSpPr>
        <p:spPr/>
        <p:txBody>
          <a:bodyPr/>
          <a:lstStyle/>
          <a:p>
            <a:pPr lvl="0"/>
            <a:r>
              <a:rPr lang="en-GB" sz="4400" b="1"/>
              <a:t>Organisational structure</a:t>
            </a:r>
            <a:endParaRPr lang="en-GB"/>
          </a:p>
        </p:txBody>
      </p:sp>
      <p:pic>
        <p:nvPicPr>
          <p:cNvPr id="3" name="Picture 2">
            <a:extLst>
              <a:ext uri="{FF2B5EF4-FFF2-40B4-BE49-F238E27FC236}">
                <a16:creationId xmlns:a16="http://schemas.microsoft.com/office/drawing/2014/main" id="{CDF03829-7AC2-A199-97C7-3AC8B24F558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32781451"/>
      </p:ext>
    </p:extLst>
  </p:cSld>
  <p:clrMapOvr>
    <a:masterClrMapping/>
  </p:clrMapOvr>
  <p:transition spd="slow">
    <p:circle/>
  </p:transition>
</p:sld>
</file>

<file path=ppt/slides/slide1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5B194C2-55C1-A8B9-7924-CF2999CD3B08}"/>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C3C899AE-0F3B-DFCA-3F83-538F8F051C72}"/>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2739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B3CFE99-28AC-9119-C295-FA268A31BD52}"/>
              </a:ext>
            </a:extLst>
          </p:cNvPr>
          <p:cNvSpPr>
            <a:spLocks noGrp="1"/>
          </p:cNvSpPr>
          <p:nvPr>
            <p:ph type="title"/>
          </p:nvPr>
        </p:nvSpPr>
        <p:spPr/>
        <p:txBody>
          <a:bodyPr/>
          <a:lstStyle/>
          <a:p>
            <a:pPr lvl="0"/>
            <a:r>
              <a:rPr lang="en-US"/>
              <a:t>Thank you</a:t>
            </a:r>
          </a:p>
        </p:txBody>
      </p:sp>
      <p:pic>
        <p:nvPicPr>
          <p:cNvPr id="3" name="Picture 2">
            <a:extLst>
              <a:ext uri="{FF2B5EF4-FFF2-40B4-BE49-F238E27FC236}">
                <a16:creationId xmlns:a16="http://schemas.microsoft.com/office/drawing/2014/main" id="{2C04E3C5-73B9-4DD9-FD8C-CA61CD6E7059}"/>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4610429"/>
      </p:ext>
    </p:extLst>
  </p:cSld>
  <p:clrMapOvr>
    <a:masterClrMapping/>
  </p:clrMapOvr>
  <p:transition spd="slow">
    <p:circl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73</Words>
  <Application>Microsoft Office PowerPoint</Application>
  <PresentationFormat>Widescreen</PresentationFormat>
  <Paragraphs>9</Paragraphs>
  <Slides>17</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Slide Titles</vt:lpstr>
      </vt:variant>
      <vt:variant>
        <vt:i4>17</vt:i4>
      </vt:variant>
      <vt:variant>
        <vt:lpstr>Custom Shows</vt:lpstr>
      </vt:variant>
      <vt:variant>
        <vt:i4>1</vt:i4>
      </vt:variant>
    </vt:vector>
  </HeadingPairs>
  <TitlesOfParts>
    <vt:vector size="23" baseType="lpstr">
      <vt:lpstr>Arial</vt:lpstr>
      <vt:lpstr>Calibri</vt:lpstr>
      <vt:lpstr>Calibri Light</vt:lpstr>
      <vt:lpstr>Gill Sans Nova Light</vt:lpstr>
      <vt:lpstr>Office Theme</vt:lpstr>
      <vt:lpstr>PowerPoint Presentation</vt:lpstr>
      <vt:lpstr>Cover Page</vt:lpstr>
      <vt:lpstr>Introduction</vt:lpstr>
      <vt:lpstr>PowerPoint Presentation</vt:lpstr>
      <vt:lpstr>Ryanair's culture and low-cost strategy had a significant impact on airlines, the tourism industry, and society's standard of living. The airline's power and market cultures have not changed since its original conception. Moreover, Michael O'Leary, the CEO, transformed the company's cultural artefacts, values, and fundamental assumptions.</vt:lpstr>
      <vt:lpstr>PowerPoint Presentation</vt:lpstr>
      <vt:lpstr>PowerPoint Presentation</vt:lpstr>
      <vt:lpstr>PowerPoint Presentation</vt:lpstr>
      <vt:lpstr>PowerPoint Presentation</vt:lpstr>
      <vt:lpstr>PowerPoint Presentation</vt:lpstr>
      <vt:lpstr>Cultural web</vt:lpstr>
      <vt:lpstr>Symbol </vt:lpstr>
      <vt:lpstr>Control Systems  </vt:lpstr>
      <vt:lpstr>Power Structure  </vt:lpstr>
      <vt:lpstr>Organisational structure</vt:lpstr>
      <vt:lpstr>PowerPoint Presentation</vt:lpstr>
      <vt:lpstr>Thank you</vt:lpstr>
      <vt:lpstr>Custom Show 1</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Enache Enache (1922895)</dc:creator>
  <cp:lastModifiedBy>Enache Enache (1922895)</cp:lastModifiedBy>
  <cp:revision>1</cp:revision>
  <dcterms:created xsi:type="dcterms:W3CDTF">2022-12-05T11:26:39Z</dcterms:created>
  <dcterms:modified xsi:type="dcterms:W3CDTF">2022-12-05T11:26:39Z</dcterms:modified>
</cp:coreProperties>
</file>