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2.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3.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3" r:id="rId1"/>
    <p:sldMasterId id="2147483740" r:id="rId2"/>
    <p:sldMasterId id="2147483757" r:id="rId3"/>
    <p:sldMasterId id="2147483815" r:id="rId4"/>
  </p:sldMasterIdLst>
  <p:notesMasterIdLst>
    <p:notesMasterId r:id="rId41"/>
  </p:notesMasterIdLst>
  <p:sldIdLst>
    <p:sldId id="286" r:id="rId5"/>
    <p:sldId id="259" r:id="rId6"/>
    <p:sldId id="258" r:id="rId7"/>
    <p:sldId id="260" r:id="rId8"/>
    <p:sldId id="262" r:id="rId9"/>
    <p:sldId id="261" r:id="rId10"/>
    <p:sldId id="289" r:id="rId11"/>
    <p:sldId id="290" r:id="rId12"/>
    <p:sldId id="291" r:id="rId13"/>
    <p:sldId id="292" r:id="rId14"/>
    <p:sldId id="293" r:id="rId15"/>
    <p:sldId id="287" r:id="rId16"/>
    <p:sldId id="263" r:id="rId17"/>
    <p:sldId id="265" r:id="rId18"/>
    <p:sldId id="266" r:id="rId19"/>
    <p:sldId id="267" r:id="rId20"/>
    <p:sldId id="268" r:id="rId21"/>
    <p:sldId id="269" r:id="rId22"/>
    <p:sldId id="264" r:id="rId23"/>
    <p:sldId id="270" r:id="rId24"/>
    <p:sldId id="256" r:id="rId25"/>
    <p:sldId id="271" r:id="rId26"/>
    <p:sldId id="257" r:id="rId27"/>
    <p:sldId id="272" r:id="rId28"/>
    <p:sldId id="273" r:id="rId29"/>
    <p:sldId id="274" r:id="rId30"/>
    <p:sldId id="275" r:id="rId31"/>
    <p:sldId id="276" r:id="rId32"/>
    <p:sldId id="277" r:id="rId33"/>
    <p:sldId id="278" r:id="rId34"/>
    <p:sldId id="280" r:id="rId35"/>
    <p:sldId id="281" r:id="rId36"/>
    <p:sldId id="282" r:id="rId37"/>
    <p:sldId id="283" r:id="rId38"/>
    <p:sldId id="284" r:id="rId39"/>
    <p:sldId id="285"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 id="{C04ACD2F-80A2-484B-8DE7-1E043651F9CB}">
          <p14:sldIdLst>
            <p14:sldId id="286"/>
          </p14:sldIdLst>
        </p14:section>
        <p14:section name="magi" id="{41AC22E8-2BC8-7645-84E5-CDCD16B50BDE}">
          <p14:sldIdLst>
            <p14:sldId id="259"/>
            <p14:sldId id="258"/>
            <p14:sldId id="260"/>
            <p14:sldId id="262"/>
            <p14:sldId id="261"/>
          </p14:sldIdLst>
        </p14:section>
        <p14:section name="Brigita" id="{86149A31-E2EF-2949-BAB2-490A048C9FE8}">
          <p14:sldIdLst>
            <p14:sldId id="289"/>
            <p14:sldId id="290"/>
            <p14:sldId id="291"/>
            <p14:sldId id="292"/>
            <p14:sldId id="293"/>
          </p14:sldIdLst>
        </p14:section>
        <p14:section name="najima" id="{F6C11CD1-0B43-8E4B-9154-5D875D2E23AA}">
          <p14:sldIdLst>
            <p14:sldId id="287"/>
            <p14:sldId id="263"/>
            <p14:sldId id="265"/>
            <p14:sldId id="266"/>
            <p14:sldId id="267"/>
            <p14:sldId id="268"/>
            <p14:sldId id="269"/>
            <p14:sldId id="264"/>
            <p14:sldId id="270"/>
          </p14:sldIdLst>
        </p14:section>
        <p14:section name="luz" id="{1626A77C-D43D-AC4E-8457-62D19ACA0873}">
          <p14:sldIdLst>
            <p14:sldId id="256"/>
            <p14:sldId id="271"/>
            <p14:sldId id="257"/>
            <p14:sldId id="272"/>
            <p14:sldId id="273"/>
            <p14:sldId id="274"/>
            <p14:sldId id="275"/>
            <p14:sldId id="276"/>
          </p14:sldIdLst>
        </p14:section>
        <p14:section name="alex" id="{70993BAA-90F9-3C45-AAE7-53AFA34EEBD5}">
          <p14:sldIdLst>
            <p14:sldId id="277"/>
            <p14:sldId id="278"/>
            <p14:sldId id="280"/>
            <p14:sldId id="281"/>
            <p14:sldId id="282"/>
            <p14:sldId id="283"/>
            <p14:sldId id="284"/>
            <p14:sldId id="28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613E84-6B33-A449-A1EE-162D74771404}" v="12" dt="2025-11-10T10:41:27.3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98"/>
    <p:restoredTop sz="91816"/>
  </p:normalViewPr>
  <p:slideViewPr>
    <p:cSldViewPr snapToGrid="0">
      <p:cViewPr varScale="1">
        <p:scale>
          <a:sx n="116" d="100"/>
          <a:sy n="116" d="100"/>
        </p:scale>
        <p:origin x="84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microsoft.com/office/2015/10/relationships/revisionInfo" Target="revisionInfo.xml"/><Relationship Id="rId20" Type="http://schemas.openxmlformats.org/officeDocument/2006/relationships/slide" Target="slides/slide16.xml"/><Relationship Id="rId4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175A0CC-3C27-F041-98FE-596B255FF71D}" type="datetimeFigureOut">
              <a:rPr lang="en-US" smtClean="0"/>
              <a:t>11/10/25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DAE9B9-03D0-304B-B98A-BAD0D9B62BCA}" type="slidenum">
              <a:rPr lang="en-US" smtClean="0"/>
              <a:t>‹#›</a:t>
            </a:fld>
            <a:endParaRPr lang="en-US"/>
          </a:p>
        </p:txBody>
      </p:sp>
    </p:spTree>
    <p:extLst>
      <p:ext uri="{BB962C8B-B14F-4D97-AF65-F5344CB8AC3E}">
        <p14:creationId xmlns:p14="http://schemas.microsoft.com/office/powerpoint/2010/main" val="21152821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US" sz="800"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According to  UK Health Security Agency (UKHSA) TB Strategy (2021-2025)  This national strategy provides national direction for TB prevention and  management.  </a:t>
            </a:r>
          </a:p>
          <a:p>
            <a:pPr marL="0" indent="0">
              <a:buNone/>
            </a:pPr>
            <a:r>
              <a:rPr lang="en-US" sz="1200" dirty="0">
                <a:latin typeface="Arial" panose="020B0604020202020204" pitchFamily="34" charset="0"/>
                <a:cs typeface="Arial" panose="020B0604020202020204" pitchFamily="34" charset="0"/>
              </a:rPr>
              <a:t>- To prevent the spread of TB and other infectious diseases within Canal View.</a:t>
            </a:r>
          </a:p>
          <a:p>
            <a:endParaRPr lang="en-GB" dirty="0"/>
          </a:p>
        </p:txBody>
      </p:sp>
      <p:sp>
        <p:nvSpPr>
          <p:cNvPr id="4" name="Slide Number Placeholder 3"/>
          <p:cNvSpPr>
            <a:spLocks noGrp="1"/>
          </p:cNvSpPr>
          <p:nvPr>
            <p:ph type="sldNum" sz="quarter" idx="5"/>
          </p:nvPr>
        </p:nvSpPr>
        <p:spPr/>
        <p:txBody>
          <a:bodyPr/>
          <a:lstStyle/>
          <a:p>
            <a:fld id="{0B4CCFA0-B025-4F35-8B89-A1AF0D97D8BE}" type="slidenum">
              <a:rPr lang="en-GB" smtClean="0"/>
              <a:pPr/>
              <a:t>3</a:t>
            </a:fld>
            <a:endParaRPr lang="en-GB" dirty="0"/>
          </a:p>
        </p:txBody>
      </p:sp>
    </p:spTree>
    <p:extLst>
      <p:ext uri="{BB962C8B-B14F-4D97-AF65-F5344CB8AC3E}">
        <p14:creationId xmlns:p14="http://schemas.microsoft.com/office/powerpoint/2010/main" val="13863103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9555D449-B875-4B8D-8E66-224D27E54C9A}" type="slidenum">
              <a:rPr lang="en-GB" smtClean="0"/>
              <a:t>7</a:t>
            </a:fld>
            <a:endParaRPr lang="en-GB" dirty="0"/>
          </a:p>
        </p:txBody>
      </p:sp>
    </p:spTree>
    <p:extLst>
      <p:ext uri="{BB962C8B-B14F-4D97-AF65-F5344CB8AC3E}">
        <p14:creationId xmlns:p14="http://schemas.microsoft.com/office/powerpoint/2010/main" val="18975697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9555D449-B875-4B8D-8E66-224D27E54C9A}" type="slidenum">
              <a:rPr lang="en-GB" smtClean="0"/>
              <a:t>8</a:t>
            </a:fld>
            <a:endParaRPr lang="en-GB" dirty="0"/>
          </a:p>
        </p:txBody>
      </p:sp>
    </p:spTree>
    <p:extLst>
      <p:ext uri="{BB962C8B-B14F-4D97-AF65-F5344CB8AC3E}">
        <p14:creationId xmlns:p14="http://schemas.microsoft.com/office/powerpoint/2010/main" val="26324327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9555D449-B875-4B8D-8E66-224D27E54C9A}" type="slidenum">
              <a:rPr lang="en-GB" smtClean="0"/>
              <a:t>10</a:t>
            </a:fld>
            <a:endParaRPr lang="en-GB" dirty="0"/>
          </a:p>
        </p:txBody>
      </p:sp>
    </p:spTree>
    <p:extLst>
      <p:ext uri="{BB962C8B-B14F-4D97-AF65-F5344CB8AC3E}">
        <p14:creationId xmlns:p14="http://schemas.microsoft.com/office/powerpoint/2010/main" val="16096770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9555D449-B875-4B8D-8E66-224D27E54C9A}" type="slidenum">
              <a:rPr lang="en-GB" smtClean="0"/>
              <a:t>11</a:t>
            </a:fld>
            <a:endParaRPr lang="en-GB" dirty="0"/>
          </a:p>
        </p:txBody>
      </p:sp>
    </p:spTree>
    <p:extLst>
      <p:ext uri="{BB962C8B-B14F-4D97-AF65-F5344CB8AC3E}">
        <p14:creationId xmlns:p14="http://schemas.microsoft.com/office/powerpoint/2010/main" val="10617490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E27C905-5263-EC4E-92C1-EF8F2CC19A06}"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34464652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E27C905-5263-EC4E-92C1-EF8F2CC19A06}"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29306691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E27C905-5263-EC4E-92C1-EF8F2CC19A06}"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2957720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E27C905-5263-EC4E-92C1-EF8F2CC19A06}" type="datetimeFigureOut">
              <a:rPr lang="en-US" smtClean="0"/>
              <a:t>11/10/25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3555778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E27C905-5263-EC4E-92C1-EF8F2CC19A06}" type="datetimeFigureOut">
              <a:rPr lang="en-US" smtClean="0"/>
              <a:t>11/10/25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17012714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E27C905-5263-EC4E-92C1-EF8F2CC19A06}" type="datetimeFigureOut">
              <a:rPr lang="en-US" smtClean="0"/>
              <a:t>11/10/25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16197109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E27C905-5263-EC4E-92C1-EF8F2CC19A06}" type="datetimeFigureOut">
              <a:rPr lang="en-US" smtClean="0"/>
              <a:t>11/10/25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943185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E27C905-5263-EC4E-92C1-EF8F2CC19A06}" type="datetimeFigureOut">
              <a:rPr lang="en-US" smtClean="0"/>
              <a:t>11/10/25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15564353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E27C905-5263-EC4E-92C1-EF8F2CC19A06}" type="datetimeFigureOut">
              <a:rPr lang="en-US" smtClean="0"/>
              <a:t>11/10/25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33580445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E27C905-5263-EC4E-92C1-EF8F2CC19A06}"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1898105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E27C905-5263-EC4E-92C1-EF8F2CC19A06}"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818517-C651-0844-BA4F-7EB457A61B4F}"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0447241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E27C905-5263-EC4E-92C1-EF8F2CC19A06}"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13732420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E27C905-5263-EC4E-92C1-EF8F2CC19A06}"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818517-C651-0844-BA4F-7EB457A61B4F}"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2162211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E27C905-5263-EC4E-92C1-EF8F2CC19A06}"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8254140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E27C905-5263-EC4E-92C1-EF8F2CC19A06}"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37375429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E27C905-5263-EC4E-92C1-EF8F2CC19A06}"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6139429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E27C905-5263-EC4E-92C1-EF8F2CC19A06}"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25894168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E27C905-5263-EC4E-92C1-EF8F2CC19A06}"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38569271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E27C905-5263-EC4E-92C1-EF8F2CC19A06}"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88918681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E27C905-5263-EC4E-92C1-EF8F2CC19A06}" type="datetimeFigureOut">
              <a:rPr lang="en-US" smtClean="0"/>
              <a:t>11/10/25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14897773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E27C905-5263-EC4E-92C1-EF8F2CC19A06}" type="datetimeFigureOut">
              <a:rPr lang="en-US" smtClean="0"/>
              <a:t>11/10/25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427817078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E27C905-5263-EC4E-92C1-EF8F2CC19A06}" type="datetimeFigureOut">
              <a:rPr lang="en-US" smtClean="0"/>
              <a:t>11/10/25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425990448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E27C905-5263-EC4E-92C1-EF8F2CC19A06}" type="datetimeFigureOut">
              <a:rPr lang="en-US" smtClean="0"/>
              <a:t>11/10/25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267062387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E27C905-5263-EC4E-92C1-EF8F2CC19A06}" type="datetimeFigureOut">
              <a:rPr lang="en-US" smtClean="0"/>
              <a:t>11/10/25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397887211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E27C905-5263-EC4E-92C1-EF8F2CC19A06}" type="datetimeFigureOut">
              <a:rPr lang="en-US" smtClean="0"/>
              <a:t>11/10/25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40934473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E27C905-5263-EC4E-92C1-EF8F2CC19A06}"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336223391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E27C905-5263-EC4E-92C1-EF8F2CC19A06}"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818517-C651-0844-BA4F-7EB457A61B4F}"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18415625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E27C905-5263-EC4E-92C1-EF8F2CC19A06}"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209504447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E27C905-5263-EC4E-92C1-EF8F2CC19A06}"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818517-C651-0844-BA4F-7EB457A61B4F}"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90621840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E27C905-5263-EC4E-92C1-EF8F2CC19A06}"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139384368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E27C905-5263-EC4E-92C1-EF8F2CC19A06}"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65824894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E27C905-5263-EC4E-92C1-EF8F2CC19A06}"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298117930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E27C905-5263-EC4E-92C1-EF8F2CC19A06}"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272378239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E27C905-5263-EC4E-92C1-EF8F2CC19A06}"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224423635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E27C905-5263-EC4E-92C1-EF8F2CC19A06}"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91420486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E27C905-5263-EC4E-92C1-EF8F2CC19A06}" type="datetimeFigureOut">
              <a:rPr lang="en-US" smtClean="0"/>
              <a:t>11/10/25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23493385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E27C905-5263-EC4E-92C1-EF8F2CC19A06}" type="datetimeFigureOut">
              <a:rPr lang="en-US" smtClean="0"/>
              <a:t>11/10/25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343827898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E27C905-5263-EC4E-92C1-EF8F2CC19A06}" type="datetimeFigureOut">
              <a:rPr lang="en-US" smtClean="0"/>
              <a:t>11/10/25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134302614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E27C905-5263-EC4E-92C1-EF8F2CC19A06}" type="datetimeFigureOut">
              <a:rPr lang="en-US" smtClean="0"/>
              <a:t>11/10/25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137327218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E27C905-5263-EC4E-92C1-EF8F2CC19A06}" type="datetimeFigureOut">
              <a:rPr lang="en-US" smtClean="0"/>
              <a:t>11/10/25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242899712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E27C905-5263-EC4E-92C1-EF8F2CC19A06}" type="datetimeFigureOut">
              <a:rPr lang="en-US" smtClean="0"/>
              <a:t>11/10/25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327591689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E27C905-5263-EC4E-92C1-EF8F2CC19A06}"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219757913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E27C905-5263-EC4E-92C1-EF8F2CC19A06}"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818517-C651-0844-BA4F-7EB457A61B4F}"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55060161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E27C905-5263-EC4E-92C1-EF8F2CC19A06}"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376878627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E27C905-5263-EC4E-92C1-EF8F2CC19A06}"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818517-C651-0844-BA4F-7EB457A61B4F}"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9368548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E27C905-5263-EC4E-92C1-EF8F2CC19A06}"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388019181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E27C905-5263-EC4E-92C1-EF8F2CC19A06}"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59014843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E27C905-5263-EC4E-92C1-EF8F2CC19A06}"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268227053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E27C905-5263-EC4E-92C1-EF8F2CC19A06}"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222132805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E27C905-5263-EC4E-92C1-EF8F2CC19A06}"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400227592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E27C905-5263-EC4E-92C1-EF8F2CC19A06}"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328291193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E27C905-5263-EC4E-92C1-EF8F2CC19A06}" type="datetimeFigureOut">
              <a:rPr lang="en-US" smtClean="0"/>
              <a:t>11/10/25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243845525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E27C905-5263-EC4E-92C1-EF8F2CC19A06}" type="datetimeFigureOut">
              <a:rPr lang="en-US" smtClean="0"/>
              <a:t>11/10/25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250385245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E27C905-5263-EC4E-92C1-EF8F2CC19A06}" type="datetimeFigureOut">
              <a:rPr lang="en-US" smtClean="0"/>
              <a:t>11/10/25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417665490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E27C905-5263-EC4E-92C1-EF8F2CC19A06}" type="datetimeFigureOut">
              <a:rPr lang="en-US" smtClean="0"/>
              <a:t>11/10/25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61155937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E27C905-5263-EC4E-92C1-EF8F2CC19A06}" type="datetimeFigureOut">
              <a:rPr lang="en-US" smtClean="0"/>
              <a:t>11/10/25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284593717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E27C905-5263-EC4E-92C1-EF8F2CC19A06}" type="datetimeFigureOut">
              <a:rPr lang="en-US" smtClean="0"/>
              <a:t>11/10/25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3402401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E27C905-5263-EC4E-92C1-EF8F2CC19A06}"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4260229287"/>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E27C905-5263-EC4E-92C1-EF8F2CC19A06}"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818517-C651-0844-BA4F-7EB457A61B4F}"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17611227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E27C905-5263-EC4E-92C1-EF8F2CC19A06}"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88971679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E27C905-5263-EC4E-92C1-EF8F2CC19A06}"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818517-C651-0844-BA4F-7EB457A61B4F}"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558978034"/>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E27C905-5263-EC4E-92C1-EF8F2CC19A06}"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195052843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E27C905-5263-EC4E-92C1-EF8F2CC19A06}"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1544457835"/>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E27C905-5263-EC4E-92C1-EF8F2CC19A06}"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818517-C651-0844-BA4F-7EB457A61B4F}" type="slidenum">
              <a:rPr lang="en-US" smtClean="0"/>
              <a:t>‹#›</a:t>
            </a:fld>
            <a:endParaRPr lang="en-US"/>
          </a:p>
        </p:txBody>
      </p:sp>
    </p:spTree>
    <p:extLst>
      <p:ext uri="{BB962C8B-B14F-4D97-AF65-F5344CB8AC3E}">
        <p14:creationId xmlns:p14="http://schemas.microsoft.com/office/powerpoint/2010/main" val="2326367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17" Type="http://schemas.openxmlformats.org/officeDocument/2006/relationships/theme" Target="../theme/theme2.xml"/><Relationship Id="rId2" Type="http://schemas.openxmlformats.org/officeDocument/2006/relationships/slideLayout" Target="../slideLayouts/slideLayout18.xml"/><Relationship Id="rId16" Type="http://schemas.openxmlformats.org/officeDocument/2006/relationships/slideLayout" Target="../slideLayouts/slideLayout32.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5" Type="http://schemas.openxmlformats.org/officeDocument/2006/relationships/slideLayout" Target="../slideLayouts/slideLayout3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slideLayout" Target="../slideLayouts/slideLayout3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0.xml"/><Relationship Id="rId13" Type="http://schemas.openxmlformats.org/officeDocument/2006/relationships/slideLayout" Target="../slideLayouts/slideLayout45.xml"/><Relationship Id="rId3" Type="http://schemas.openxmlformats.org/officeDocument/2006/relationships/slideLayout" Target="../slideLayouts/slideLayout35.xml"/><Relationship Id="rId7" Type="http://schemas.openxmlformats.org/officeDocument/2006/relationships/slideLayout" Target="../slideLayouts/slideLayout39.xml"/><Relationship Id="rId12" Type="http://schemas.openxmlformats.org/officeDocument/2006/relationships/slideLayout" Target="../slideLayouts/slideLayout44.xml"/><Relationship Id="rId17" Type="http://schemas.openxmlformats.org/officeDocument/2006/relationships/theme" Target="../theme/theme3.xml"/><Relationship Id="rId2" Type="http://schemas.openxmlformats.org/officeDocument/2006/relationships/slideLayout" Target="../slideLayouts/slideLayout34.xml"/><Relationship Id="rId16" Type="http://schemas.openxmlformats.org/officeDocument/2006/relationships/slideLayout" Target="../slideLayouts/slideLayout48.xml"/><Relationship Id="rId1" Type="http://schemas.openxmlformats.org/officeDocument/2006/relationships/slideLayout" Target="../slideLayouts/slideLayout33.xml"/><Relationship Id="rId6" Type="http://schemas.openxmlformats.org/officeDocument/2006/relationships/slideLayout" Target="../slideLayouts/slideLayout38.xml"/><Relationship Id="rId11" Type="http://schemas.openxmlformats.org/officeDocument/2006/relationships/slideLayout" Target="../slideLayouts/slideLayout43.xml"/><Relationship Id="rId5" Type="http://schemas.openxmlformats.org/officeDocument/2006/relationships/slideLayout" Target="../slideLayouts/slideLayout37.xml"/><Relationship Id="rId15" Type="http://schemas.openxmlformats.org/officeDocument/2006/relationships/slideLayout" Target="../slideLayouts/slideLayout47.xml"/><Relationship Id="rId10" Type="http://schemas.openxmlformats.org/officeDocument/2006/relationships/slideLayout" Target="../slideLayouts/slideLayout42.xml"/><Relationship Id="rId4" Type="http://schemas.openxmlformats.org/officeDocument/2006/relationships/slideLayout" Target="../slideLayouts/slideLayout36.xml"/><Relationship Id="rId9" Type="http://schemas.openxmlformats.org/officeDocument/2006/relationships/slideLayout" Target="../slideLayouts/slideLayout41.xml"/><Relationship Id="rId14" Type="http://schemas.openxmlformats.org/officeDocument/2006/relationships/slideLayout" Target="../slideLayouts/slideLayout46.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6.xml"/><Relationship Id="rId13" Type="http://schemas.openxmlformats.org/officeDocument/2006/relationships/slideLayout" Target="../slideLayouts/slideLayout61.xml"/><Relationship Id="rId3" Type="http://schemas.openxmlformats.org/officeDocument/2006/relationships/slideLayout" Target="../slideLayouts/slideLayout51.xml"/><Relationship Id="rId7" Type="http://schemas.openxmlformats.org/officeDocument/2006/relationships/slideLayout" Target="../slideLayouts/slideLayout55.xml"/><Relationship Id="rId12" Type="http://schemas.openxmlformats.org/officeDocument/2006/relationships/slideLayout" Target="../slideLayouts/slideLayout60.xml"/><Relationship Id="rId17" Type="http://schemas.openxmlformats.org/officeDocument/2006/relationships/theme" Target="../theme/theme4.xml"/><Relationship Id="rId2" Type="http://schemas.openxmlformats.org/officeDocument/2006/relationships/slideLayout" Target="../slideLayouts/slideLayout50.xml"/><Relationship Id="rId16" Type="http://schemas.openxmlformats.org/officeDocument/2006/relationships/slideLayout" Target="../slideLayouts/slideLayout64.xml"/><Relationship Id="rId1" Type="http://schemas.openxmlformats.org/officeDocument/2006/relationships/slideLayout" Target="../slideLayouts/slideLayout49.xml"/><Relationship Id="rId6" Type="http://schemas.openxmlformats.org/officeDocument/2006/relationships/slideLayout" Target="../slideLayouts/slideLayout54.xml"/><Relationship Id="rId11" Type="http://schemas.openxmlformats.org/officeDocument/2006/relationships/slideLayout" Target="../slideLayouts/slideLayout59.xml"/><Relationship Id="rId5" Type="http://schemas.openxmlformats.org/officeDocument/2006/relationships/slideLayout" Target="../slideLayouts/slideLayout53.xml"/><Relationship Id="rId15" Type="http://schemas.openxmlformats.org/officeDocument/2006/relationships/slideLayout" Target="../slideLayouts/slideLayout63.xml"/><Relationship Id="rId10" Type="http://schemas.openxmlformats.org/officeDocument/2006/relationships/slideLayout" Target="../slideLayouts/slideLayout58.xml"/><Relationship Id="rId4" Type="http://schemas.openxmlformats.org/officeDocument/2006/relationships/slideLayout" Target="../slideLayouts/slideLayout52.xml"/><Relationship Id="rId9" Type="http://schemas.openxmlformats.org/officeDocument/2006/relationships/slideLayout" Target="../slideLayouts/slideLayout57.xml"/><Relationship Id="rId14" Type="http://schemas.openxmlformats.org/officeDocument/2006/relationships/slideLayout" Target="../slideLayouts/slideLayout6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E27C905-5263-EC4E-92C1-EF8F2CC19A06}" type="datetimeFigureOut">
              <a:rPr lang="en-US" smtClean="0"/>
              <a:t>11/10/25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6818517-C651-0844-BA4F-7EB457A61B4F}" type="slidenum">
              <a:rPr lang="en-US" smtClean="0"/>
              <a:t>‹#›</a:t>
            </a:fld>
            <a:endParaRPr lang="en-US"/>
          </a:p>
        </p:txBody>
      </p:sp>
    </p:spTree>
    <p:extLst>
      <p:ext uri="{BB962C8B-B14F-4D97-AF65-F5344CB8AC3E}">
        <p14:creationId xmlns:p14="http://schemas.microsoft.com/office/powerpoint/2010/main" val="2667790214"/>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 id="2147483738" r:id="rId15"/>
    <p:sldLayoutId id="214748373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E27C905-5263-EC4E-92C1-EF8F2CC19A06}" type="datetimeFigureOut">
              <a:rPr lang="en-US" smtClean="0"/>
              <a:t>11/10/25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6818517-C651-0844-BA4F-7EB457A61B4F}" type="slidenum">
              <a:rPr lang="en-US" smtClean="0"/>
              <a:t>‹#›</a:t>
            </a:fld>
            <a:endParaRPr lang="en-US"/>
          </a:p>
        </p:txBody>
      </p:sp>
    </p:spTree>
    <p:extLst>
      <p:ext uri="{BB962C8B-B14F-4D97-AF65-F5344CB8AC3E}">
        <p14:creationId xmlns:p14="http://schemas.microsoft.com/office/powerpoint/2010/main" val="2799429092"/>
      </p:ext>
    </p:extLst>
  </p:cSld>
  <p:clrMap bg1="dk1" tx1="lt1" bg2="dk2" tx2="lt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 id="2147483746" r:id="rId6"/>
    <p:sldLayoutId id="2147483747" r:id="rId7"/>
    <p:sldLayoutId id="2147483748" r:id="rId8"/>
    <p:sldLayoutId id="2147483749" r:id="rId9"/>
    <p:sldLayoutId id="2147483750" r:id="rId10"/>
    <p:sldLayoutId id="2147483751" r:id="rId11"/>
    <p:sldLayoutId id="2147483752" r:id="rId12"/>
    <p:sldLayoutId id="2147483753" r:id="rId13"/>
    <p:sldLayoutId id="2147483754" r:id="rId14"/>
    <p:sldLayoutId id="2147483755" r:id="rId15"/>
    <p:sldLayoutId id="214748375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E27C905-5263-EC4E-92C1-EF8F2CC19A06}" type="datetimeFigureOut">
              <a:rPr lang="en-US" smtClean="0"/>
              <a:t>11/10/25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C6818517-C651-0844-BA4F-7EB457A61B4F}" type="slidenum">
              <a:rPr lang="en-US" smtClean="0"/>
              <a:t>‹#›</a:t>
            </a:fld>
            <a:endParaRPr lang="en-US"/>
          </a:p>
        </p:txBody>
      </p:sp>
    </p:spTree>
    <p:extLst>
      <p:ext uri="{BB962C8B-B14F-4D97-AF65-F5344CB8AC3E}">
        <p14:creationId xmlns:p14="http://schemas.microsoft.com/office/powerpoint/2010/main" val="2610169111"/>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63" r:id="rId6"/>
    <p:sldLayoutId id="2147483764" r:id="rId7"/>
    <p:sldLayoutId id="2147483765" r:id="rId8"/>
    <p:sldLayoutId id="2147483766" r:id="rId9"/>
    <p:sldLayoutId id="2147483767" r:id="rId10"/>
    <p:sldLayoutId id="2147483768" r:id="rId11"/>
    <p:sldLayoutId id="2147483769" r:id="rId12"/>
    <p:sldLayoutId id="2147483770" r:id="rId13"/>
    <p:sldLayoutId id="2147483771" r:id="rId14"/>
    <p:sldLayoutId id="2147483772" r:id="rId15"/>
    <p:sldLayoutId id="2147483773"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E27C905-5263-EC4E-92C1-EF8F2CC19A06}" type="datetimeFigureOut">
              <a:rPr lang="en-US" smtClean="0"/>
              <a:t>11/10/25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C6818517-C651-0844-BA4F-7EB457A61B4F}" type="slidenum">
              <a:rPr lang="en-US" smtClean="0"/>
              <a:t>‹#›</a:t>
            </a:fld>
            <a:endParaRPr lang="en-US"/>
          </a:p>
        </p:txBody>
      </p:sp>
    </p:spTree>
    <p:extLst>
      <p:ext uri="{BB962C8B-B14F-4D97-AF65-F5344CB8AC3E}">
        <p14:creationId xmlns:p14="http://schemas.microsoft.com/office/powerpoint/2010/main" val="1095554811"/>
      </p:ext>
    </p:extLst>
  </p:cSld>
  <p:clrMap bg1="lt1" tx1="dk1" bg2="lt2" tx2="dk2" accent1="accent1" accent2="accent2" accent3="accent3" accent4="accent4" accent5="accent5" accent6="accent6" hlink="hlink" folHlink="folHlink"/>
  <p:sldLayoutIdLst>
    <p:sldLayoutId id="2147483816" r:id="rId1"/>
    <p:sldLayoutId id="2147483817" r:id="rId2"/>
    <p:sldLayoutId id="2147483818" r:id="rId3"/>
    <p:sldLayoutId id="2147483819" r:id="rId4"/>
    <p:sldLayoutId id="2147483820" r:id="rId5"/>
    <p:sldLayoutId id="2147483821" r:id="rId6"/>
    <p:sldLayoutId id="2147483822" r:id="rId7"/>
    <p:sldLayoutId id="2147483823" r:id="rId8"/>
    <p:sldLayoutId id="2147483824" r:id="rId9"/>
    <p:sldLayoutId id="2147483825" r:id="rId10"/>
    <p:sldLayoutId id="2147483826" r:id="rId11"/>
    <p:sldLayoutId id="2147483827" r:id="rId12"/>
    <p:sldLayoutId id="2147483828" r:id="rId13"/>
    <p:sldLayoutId id="2147483829" r:id="rId14"/>
    <p:sldLayoutId id="2147483830" r:id="rId15"/>
    <p:sldLayoutId id="2147483831"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52.xml"/><Relationship Id="rId5" Type="http://schemas.openxmlformats.org/officeDocument/2006/relationships/hyperlink" Target="https://creativecommons.org/licenses/by/3.0/" TargetMode="External"/><Relationship Id="rId4" Type="http://schemas.openxmlformats.org/officeDocument/2006/relationships/hyperlink" Target="https://www.frontiersin.org/articles/10.3389/fimmu.2020.01553/full"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pixnio.com/science/microscopy-images/mycobacterium-tuberculosis/mycobacterium-tuberculosis-in-a-sputum-smear-is-stained-using-fluorescent-acid-fast-stain" TargetMode="External"/><Relationship Id="rId2" Type="http://schemas.openxmlformats.org/officeDocument/2006/relationships/image" Target="../media/image2.jpeg"/><Relationship Id="rId1" Type="http://schemas.openxmlformats.org/officeDocument/2006/relationships/slideLayout" Target="../slideLayouts/slideLayout5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2.xml"/></Relationships>
</file>

<file path=ppt/slides/_rels/slide11.xml.rels><?xml version="1.0" encoding="UTF-8" standalone="yes"?>
<Relationships xmlns="http://schemas.openxmlformats.org/package/2006/relationships"><Relationship Id="rId3" Type="http://schemas.openxmlformats.org/officeDocument/2006/relationships/hyperlink" Target="https://www.nhs.uk/conditions/tuberculosis-tb/" TargetMode="External"/><Relationship Id="rId2" Type="http://schemas.openxmlformats.org/officeDocument/2006/relationships/notesSlide" Target="../notesSlides/notesSlide5.xml"/><Relationship Id="rId1" Type="http://schemas.openxmlformats.org/officeDocument/2006/relationships/slideLayout" Target="../slideLayouts/slideLayout52.xml"/><Relationship Id="rId5" Type="http://schemas.openxmlformats.org/officeDocument/2006/relationships/hyperlink" Target="https://pmc.ncbi.nlm.nih.gov/articles/PMC11278349/" TargetMode="External"/><Relationship Id="rId4" Type="http://schemas.openxmlformats.org/officeDocument/2006/relationships/hyperlink" Target="https://pmc.ncbi.nlm.nih.gov/articles/PMC10094053/"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nhs.uk/conditions/tuberculosis-tb/"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3.xml"/></Relationships>
</file>

<file path=ppt/slides/_rels/slide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9.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4.xml"/></Relationships>
</file>

<file path=ppt/slides/_rels/slide2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34.xml"/><Relationship Id="rId5" Type="http://schemas.openxmlformats.org/officeDocument/2006/relationships/image" Target="../media/image12.png"/><Relationship Id="rId4" Type="http://schemas.openxmlformats.org/officeDocument/2006/relationships/image" Target="../media/image11.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2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9.xml"/></Relationships>
</file>

<file path=ppt/slides/_rels/slide2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3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3" Type="http://schemas.openxmlformats.org/officeDocument/2006/relationships/hyperlink" Target="https://www.nice.org.uk/guidance/ng97" TargetMode="External"/><Relationship Id="rId2" Type="http://schemas.openxmlformats.org/officeDocument/2006/relationships/hyperlink" Target="https://www.nice.org.uk/guidance/ng33" TargetMode="External"/><Relationship Id="rId1" Type="http://schemas.openxmlformats.org/officeDocument/2006/relationships/slideLayout" Target="../slideLayouts/slideLayout18.xml"/><Relationship Id="rId5" Type="http://schemas.openxmlformats.org/officeDocument/2006/relationships/hyperlink" Target="https://www.gov.uk/government/publications/tuberculosis-tb-action-plan-for-england" TargetMode="External"/><Relationship Id="rId4" Type="http://schemas.openxmlformats.org/officeDocument/2006/relationships/hyperlink" Target="https://www.nhs.uk/conditions/tuberculosis-tb/"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96605-202D-58C2-F8BA-77330CB9B926}"/>
              </a:ext>
            </a:extLst>
          </p:cNvPr>
          <p:cNvSpPr>
            <a:spLocks noGrp="1"/>
          </p:cNvSpPr>
          <p:nvPr>
            <p:ph type="ctrTitle"/>
          </p:nvPr>
        </p:nvSpPr>
        <p:spPr/>
        <p:txBody>
          <a:bodyPr/>
          <a:lstStyle/>
          <a:p>
            <a:pPr algn="l"/>
            <a:r>
              <a:rPr lang="en-US"/>
              <a:t>Magic 5</a:t>
            </a:r>
            <a:br>
              <a:rPr lang="en-US" dirty="0"/>
            </a:br>
            <a:r>
              <a:rPr lang="en-US" dirty="0"/>
              <a:t>Group Presentation</a:t>
            </a:r>
          </a:p>
        </p:txBody>
      </p:sp>
      <p:sp>
        <p:nvSpPr>
          <p:cNvPr id="3" name="Subtitle 2">
            <a:extLst>
              <a:ext uri="{FF2B5EF4-FFF2-40B4-BE49-F238E27FC236}">
                <a16:creationId xmlns:a16="http://schemas.microsoft.com/office/drawing/2014/main" id="{31A13E48-D539-250A-3FBF-3202491F31F3}"/>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41001011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E385C6-40CE-2748-2A92-5A9A538CC8E5}"/>
              </a:ext>
            </a:extLst>
          </p:cNvPr>
          <p:cNvSpPr>
            <a:spLocks noGrp="1"/>
          </p:cNvSpPr>
          <p:nvPr>
            <p:ph type="title"/>
          </p:nvPr>
        </p:nvSpPr>
        <p:spPr>
          <a:xfrm>
            <a:off x="2152650" y="365126"/>
            <a:ext cx="7886700" cy="4351338"/>
          </a:xfrm>
        </p:spPr>
        <p:txBody>
          <a:bodyPr>
            <a:normAutofit/>
          </a:bodyPr>
          <a:lstStyle/>
          <a:p>
            <a:r>
              <a:rPr lang="en-US" sz="2400" dirty="0">
                <a:latin typeface="Arial" panose="020B0604020202020204" pitchFamily="34" charset="0"/>
                <a:cs typeface="Arial" panose="020B0604020202020204" pitchFamily="34" charset="0"/>
              </a:rPr>
              <a:t>Student name: Magie Oligo</a:t>
            </a:r>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Student ID: 2436384</a:t>
            </a:r>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Module name: Introduction to Public Health</a:t>
            </a:r>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Module code: LCHS4008</a:t>
            </a:r>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Lecturer name: Dr. Patronella Ganza</a:t>
            </a:r>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Assignment title: Group Discussion</a:t>
            </a:r>
            <a:endParaRPr lang="en-GB" sz="2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6E49AE7-2BB8-5527-6B84-6FED50246EAA}"/>
              </a:ext>
            </a:extLst>
          </p:cNvPr>
          <p:cNvSpPr>
            <a:spLocks noGrp="1"/>
          </p:cNvSpPr>
          <p:nvPr>
            <p:ph sz="half" idx="1"/>
          </p:nvPr>
        </p:nvSpPr>
        <p:spPr>
          <a:xfrm flipV="1">
            <a:off x="2152650" y="6176964"/>
            <a:ext cx="7494815" cy="681037"/>
          </a:xfrm>
        </p:spPr>
        <p:txBody>
          <a:bodyPr/>
          <a:lstStyle/>
          <a:p>
            <a:endParaRPr lang="en-GB" dirty="0"/>
          </a:p>
        </p:txBody>
      </p:sp>
    </p:spTree>
    <p:extLst>
      <p:ext uri="{BB962C8B-B14F-4D97-AF65-F5344CB8AC3E}">
        <p14:creationId xmlns:p14="http://schemas.microsoft.com/office/powerpoint/2010/main" val="37102111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05349B-87F4-0C57-A3FE-EB34C79039BF}"/>
              </a:ext>
            </a:extLst>
          </p:cNvPr>
          <p:cNvSpPr>
            <a:spLocks noGrp="1"/>
          </p:cNvSpPr>
          <p:nvPr>
            <p:ph type="title"/>
          </p:nvPr>
        </p:nvSpPr>
        <p:spPr>
          <a:xfrm>
            <a:off x="1958948" y="263612"/>
            <a:ext cx="2174391" cy="511629"/>
          </a:xfrm>
        </p:spPr>
        <p:txBody>
          <a:bodyPr anchor="t">
            <a:normAutofit/>
          </a:bodyPr>
          <a:lstStyle/>
          <a:p>
            <a:r>
              <a:rPr lang="en-US" sz="2200" dirty="0">
                <a:solidFill>
                  <a:srgbClr val="FFFFFF"/>
                </a:solidFill>
              </a:rPr>
              <a:t>TUBERCULOSIS</a:t>
            </a:r>
            <a:endParaRPr lang="en-GB" sz="2200" dirty="0">
              <a:solidFill>
                <a:srgbClr val="FFFFFF"/>
              </a:solidFill>
            </a:endParaRPr>
          </a:p>
        </p:txBody>
      </p:sp>
      <p:sp>
        <p:nvSpPr>
          <p:cNvPr id="3" name="Content Placeholder 2">
            <a:extLst>
              <a:ext uri="{FF2B5EF4-FFF2-40B4-BE49-F238E27FC236}">
                <a16:creationId xmlns:a16="http://schemas.microsoft.com/office/drawing/2014/main" id="{8187D87A-8282-6D8A-80F2-298C9824B12B}"/>
              </a:ext>
            </a:extLst>
          </p:cNvPr>
          <p:cNvSpPr>
            <a:spLocks noGrp="1"/>
          </p:cNvSpPr>
          <p:nvPr>
            <p:ph sz="half" idx="1"/>
          </p:nvPr>
        </p:nvSpPr>
        <p:spPr>
          <a:xfrm>
            <a:off x="4057139" y="1751756"/>
            <a:ext cx="6400817" cy="4555767"/>
          </a:xfrm>
        </p:spPr>
        <p:txBody>
          <a:bodyPr vert="horz" lIns="0" tIns="45720" rIns="0" bIns="45720" rtlCol="0" anchor="t">
            <a:normAutofit lnSpcReduction="10000"/>
          </a:bodyPr>
          <a:lstStyle/>
          <a:p>
            <a:pPr marL="0" indent="0">
              <a:buNone/>
            </a:pPr>
            <a:r>
              <a:rPr lang="en-US" sz="1600" dirty="0">
                <a:latin typeface="Arial"/>
                <a:cs typeface="Arial"/>
              </a:rPr>
              <a:t>- </a:t>
            </a:r>
            <a:r>
              <a:rPr lang="en-US" sz="1800" dirty="0">
                <a:latin typeface="Arial"/>
                <a:cs typeface="Arial"/>
              </a:rPr>
              <a:t>To promote early detection, treatment and management of TB cases..</a:t>
            </a:r>
            <a:endParaRPr lang="en-US" sz="1800">
              <a:latin typeface="Arial"/>
              <a:cs typeface="Arial"/>
            </a:endParaRPr>
          </a:p>
          <a:p>
            <a:pPr marL="0" indent="0">
              <a:buNone/>
            </a:pPr>
            <a:r>
              <a:rPr lang="en-US" sz="1800" dirty="0">
                <a:latin typeface="Arial"/>
                <a:cs typeface="Arial"/>
              </a:rPr>
              <a:t>- To protect the health and wellbeing of residents, staff, and  visitors.</a:t>
            </a:r>
            <a:endParaRPr lang="en-US" sz="1800">
              <a:latin typeface="Arial"/>
              <a:cs typeface="Arial"/>
            </a:endParaRPr>
          </a:p>
          <a:p>
            <a:pPr marL="0" indent="0">
              <a:buNone/>
            </a:pPr>
            <a:r>
              <a:rPr lang="en-US" sz="1600" dirty="0">
                <a:latin typeface="Arial"/>
                <a:cs typeface="Arial"/>
              </a:rPr>
              <a:t>- </a:t>
            </a:r>
            <a:r>
              <a:rPr lang="en-US" sz="1800" dirty="0">
                <a:latin typeface="Arial"/>
                <a:cs typeface="Arial"/>
              </a:rPr>
              <a:t>Collaboration between local health services, including GPs, hospitals, and public health team. </a:t>
            </a:r>
          </a:p>
          <a:p>
            <a:pPr marL="0" indent="0">
              <a:buNone/>
            </a:pPr>
            <a:r>
              <a:rPr lang="en-US" sz="1800" dirty="0">
                <a:latin typeface="Arial"/>
                <a:cs typeface="Arial"/>
              </a:rPr>
              <a:t>The NICE (National Institute for Health and Care Excellence)(2016)  guideline( NG33)  provides detailed national recommendations for diagnosing, treating and   preventing TB. This supports the Canal View by defining how care services should be.</a:t>
            </a:r>
          </a:p>
          <a:p>
            <a:pPr marL="0" indent="0">
              <a:buNone/>
            </a:pPr>
            <a:r>
              <a:rPr lang="en-US" sz="1800" dirty="0">
                <a:latin typeface="Arial"/>
                <a:cs typeface="Arial"/>
              </a:rPr>
              <a:t>- Identify people at risk (such as older adults or frequent travelers).</a:t>
            </a:r>
          </a:p>
          <a:p>
            <a:pPr marL="0" indent="0">
              <a:buNone/>
            </a:pPr>
            <a:r>
              <a:rPr lang="en-US" sz="1800" dirty="0">
                <a:latin typeface="Arial"/>
                <a:cs typeface="Arial"/>
              </a:rPr>
              <a:t>- Use a personal  protective equipment (PPE) and implement infection control procedures including isolation.</a:t>
            </a:r>
          </a:p>
          <a:p>
            <a:pPr marL="0" indent="0">
              <a:buNone/>
            </a:pPr>
            <a:endParaRPr lang="en-US" dirty="0">
              <a:latin typeface="Arial" panose="020B0604020202020204" pitchFamily="34" charset="0"/>
              <a:cs typeface="Arial" panose="020B0604020202020204" pitchFamily="34" charset="0"/>
            </a:endParaRPr>
          </a:p>
          <a:p>
            <a:pPr marL="0" indent="0">
              <a:buNone/>
            </a:pPr>
            <a:endParaRPr lang="en-GB" sz="700" dirty="0">
              <a:latin typeface="Arial" panose="020B0604020202020204" pitchFamily="34" charset="0"/>
              <a:cs typeface="Arial" panose="020B0604020202020204" pitchFamily="34" charset="0"/>
            </a:endParaRPr>
          </a:p>
        </p:txBody>
      </p:sp>
      <p:pic>
        <p:nvPicPr>
          <p:cNvPr id="11" name="Picture 10" descr="A diagram of a diseased disease&#10;&#10;AI-generated content may be incorrect.">
            <a:extLst>
              <a:ext uri="{FF2B5EF4-FFF2-40B4-BE49-F238E27FC236}">
                <a16:creationId xmlns:a16="http://schemas.microsoft.com/office/drawing/2014/main" id="{43BE8291-AA40-5E92-E089-272C021A2A6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727201" y="1136630"/>
            <a:ext cx="2294293" cy="4535909"/>
          </a:xfrm>
          <a:prstGeom prst="rect">
            <a:avLst/>
          </a:prstGeom>
        </p:spPr>
      </p:pic>
      <p:sp>
        <p:nvSpPr>
          <p:cNvPr id="12" name="TextBox 11">
            <a:extLst>
              <a:ext uri="{FF2B5EF4-FFF2-40B4-BE49-F238E27FC236}">
                <a16:creationId xmlns:a16="http://schemas.microsoft.com/office/drawing/2014/main" id="{594A2567-0FBA-9C19-DB67-B7AF0DFF501E}"/>
              </a:ext>
            </a:extLst>
          </p:cNvPr>
          <p:cNvSpPr txBox="1"/>
          <p:nvPr/>
        </p:nvSpPr>
        <p:spPr>
          <a:xfrm>
            <a:off x="1727200" y="6468418"/>
            <a:ext cx="2749696" cy="369332"/>
          </a:xfrm>
          <a:prstGeom prst="rect">
            <a:avLst/>
          </a:prstGeom>
          <a:noFill/>
        </p:spPr>
        <p:txBody>
          <a:bodyPr wrap="square" rtlCol="0">
            <a:spAutoFit/>
          </a:bodyPr>
          <a:lstStyle/>
          <a:p>
            <a:r>
              <a:rPr lang="en-GB" sz="900">
                <a:hlinkClick r:id="rId4" tooltip="https://www.frontiersin.org/articles/10.3389/fimmu.2020.01553/full"/>
              </a:rPr>
              <a:t>This Photo</a:t>
            </a:r>
            <a:r>
              <a:rPr lang="en-GB" sz="900"/>
              <a:t> by Unknown Author is licensed under </a:t>
            </a:r>
            <a:r>
              <a:rPr lang="en-GB" sz="900">
                <a:hlinkClick r:id="rId5" tooltip="https://creativecommons.org/licenses/by/3.0/"/>
              </a:rPr>
              <a:t>CC BY</a:t>
            </a:r>
            <a:endParaRPr lang="en-GB" sz="900"/>
          </a:p>
        </p:txBody>
      </p:sp>
      <p:sp>
        <p:nvSpPr>
          <p:cNvPr id="5" name="TextBox 4">
            <a:extLst>
              <a:ext uri="{FF2B5EF4-FFF2-40B4-BE49-F238E27FC236}">
                <a16:creationId xmlns:a16="http://schemas.microsoft.com/office/drawing/2014/main" id="{15B872C5-DB63-3A2E-E342-E91239AA22F4}"/>
              </a:ext>
            </a:extLst>
          </p:cNvPr>
          <p:cNvSpPr txBox="1"/>
          <p:nvPr/>
        </p:nvSpPr>
        <p:spPr>
          <a:xfrm>
            <a:off x="4133338" y="263611"/>
            <a:ext cx="6492240" cy="1477328"/>
          </a:xfrm>
          <a:prstGeom prst="rect">
            <a:avLst/>
          </a:prstGeom>
          <a:noFill/>
        </p:spPr>
        <p:txBody>
          <a:bodyPr wrap="square" rtlCol="0">
            <a:spAutoFit/>
          </a:bodyPr>
          <a:lstStyle/>
          <a:p>
            <a:r>
              <a:rPr lang="en-US" dirty="0">
                <a:solidFill>
                  <a:schemeClr val="tx1">
                    <a:lumMod val="75000"/>
                    <a:lumOff val="25000"/>
                  </a:schemeClr>
                </a:solidFill>
                <a:latin typeface="Arial" panose="020B0604020202020204" pitchFamily="34" charset="0"/>
                <a:cs typeface="Arial" panose="020B0604020202020204" pitchFamily="34" charset="0"/>
              </a:rPr>
              <a:t>According to  UK Health Security Agency (UKHSA) TB Strategy (2021-2025)  This national strategy provides national direction for TB prevention and  management.  </a:t>
            </a:r>
          </a:p>
          <a:p>
            <a:r>
              <a:rPr lang="en-US" dirty="0">
                <a:solidFill>
                  <a:schemeClr val="tx1">
                    <a:lumMod val="75000"/>
                    <a:lumOff val="25000"/>
                  </a:schemeClr>
                </a:solidFill>
                <a:latin typeface="Arial" panose="020B0604020202020204" pitchFamily="34" charset="0"/>
                <a:cs typeface="Arial" panose="020B0604020202020204" pitchFamily="34" charset="0"/>
              </a:rPr>
              <a:t>- To prevent the spread of TB and other infectious diseases within Canal View.</a:t>
            </a:r>
          </a:p>
        </p:txBody>
      </p:sp>
    </p:spTree>
    <p:extLst>
      <p:ext uri="{BB962C8B-B14F-4D97-AF65-F5344CB8AC3E}">
        <p14:creationId xmlns:p14="http://schemas.microsoft.com/office/powerpoint/2010/main" val="9901565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diagram of a person's body&#10;&#10;AI-generated content may be incorrect.">
            <a:extLst>
              <a:ext uri="{FF2B5EF4-FFF2-40B4-BE49-F238E27FC236}">
                <a16:creationId xmlns:a16="http://schemas.microsoft.com/office/drawing/2014/main" id="{826336BE-FBAB-035B-E297-E709A71E1CE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980245" y="1371177"/>
            <a:ext cx="1489750" cy="1274301"/>
          </a:xfrm>
          <a:prstGeom prst="rect">
            <a:avLst/>
          </a:prstGeom>
        </p:spPr>
      </p:pic>
      <p:sp>
        <p:nvSpPr>
          <p:cNvPr id="4" name="TextBox 3">
            <a:extLst>
              <a:ext uri="{FF2B5EF4-FFF2-40B4-BE49-F238E27FC236}">
                <a16:creationId xmlns:a16="http://schemas.microsoft.com/office/drawing/2014/main" id="{BEEDF463-AFF4-1195-E009-5309D594A5B4}"/>
              </a:ext>
            </a:extLst>
          </p:cNvPr>
          <p:cNvSpPr txBox="1"/>
          <p:nvPr/>
        </p:nvSpPr>
        <p:spPr>
          <a:xfrm>
            <a:off x="3810000" y="460691"/>
            <a:ext cx="5203704" cy="3693319"/>
          </a:xfrm>
          <a:prstGeom prst="rect">
            <a:avLst/>
          </a:prstGeom>
          <a:noFill/>
        </p:spPr>
        <p:txBody>
          <a:bodyPr wrap="square">
            <a:spAutoFit/>
          </a:bodyPr>
          <a:lstStyle/>
          <a:p>
            <a:r>
              <a:rPr lang="en-US" dirty="0">
                <a:latin typeface="Arial" panose="020B0604020202020204" pitchFamily="34" charset="0"/>
                <a:cs typeface="Arial" panose="020B0604020202020204" pitchFamily="34" charset="0"/>
              </a:rPr>
              <a:t>The Health and Social care Act 2008 (Regulated Activities) Regulations 2014 (System/Policy)  This Act provides to have effective infection and control systems. It ensures that care homes and sheltered housing settings like Canal View.</a:t>
            </a:r>
          </a:p>
          <a:p>
            <a:r>
              <a:rPr lang="en-US" dirty="0">
                <a:latin typeface="Arial" panose="020B0604020202020204" pitchFamily="34" charset="0"/>
                <a:cs typeface="Arial" panose="020B0604020202020204" pitchFamily="34" charset="0"/>
              </a:rPr>
              <a:t>- Have policies and procedures to manage infectious diseases.</a:t>
            </a:r>
          </a:p>
          <a:p>
            <a:r>
              <a:rPr lang="en-US" dirty="0">
                <a:latin typeface="Arial" panose="020B0604020202020204" pitchFamily="34" charset="0"/>
                <a:cs typeface="Arial" panose="020B0604020202020204" pitchFamily="34" charset="0"/>
              </a:rPr>
              <a:t>- Train staff on hygiene and infection prevention</a:t>
            </a:r>
          </a:p>
          <a:p>
            <a:r>
              <a:rPr lang="en-US" dirty="0">
                <a:latin typeface="Arial" panose="020B0604020202020204" pitchFamily="34" charset="0"/>
                <a:cs typeface="Arial" panose="020B0604020202020204" pitchFamily="34" charset="0"/>
              </a:rPr>
              <a:t>- Protect residents from risks related to infection.</a:t>
            </a:r>
          </a:p>
          <a:p>
            <a:r>
              <a:rPr lang="en-US" dirty="0">
                <a:latin typeface="Arial" panose="020B0604020202020204" pitchFamily="34" charset="0"/>
                <a:cs typeface="Arial" panose="020B0604020202020204" pitchFamily="34" charset="0"/>
              </a:rPr>
              <a:t>- Local Health Protection</a:t>
            </a:r>
          </a:p>
          <a:p>
            <a:r>
              <a:rPr lang="en-US" dirty="0">
                <a:latin typeface="Arial" panose="020B0604020202020204" pitchFamily="34" charset="0"/>
                <a:cs typeface="Arial" panose="020B0604020202020204" pitchFamily="34" charset="0"/>
              </a:rPr>
              <a:t>- Supports TB case management and outbreak control</a:t>
            </a: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380473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F4FDB-7B08-35E1-41A2-268335902B65}"/>
              </a:ext>
            </a:extLst>
          </p:cNvPr>
          <p:cNvSpPr>
            <a:spLocks noGrp="1"/>
          </p:cNvSpPr>
          <p:nvPr>
            <p:ph type="title"/>
          </p:nvPr>
        </p:nvSpPr>
        <p:spPr>
          <a:xfrm>
            <a:off x="2228996" y="1391920"/>
            <a:ext cx="7543800" cy="3081080"/>
          </a:xfrm>
        </p:spPr>
        <p:txBody>
          <a:bodyPr>
            <a:normAutofit/>
          </a:bodyPr>
          <a:lstStyle/>
          <a:p>
            <a:r>
              <a:rPr lang="en-US" sz="1600" b="1" dirty="0">
                <a:latin typeface="Arial" panose="020B0604020202020204" pitchFamily="34" charset="0"/>
                <a:cs typeface="Arial" panose="020B0604020202020204" pitchFamily="34" charset="0"/>
              </a:rPr>
              <a:t>Conclusion:</a:t>
            </a:r>
            <a:br>
              <a:rPr lang="en-US" sz="1600" b="1" dirty="0">
                <a:latin typeface="Arial" panose="020B0604020202020204" pitchFamily="34" charset="0"/>
                <a:cs typeface="Arial" panose="020B0604020202020204" pitchFamily="34" charset="0"/>
              </a:rPr>
            </a:br>
            <a:br>
              <a:rPr lang="en-US" sz="1600" dirty="0">
                <a:latin typeface="Arial" panose="020B0604020202020204" pitchFamily="34" charset="0"/>
                <a:cs typeface="Arial" panose="020B0604020202020204" pitchFamily="34" charset="0"/>
              </a:rPr>
            </a:br>
            <a:br>
              <a:rPr lang="en-US" sz="16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The management of Tuberculosis (TB) within Canal View requires a strong and coordinated approach that organize   infection prevention and resident wellbeing. By following national and local policies such as the UKHSA TB Strategy (2021-2025), NICE Guideline NG33, and the Health and Social Care Act (2008), the facility can ensure that all staff follow best practice in preventing and controlling infections.</a:t>
            </a:r>
            <a:br>
              <a:rPr lang="en-US" sz="1800" dirty="0">
                <a:latin typeface="Arial" panose="020B0604020202020204" pitchFamily="34" charset="0"/>
                <a:cs typeface="Arial" panose="020B0604020202020204" pitchFamily="34" charset="0"/>
              </a:rPr>
            </a:br>
            <a:br>
              <a:rPr lang="en-US" sz="800" dirty="0"/>
            </a:br>
            <a:endParaRPr lang="en-GB" sz="1600" dirty="0"/>
          </a:p>
        </p:txBody>
      </p:sp>
    </p:spTree>
    <p:extLst>
      <p:ext uri="{BB962C8B-B14F-4D97-AF65-F5344CB8AC3E}">
        <p14:creationId xmlns:p14="http://schemas.microsoft.com/office/powerpoint/2010/main" val="36601309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9F2FD-5CB0-0658-755D-1D0712C060EC}"/>
              </a:ext>
            </a:extLst>
          </p:cNvPr>
          <p:cNvSpPr>
            <a:spLocks noGrp="1"/>
          </p:cNvSpPr>
          <p:nvPr>
            <p:ph type="title"/>
          </p:nvPr>
        </p:nvSpPr>
        <p:spPr>
          <a:xfrm>
            <a:off x="2067754" y="858559"/>
            <a:ext cx="7543800" cy="3720421"/>
          </a:xfrm>
        </p:spPr>
        <p:txBody>
          <a:bodyPr>
            <a:normAutofit fontScale="90000"/>
          </a:bodyPr>
          <a:lstStyle/>
          <a:p>
            <a:r>
              <a:rPr lang="en-US" sz="2400" b="1" dirty="0"/>
              <a:t>Reference list:</a:t>
            </a:r>
            <a:br>
              <a:rPr lang="en-US" sz="1600" b="1" dirty="0"/>
            </a:br>
            <a:br>
              <a:rPr lang="en-US" sz="1600" b="1" dirty="0"/>
            </a:br>
            <a:r>
              <a:rPr lang="en-US" sz="1800" dirty="0">
                <a:latin typeface="Arial" panose="020B0604020202020204" pitchFamily="34" charset="0"/>
                <a:cs typeface="Arial" panose="020B0604020202020204" pitchFamily="34" charset="0"/>
              </a:rPr>
              <a:t>National Institute for Health and Care Excellence (UK) (2016). Tuberculosis: prevention, diagnosis, management and service </a:t>
            </a:r>
            <a:r>
              <a:rPr lang="en-US" sz="1800" dirty="0" err="1">
                <a:latin typeface="Arial" panose="020B0604020202020204" pitchFamily="34" charset="0"/>
                <a:cs typeface="Arial" panose="020B0604020202020204" pitchFamily="34" charset="0"/>
              </a:rPr>
              <a:t>organisation</a:t>
            </a:r>
            <a:r>
              <a:rPr lang="en-US" sz="1800" dirty="0">
                <a:latin typeface="Arial" panose="020B0604020202020204" pitchFamily="34" charset="0"/>
                <a:cs typeface="Arial" panose="020B0604020202020204" pitchFamily="34" charset="0"/>
              </a:rPr>
              <a:t> Information for the public. [online] Available at: https://www.nice.org.uk/guidance/ng33/resources/tuberculosis-prevention-diagnosis-management-and-service-organisation-pdf-2910851744965.</a:t>
            </a:r>
            <a:br>
              <a:rPr lang="en-US" sz="1800" dirty="0">
                <a:latin typeface="Arial" panose="020B0604020202020204" pitchFamily="34" charset="0"/>
                <a:cs typeface="Arial" panose="020B0604020202020204" pitchFamily="34" charset="0"/>
              </a:rPr>
            </a:b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Public Health England (2015). Tuberculosis (TB): collaborative strategy for England. [online] GOV.UK. Available at: https://www.gov.uk/government/publications/collaborative-tuberculosis-strategy-for-england.</a:t>
            </a:r>
            <a:br>
              <a:rPr lang="en-US" sz="1800" dirty="0">
                <a:latin typeface="Arial" panose="020B0604020202020204" pitchFamily="34" charset="0"/>
                <a:cs typeface="Arial" panose="020B0604020202020204" pitchFamily="34" charset="0"/>
              </a:rPr>
            </a:b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UK Health Security Agency (2023). Tuberculosis (TB): action plan for England, 2021 to 2026. [online] GOV.UK. Available at: https://www.gov.uk/government/publications/tuberculosis-tb-action-plan-for-england/tuberculosis-tb-action-plan-for-england-2021-to-2026.</a:t>
            </a:r>
            <a:br>
              <a:rPr lang="en-US"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852225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C7EAD9E-8B9A-6838-C580-C1FCB0897AFB}"/>
              </a:ext>
            </a:extLst>
          </p:cNvPr>
          <p:cNvSpPr>
            <a:spLocks noGrp="1"/>
          </p:cNvSpPr>
          <p:nvPr>
            <p:ph type="ctrTitle"/>
          </p:nvPr>
        </p:nvSpPr>
        <p:spPr>
          <a:xfrm>
            <a:off x="293606" y="1334518"/>
            <a:ext cx="4430794" cy="3177380"/>
          </a:xfrm>
        </p:spPr>
        <p:txBody>
          <a:bodyPr>
            <a:normAutofit fontScale="90000"/>
          </a:bodyPr>
          <a:lstStyle/>
          <a:p>
            <a:r>
              <a:rPr lang="en-US" dirty="0"/>
              <a:t>The key factors of TB influencing health and wellbeing of residents </a:t>
            </a:r>
          </a:p>
        </p:txBody>
      </p:sp>
    </p:spTree>
    <p:extLst>
      <p:ext uri="{BB962C8B-B14F-4D97-AF65-F5344CB8AC3E}">
        <p14:creationId xmlns:p14="http://schemas.microsoft.com/office/powerpoint/2010/main" val="4351416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Title and Content Layout with List</a:t>
            </a:r>
          </a:p>
        </p:txBody>
      </p:sp>
      <p:sp>
        <p:nvSpPr>
          <p:cNvPr id="5" name="Content Placeholder 4">
            <a:extLst>
              <a:ext uri="{FF2B5EF4-FFF2-40B4-BE49-F238E27FC236}">
                <a16:creationId xmlns:a16="http://schemas.microsoft.com/office/drawing/2014/main" id="{FC236C5A-DE3B-A28E-48AA-D66F7E9FCBBE}"/>
              </a:ext>
            </a:extLst>
          </p:cNvPr>
          <p:cNvSpPr>
            <a:spLocks noGrp="1"/>
          </p:cNvSpPr>
          <p:nvPr>
            <p:ph idx="1"/>
          </p:nvPr>
        </p:nvSpPr>
        <p:spPr/>
        <p:txBody>
          <a:bodyPr/>
          <a:lstStyle/>
          <a:p>
            <a:pPr marL="0" indent="0">
              <a:buNone/>
            </a:pPr>
            <a:r>
              <a:rPr lang="en-US" dirty="0"/>
              <a:t>Student name: Miss </a:t>
            </a:r>
            <a:r>
              <a:rPr lang="en-US" dirty="0" err="1"/>
              <a:t>Brigita</a:t>
            </a:r>
            <a:r>
              <a:rPr lang="en-US" dirty="0"/>
              <a:t> </a:t>
            </a:r>
            <a:r>
              <a:rPr lang="en-US" dirty="0" err="1"/>
              <a:t>Remeikaite</a:t>
            </a:r>
            <a:endParaRPr lang="en-US" dirty="0"/>
          </a:p>
          <a:p>
            <a:pPr marL="0" indent="0">
              <a:buNone/>
            </a:pPr>
            <a:r>
              <a:rPr lang="en-US" dirty="0"/>
              <a:t>Student ID: 2442934</a:t>
            </a:r>
          </a:p>
          <a:p>
            <a:pPr marL="0" indent="0">
              <a:buNone/>
            </a:pPr>
            <a:r>
              <a:rPr lang="en-US" dirty="0"/>
              <a:t>Module name: Introduction to Public Health </a:t>
            </a:r>
          </a:p>
          <a:p>
            <a:pPr marL="0" indent="0">
              <a:buNone/>
            </a:pPr>
            <a:r>
              <a:rPr lang="en-US" dirty="0"/>
              <a:t>Module code: LCHS4008</a:t>
            </a:r>
          </a:p>
          <a:p>
            <a:pPr marL="0" indent="0">
              <a:buNone/>
            </a:pPr>
            <a:r>
              <a:rPr lang="en-US" dirty="0"/>
              <a:t>Lecturer Name: Dr. </a:t>
            </a:r>
            <a:r>
              <a:rPr lang="en-US" dirty="0" err="1"/>
              <a:t>Patronella</a:t>
            </a:r>
            <a:r>
              <a:rPr lang="en-US" dirty="0"/>
              <a:t> </a:t>
            </a:r>
            <a:r>
              <a:rPr lang="en-US" dirty="0" err="1"/>
              <a:t>Ganza</a:t>
            </a:r>
            <a:endParaRPr lang="en-US" dirty="0"/>
          </a:p>
          <a:p>
            <a:pPr marL="0" indent="0">
              <a:buNone/>
            </a:pPr>
            <a:r>
              <a:rPr lang="en-US" dirty="0"/>
              <a:t>Assignment title: Group Discussion </a:t>
            </a:r>
          </a:p>
        </p:txBody>
      </p:sp>
    </p:spTree>
    <p:extLst>
      <p:ext uri="{BB962C8B-B14F-4D97-AF65-F5344CB8AC3E}">
        <p14:creationId xmlns:p14="http://schemas.microsoft.com/office/powerpoint/2010/main" val="1772969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9F92C-88F8-91CA-9372-F4D4E7ACD133}"/>
              </a:ext>
            </a:extLst>
          </p:cNvPr>
          <p:cNvSpPr>
            <a:spLocks noGrp="1"/>
          </p:cNvSpPr>
          <p:nvPr>
            <p:ph type="title"/>
          </p:nvPr>
        </p:nvSpPr>
        <p:spPr/>
        <p:txBody>
          <a:bodyPr>
            <a:normAutofit/>
          </a:bodyPr>
          <a:lstStyle/>
          <a:p>
            <a:r>
              <a:rPr lang="en-US" dirty="0"/>
              <a:t>Key factors: How TB influences the health and wellbeing of the residents. </a:t>
            </a:r>
          </a:p>
        </p:txBody>
      </p:sp>
      <p:sp>
        <p:nvSpPr>
          <p:cNvPr id="3" name="Content Placeholder 2">
            <a:extLst>
              <a:ext uri="{FF2B5EF4-FFF2-40B4-BE49-F238E27FC236}">
                <a16:creationId xmlns:a16="http://schemas.microsoft.com/office/drawing/2014/main" id="{8E35BA83-4A0B-ECFA-2948-E74B49B78E83}"/>
              </a:ext>
            </a:extLst>
          </p:cNvPr>
          <p:cNvSpPr>
            <a:spLocks noGrp="1"/>
          </p:cNvSpPr>
          <p:nvPr>
            <p:ph idx="1"/>
          </p:nvPr>
        </p:nvSpPr>
        <p:spPr>
          <a:xfrm>
            <a:off x="0" y="1753810"/>
            <a:ext cx="12192000" cy="5004969"/>
          </a:xfrm>
        </p:spPr>
        <p:txBody>
          <a:bodyPr/>
          <a:lstStyle/>
          <a:p>
            <a:r>
              <a:rPr lang="en-US" dirty="0">
                <a:solidFill>
                  <a:schemeClr val="bg1">
                    <a:lumMod val="10000"/>
                  </a:schemeClr>
                </a:solidFill>
              </a:rPr>
              <a:t>Organ damage – TB primarily affects the lungs that leads to chest pain and coughing up blood. TD damages the lung tissue. </a:t>
            </a:r>
          </a:p>
          <a:p>
            <a:r>
              <a:rPr lang="en-US" dirty="0">
                <a:solidFill>
                  <a:schemeClr val="bg1">
                    <a:lumMod val="10000"/>
                  </a:schemeClr>
                </a:solidFill>
              </a:rPr>
              <a:t>Systemic spread – The bacteria can spread through the bloodstream and then affecting the other parts of the body such as bones, kidneys, intestines even the brain. </a:t>
            </a:r>
          </a:p>
          <a:p>
            <a:r>
              <a:rPr lang="en-US" dirty="0">
                <a:solidFill>
                  <a:schemeClr val="bg1">
                    <a:lumMod val="10000"/>
                  </a:schemeClr>
                </a:solidFill>
              </a:rPr>
              <a:t>Stigma and isolation – Fear of transmitting the bacteria of TD often leads people to isolation from society and making them feel like a burden and even leading to depression.</a:t>
            </a:r>
          </a:p>
          <a:p>
            <a:r>
              <a:rPr lang="en-US" dirty="0">
                <a:solidFill>
                  <a:schemeClr val="bg1">
                    <a:lumMod val="10000"/>
                  </a:schemeClr>
                </a:solidFill>
              </a:rPr>
              <a:t>Reduced quality of life – Psychological and physical conditions caused by TB often leads to reduced quality of life. </a:t>
            </a:r>
          </a:p>
          <a:p>
            <a:r>
              <a:rPr lang="en-US" dirty="0">
                <a:solidFill>
                  <a:schemeClr val="bg1">
                    <a:lumMod val="10000"/>
                  </a:schemeClr>
                </a:solidFill>
              </a:rPr>
              <a:t>Adverse outcomes – Mental Health problems caused by TB can hinder a person ability to adhere to the treatment, that can increase the drug resistance, disease recurrence and even death.</a:t>
            </a:r>
          </a:p>
          <a:p>
            <a:endParaRPr lang="en-US" dirty="0">
              <a:solidFill>
                <a:schemeClr val="bg1">
                  <a:lumMod val="10000"/>
                </a:schemeClr>
              </a:solidFill>
            </a:endParaRPr>
          </a:p>
        </p:txBody>
      </p:sp>
    </p:spTree>
    <p:extLst>
      <p:ext uri="{BB962C8B-B14F-4D97-AF65-F5344CB8AC3E}">
        <p14:creationId xmlns:p14="http://schemas.microsoft.com/office/powerpoint/2010/main" val="32916810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CE5782FC-125E-7058-B288-C86EC1978D35}"/>
              </a:ext>
            </a:extLst>
          </p:cNvPr>
          <p:cNvSpPr>
            <a:spLocks noGrp="1"/>
          </p:cNvSpPr>
          <p:nvPr>
            <p:ph type="title"/>
          </p:nvPr>
        </p:nvSpPr>
        <p:spPr/>
        <p:txBody>
          <a:bodyPr/>
          <a:lstStyle/>
          <a:p>
            <a:r>
              <a:rPr lang="en-US" dirty="0"/>
              <a:t>Conclusion</a:t>
            </a:r>
          </a:p>
        </p:txBody>
      </p:sp>
      <p:sp>
        <p:nvSpPr>
          <p:cNvPr id="8" name="Content Placeholder 7">
            <a:extLst>
              <a:ext uri="{FF2B5EF4-FFF2-40B4-BE49-F238E27FC236}">
                <a16:creationId xmlns:a16="http://schemas.microsoft.com/office/drawing/2014/main" id="{E8DE8C6A-5414-08FF-4496-CBD8D6FA3996}"/>
              </a:ext>
            </a:extLst>
          </p:cNvPr>
          <p:cNvSpPr>
            <a:spLocks noGrp="1"/>
          </p:cNvSpPr>
          <p:nvPr>
            <p:ph sz="half" idx="1"/>
          </p:nvPr>
        </p:nvSpPr>
        <p:spPr>
          <a:xfrm>
            <a:off x="1066800" y="1825624"/>
            <a:ext cx="8972248" cy="4575175"/>
          </a:xfrm>
        </p:spPr>
        <p:txBody>
          <a:bodyPr/>
          <a:lstStyle/>
          <a:p>
            <a:pPr marL="0" indent="0">
              <a:buNone/>
            </a:pPr>
            <a:r>
              <a:rPr lang="en-US" dirty="0"/>
              <a:t>TB profoundly effects all aspects of a person’s life. The physical and mental health. It negatively effects social and economic domains. </a:t>
            </a:r>
          </a:p>
          <a:p>
            <a:pPr marL="0" indent="0">
              <a:buNone/>
            </a:pPr>
            <a:r>
              <a:rPr lang="en-US" dirty="0"/>
              <a:t>The effects extend beyond the duration of the treatment often resulting in a long term reduced quality of life even after microbiological cure. </a:t>
            </a:r>
          </a:p>
          <a:p>
            <a:pPr marL="0" indent="0">
              <a:buNone/>
            </a:pPr>
            <a:r>
              <a:rPr lang="en-US" dirty="0"/>
              <a:t>Successful treatment does not mean return to a full health. Often after the treatment TB survivors develop post-TD lung disease (PTLD), permanent lung damage. Chronic symptoms like breathlessness, impacting their ability to work and exercise. </a:t>
            </a:r>
          </a:p>
        </p:txBody>
      </p:sp>
    </p:spTree>
    <p:extLst>
      <p:ext uri="{BB962C8B-B14F-4D97-AF65-F5344CB8AC3E}">
        <p14:creationId xmlns:p14="http://schemas.microsoft.com/office/powerpoint/2010/main" val="2738627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0F7B96C-9FB0-6556-9B20-82B792A39623}"/>
              </a:ext>
            </a:extLst>
          </p:cNvPr>
          <p:cNvSpPr>
            <a:spLocks noGrp="1"/>
          </p:cNvSpPr>
          <p:nvPr>
            <p:ph type="title"/>
          </p:nvPr>
        </p:nvSpPr>
        <p:spPr/>
        <p:txBody>
          <a:bodyPr/>
          <a:lstStyle/>
          <a:p>
            <a:r>
              <a:rPr lang="en-US" dirty="0"/>
              <a:t>References </a:t>
            </a:r>
          </a:p>
        </p:txBody>
      </p:sp>
      <p:sp>
        <p:nvSpPr>
          <p:cNvPr id="10" name="Content Placeholder 9">
            <a:extLst>
              <a:ext uri="{FF2B5EF4-FFF2-40B4-BE49-F238E27FC236}">
                <a16:creationId xmlns:a16="http://schemas.microsoft.com/office/drawing/2014/main" id="{AA660725-32AD-F48A-1C6C-DE840576EB09}"/>
              </a:ext>
            </a:extLst>
          </p:cNvPr>
          <p:cNvSpPr>
            <a:spLocks noGrp="1"/>
          </p:cNvSpPr>
          <p:nvPr>
            <p:ph sz="half" idx="1"/>
          </p:nvPr>
        </p:nvSpPr>
        <p:spPr/>
        <p:txBody>
          <a:bodyPr/>
          <a:lstStyle/>
          <a:p>
            <a:r>
              <a:rPr lang="en-US" dirty="0">
                <a:hlinkClick r:id="rId3"/>
              </a:rPr>
              <a:t>https://</a:t>
            </a:r>
            <a:r>
              <a:rPr lang="en-US" dirty="0" err="1">
                <a:hlinkClick r:id="rId3"/>
              </a:rPr>
              <a:t>www.nhs.uk</a:t>
            </a:r>
            <a:r>
              <a:rPr lang="en-US" dirty="0">
                <a:hlinkClick r:id="rId3"/>
              </a:rPr>
              <a:t>/conditions/</a:t>
            </a:r>
            <a:r>
              <a:rPr lang="en-US" dirty="0" err="1">
                <a:hlinkClick r:id="rId3"/>
              </a:rPr>
              <a:t>tuberculosis-tb</a:t>
            </a:r>
            <a:r>
              <a:rPr lang="en-US" dirty="0">
                <a:hlinkClick r:id="rId3"/>
              </a:rPr>
              <a:t>/</a:t>
            </a:r>
            <a:endParaRPr lang="en-US" dirty="0"/>
          </a:p>
          <a:p>
            <a:endParaRPr lang="en-US" dirty="0"/>
          </a:p>
          <a:p>
            <a:r>
              <a:rPr lang="en-US" dirty="0">
                <a:hlinkClick r:id="rId4"/>
              </a:rPr>
              <a:t>https://</a:t>
            </a:r>
            <a:r>
              <a:rPr lang="en-US" dirty="0" err="1">
                <a:hlinkClick r:id="rId4"/>
              </a:rPr>
              <a:t>pmc.ncbi.nlm.nih.gov</a:t>
            </a:r>
            <a:r>
              <a:rPr lang="en-US" dirty="0">
                <a:hlinkClick r:id="rId4"/>
              </a:rPr>
              <a:t>/articles/PMC10094053/</a:t>
            </a:r>
            <a:endParaRPr lang="en-US" dirty="0"/>
          </a:p>
          <a:p>
            <a:endParaRPr lang="en-US" dirty="0"/>
          </a:p>
          <a:p>
            <a:r>
              <a:rPr lang="en-US" dirty="0">
                <a:hlinkClick r:id="rId5"/>
              </a:rPr>
              <a:t>https://</a:t>
            </a:r>
            <a:r>
              <a:rPr lang="en-US" dirty="0" err="1">
                <a:hlinkClick r:id="rId5"/>
              </a:rPr>
              <a:t>pmc.ncbi.nlm.nih.gov</a:t>
            </a:r>
            <a:r>
              <a:rPr lang="en-US" dirty="0">
                <a:hlinkClick r:id="rId5"/>
              </a:rPr>
              <a:t>/articles/PMC11278349/</a:t>
            </a:r>
            <a:endParaRPr lang="en-US" dirty="0"/>
          </a:p>
          <a:p>
            <a:endParaRPr lang="en-US" dirty="0"/>
          </a:p>
        </p:txBody>
      </p:sp>
    </p:spTree>
    <p:extLst>
      <p:ext uri="{BB962C8B-B14F-4D97-AF65-F5344CB8AC3E}">
        <p14:creationId xmlns:p14="http://schemas.microsoft.com/office/powerpoint/2010/main" val="39488263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2169C-21B6-4B1B-3589-8E4A14A84D7C}"/>
              </a:ext>
            </a:extLst>
          </p:cNvPr>
          <p:cNvSpPr>
            <a:spLocks noGrp="1"/>
          </p:cNvSpPr>
          <p:nvPr>
            <p:ph type="title"/>
          </p:nvPr>
        </p:nvSpPr>
        <p:spPr/>
        <p:txBody>
          <a:bodyPr>
            <a:noAutofit/>
          </a:bodyPr>
          <a:lstStyle/>
          <a:p>
            <a:r>
              <a:rPr lang="en-US" sz="2000" dirty="0">
                <a:latin typeface="Arial" panose="020B0604020202020204" pitchFamily="34" charset="0"/>
                <a:cs typeface="Arial" panose="020B0604020202020204" pitchFamily="34" charset="0"/>
              </a:rPr>
              <a:t>Student name</a:t>
            </a:r>
            <a:r>
              <a:rPr lang="en-US" sz="2000">
                <a:latin typeface="Arial" panose="020B0604020202020204" pitchFamily="34" charset="0"/>
                <a:cs typeface="Arial" panose="020B0604020202020204" pitchFamily="34" charset="0"/>
              </a:rPr>
              <a:t>: Najma </a:t>
            </a:r>
            <a:r>
              <a:rPr lang="en-US" sz="2000" dirty="0">
                <a:latin typeface="Arial" panose="020B0604020202020204" pitchFamily="34" charset="0"/>
                <a:cs typeface="Arial" panose="020B0604020202020204" pitchFamily="34" charset="0"/>
              </a:rPr>
              <a:t>Khalid Adam</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Student ID</a:t>
            </a:r>
            <a:r>
              <a:rPr lang="en-US" sz="2000">
                <a:latin typeface="Arial" panose="020B0604020202020204" pitchFamily="34" charset="0"/>
                <a:cs typeface="Arial" panose="020B0604020202020204" pitchFamily="34" charset="0"/>
              </a:rPr>
              <a:t>: 2442092</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Module name: Introduction to Public Health</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Module code: LCHS4008</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Lecturer name: Dr. Patronella Ganza</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Assignment title: Group Discussion</a:t>
            </a:r>
            <a:endParaRPr lang="en-US" sz="2000" dirty="0"/>
          </a:p>
        </p:txBody>
      </p:sp>
    </p:spTree>
    <p:extLst>
      <p:ext uri="{BB962C8B-B14F-4D97-AF65-F5344CB8AC3E}">
        <p14:creationId xmlns:p14="http://schemas.microsoft.com/office/powerpoint/2010/main" val="14011145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460898-32FE-1917-D03B-F197E2D0C48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5B8ECC-77B5-489D-453C-A3689E61889B}"/>
              </a:ext>
            </a:extLst>
          </p:cNvPr>
          <p:cNvSpPr>
            <a:spLocks noGrp="1"/>
          </p:cNvSpPr>
          <p:nvPr>
            <p:ph type="title"/>
          </p:nvPr>
        </p:nvSpPr>
        <p:spPr>
          <a:xfrm>
            <a:off x="253584" y="2388822"/>
            <a:ext cx="10515600" cy="1325563"/>
          </a:xfrm>
        </p:spPr>
        <p:txBody>
          <a:bodyPr>
            <a:normAutofit/>
          </a:bodyPr>
          <a:lstStyle/>
          <a:p>
            <a:pPr algn="ctr"/>
            <a:r>
              <a:rPr lang="en-US" sz="3600" b="1" dirty="0">
                <a:solidFill>
                  <a:srgbClr val="002060"/>
                </a:solidFill>
                <a:latin typeface="Century Gothic" panose="020B0502020202020204" pitchFamily="34" charset="0"/>
              </a:rPr>
              <a:t>Management of an outbreak of infection in a care setting (TB Case Study)</a:t>
            </a:r>
          </a:p>
        </p:txBody>
      </p:sp>
    </p:spTree>
    <p:extLst>
      <p:ext uri="{BB962C8B-B14F-4D97-AF65-F5344CB8AC3E}">
        <p14:creationId xmlns:p14="http://schemas.microsoft.com/office/powerpoint/2010/main" val="41167466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E852CB-E597-22EF-65AF-B7EA3BD4CF6F}"/>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BB34848A-5279-3006-6350-20089561890C}"/>
              </a:ext>
            </a:extLst>
          </p:cNvPr>
          <p:cNvSpPr>
            <a:spLocks noGrp="1"/>
          </p:cNvSpPr>
          <p:nvPr>
            <p:ph type="title"/>
          </p:nvPr>
        </p:nvSpPr>
        <p:spPr>
          <a:xfrm>
            <a:off x="622283" y="900029"/>
            <a:ext cx="8596668" cy="712556"/>
          </a:xfrm>
        </p:spPr>
        <p:txBody>
          <a:bodyPr>
            <a:normAutofit fontScale="90000"/>
          </a:bodyPr>
          <a:lstStyle/>
          <a:p>
            <a:pPr algn="ctr"/>
            <a:r>
              <a:rPr lang="en-US" b="1" dirty="0">
                <a:solidFill>
                  <a:srgbClr val="002060"/>
                </a:solidFill>
                <a:latin typeface="Century Gothic" panose="020B0502020202020204" pitchFamily="34" charset="0"/>
              </a:rPr>
              <a:t>Early detection</a:t>
            </a:r>
            <a:br>
              <a:rPr lang="en-US" b="1" dirty="0">
                <a:solidFill>
                  <a:srgbClr val="002060"/>
                </a:solidFill>
                <a:latin typeface="Century Gothic" panose="020B0502020202020204" pitchFamily="34" charset="0"/>
              </a:rPr>
            </a:br>
            <a:endParaRPr lang="en-US" b="1" dirty="0"/>
          </a:p>
        </p:txBody>
      </p:sp>
      <p:sp>
        <p:nvSpPr>
          <p:cNvPr id="3" name="Content Placeholder 2">
            <a:extLst>
              <a:ext uri="{FF2B5EF4-FFF2-40B4-BE49-F238E27FC236}">
                <a16:creationId xmlns:a16="http://schemas.microsoft.com/office/drawing/2014/main" id="{F3DE81C4-7497-B6C9-D72F-298F719C2A31}"/>
              </a:ext>
            </a:extLst>
          </p:cNvPr>
          <p:cNvSpPr>
            <a:spLocks noGrp="1"/>
          </p:cNvSpPr>
          <p:nvPr>
            <p:ph idx="1"/>
          </p:nvPr>
        </p:nvSpPr>
        <p:spPr>
          <a:xfrm>
            <a:off x="419726" y="1612585"/>
            <a:ext cx="8799225" cy="5032375"/>
          </a:xfrm>
        </p:spPr>
        <p:txBody>
          <a:bodyPr>
            <a:normAutofit/>
          </a:bodyPr>
          <a:lstStyle/>
          <a:p>
            <a:pPr>
              <a:buFont typeface="Wingdings" pitchFamily="2" charset="2"/>
              <a:buChar char="v"/>
            </a:pPr>
            <a:r>
              <a:rPr lang="en-GB" dirty="0"/>
              <a:t>To stop further transmission, it’s essential to recognise TB patients as soon as possible.</a:t>
            </a:r>
          </a:p>
          <a:p>
            <a:pPr>
              <a:buFont typeface="Wingdings" pitchFamily="2" charset="2"/>
              <a:buChar char="v"/>
            </a:pPr>
            <a:r>
              <a:rPr lang="en-GB" dirty="0"/>
              <a:t>Workers should be trained to identify and report symptoms immediately, including:</a:t>
            </a:r>
          </a:p>
          <a:p>
            <a:pPr lvl="1">
              <a:buFont typeface="Wingdings" pitchFamily="2" charset="2"/>
              <a:buChar char="v"/>
            </a:pPr>
            <a:r>
              <a:rPr lang="en-GB" dirty="0"/>
              <a:t>Tiredness</a:t>
            </a:r>
          </a:p>
          <a:p>
            <a:pPr lvl="1">
              <a:buFont typeface="Wingdings" pitchFamily="2" charset="2"/>
              <a:buChar char="v"/>
            </a:pPr>
            <a:r>
              <a:rPr lang="en-GB" dirty="0"/>
              <a:t>Fever</a:t>
            </a:r>
          </a:p>
          <a:p>
            <a:pPr lvl="1">
              <a:buFont typeface="Wingdings" pitchFamily="2" charset="2"/>
              <a:buChar char="v"/>
            </a:pPr>
            <a:r>
              <a:rPr lang="en-GB" dirty="0"/>
              <a:t>Night sweats</a:t>
            </a:r>
          </a:p>
          <a:p>
            <a:pPr lvl="1">
              <a:buFont typeface="Wingdings" pitchFamily="2" charset="2"/>
              <a:buChar char="v"/>
            </a:pPr>
            <a:r>
              <a:rPr lang="en-GB" dirty="0"/>
              <a:t>Ongoing coughing</a:t>
            </a:r>
          </a:p>
          <a:p>
            <a:pPr lvl="1">
              <a:buFont typeface="Wingdings" pitchFamily="2" charset="2"/>
              <a:buChar char="v"/>
            </a:pPr>
            <a:r>
              <a:rPr lang="en-GB" dirty="0"/>
              <a:t>Unexplained weight loss</a:t>
            </a:r>
          </a:p>
          <a:p>
            <a:pPr>
              <a:buFont typeface="Wingdings" pitchFamily="2" charset="2"/>
              <a:buChar char="v"/>
            </a:pPr>
            <a:r>
              <a:rPr lang="en-GB" dirty="0"/>
              <a:t>Until medical examination and testing confirm whether a resident has tuberculosis:</a:t>
            </a:r>
          </a:p>
          <a:p>
            <a:pPr lvl="1">
              <a:buFont typeface="Wingdings" pitchFamily="2" charset="2"/>
              <a:buChar char="v"/>
            </a:pPr>
            <a:r>
              <a:rPr lang="en-GB" dirty="0"/>
              <a:t>They should be kept apart from others in a well-ventilated room.</a:t>
            </a:r>
          </a:p>
          <a:p>
            <a:pPr>
              <a:buFont typeface="Wingdings" pitchFamily="2" charset="2"/>
              <a:buChar char="v"/>
            </a:pPr>
            <a:r>
              <a:rPr lang="en-GB" dirty="0"/>
              <a:t>Taking prompt action helps protect staff, visitors, and other residents from infection risk (NHS, 2024).</a:t>
            </a:r>
          </a:p>
          <a:p>
            <a:pPr>
              <a:buFont typeface="Wingdings" pitchFamily="2" charset="2"/>
              <a:buChar char="§"/>
            </a:pPr>
            <a:endParaRPr lang="en-US" dirty="0">
              <a:latin typeface="Times New Roman" panose="02020603050405020304" pitchFamily="18" charset="0"/>
              <a:cs typeface="Times New Roman" panose="02020603050405020304" pitchFamily="18" charset="0"/>
            </a:endParaRPr>
          </a:p>
        </p:txBody>
      </p:sp>
      <p:pic>
        <p:nvPicPr>
          <p:cNvPr id="6" name="Picture 6" descr="Tuberculosis (TB ...">
            <a:extLst>
              <a:ext uri="{FF2B5EF4-FFF2-40B4-BE49-F238E27FC236}">
                <a16:creationId xmlns:a16="http://schemas.microsoft.com/office/drawing/2014/main" id="{095A0840-A1A6-9800-EC3A-2D870884678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899" r="5046"/>
          <a:stretch>
            <a:fillRect/>
          </a:stretch>
        </p:blipFill>
        <p:spPr bwMode="auto">
          <a:xfrm>
            <a:off x="8784235" y="3630889"/>
            <a:ext cx="3366461" cy="16145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2059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5C280-4327-A78D-228B-7765C8BB8731}"/>
              </a:ext>
            </a:extLst>
          </p:cNvPr>
          <p:cNvSpPr>
            <a:spLocks noGrp="1"/>
          </p:cNvSpPr>
          <p:nvPr>
            <p:ph type="title"/>
          </p:nvPr>
        </p:nvSpPr>
        <p:spPr>
          <a:xfrm>
            <a:off x="677334" y="609600"/>
            <a:ext cx="8596668" cy="784485"/>
          </a:xfrm>
        </p:spPr>
        <p:txBody>
          <a:bodyPr>
            <a:noAutofit/>
          </a:bodyPr>
          <a:lstStyle/>
          <a:p>
            <a:pPr algn="ctr"/>
            <a:r>
              <a:rPr lang="en-US" b="1" dirty="0">
                <a:solidFill>
                  <a:srgbClr val="002060"/>
                </a:solidFill>
                <a:latin typeface="Century Gothic" panose="020B0502020202020204" pitchFamily="34" charset="0"/>
                <a:cs typeface="Times New Roman" panose="02020603050405020304" pitchFamily="18" charset="0"/>
              </a:rPr>
              <a:t>Infection Control</a:t>
            </a:r>
            <a:br>
              <a:rPr lang="en-US" b="1" dirty="0">
                <a:solidFill>
                  <a:srgbClr val="002060"/>
                </a:solidFill>
                <a:latin typeface="Century Gothic" panose="020B0502020202020204" pitchFamily="34" charset="0"/>
                <a:cs typeface="Times New Roman" panose="02020603050405020304" pitchFamily="18" charset="0"/>
              </a:rPr>
            </a:br>
            <a:endParaRPr lang="en-US" b="1" dirty="0">
              <a:solidFill>
                <a:srgbClr val="002060"/>
              </a:solidFill>
              <a:latin typeface="Century Gothic" panose="020B0502020202020204" pitchFamily="34" charset="0"/>
            </a:endParaRPr>
          </a:p>
        </p:txBody>
      </p:sp>
      <p:sp>
        <p:nvSpPr>
          <p:cNvPr id="3" name="Content Placeholder 2">
            <a:extLst>
              <a:ext uri="{FF2B5EF4-FFF2-40B4-BE49-F238E27FC236}">
                <a16:creationId xmlns:a16="http://schemas.microsoft.com/office/drawing/2014/main" id="{1A2B5591-59B0-FFEA-8BE4-E7FA3A6AC3D1}"/>
              </a:ext>
            </a:extLst>
          </p:cNvPr>
          <p:cNvSpPr>
            <a:spLocks noGrp="1"/>
          </p:cNvSpPr>
          <p:nvPr>
            <p:ph idx="1"/>
          </p:nvPr>
        </p:nvSpPr>
        <p:spPr>
          <a:xfrm>
            <a:off x="169800" y="1586121"/>
            <a:ext cx="9054059" cy="5032375"/>
          </a:xfrm>
        </p:spPr>
        <p:txBody>
          <a:bodyPr>
            <a:normAutofit/>
          </a:bodyPr>
          <a:lstStyle/>
          <a:p>
            <a:pPr>
              <a:buFont typeface="Wingdings" pitchFamily="2" charset="2"/>
              <a:buChar char="v"/>
            </a:pPr>
            <a:r>
              <a:rPr lang="en-GB" sz="2000" dirty="0"/>
              <a:t>Strong measures must be taken to prevent and manage infections.</a:t>
            </a:r>
          </a:p>
          <a:p>
            <a:pPr>
              <a:buFont typeface="Wingdings" pitchFamily="2" charset="2"/>
              <a:buChar char="v"/>
            </a:pPr>
            <a:r>
              <a:rPr lang="en-GB" sz="2000" dirty="0"/>
              <a:t>When treating a suspected or confirmed case, staff must always wear the correct </a:t>
            </a:r>
            <a:r>
              <a:rPr lang="en-GB" sz="2000" b="1" dirty="0"/>
              <a:t>Personal Protective Equipment (PPE)</a:t>
            </a:r>
            <a:r>
              <a:rPr lang="en-GB" sz="2000" dirty="0"/>
              <a:t>, such as:</a:t>
            </a:r>
          </a:p>
          <a:p>
            <a:pPr>
              <a:buFont typeface="Wingdings" pitchFamily="2" charset="2"/>
              <a:buChar char="v"/>
            </a:pPr>
            <a:r>
              <a:rPr lang="en-GB" sz="2000" dirty="0"/>
              <a:t>Masks</a:t>
            </a:r>
          </a:p>
          <a:p>
            <a:pPr>
              <a:buFont typeface="Wingdings" pitchFamily="2" charset="2"/>
              <a:buChar char="v"/>
            </a:pPr>
            <a:r>
              <a:rPr lang="en-GB" sz="2000" dirty="0"/>
              <a:t>Gloves</a:t>
            </a:r>
          </a:p>
          <a:p>
            <a:pPr>
              <a:buFont typeface="Wingdings" pitchFamily="2" charset="2"/>
              <a:buChar char="v"/>
            </a:pPr>
            <a:r>
              <a:rPr lang="en-GB" sz="2000" dirty="0"/>
              <a:t>Disposable aprons</a:t>
            </a:r>
          </a:p>
          <a:p>
            <a:pPr>
              <a:buFont typeface="Wingdings" pitchFamily="2" charset="2"/>
              <a:buChar char="v"/>
            </a:pPr>
            <a:r>
              <a:rPr lang="en-GB" sz="2000" b="1" dirty="0"/>
              <a:t>Windows</a:t>
            </a:r>
            <a:r>
              <a:rPr lang="en-GB" sz="2000" dirty="0"/>
              <a:t> should be opened regularly to let in fresh air, as proper ventilation is important.</a:t>
            </a:r>
          </a:p>
          <a:p>
            <a:pPr>
              <a:buFont typeface="Wingdings" pitchFamily="2" charset="2"/>
              <a:buChar char="v"/>
            </a:pPr>
            <a:r>
              <a:rPr lang="en-GB" sz="2000" b="1" dirty="0"/>
              <a:t>Approved cleaning agents</a:t>
            </a:r>
            <a:r>
              <a:rPr lang="en-GB" sz="2000" dirty="0"/>
              <a:t> should be used to clean and disinfect frequently touched surfaces and shared equipment.</a:t>
            </a:r>
          </a:p>
          <a:p>
            <a:pPr>
              <a:buFont typeface="Wingdings" pitchFamily="2" charset="2"/>
              <a:buChar char="v"/>
            </a:pPr>
            <a:r>
              <a:rPr lang="en-GB" sz="2000" b="1" dirty="0"/>
              <a:t>Waste and laundry</a:t>
            </a:r>
            <a:r>
              <a:rPr lang="en-GB" sz="2000" dirty="0"/>
              <a:t> must be handled carefully and in line with infection control guidelines (Public Health England, 2023).</a:t>
            </a:r>
          </a:p>
          <a:p>
            <a:pPr marL="0" indent="0">
              <a:lnSpc>
                <a:spcPct val="160000"/>
              </a:lnSpc>
              <a:buNone/>
            </a:pPr>
            <a:endParaRPr lang="en-US" sz="2000" dirty="0">
              <a:solidFill>
                <a:srgbClr val="002060"/>
              </a:solidFill>
              <a:latin typeface="Century Gothic" panose="020B0502020202020204" pitchFamily="34" charset="0"/>
              <a:cs typeface="Times New Roman" panose="02020603050405020304" pitchFamily="18" charset="0"/>
            </a:endParaRPr>
          </a:p>
        </p:txBody>
      </p:sp>
      <p:pic>
        <p:nvPicPr>
          <p:cNvPr id="4" name="Picture 6" descr="Tuberculosis (TB ...">
            <a:extLst>
              <a:ext uri="{FF2B5EF4-FFF2-40B4-BE49-F238E27FC236}">
                <a16:creationId xmlns:a16="http://schemas.microsoft.com/office/drawing/2014/main" id="{0A058DF8-58E6-08E9-89F7-3C7BAEB08DE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899" r="5046"/>
          <a:stretch>
            <a:fillRect/>
          </a:stretch>
        </p:blipFill>
        <p:spPr bwMode="auto">
          <a:xfrm>
            <a:off x="8750353" y="1346617"/>
            <a:ext cx="3441647" cy="16505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8224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E2AC6-FF92-400B-828A-96D1B2E73A70}"/>
              </a:ext>
            </a:extLst>
          </p:cNvPr>
          <p:cNvSpPr>
            <a:spLocks noGrp="1"/>
          </p:cNvSpPr>
          <p:nvPr>
            <p:ph type="title"/>
          </p:nvPr>
        </p:nvSpPr>
        <p:spPr>
          <a:xfrm>
            <a:off x="722304" y="320712"/>
            <a:ext cx="8596668" cy="1320800"/>
          </a:xfrm>
        </p:spPr>
        <p:txBody>
          <a:bodyPr/>
          <a:lstStyle/>
          <a:p>
            <a:pPr algn="ctr"/>
            <a:r>
              <a:rPr lang="en-US" b="1" dirty="0">
                <a:solidFill>
                  <a:srgbClr val="002060"/>
                </a:solidFill>
                <a:latin typeface="Century Gothic" panose="020B0502020202020204" pitchFamily="34" charset="0"/>
              </a:rPr>
              <a:t>Communication</a:t>
            </a:r>
          </a:p>
        </p:txBody>
      </p:sp>
      <p:sp>
        <p:nvSpPr>
          <p:cNvPr id="3" name="Content Placeholder 2">
            <a:extLst>
              <a:ext uri="{FF2B5EF4-FFF2-40B4-BE49-F238E27FC236}">
                <a16:creationId xmlns:a16="http://schemas.microsoft.com/office/drawing/2014/main" id="{37E4D523-54D0-52ED-04F7-03544C3BD65C}"/>
              </a:ext>
            </a:extLst>
          </p:cNvPr>
          <p:cNvSpPr>
            <a:spLocks noGrp="1"/>
          </p:cNvSpPr>
          <p:nvPr>
            <p:ph idx="1"/>
          </p:nvPr>
        </p:nvSpPr>
        <p:spPr>
          <a:xfrm>
            <a:off x="0" y="320712"/>
            <a:ext cx="11353800" cy="5862373"/>
          </a:xfrm>
        </p:spPr>
        <p:txBody>
          <a:bodyPr>
            <a:normAutofit/>
          </a:bodyPr>
          <a:lstStyle/>
          <a:p>
            <a:pPr marL="0" indent="0">
              <a:lnSpc>
                <a:spcPct val="150000"/>
              </a:lnSpc>
              <a:buNone/>
            </a:pPr>
            <a:endParaRPr lang="en-US" sz="2400" dirty="0">
              <a:solidFill>
                <a:srgbClr val="002060"/>
              </a:solidFill>
              <a:latin typeface="Century Gothic" panose="020B0502020202020204" pitchFamily="34" charset="0"/>
            </a:endParaRPr>
          </a:p>
          <a:p>
            <a:pPr>
              <a:buFont typeface="Wingdings" pitchFamily="2" charset="2"/>
              <a:buChar char="v"/>
            </a:pPr>
            <a:r>
              <a:rPr lang="en-GB" dirty="0"/>
              <a:t>During an outbreak, </a:t>
            </a:r>
            <a:r>
              <a:rPr lang="en-GB" b="1" dirty="0"/>
              <a:t>rapid and clear communication</a:t>
            </a:r>
            <a:r>
              <a:rPr lang="en-GB" dirty="0"/>
              <a:t> is essential.</a:t>
            </a:r>
          </a:p>
          <a:p>
            <a:pPr>
              <a:buFont typeface="Wingdings" pitchFamily="2" charset="2"/>
              <a:buChar char="v"/>
            </a:pPr>
            <a:r>
              <a:rPr lang="en-GB" dirty="0"/>
              <a:t>The </a:t>
            </a:r>
            <a:r>
              <a:rPr lang="en-GB" b="1" dirty="0"/>
              <a:t>care home manager</a:t>
            </a:r>
            <a:r>
              <a:rPr lang="en-GB" dirty="0"/>
              <a:t> should immediately inform:</a:t>
            </a:r>
          </a:p>
          <a:p>
            <a:pPr>
              <a:buFont typeface="Wingdings" pitchFamily="2" charset="2"/>
              <a:buChar char="v"/>
            </a:pPr>
            <a:r>
              <a:rPr lang="en-GB" dirty="0"/>
              <a:t>The hospital infection control team</a:t>
            </a:r>
          </a:p>
          <a:p>
            <a:pPr>
              <a:buFont typeface="Wingdings" pitchFamily="2" charset="2"/>
              <a:buChar char="v"/>
            </a:pPr>
            <a:r>
              <a:rPr lang="en-GB" dirty="0"/>
              <a:t>The general practitioner (GP)</a:t>
            </a:r>
          </a:p>
          <a:p>
            <a:pPr>
              <a:buFont typeface="Wingdings" pitchFamily="2" charset="2"/>
              <a:buChar char="v"/>
            </a:pPr>
            <a:r>
              <a:rPr lang="en-GB" dirty="0"/>
              <a:t>The local Health Protection Team (HPT)</a:t>
            </a:r>
          </a:p>
          <a:p>
            <a:pPr>
              <a:buFont typeface="Wingdings" pitchFamily="2" charset="2"/>
              <a:buChar char="v"/>
            </a:pPr>
            <a:r>
              <a:rPr lang="en-GB" b="1" dirty="0"/>
              <a:t>Families, residents, and medical staff</a:t>
            </a:r>
            <a:r>
              <a:rPr lang="en-GB" dirty="0"/>
              <a:t> should be kept informed and reassured to prevent panic.</a:t>
            </a:r>
          </a:p>
          <a:p>
            <a:pPr>
              <a:buFont typeface="Wingdings" pitchFamily="2" charset="2"/>
              <a:buChar char="v"/>
            </a:pPr>
            <a:r>
              <a:rPr lang="en-GB" dirty="0"/>
              <a:t>Clear communication helps ensure the </a:t>
            </a:r>
            <a:r>
              <a:rPr lang="en-GB" b="1" dirty="0"/>
              <a:t>right policies are followed</a:t>
            </a:r>
            <a:r>
              <a:rPr lang="en-GB" dirty="0"/>
              <a:t> and supports effective response planning (Department of Health and Social Care, 2024).</a:t>
            </a:r>
          </a:p>
          <a:p>
            <a:endParaRPr lang="en-US" dirty="0"/>
          </a:p>
        </p:txBody>
      </p:sp>
      <p:pic>
        <p:nvPicPr>
          <p:cNvPr id="8" name="Picture 4" descr="Generated image">
            <a:extLst>
              <a:ext uri="{FF2B5EF4-FFF2-40B4-BE49-F238E27FC236}">
                <a16:creationId xmlns:a16="http://schemas.microsoft.com/office/drawing/2014/main" id="{5550C9F9-26B0-1FFF-DAE5-B64F9FA5CF8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1640"/>
          <a:stretch>
            <a:fillRect/>
          </a:stretch>
        </p:blipFill>
        <p:spPr bwMode="auto">
          <a:xfrm>
            <a:off x="2829465" y="4532876"/>
            <a:ext cx="4888596" cy="20044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13707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BF6EE5-C4C6-8F25-A819-43DF1669D3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1493E82-09A1-BC2A-6AF4-FDE14B050C0F}"/>
              </a:ext>
            </a:extLst>
          </p:cNvPr>
          <p:cNvSpPr>
            <a:spLocks noGrp="1"/>
          </p:cNvSpPr>
          <p:nvPr>
            <p:ph type="title"/>
          </p:nvPr>
        </p:nvSpPr>
        <p:spPr/>
        <p:txBody>
          <a:bodyPr/>
          <a:lstStyle/>
          <a:p>
            <a:pPr algn="ctr"/>
            <a:r>
              <a:rPr lang="en-US" b="1" dirty="0">
                <a:solidFill>
                  <a:srgbClr val="002060"/>
                </a:solidFill>
                <a:latin typeface="Century Gothic" panose="020B0502020202020204" pitchFamily="34" charset="0"/>
              </a:rPr>
              <a:t>Staff Training</a:t>
            </a:r>
          </a:p>
        </p:txBody>
      </p:sp>
      <p:sp>
        <p:nvSpPr>
          <p:cNvPr id="3" name="Content Placeholder 2">
            <a:extLst>
              <a:ext uri="{FF2B5EF4-FFF2-40B4-BE49-F238E27FC236}">
                <a16:creationId xmlns:a16="http://schemas.microsoft.com/office/drawing/2014/main" id="{8C4D3889-734E-14FD-CB29-819AD5541926}"/>
              </a:ext>
            </a:extLst>
          </p:cNvPr>
          <p:cNvSpPr>
            <a:spLocks noGrp="1"/>
          </p:cNvSpPr>
          <p:nvPr>
            <p:ph idx="1"/>
          </p:nvPr>
        </p:nvSpPr>
        <p:spPr>
          <a:xfrm>
            <a:off x="0" y="1349828"/>
            <a:ext cx="11353800" cy="5508171"/>
          </a:xfrm>
        </p:spPr>
        <p:txBody>
          <a:bodyPr>
            <a:normAutofit/>
          </a:bodyPr>
          <a:lstStyle/>
          <a:p>
            <a:pPr>
              <a:buFont typeface="Wingdings" pitchFamily="2" charset="2"/>
              <a:buChar char="v"/>
            </a:pPr>
            <a:r>
              <a:rPr lang="en-GB" sz="2000" dirty="0"/>
              <a:t>Training on </a:t>
            </a:r>
            <a:r>
              <a:rPr lang="en-GB" sz="2000" b="1" dirty="0"/>
              <a:t>tuberculosis prevention and control</a:t>
            </a:r>
            <a:r>
              <a:rPr lang="en-GB" sz="2000" dirty="0"/>
              <a:t> should be provided to all employees.</a:t>
            </a:r>
          </a:p>
          <a:p>
            <a:pPr>
              <a:buFont typeface="Wingdings" pitchFamily="2" charset="2"/>
              <a:buChar char="v"/>
            </a:pPr>
            <a:r>
              <a:rPr lang="en-GB" sz="2000" dirty="0"/>
              <a:t>Staff should understand:</a:t>
            </a:r>
          </a:p>
          <a:p>
            <a:pPr>
              <a:buFont typeface="Wingdings" pitchFamily="2" charset="2"/>
              <a:buChar char="v"/>
            </a:pPr>
            <a:r>
              <a:rPr lang="en-GB" sz="2000" dirty="0"/>
              <a:t>How TB spreads</a:t>
            </a:r>
          </a:p>
          <a:p>
            <a:pPr>
              <a:buFont typeface="Wingdings" pitchFamily="2" charset="2"/>
              <a:buChar char="v"/>
            </a:pPr>
            <a:r>
              <a:rPr lang="en-GB" sz="2000" dirty="0"/>
              <a:t>How to use </a:t>
            </a:r>
            <a:r>
              <a:rPr lang="en-GB" sz="2000" b="1" dirty="0"/>
              <a:t>Personal Protective Equipment (PPE)</a:t>
            </a:r>
            <a:r>
              <a:rPr lang="en-GB" sz="2000" dirty="0"/>
              <a:t> correctly</a:t>
            </a:r>
          </a:p>
          <a:p>
            <a:pPr>
              <a:buFont typeface="Wingdings" pitchFamily="2" charset="2"/>
              <a:buChar char="v"/>
            </a:pPr>
            <a:r>
              <a:rPr lang="en-GB" sz="2000" dirty="0"/>
              <a:t>How to </a:t>
            </a:r>
            <a:r>
              <a:rPr lang="en-GB" sz="2000" b="1" dirty="0"/>
              <a:t>clean and disinfect</a:t>
            </a:r>
            <a:r>
              <a:rPr lang="en-GB" sz="2000" dirty="0"/>
              <a:t> safely</a:t>
            </a:r>
          </a:p>
          <a:p>
            <a:pPr>
              <a:buFont typeface="Wingdings" pitchFamily="2" charset="2"/>
              <a:buChar char="v"/>
            </a:pPr>
            <a:r>
              <a:rPr lang="en-GB" sz="2000" b="1" dirty="0"/>
              <a:t>Refresher training sessions</a:t>
            </a:r>
            <a:r>
              <a:rPr lang="en-GB" sz="2000" dirty="0"/>
              <a:t> should be offered regularly to keep staff informed and confident in following procedures.</a:t>
            </a:r>
          </a:p>
          <a:p>
            <a:pPr>
              <a:buFont typeface="Wingdings" pitchFamily="2" charset="2"/>
              <a:buChar char="v"/>
            </a:pPr>
            <a:r>
              <a:rPr lang="en-GB" sz="2000" dirty="0"/>
              <a:t>A consistent and effective outbreak response can be achieved through </a:t>
            </a:r>
            <a:r>
              <a:rPr lang="en-GB" sz="2000" b="1" dirty="0"/>
              <a:t>proper education</a:t>
            </a:r>
            <a:r>
              <a:rPr lang="en-GB" sz="2000" dirty="0"/>
              <a:t>.</a:t>
            </a:r>
          </a:p>
          <a:p>
            <a:pPr marL="0" indent="0">
              <a:lnSpc>
                <a:spcPct val="150000"/>
              </a:lnSpc>
              <a:buNone/>
            </a:pPr>
            <a:endParaRPr lang="en-US" sz="2600" dirty="0">
              <a:solidFill>
                <a:srgbClr val="002060"/>
              </a:solidFill>
              <a:latin typeface="Century Gothic" panose="020B0502020202020204" pitchFamily="34" charset="0"/>
            </a:endParaRPr>
          </a:p>
        </p:txBody>
      </p:sp>
      <p:pic>
        <p:nvPicPr>
          <p:cNvPr id="8" name="Picture 4" descr="Generated image">
            <a:extLst>
              <a:ext uri="{FF2B5EF4-FFF2-40B4-BE49-F238E27FC236}">
                <a16:creationId xmlns:a16="http://schemas.microsoft.com/office/drawing/2014/main" id="{95DD143A-4913-A363-F7C6-0E05C40C192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1640"/>
          <a:stretch>
            <a:fillRect/>
          </a:stretch>
        </p:blipFill>
        <p:spPr bwMode="auto">
          <a:xfrm>
            <a:off x="5088417" y="4927601"/>
            <a:ext cx="3863143" cy="15864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8087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CF48209-8191-573A-608F-C1917D47678B}"/>
              </a:ext>
            </a:extLst>
          </p:cNvPr>
          <p:cNvSpPr>
            <a:spLocks noGrp="1"/>
          </p:cNvSpPr>
          <p:nvPr>
            <p:ph idx="1"/>
          </p:nvPr>
        </p:nvSpPr>
        <p:spPr>
          <a:xfrm>
            <a:off x="164891" y="809469"/>
            <a:ext cx="11353800" cy="6857999"/>
          </a:xfrm>
        </p:spPr>
        <p:txBody>
          <a:bodyPr/>
          <a:lstStyle/>
          <a:p>
            <a:pPr marL="0" indent="0">
              <a:buNone/>
            </a:pPr>
            <a:endParaRPr lang="en-US" sz="2000" dirty="0"/>
          </a:p>
          <a:p>
            <a:pPr>
              <a:buFont typeface="Wingdings" pitchFamily="2" charset="2"/>
              <a:buChar char="v"/>
            </a:pPr>
            <a:r>
              <a:rPr lang="en-GB" dirty="0"/>
              <a:t>The </a:t>
            </a:r>
            <a:r>
              <a:rPr lang="en-GB" b="1" dirty="0"/>
              <a:t>well-being and health</a:t>
            </a:r>
            <a:r>
              <a:rPr lang="en-GB" dirty="0"/>
              <a:t> of residents must always come first.</a:t>
            </a:r>
          </a:p>
          <a:p>
            <a:pPr>
              <a:buFont typeface="Wingdings" pitchFamily="2" charset="2"/>
              <a:buChar char="v"/>
            </a:pPr>
            <a:r>
              <a:rPr lang="en-GB" dirty="0"/>
              <a:t>To reduce infection risk, staff should:</a:t>
            </a:r>
          </a:p>
          <a:p>
            <a:pPr>
              <a:buFont typeface="Wingdings" pitchFamily="2" charset="2"/>
              <a:buChar char="v"/>
            </a:pPr>
            <a:r>
              <a:rPr lang="en-GB" b="1" dirty="0"/>
              <a:t>Restrict visitation</a:t>
            </a:r>
            <a:r>
              <a:rPr lang="en-GB" dirty="0"/>
              <a:t> when needed</a:t>
            </a:r>
          </a:p>
          <a:p>
            <a:pPr>
              <a:buFont typeface="Wingdings" pitchFamily="2" charset="2"/>
              <a:buChar char="v"/>
            </a:pPr>
            <a:r>
              <a:rPr lang="en-GB" b="1" dirty="0"/>
              <a:t>Monitor residents closely</a:t>
            </a:r>
            <a:r>
              <a:rPr lang="en-GB" dirty="0"/>
              <a:t> for any signs of tuberculosis</a:t>
            </a:r>
          </a:p>
          <a:p>
            <a:pPr>
              <a:buFont typeface="Wingdings" pitchFamily="2" charset="2"/>
              <a:buChar char="v"/>
            </a:pPr>
            <a:r>
              <a:rPr lang="en-GB" dirty="0"/>
              <a:t>Provide </a:t>
            </a:r>
            <a:r>
              <a:rPr lang="en-GB" b="1" dirty="0"/>
              <a:t>emotional support and comfort</a:t>
            </a:r>
            <a:r>
              <a:rPr lang="en-GB" dirty="0"/>
              <a:t> to residents who feel worried or anxious.</a:t>
            </a:r>
          </a:p>
          <a:p>
            <a:pPr>
              <a:buFont typeface="Wingdings" pitchFamily="2" charset="2"/>
              <a:buChar char="v"/>
            </a:pPr>
            <a:r>
              <a:rPr lang="en-GB" b="1" dirty="0"/>
              <a:t>Clear communication</a:t>
            </a:r>
            <a:r>
              <a:rPr lang="en-GB" dirty="0"/>
              <a:t> about safety measures helps reduce fear and maintain trust.</a:t>
            </a:r>
          </a:p>
          <a:p>
            <a:pPr>
              <a:buFont typeface="Wingdings" pitchFamily="2" charset="2"/>
              <a:buChar char="v"/>
            </a:pPr>
            <a:endParaRPr lang="en-US" dirty="0"/>
          </a:p>
          <a:p>
            <a:pPr marL="0" indent="0">
              <a:buNone/>
            </a:pPr>
            <a:endParaRPr lang="en-US" sz="2000" dirty="0"/>
          </a:p>
          <a:p>
            <a:endParaRPr lang="en-US" sz="2000" dirty="0"/>
          </a:p>
        </p:txBody>
      </p:sp>
      <p:pic>
        <p:nvPicPr>
          <p:cNvPr id="2" name="Picture 2" descr="Generated image">
            <a:extLst>
              <a:ext uri="{FF2B5EF4-FFF2-40B4-BE49-F238E27FC236}">
                <a16:creationId xmlns:a16="http://schemas.microsoft.com/office/drawing/2014/main" id="{A06E82F5-34F7-2848-3745-6873A4AB89B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46717" y="4628272"/>
            <a:ext cx="5323081" cy="204857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2C64377-691A-D847-62B6-AB0AD80CD87E}"/>
              </a:ext>
            </a:extLst>
          </p:cNvPr>
          <p:cNvSpPr txBox="1"/>
          <p:nvPr/>
        </p:nvSpPr>
        <p:spPr>
          <a:xfrm>
            <a:off x="3575154" y="662277"/>
            <a:ext cx="6100996" cy="646331"/>
          </a:xfrm>
          <a:prstGeom prst="rect">
            <a:avLst/>
          </a:prstGeom>
          <a:noFill/>
        </p:spPr>
        <p:txBody>
          <a:bodyPr wrap="square">
            <a:spAutoFit/>
          </a:bodyPr>
          <a:lstStyle/>
          <a:p>
            <a:pPr marL="0" indent="0">
              <a:buNone/>
            </a:pPr>
            <a:r>
              <a:rPr lang="en-US" sz="3600" b="1" dirty="0">
                <a:solidFill>
                  <a:srgbClr val="002060"/>
                </a:solidFill>
                <a:latin typeface="Century Gothic" panose="020B0502020202020204" pitchFamily="34" charset="0"/>
              </a:rPr>
              <a:t>Resident Safety </a:t>
            </a:r>
          </a:p>
        </p:txBody>
      </p:sp>
    </p:spTree>
    <p:extLst>
      <p:ext uri="{BB962C8B-B14F-4D97-AF65-F5344CB8AC3E}">
        <p14:creationId xmlns:p14="http://schemas.microsoft.com/office/powerpoint/2010/main" val="17340665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6BFDEA-11F0-832A-43D6-E4764A2E94F8}"/>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804D90B-5A68-189C-F9E5-DAF8FFACEF87}"/>
              </a:ext>
            </a:extLst>
          </p:cNvPr>
          <p:cNvSpPr>
            <a:spLocks noGrp="1"/>
          </p:cNvSpPr>
          <p:nvPr>
            <p:ph idx="1"/>
          </p:nvPr>
        </p:nvSpPr>
        <p:spPr>
          <a:xfrm>
            <a:off x="119921" y="944381"/>
            <a:ext cx="11353800" cy="3558608"/>
          </a:xfrm>
        </p:spPr>
        <p:txBody>
          <a:bodyPr>
            <a:normAutofit/>
          </a:bodyPr>
          <a:lstStyle/>
          <a:p>
            <a:pPr marL="0" indent="0">
              <a:buNone/>
            </a:pPr>
            <a:endParaRPr lang="en-US" sz="2000" dirty="0"/>
          </a:p>
          <a:p>
            <a:endParaRPr lang="en-US" sz="2000" dirty="0"/>
          </a:p>
        </p:txBody>
      </p:sp>
      <p:pic>
        <p:nvPicPr>
          <p:cNvPr id="2" name="Picture 2" descr="Generated image">
            <a:extLst>
              <a:ext uri="{FF2B5EF4-FFF2-40B4-BE49-F238E27FC236}">
                <a16:creationId xmlns:a16="http://schemas.microsoft.com/office/drawing/2014/main" id="{701ED355-FF08-022D-6283-EFF3F44D7E7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56604" y="4502989"/>
            <a:ext cx="5527672" cy="213235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C5886E0-D7B5-2DC7-1292-CF45D6E026E1}"/>
              </a:ext>
            </a:extLst>
          </p:cNvPr>
          <p:cNvSpPr txBox="1"/>
          <p:nvPr/>
        </p:nvSpPr>
        <p:spPr>
          <a:xfrm>
            <a:off x="2600112" y="298049"/>
            <a:ext cx="6145966" cy="646331"/>
          </a:xfrm>
          <a:prstGeom prst="rect">
            <a:avLst/>
          </a:prstGeom>
          <a:noFill/>
        </p:spPr>
        <p:txBody>
          <a:bodyPr wrap="square">
            <a:spAutoFit/>
          </a:bodyPr>
          <a:lstStyle/>
          <a:p>
            <a:pPr marL="0" indent="0" algn="ctr">
              <a:buNone/>
            </a:pPr>
            <a:r>
              <a:rPr lang="en-US" sz="3600" b="1" dirty="0">
                <a:solidFill>
                  <a:srgbClr val="002060"/>
                </a:solidFill>
                <a:latin typeface="Century Gothic" panose="020B0502020202020204" pitchFamily="34" charset="0"/>
              </a:rPr>
              <a:t>Review</a:t>
            </a:r>
            <a:r>
              <a:rPr lang="en-GB" sz="3600" b="1" dirty="0">
                <a:solidFill>
                  <a:srgbClr val="002060"/>
                </a:solidFill>
                <a:latin typeface="Century Gothic" panose="020B0502020202020204" pitchFamily="34" charset="0"/>
              </a:rPr>
              <a:t> </a:t>
            </a:r>
          </a:p>
        </p:txBody>
      </p:sp>
      <p:sp>
        <p:nvSpPr>
          <p:cNvPr id="9" name="TextBox 8">
            <a:extLst>
              <a:ext uri="{FF2B5EF4-FFF2-40B4-BE49-F238E27FC236}">
                <a16:creationId xmlns:a16="http://schemas.microsoft.com/office/drawing/2014/main" id="{2C620605-5CED-359E-593F-54B166C58972}"/>
              </a:ext>
            </a:extLst>
          </p:cNvPr>
          <p:cNvSpPr txBox="1"/>
          <p:nvPr/>
        </p:nvSpPr>
        <p:spPr>
          <a:xfrm>
            <a:off x="500332" y="1107937"/>
            <a:ext cx="9730596" cy="2031325"/>
          </a:xfrm>
          <a:prstGeom prst="rect">
            <a:avLst/>
          </a:prstGeom>
          <a:noFill/>
        </p:spPr>
        <p:txBody>
          <a:bodyPr wrap="square">
            <a:spAutoFit/>
          </a:bodyPr>
          <a:lstStyle/>
          <a:p>
            <a:pPr marL="285750" indent="-285750">
              <a:buFont typeface="Wingdings" pitchFamily="2" charset="2"/>
              <a:buChar char="v"/>
            </a:pPr>
            <a:r>
              <a:rPr lang="en-GB" dirty="0"/>
              <a:t>The care setting should </a:t>
            </a:r>
            <a:r>
              <a:rPr lang="en-GB" b="1" dirty="0"/>
              <a:t>assess the measures</a:t>
            </a:r>
            <a:r>
              <a:rPr lang="en-GB" dirty="0"/>
              <a:t> followed after the outbreak is managed.</a:t>
            </a:r>
          </a:p>
          <a:p>
            <a:pPr marL="285750" indent="-285750">
              <a:buFont typeface="Wingdings" pitchFamily="2" charset="2"/>
              <a:buChar char="v"/>
            </a:pPr>
            <a:r>
              <a:rPr lang="en-GB" dirty="0"/>
              <a:t>Identify </a:t>
            </a:r>
            <a:r>
              <a:rPr lang="en-GB" b="1" dirty="0"/>
              <a:t>areas that need improvement</a:t>
            </a:r>
            <a:r>
              <a:rPr lang="en-GB" dirty="0"/>
              <a:t> to strengthen future responses.</a:t>
            </a:r>
          </a:p>
          <a:p>
            <a:pPr marL="285750" indent="-285750">
              <a:buFont typeface="Wingdings" pitchFamily="2" charset="2"/>
              <a:buChar char="v"/>
            </a:pPr>
            <a:r>
              <a:rPr lang="en-GB" dirty="0"/>
              <a:t>A </a:t>
            </a:r>
            <a:r>
              <a:rPr lang="en-GB" b="1" dirty="0"/>
              <a:t>thorough review</a:t>
            </a:r>
            <a:r>
              <a:rPr lang="en-GB" dirty="0"/>
              <a:t> should be carried out with management and staff to discuss:</a:t>
            </a:r>
          </a:p>
          <a:p>
            <a:pPr marL="285750" indent="-285750">
              <a:buFont typeface="Wingdings" pitchFamily="2" charset="2"/>
              <a:buChar char="v"/>
            </a:pPr>
            <a:r>
              <a:rPr lang="en-GB" dirty="0"/>
              <a:t>  What went well</a:t>
            </a:r>
          </a:p>
          <a:p>
            <a:pPr marL="285750" indent="-285750">
              <a:buFont typeface="Wingdings" pitchFamily="2" charset="2"/>
              <a:buChar char="v"/>
            </a:pPr>
            <a:r>
              <a:rPr lang="en-GB" dirty="0"/>
              <a:t> What could be improved for future outbreaks</a:t>
            </a:r>
          </a:p>
          <a:p>
            <a:pPr marL="285750" indent="-285750">
              <a:buFont typeface="Wingdings" pitchFamily="2" charset="2"/>
              <a:buChar char="v"/>
            </a:pPr>
            <a:r>
              <a:rPr lang="en-GB" dirty="0"/>
              <a:t>The </a:t>
            </a:r>
            <a:r>
              <a:rPr lang="en-GB" b="1" dirty="0"/>
              <a:t>infection control policy</a:t>
            </a:r>
            <a:r>
              <a:rPr lang="en-GB" dirty="0"/>
              <a:t> should be updated based on lessons learned to ensure better preparedness (Care Quality Commission, 2023; NICE, 2023).</a:t>
            </a:r>
          </a:p>
        </p:txBody>
      </p:sp>
    </p:spTree>
    <p:extLst>
      <p:ext uri="{BB962C8B-B14F-4D97-AF65-F5344CB8AC3E}">
        <p14:creationId xmlns:p14="http://schemas.microsoft.com/office/powerpoint/2010/main" val="31667100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3144A8-2964-8843-52E2-1DDCA52430AB}"/>
              </a:ext>
            </a:extLst>
          </p:cNvPr>
          <p:cNvSpPr>
            <a:spLocks noGrp="1"/>
          </p:cNvSpPr>
          <p:nvPr>
            <p:ph idx="1"/>
          </p:nvPr>
        </p:nvSpPr>
        <p:spPr>
          <a:xfrm>
            <a:off x="0" y="0"/>
            <a:ext cx="12192000" cy="6858000"/>
          </a:xfrm>
        </p:spPr>
        <p:txBody>
          <a:bodyPr>
            <a:normAutofit/>
          </a:bodyPr>
          <a:lstStyle/>
          <a:p>
            <a:pPr marL="0" indent="0">
              <a:buNone/>
            </a:pPr>
            <a:r>
              <a:rPr lang="en-GB" sz="2000" dirty="0"/>
              <a:t>           </a:t>
            </a:r>
          </a:p>
          <a:p>
            <a:pPr marL="0" indent="0">
              <a:buNone/>
            </a:pPr>
            <a:r>
              <a:rPr lang="en-GB" sz="2000" dirty="0"/>
              <a:t>                                                                   </a:t>
            </a:r>
            <a:r>
              <a:rPr lang="en-GB" dirty="0"/>
              <a:t>Reference</a:t>
            </a:r>
          </a:p>
          <a:p>
            <a:endParaRPr lang="en-GB" sz="2000" dirty="0"/>
          </a:p>
          <a:p>
            <a:pPr>
              <a:buFont typeface="Wingdings" pitchFamily="2" charset="2"/>
              <a:buChar char="v"/>
            </a:pPr>
            <a:r>
              <a:rPr lang="en-GB" sz="2000" dirty="0"/>
              <a:t>NHS (2024) </a:t>
            </a:r>
            <a:r>
              <a:rPr lang="en-GB" sz="2000" i="1" dirty="0"/>
              <a:t>Tuberculosis (TB).</a:t>
            </a:r>
            <a:r>
              <a:rPr lang="en-GB" sz="2000" dirty="0"/>
              <a:t> Available at: </a:t>
            </a:r>
            <a:r>
              <a:rPr lang="en-GB" sz="2000" dirty="0">
                <a:hlinkClick r:id="rId2"/>
              </a:rPr>
              <a:t>https://www.nhs.uk/conditions/tuberculosis-tb/</a:t>
            </a:r>
            <a:r>
              <a:rPr lang="en-GB" sz="2000" dirty="0"/>
              <a:t> (Accessed: 27 October 2025).</a:t>
            </a:r>
          </a:p>
          <a:p>
            <a:pPr>
              <a:buFont typeface="Wingdings" pitchFamily="2" charset="2"/>
              <a:buChar char="v"/>
            </a:pPr>
            <a:endParaRPr lang="en-GB" sz="2000" dirty="0"/>
          </a:p>
          <a:p>
            <a:pPr>
              <a:buFont typeface="Wingdings" pitchFamily="2" charset="2"/>
              <a:buChar char="v"/>
            </a:pPr>
            <a:r>
              <a:rPr lang="en-GB" sz="2000" dirty="0"/>
              <a:t>Public Health England (2023) </a:t>
            </a:r>
            <a:r>
              <a:rPr lang="en-GB" sz="2000" i="1" dirty="0"/>
              <a:t>Infection prevention and control in care settings.</a:t>
            </a:r>
            <a:r>
              <a:rPr lang="en-GB" sz="2000" dirty="0"/>
              <a:t> Available at: https://</a:t>
            </a:r>
            <a:r>
              <a:rPr lang="en-GB" sz="2000" dirty="0" err="1"/>
              <a:t>www.gov.uk</a:t>
            </a:r>
            <a:r>
              <a:rPr lang="en-GB" sz="2000" dirty="0"/>
              <a:t>/government/publications/infection-prevention-and-control-in-care-settings (Accessed: 27 October 2025).</a:t>
            </a:r>
          </a:p>
          <a:p>
            <a:pPr>
              <a:buFont typeface="Wingdings" pitchFamily="2" charset="2"/>
              <a:buChar char="v"/>
            </a:pPr>
            <a:r>
              <a:rPr lang="en-GB" sz="2000" dirty="0"/>
              <a:t>Department of Health and Social Care (2024) </a:t>
            </a:r>
            <a:r>
              <a:rPr lang="en-GB" sz="2000" i="1" dirty="0"/>
              <a:t>Health protection: guidance and advice.</a:t>
            </a:r>
            <a:r>
              <a:rPr lang="en-GB" sz="2000" dirty="0"/>
              <a:t> Available at: https://</a:t>
            </a:r>
            <a:r>
              <a:rPr lang="en-GB" sz="2000" dirty="0" err="1"/>
              <a:t>www.gov.uk</a:t>
            </a:r>
            <a:r>
              <a:rPr lang="en-GB" sz="2000" dirty="0"/>
              <a:t>/government/collections/health-protection-guidance-and-advice (Accessed: 27 October 2025).</a:t>
            </a:r>
          </a:p>
          <a:p>
            <a:pPr>
              <a:buFont typeface="Wingdings" pitchFamily="2" charset="2"/>
              <a:buChar char="v"/>
            </a:pPr>
            <a:r>
              <a:rPr lang="en-GB" sz="2000" dirty="0"/>
              <a:t>Care Quality Commission (2023) </a:t>
            </a:r>
            <a:r>
              <a:rPr lang="en-GB" sz="2000" i="1" dirty="0"/>
              <a:t>Infection prevention and control in care homes.</a:t>
            </a:r>
            <a:r>
              <a:rPr lang="en-GB" sz="2000" dirty="0"/>
              <a:t> Available at: https://</a:t>
            </a:r>
            <a:r>
              <a:rPr lang="en-GB" sz="2000" dirty="0" err="1"/>
              <a:t>www.cqc.org.uk</a:t>
            </a:r>
            <a:r>
              <a:rPr lang="en-GB" sz="2000" dirty="0"/>
              <a:t>/guidance-providers/adult-social-care/infection-prevention-and-control-care-homes (Accessed: 27 October 2025).</a:t>
            </a:r>
          </a:p>
          <a:p>
            <a:pPr>
              <a:buFont typeface="Wingdings" pitchFamily="2" charset="2"/>
              <a:buChar char="v"/>
            </a:pPr>
            <a:r>
              <a:rPr lang="en-GB" sz="2000" dirty="0"/>
              <a:t>National Institute for Health and Care Excellence (NICE) (2023) </a:t>
            </a:r>
            <a:r>
              <a:rPr lang="en-GB" sz="2000" i="1" dirty="0"/>
              <a:t>Infection prevention and control.</a:t>
            </a:r>
            <a:r>
              <a:rPr lang="en-GB" sz="2000" dirty="0"/>
              <a:t> Available at: https://</a:t>
            </a:r>
            <a:r>
              <a:rPr lang="en-GB" sz="2000" dirty="0" err="1"/>
              <a:t>www.nice.org.uk</a:t>
            </a:r>
            <a:r>
              <a:rPr lang="en-GB" sz="2000" dirty="0"/>
              <a:t>/guidance/ng97 (Accessed: 27 October 2025).</a:t>
            </a:r>
            <a:endParaRPr lang="en-US" sz="2000" dirty="0"/>
          </a:p>
        </p:txBody>
      </p:sp>
    </p:spTree>
    <p:extLst>
      <p:ext uri="{BB962C8B-B14F-4D97-AF65-F5344CB8AC3E}">
        <p14:creationId xmlns:p14="http://schemas.microsoft.com/office/powerpoint/2010/main" val="24141754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E4592-3C1D-581C-BC0B-355F3C41F5C3}"/>
              </a:ext>
            </a:extLst>
          </p:cNvPr>
          <p:cNvSpPr txBox="1">
            <a:spLocks noGrp="1"/>
          </p:cNvSpPr>
          <p:nvPr>
            <p:ph type="ctrTitle"/>
          </p:nvPr>
        </p:nvSpPr>
        <p:spPr>
          <a:xfrm>
            <a:off x="4974337" y="1265314"/>
            <a:ext cx="4299666" cy="3249131"/>
          </a:xfrm>
        </p:spPr>
        <p:txBody>
          <a:bodyPr>
            <a:normAutofit/>
          </a:bodyPr>
          <a:lstStyle/>
          <a:p>
            <a:pPr lvl="0" algn="l">
              <a:lnSpc>
                <a:spcPct val="90000"/>
              </a:lnSpc>
            </a:pPr>
            <a:r>
              <a:rPr lang="en-GB" sz="1400">
                <a:latin typeface="Arial" pitchFamily="34"/>
                <a:cs typeface="Arial" pitchFamily="34"/>
              </a:rPr>
              <a:t>Student name:  Luz Diaz Alarcon</a:t>
            </a:r>
            <a:br>
              <a:rPr lang="en-GB" sz="1400">
                <a:latin typeface="Arial" pitchFamily="34"/>
                <a:cs typeface="Arial" pitchFamily="34"/>
              </a:rPr>
            </a:br>
            <a:br>
              <a:rPr lang="en-GB" sz="1400">
                <a:latin typeface="Arial" pitchFamily="34"/>
                <a:cs typeface="Arial" pitchFamily="34"/>
              </a:rPr>
            </a:br>
            <a:r>
              <a:rPr lang="en-GB" sz="1400">
                <a:latin typeface="Arial" pitchFamily="34"/>
                <a:cs typeface="Arial" pitchFamily="34"/>
              </a:rPr>
              <a:t>Student ID: 2439120</a:t>
            </a:r>
            <a:br>
              <a:rPr lang="en-GB" sz="1400">
                <a:latin typeface="Arial" pitchFamily="34"/>
                <a:cs typeface="Arial" pitchFamily="34"/>
              </a:rPr>
            </a:br>
            <a:br>
              <a:rPr lang="en-GB" sz="1400">
                <a:latin typeface="Arial" pitchFamily="34"/>
                <a:cs typeface="Arial" pitchFamily="34"/>
              </a:rPr>
            </a:br>
            <a:r>
              <a:rPr lang="en-GB" sz="1400">
                <a:latin typeface="Arial" pitchFamily="34"/>
                <a:cs typeface="Arial" pitchFamily="34"/>
              </a:rPr>
              <a:t>Module name:  Introduction to  Public Health</a:t>
            </a:r>
            <a:br>
              <a:rPr lang="en-GB" sz="1400">
                <a:latin typeface="Arial" pitchFamily="34"/>
                <a:cs typeface="Arial" pitchFamily="34"/>
              </a:rPr>
            </a:br>
            <a:br>
              <a:rPr lang="en-GB" sz="1400">
                <a:latin typeface="Arial" pitchFamily="34"/>
                <a:cs typeface="Arial" pitchFamily="34"/>
              </a:rPr>
            </a:br>
            <a:r>
              <a:rPr lang="en-GB" sz="1400">
                <a:latin typeface="Arial" pitchFamily="34"/>
                <a:cs typeface="Arial" pitchFamily="34"/>
              </a:rPr>
              <a:t>Module code: LCHS4008</a:t>
            </a:r>
            <a:br>
              <a:rPr lang="en-GB" sz="1400">
                <a:latin typeface="Arial" pitchFamily="34"/>
                <a:cs typeface="Arial" pitchFamily="34"/>
              </a:rPr>
            </a:br>
            <a:br>
              <a:rPr lang="en-GB" sz="1400">
                <a:latin typeface="Arial" pitchFamily="34"/>
                <a:cs typeface="Arial" pitchFamily="34"/>
              </a:rPr>
            </a:br>
            <a:r>
              <a:rPr lang="en-GB" sz="1400">
                <a:latin typeface="Arial" pitchFamily="34"/>
                <a:cs typeface="Arial" pitchFamily="34"/>
              </a:rPr>
              <a:t>Lecturer name:  Dr. Petronella Ganza</a:t>
            </a:r>
            <a:br>
              <a:rPr lang="en-GB" sz="1400">
                <a:latin typeface="Arial" pitchFamily="34"/>
                <a:cs typeface="Arial" pitchFamily="34"/>
              </a:rPr>
            </a:br>
            <a:br>
              <a:rPr lang="en-GB" sz="1400">
                <a:latin typeface="Arial" pitchFamily="34"/>
                <a:cs typeface="Arial" pitchFamily="34"/>
              </a:rPr>
            </a:br>
            <a:r>
              <a:rPr lang="en-GB" sz="1400">
                <a:latin typeface="Arial" pitchFamily="34"/>
                <a:cs typeface="Arial" pitchFamily="34"/>
              </a:rPr>
              <a:t>Assignment title: Group Discussion</a:t>
            </a:r>
            <a:br>
              <a:rPr lang="en-GB" sz="1400">
                <a:latin typeface="Arial" pitchFamily="34"/>
                <a:cs typeface="Arial" pitchFamily="34"/>
              </a:rPr>
            </a:br>
            <a:endParaRPr lang="en-GB" sz="1400">
              <a:latin typeface="Arial" pitchFamily="34"/>
              <a:cs typeface="Arial" pitchFamily="34"/>
            </a:endParaRPr>
          </a:p>
        </p:txBody>
      </p:sp>
      <p:sp>
        <p:nvSpPr>
          <p:cNvPr id="3" name="Subtitle 2">
            <a:extLst>
              <a:ext uri="{FF2B5EF4-FFF2-40B4-BE49-F238E27FC236}">
                <a16:creationId xmlns:a16="http://schemas.microsoft.com/office/drawing/2014/main" id="{63BD2598-56AF-1E06-0025-069C001E8ACD}"/>
              </a:ext>
            </a:extLst>
          </p:cNvPr>
          <p:cNvSpPr txBox="1">
            <a:spLocks noGrp="1"/>
          </p:cNvSpPr>
          <p:nvPr>
            <p:ph type="subTitle" idx="1"/>
          </p:nvPr>
        </p:nvSpPr>
        <p:spPr>
          <a:xfrm>
            <a:off x="4974336" y="4514446"/>
            <a:ext cx="4299666" cy="871042"/>
          </a:xfrm>
        </p:spPr>
        <p:txBody>
          <a:bodyPr>
            <a:normAutofit/>
          </a:bodyPr>
          <a:lstStyle/>
          <a:p>
            <a:pPr lvl="0" algn="l"/>
            <a:endParaRPr lang="en-US"/>
          </a:p>
          <a:p>
            <a:pPr lvl="0" algn="l"/>
            <a:endParaRPr lang="en-GB"/>
          </a:p>
        </p:txBody>
      </p:sp>
      <p:pic>
        <p:nvPicPr>
          <p:cNvPr id="4" name="Picture 3">
            <a:extLst>
              <a:ext uri="{FF2B5EF4-FFF2-40B4-BE49-F238E27FC236}">
                <a16:creationId xmlns:a16="http://schemas.microsoft.com/office/drawing/2014/main" id="{ACC99FBA-772C-835A-DE89-5177047E3E8A}"/>
              </a:ext>
            </a:extLst>
          </p:cNvPr>
          <p:cNvPicPr>
            <a:picLocks noChangeAspect="1"/>
          </p:cNvPicPr>
          <p:nvPr/>
        </p:nvPicPr>
        <p:blipFill>
          <a:blip r:embed="rId2"/>
          <a:stretch>
            <a:fillRect/>
          </a:stretch>
        </p:blipFill>
        <p:spPr>
          <a:xfrm>
            <a:off x="888604" y="2273934"/>
            <a:ext cx="3765692" cy="2318101"/>
          </a:xfrm>
          <a:prstGeom prst="rect">
            <a:avLst/>
          </a:prstGeom>
          <a:noFill/>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D7A34A6A-0DAC-A371-2137-D7D68F65DB62}"/>
              </a:ext>
            </a:extLst>
          </p:cNvPr>
          <p:cNvPicPr>
            <a:picLocks noChangeAspect="1"/>
          </p:cNvPicPr>
          <p:nvPr/>
        </p:nvPicPr>
        <p:blipFill>
          <a:blip r:embed="rId2"/>
          <a:stretch>
            <a:fillRect/>
          </a:stretch>
        </p:blipFill>
        <p:spPr>
          <a:xfrm>
            <a:off x="1126540" y="0"/>
            <a:ext cx="8398462" cy="4915814"/>
          </a:xfrm>
          <a:prstGeom prst="rect">
            <a:avLst/>
          </a:prstGeom>
          <a:noFill/>
          <a:ln cap="rnd">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835AE-18A1-EB13-9645-9F3C67A11C65}"/>
              </a:ext>
            </a:extLst>
          </p:cNvPr>
          <p:cNvSpPr txBox="1">
            <a:spLocks noGrp="1"/>
          </p:cNvSpPr>
          <p:nvPr>
            <p:ph type="title"/>
          </p:nvPr>
        </p:nvSpPr>
        <p:spPr/>
        <p:txBody>
          <a:bodyPr anchorCtr="1"/>
          <a:lstStyle/>
          <a:p>
            <a:pPr lvl="0" algn="ctr"/>
            <a:r>
              <a:rPr lang="en-US" sz="2400">
                <a:solidFill>
                  <a:srgbClr val="000000"/>
                </a:solidFill>
              </a:rPr>
              <a:t>Case study 3 : Tuberculosis ( TB )</a:t>
            </a:r>
            <a:br>
              <a:rPr lang="en-US" sz="2400">
                <a:solidFill>
                  <a:srgbClr val="000000"/>
                </a:solidFill>
              </a:rPr>
            </a:br>
            <a:endParaRPr lang="en-GB" sz="1800">
              <a:solidFill>
                <a:srgbClr val="000000"/>
              </a:solidFill>
            </a:endParaRPr>
          </a:p>
        </p:txBody>
      </p:sp>
      <p:sp>
        <p:nvSpPr>
          <p:cNvPr id="3" name="Content Placeholder 2">
            <a:extLst>
              <a:ext uri="{FF2B5EF4-FFF2-40B4-BE49-F238E27FC236}">
                <a16:creationId xmlns:a16="http://schemas.microsoft.com/office/drawing/2014/main" id="{17EAD2CE-2A23-A9D4-A499-D8A23AF14DAA}"/>
              </a:ext>
            </a:extLst>
          </p:cNvPr>
          <p:cNvSpPr txBox="1">
            <a:spLocks noGrp="1"/>
          </p:cNvSpPr>
          <p:nvPr>
            <p:ph idx="1"/>
          </p:nvPr>
        </p:nvSpPr>
        <p:spPr>
          <a:xfrm>
            <a:off x="838203" y="1862203"/>
            <a:ext cx="10515600" cy="4823889"/>
          </a:xfrm>
        </p:spPr>
        <p:txBody>
          <a:bodyPr/>
          <a:lstStyle/>
          <a:p>
            <a:pPr lvl="0" algn="just">
              <a:lnSpc>
                <a:spcPct val="150000"/>
              </a:lnSpc>
            </a:pPr>
            <a:r>
              <a:rPr lang="en-US" sz="1100">
                <a:latin typeface="Arial" pitchFamily="34"/>
                <a:cs typeface="Arial" pitchFamily="34"/>
              </a:rPr>
              <a:t>Tuberculosis is a disease , caused by Bacteria ( Mycobacterium tuberculosis ).  airborne disease that affect special the lungs, commun symptoms : persistent caught, fever and chest pain.</a:t>
            </a:r>
          </a:p>
          <a:p>
            <a:pPr lvl="0" algn="just">
              <a:lnSpc>
                <a:spcPct val="150000"/>
              </a:lnSpc>
            </a:pPr>
            <a:r>
              <a:rPr lang="en-US" sz="1100">
                <a:latin typeface="Arial" pitchFamily="34"/>
                <a:cs typeface="Arial" pitchFamily="34"/>
              </a:rPr>
              <a:t>It can spread through close contact with people who have active TB and  symptoms.</a:t>
            </a:r>
          </a:p>
          <a:p>
            <a:pPr lvl="0" algn="just">
              <a:lnSpc>
                <a:spcPct val="150000"/>
              </a:lnSpc>
            </a:pPr>
            <a:r>
              <a:rPr lang="en-US" sz="1100">
                <a:latin typeface="Arial" pitchFamily="34"/>
                <a:cs typeface="Arial" pitchFamily="34"/>
              </a:rPr>
              <a:t>Treatments: there is a vaccine for TB , Bacisillus Calmette( BCG ) , antibiotics and drugs either.</a:t>
            </a:r>
          </a:p>
          <a:p>
            <a:pPr lvl="0" algn="just">
              <a:lnSpc>
                <a:spcPct val="150000"/>
              </a:lnSpc>
            </a:pPr>
            <a:r>
              <a:rPr lang="en-US" sz="1100">
                <a:latin typeface="Arial" pitchFamily="34"/>
                <a:cs typeface="Arial" pitchFamily="34"/>
              </a:rPr>
              <a:t>TB is the world’s oldest pandemic ,accumulate that cause billions of deaths in the UK</a:t>
            </a:r>
            <a:endParaRPr lang="en-GB" sz="1100">
              <a:latin typeface="Arial" pitchFamily="34"/>
              <a:cs typeface="Arial" pitchFamily="34"/>
            </a:endParaRPr>
          </a:p>
        </p:txBody>
      </p:sp>
      <p:pic>
        <p:nvPicPr>
          <p:cNvPr id="4" name="Picture 3">
            <a:extLst>
              <a:ext uri="{FF2B5EF4-FFF2-40B4-BE49-F238E27FC236}">
                <a16:creationId xmlns:a16="http://schemas.microsoft.com/office/drawing/2014/main" id="{1D06F672-EEE5-BD21-AA5A-18D382D319D1}"/>
              </a:ext>
            </a:extLst>
          </p:cNvPr>
          <p:cNvPicPr>
            <a:picLocks noChangeAspect="1"/>
          </p:cNvPicPr>
          <p:nvPr/>
        </p:nvPicPr>
        <p:blipFill>
          <a:blip r:embed="rId2"/>
          <a:stretch>
            <a:fillRect/>
          </a:stretch>
        </p:blipFill>
        <p:spPr>
          <a:xfrm>
            <a:off x="2406700" y="3884371"/>
            <a:ext cx="5391302" cy="2725753"/>
          </a:xfrm>
          <a:prstGeom prst="rect">
            <a:avLst/>
          </a:prstGeom>
          <a:noFill/>
          <a:ln cap="rnd">
            <a:noFill/>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5">
            <a:extLst>
              <a:ext uri="{FF2B5EF4-FFF2-40B4-BE49-F238E27FC236}">
                <a16:creationId xmlns:a16="http://schemas.microsoft.com/office/drawing/2014/main" id="{29AF6443-52FC-1B0F-C0EC-504212E30C25}"/>
              </a:ext>
            </a:extLst>
          </p:cNvPr>
          <p:cNvPicPr>
            <a:picLocks noChangeAspect="1"/>
          </p:cNvPicPr>
          <p:nvPr/>
        </p:nvPicPr>
        <p:blipFill>
          <a:blip r:embed="rId2"/>
          <a:stretch>
            <a:fillRect/>
          </a:stretch>
        </p:blipFill>
        <p:spPr>
          <a:xfrm>
            <a:off x="472187" y="147190"/>
            <a:ext cx="5134127" cy="3083192"/>
          </a:xfrm>
          <a:prstGeom prst="rect">
            <a:avLst/>
          </a:prstGeom>
          <a:noFill/>
          <a:ln cap="rnd">
            <a:noFill/>
          </a:ln>
        </p:spPr>
      </p:pic>
      <p:pic>
        <p:nvPicPr>
          <p:cNvPr id="3" name="Picture 6">
            <a:extLst>
              <a:ext uri="{FF2B5EF4-FFF2-40B4-BE49-F238E27FC236}">
                <a16:creationId xmlns:a16="http://schemas.microsoft.com/office/drawing/2014/main" id="{806F1C90-0169-8EF3-C1C4-7AD4CDB2B952}"/>
              </a:ext>
            </a:extLst>
          </p:cNvPr>
          <p:cNvPicPr>
            <a:picLocks noChangeAspect="1"/>
          </p:cNvPicPr>
          <p:nvPr/>
        </p:nvPicPr>
        <p:blipFill>
          <a:blip r:embed="rId3"/>
          <a:stretch>
            <a:fillRect/>
          </a:stretch>
        </p:blipFill>
        <p:spPr>
          <a:xfrm>
            <a:off x="7007961" y="2143125"/>
            <a:ext cx="4711848" cy="4323511"/>
          </a:xfrm>
          <a:prstGeom prst="rect">
            <a:avLst/>
          </a:prstGeom>
          <a:noFill/>
          <a:ln cap="rnd">
            <a:noFill/>
          </a:ln>
        </p:spPr>
      </p:pic>
      <p:sp>
        <p:nvSpPr>
          <p:cNvPr id="4" name="Title 1">
            <a:extLst>
              <a:ext uri="{FF2B5EF4-FFF2-40B4-BE49-F238E27FC236}">
                <a16:creationId xmlns:a16="http://schemas.microsoft.com/office/drawing/2014/main" id="{617B84F1-85FA-9B9C-BA08-1E98D9E10F3F}"/>
              </a:ext>
            </a:extLst>
          </p:cNvPr>
          <p:cNvSpPr txBox="1">
            <a:spLocks noGrp="1"/>
          </p:cNvSpPr>
          <p:nvPr>
            <p:ph type="title"/>
          </p:nvPr>
        </p:nvSpPr>
        <p:spPr>
          <a:xfrm>
            <a:off x="0" y="58521"/>
            <a:ext cx="12191996" cy="6799478"/>
          </a:xfrm>
        </p:spPr>
        <p:txBody>
          <a:bodyPr/>
          <a:lstStyle/>
          <a:p>
            <a:endParaRPr lang="en-US"/>
          </a:p>
        </p:txBody>
      </p:sp>
      <p:pic>
        <p:nvPicPr>
          <p:cNvPr id="5" name="Content Placeholder 3">
            <a:extLst>
              <a:ext uri="{FF2B5EF4-FFF2-40B4-BE49-F238E27FC236}">
                <a16:creationId xmlns:a16="http://schemas.microsoft.com/office/drawing/2014/main" id="{B915967B-21D2-05F6-0259-AE5091B2B48A}"/>
              </a:ext>
            </a:extLst>
          </p:cNvPr>
          <p:cNvPicPr>
            <a:picLocks noGrp="1" noChangeAspect="1"/>
          </p:cNvPicPr>
          <p:nvPr>
            <p:ph idx="1"/>
          </p:nvPr>
        </p:nvPicPr>
        <p:blipFill>
          <a:blip r:embed="rId4"/>
          <a:stretch>
            <a:fillRect/>
          </a:stretch>
        </p:blipFill>
        <p:spPr>
          <a:xfrm>
            <a:off x="7007961" y="269821"/>
            <a:ext cx="4991663" cy="2575791"/>
          </a:xfrm>
        </p:spPr>
      </p:pic>
      <p:pic>
        <p:nvPicPr>
          <p:cNvPr id="6" name="Picture 4">
            <a:extLst>
              <a:ext uri="{FF2B5EF4-FFF2-40B4-BE49-F238E27FC236}">
                <a16:creationId xmlns:a16="http://schemas.microsoft.com/office/drawing/2014/main" id="{601A90E8-A571-83FB-F50B-928B4F641ECD}"/>
              </a:ext>
            </a:extLst>
          </p:cNvPr>
          <p:cNvPicPr>
            <a:picLocks noChangeAspect="1"/>
          </p:cNvPicPr>
          <p:nvPr/>
        </p:nvPicPr>
        <p:blipFill>
          <a:blip r:embed="rId5"/>
          <a:stretch>
            <a:fillRect/>
          </a:stretch>
        </p:blipFill>
        <p:spPr>
          <a:xfrm>
            <a:off x="472187" y="3230383"/>
            <a:ext cx="5134127" cy="3357795"/>
          </a:xfrm>
          <a:prstGeom prst="rect">
            <a:avLst/>
          </a:prstGeom>
          <a:noFill/>
          <a:ln cap="rnd">
            <a:noFill/>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039BA-5630-CFA5-6368-63D7C733DA0B}"/>
              </a:ext>
            </a:extLst>
          </p:cNvPr>
          <p:cNvSpPr txBox="1">
            <a:spLocks noGrp="1"/>
          </p:cNvSpPr>
          <p:nvPr>
            <p:ph type="title"/>
          </p:nvPr>
        </p:nvSpPr>
        <p:spPr/>
        <p:txBody>
          <a:bodyPr/>
          <a:lstStyle/>
          <a:p>
            <a:pPr lvl="0"/>
            <a:r>
              <a:rPr lang="en-US" sz="2400">
                <a:solidFill>
                  <a:srgbClr val="000000"/>
                </a:solidFill>
              </a:rPr>
              <a:t>The impact of an outbreak of an infectious disease on the lives of the residents and the people around then.</a:t>
            </a:r>
            <a:endParaRPr lang="en-GB" sz="2400">
              <a:solidFill>
                <a:srgbClr val="000000"/>
              </a:solidFill>
            </a:endParaRPr>
          </a:p>
        </p:txBody>
      </p:sp>
      <p:sp>
        <p:nvSpPr>
          <p:cNvPr id="3" name="Content Placeholder 2">
            <a:extLst>
              <a:ext uri="{FF2B5EF4-FFF2-40B4-BE49-F238E27FC236}">
                <a16:creationId xmlns:a16="http://schemas.microsoft.com/office/drawing/2014/main" id="{2C6003A0-8C46-7B69-52C0-8A9393FC9BB5}"/>
              </a:ext>
            </a:extLst>
          </p:cNvPr>
          <p:cNvSpPr txBox="1">
            <a:spLocks noGrp="1"/>
          </p:cNvSpPr>
          <p:nvPr>
            <p:ph idx="1"/>
          </p:nvPr>
        </p:nvSpPr>
        <p:spPr>
          <a:xfrm>
            <a:off x="706529" y="1549862"/>
            <a:ext cx="10515600" cy="4692938"/>
          </a:xfrm>
        </p:spPr>
        <p:txBody>
          <a:bodyPr>
            <a:normAutofit/>
          </a:bodyPr>
          <a:lstStyle/>
          <a:p>
            <a:pPr marL="0" lvl="0" indent="0">
              <a:lnSpc>
                <a:spcPct val="140000"/>
              </a:lnSpc>
              <a:buNone/>
            </a:pPr>
            <a:endParaRPr lang="en-US" sz="1100">
              <a:latin typeface="Arial" pitchFamily="34"/>
              <a:cs typeface="Arial" pitchFamily="34"/>
            </a:endParaRPr>
          </a:p>
          <a:p>
            <a:pPr marL="0" lvl="0" indent="0">
              <a:lnSpc>
                <a:spcPct val="140000"/>
              </a:lnSpc>
              <a:buNone/>
            </a:pPr>
            <a:endParaRPr lang="en-US" sz="1100">
              <a:latin typeface="Arial" pitchFamily="34"/>
              <a:cs typeface="Arial" pitchFamily="34"/>
            </a:endParaRPr>
          </a:p>
          <a:p>
            <a:pPr lvl="0">
              <a:lnSpc>
                <a:spcPct val="140000"/>
              </a:lnSpc>
            </a:pPr>
            <a:r>
              <a:rPr lang="en-US" sz="1100">
                <a:latin typeface="Arial" pitchFamily="34"/>
                <a:cs typeface="Arial" pitchFamily="34"/>
              </a:rPr>
              <a:t>Control and prevention in the elderly people , quickly isolate individuals  who present symptoms or are positive with TB.</a:t>
            </a:r>
          </a:p>
          <a:p>
            <a:pPr lvl="0">
              <a:lnSpc>
                <a:spcPct val="140000"/>
              </a:lnSpc>
            </a:pPr>
            <a:endParaRPr lang="en-US" sz="1100">
              <a:latin typeface="Arial" pitchFamily="34"/>
              <a:cs typeface="Arial" pitchFamily="34"/>
            </a:endParaRPr>
          </a:p>
          <a:p>
            <a:pPr lvl="0">
              <a:lnSpc>
                <a:spcPct val="140000"/>
              </a:lnSpc>
            </a:pPr>
            <a:r>
              <a:rPr lang="en-US" sz="1100">
                <a:latin typeface="Arial" pitchFamily="34"/>
                <a:cs typeface="Arial" pitchFamily="34"/>
              </a:rPr>
              <a:t>Training  all the staff and wide  information to  residents about symptoms of TB .</a:t>
            </a:r>
          </a:p>
          <a:p>
            <a:pPr lvl="0">
              <a:lnSpc>
                <a:spcPct val="140000"/>
              </a:lnSpc>
            </a:pPr>
            <a:endParaRPr lang="en-US" sz="1100">
              <a:latin typeface="Arial" pitchFamily="34"/>
              <a:cs typeface="Arial" pitchFamily="34"/>
            </a:endParaRPr>
          </a:p>
          <a:p>
            <a:pPr lvl="0">
              <a:lnSpc>
                <a:spcPct val="140000"/>
              </a:lnSpc>
            </a:pPr>
            <a:r>
              <a:rPr lang="en-US" sz="1100">
                <a:latin typeface="Arial" pitchFamily="34"/>
                <a:cs typeface="Arial" pitchFamily="34"/>
              </a:rPr>
              <a:t>Access to  diagnosis of TB to the residents and staff.</a:t>
            </a:r>
          </a:p>
          <a:p>
            <a:pPr marL="0" lvl="0" indent="0">
              <a:lnSpc>
                <a:spcPct val="140000"/>
              </a:lnSpc>
              <a:buNone/>
            </a:pPr>
            <a:endParaRPr lang="en-US" sz="1100">
              <a:latin typeface="Arial" pitchFamily="34"/>
              <a:cs typeface="Arial" pitchFamily="34"/>
            </a:endParaRPr>
          </a:p>
          <a:p>
            <a:pPr lvl="0">
              <a:lnSpc>
                <a:spcPct val="140000"/>
              </a:lnSpc>
            </a:pPr>
            <a:r>
              <a:rPr lang="en-US" sz="1100">
                <a:latin typeface="Arial" pitchFamily="34"/>
                <a:cs typeface="Arial" pitchFamily="34"/>
              </a:rPr>
              <a:t>Ensure that all the residents complete the full treatment.</a:t>
            </a:r>
          </a:p>
          <a:p>
            <a:pPr lvl="0">
              <a:lnSpc>
                <a:spcPct val="140000"/>
              </a:lnSpc>
            </a:pPr>
            <a:endParaRPr lang="en-US" sz="1100">
              <a:latin typeface="Arial" pitchFamily="34"/>
              <a:cs typeface="Arial" pitchFamily="34"/>
            </a:endParaRPr>
          </a:p>
          <a:p>
            <a:pPr lvl="0">
              <a:lnSpc>
                <a:spcPct val="140000"/>
              </a:lnSpc>
            </a:pPr>
            <a:r>
              <a:rPr lang="en-US" sz="1100">
                <a:latin typeface="Arial" pitchFamily="34"/>
                <a:cs typeface="Arial" pitchFamily="34"/>
              </a:rPr>
              <a:t>Provide mental health support  to all residents.</a:t>
            </a:r>
          </a:p>
          <a:p>
            <a:pPr lvl="0">
              <a:lnSpc>
                <a:spcPct val="140000"/>
              </a:lnSpc>
            </a:pPr>
            <a:endParaRPr lang="en-US" sz="1100">
              <a:latin typeface="Arial" pitchFamily="34"/>
              <a:cs typeface="Arial" pitchFamily="34"/>
            </a:endParaRPr>
          </a:p>
          <a:p>
            <a:pPr lvl="0">
              <a:lnSpc>
                <a:spcPct val="140000"/>
              </a:lnSpc>
            </a:pPr>
            <a:r>
              <a:rPr lang="en-US" sz="1100">
                <a:latin typeface="Arial" pitchFamily="34"/>
                <a:cs typeface="Arial" pitchFamily="34"/>
              </a:rPr>
              <a:t>Provide temporary houses where they will isolate and provide anything they need like food, hygiene staff to control the spread.</a:t>
            </a:r>
          </a:p>
          <a:p>
            <a:pPr marL="0" lvl="0" indent="0">
              <a:lnSpc>
                <a:spcPct val="80000"/>
              </a:lnSpc>
              <a:buNone/>
            </a:pPr>
            <a:endParaRPr lang="en-US" sz="1900"/>
          </a:p>
          <a:p>
            <a:pPr lvl="0">
              <a:lnSpc>
                <a:spcPct val="80000"/>
              </a:lnSpc>
            </a:pPr>
            <a:endParaRPr lang="en-GB" sz="1900"/>
          </a:p>
        </p:txBody>
      </p:sp>
      <p:sp>
        <p:nvSpPr>
          <p:cNvPr id="4" name="TextBox 4">
            <a:extLst>
              <a:ext uri="{FF2B5EF4-FFF2-40B4-BE49-F238E27FC236}">
                <a16:creationId xmlns:a16="http://schemas.microsoft.com/office/drawing/2014/main" id="{207D8A3F-3D9B-8410-A996-2B7369C779AA}"/>
              </a:ext>
            </a:extLst>
          </p:cNvPr>
          <p:cNvSpPr txBox="1"/>
          <p:nvPr/>
        </p:nvSpPr>
        <p:spPr>
          <a:xfrm>
            <a:off x="0" y="2964329"/>
            <a:ext cx="374757" cy="646334"/>
          </a:xfrm>
          <a:prstGeom prst="rect">
            <a:avLst/>
          </a:prstGeom>
          <a:noFill/>
          <a:ln cap="rnd">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br>
              <a:rPr lang="en-US" sz="1800" b="0" i="0" u="none" strike="noStrike" kern="1200" cap="none" spc="0" baseline="0">
                <a:solidFill>
                  <a:srgbClr val="000000"/>
                </a:solidFill>
                <a:uFillTx/>
                <a:latin typeface="Aptos"/>
              </a:rPr>
            </a:br>
            <a:endParaRPr lang="en-GB" sz="1800" b="0" i="0" u="none" strike="noStrike" kern="1200" cap="none" spc="0" baseline="0">
              <a:solidFill>
                <a:srgbClr val="000000"/>
              </a:solidFill>
              <a:uFillTx/>
              <a:latin typeface="Aptos"/>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C1435517-6A89-22DB-0171-D1F2D00257F8}"/>
              </a:ext>
            </a:extLst>
          </p:cNvPr>
          <p:cNvSpPr txBox="1"/>
          <p:nvPr/>
        </p:nvSpPr>
        <p:spPr>
          <a:xfrm>
            <a:off x="51206" y="58521"/>
            <a:ext cx="12830860" cy="3162406"/>
          </a:xfrm>
          <a:prstGeom prst="rect">
            <a:avLst/>
          </a:prstGeom>
          <a:noFill/>
          <a:ln cap="rnd">
            <a:noFill/>
          </a:ln>
        </p:spPr>
        <p:txBody>
          <a:bodyPr vert="horz" wrap="square" lIns="91440" tIns="45720" rIns="91440" bIns="45720" anchor="t" anchorCtr="0" compatLnSpc="1">
            <a:spAutoFit/>
          </a:bodyPr>
          <a:lstStyle/>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100" b="0" i="0" u="none" strike="noStrike" kern="1200" cap="none" spc="0" baseline="0">
                <a:solidFill>
                  <a:srgbClr val="000000"/>
                </a:solidFill>
                <a:uFillTx/>
                <a:latin typeface="Arial" pitchFamily="34"/>
                <a:cs typeface="Arial" pitchFamily="34"/>
              </a:rPr>
              <a:t>Community eng</a:t>
            </a:r>
            <a:r>
              <a:rPr lang="en-US" sz="1100" b="0" i="0" u="none" strike="noStrike" kern="0" cap="none" spc="0" baseline="0">
                <a:solidFill>
                  <a:srgbClr val="000000"/>
                </a:solidFill>
                <a:uFillTx/>
                <a:latin typeface="Arial" pitchFamily="34"/>
                <a:cs typeface="Arial" pitchFamily="34"/>
              </a:rPr>
              <a:t>age</a:t>
            </a:r>
            <a:r>
              <a:rPr lang="en-US" sz="1100" b="0" i="0" u="none" strike="noStrike" kern="1200" cap="none" spc="0" baseline="0">
                <a:solidFill>
                  <a:srgbClr val="000000"/>
                </a:solidFill>
                <a:uFillTx/>
                <a:latin typeface="Arial" pitchFamily="34"/>
                <a:cs typeface="Arial" pitchFamily="34"/>
              </a:rPr>
              <a:t>ments, work all together in awareness campaigns to reduce the spread</a:t>
            </a: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endParaRPr lang="en-US" sz="1100" b="0" i="0" u="none" strike="noStrike" kern="1200" cap="none" spc="0" baseline="0">
              <a:solidFill>
                <a:srgbClr val="000000"/>
              </a:solidFill>
              <a:uFillTx/>
              <a:latin typeface="Arial" pitchFamily="34"/>
              <a:cs typeface="Arial" pitchFamily="34"/>
            </a:endParaRP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100" b="0" i="0" u="none" strike="noStrike" kern="1200" cap="none" spc="0" baseline="0">
                <a:solidFill>
                  <a:srgbClr val="000000"/>
                </a:solidFill>
                <a:uFillTx/>
                <a:latin typeface="Arial" pitchFamily="34"/>
                <a:cs typeface="Arial" pitchFamily="34"/>
              </a:rPr>
              <a:t>Use personal protective  equipment ( PPE )</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100" b="0" i="0" u="none" strike="noStrike" kern="1200" cap="none" spc="0" baseline="0">
              <a:solidFill>
                <a:srgbClr val="000000"/>
              </a:solidFill>
              <a:uFillTx/>
              <a:latin typeface="Arial" pitchFamily="34"/>
              <a:cs typeface="Arial" pitchFamily="34"/>
            </a:endParaRP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100" b="0" i="0" u="none" strike="noStrike" kern="0" cap="none" spc="0" baseline="0">
                <a:solidFill>
                  <a:srgbClr val="000000"/>
                </a:solidFill>
                <a:uFillTx/>
                <a:latin typeface="Arial" pitchFamily="34"/>
                <a:cs typeface="Arial" pitchFamily="34"/>
              </a:rPr>
              <a:t>Supervise treatment programs</a:t>
            </a:r>
            <a:endParaRPr lang="en-US" sz="11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endParaRPr lang="en-US" sz="1100" b="0" i="0" u="none" strike="noStrike" kern="1200" cap="none" spc="0" baseline="0">
              <a:solidFill>
                <a:srgbClr val="000000"/>
              </a:solidFill>
              <a:uFillTx/>
              <a:latin typeface="Arial" pitchFamily="34"/>
              <a:cs typeface="Arial" pitchFamily="34"/>
            </a:endParaRP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100" b="0" i="0" u="none" strike="noStrike" kern="1200" cap="none" spc="0" baseline="0">
                <a:solidFill>
                  <a:srgbClr val="000000"/>
                </a:solidFill>
                <a:uFillTx/>
                <a:latin typeface="Arial" pitchFamily="34"/>
                <a:cs typeface="Arial" pitchFamily="34"/>
              </a:rPr>
              <a:t>Improve ventilation in all common areas.</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100" b="0" i="0" u="none" strike="noStrike" kern="1200" cap="none" spc="0" baseline="0">
              <a:solidFill>
                <a:srgbClr val="000000"/>
              </a:solidFill>
              <a:uFillTx/>
              <a:latin typeface="Arial" pitchFamily="34"/>
              <a:cs typeface="Arial" pitchFamily="34"/>
            </a:endParaRP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100" b="0" i="0" u="none" strike="noStrike" kern="1200" cap="none" spc="0" baseline="0">
                <a:solidFill>
                  <a:srgbClr val="000000"/>
                </a:solidFill>
                <a:uFillTx/>
                <a:latin typeface="Arial" pitchFamily="34"/>
                <a:cs typeface="Arial" pitchFamily="34"/>
              </a:rPr>
              <a:t>Share data with  the outbreak management team.</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100" b="0" i="0" u="none" strike="noStrike" kern="1200" cap="none" spc="0" baseline="0">
              <a:solidFill>
                <a:srgbClr val="000000"/>
              </a:solidFill>
              <a:uFillTx/>
              <a:latin typeface="Arial" pitchFamily="34"/>
              <a:cs typeface="Arial" pitchFamily="34"/>
            </a:endParaRP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100" b="0" i="0" u="none" strike="noStrike" kern="1200" cap="none" spc="0" baseline="0">
                <a:solidFill>
                  <a:srgbClr val="000000"/>
                </a:solidFill>
                <a:uFillTx/>
                <a:latin typeface="Arial" pitchFamily="34"/>
                <a:cs typeface="Arial" pitchFamily="34"/>
              </a:rPr>
              <a:t>Provide chest X- rays and rapid test in Shelters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pic>
        <p:nvPicPr>
          <p:cNvPr id="3" name="Picture 3">
            <a:extLst>
              <a:ext uri="{FF2B5EF4-FFF2-40B4-BE49-F238E27FC236}">
                <a16:creationId xmlns:a16="http://schemas.microsoft.com/office/drawing/2014/main" id="{6CC6BD4F-2D13-CDF0-9042-2144B442D656}"/>
              </a:ext>
            </a:extLst>
          </p:cNvPr>
          <p:cNvPicPr>
            <a:picLocks noChangeAspect="1"/>
          </p:cNvPicPr>
          <p:nvPr/>
        </p:nvPicPr>
        <p:blipFill>
          <a:blip r:embed="rId2"/>
          <a:stretch>
            <a:fillRect/>
          </a:stretch>
        </p:blipFill>
        <p:spPr>
          <a:xfrm>
            <a:off x="1031443" y="3489350"/>
            <a:ext cx="7461504" cy="2721254"/>
          </a:xfrm>
          <a:prstGeom prst="rect">
            <a:avLst/>
          </a:prstGeom>
          <a:noFill/>
          <a:ln cap="rnd">
            <a:noFill/>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485DF-23F8-674E-A97C-43686DAF9807}"/>
              </a:ext>
            </a:extLst>
          </p:cNvPr>
          <p:cNvSpPr txBox="1">
            <a:spLocks noGrp="1"/>
          </p:cNvSpPr>
          <p:nvPr>
            <p:ph type="title"/>
          </p:nvPr>
        </p:nvSpPr>
        <p:spPr>
          <a:xfrm>
            <a:off x="677332" y="609603"/>
            <a:ext cx="8596667" cy="5184035"/>
          </a:xfrm>
        </p:spPr>
        <p:txBody>
          <a:bodyPr/>
          <a:lstStyle/>
          <a:p>
            <a:pPr lvl="0"/>
            <a:r>
              <a:rPr lang="en-US">
                <a:solidFill>
                  <a:srgbClr val="000000"/>
                </a:solidFill>
              </a:rPr>
              <a:t>Current situation in the UK.</a:t>
            </a:r>
            <a:br>
              <a:rPr lang="en-US">
                <a:solidFill>
                  <a:srgbClr val="000000"/>
                </a:solidFill>
              </a:rPr>
            </a:br>
            <a:br>
              <a:rPr lang="en-US">
                <a:solidFill>
                  <a:srgbClr val="000000"/>
                </a:solidFill>
              </a:rPr>
            </a:br>
            <a:r>
              <a:rPr lang="en-US" sz="3200">
                <a:solidFill>
                  <a:srgbClr val="000000"/>
                </a:solidFill>
              </a:rPr>
              <a:t>Acording to </a:t>
            </a:r>
            <a:r>
              <a:rPr lang="en-US" sz="3200">
                <a:solidFill>
                  <a:srgbClr val="000000"/>
                </a:solidFill>
                <a:latin typeface="Arial" pitchFamily="34"/>
                <a:cs typeface="Arial" pitchFamily="34"/>
              </a:rPr>
              <a:t>Cases of TB raising with 15.4% in 2025</a:t>
            </a:r>
            <a:br>
              <a:rPr lang="en-US" sz="3200">
                <a:solidFill>
                  <a:srgbClr val="000000"/>
                </a:solidFill>
                <a:latin typeface="Arial" pitchFamily="34"/>
                <a:cs typeface="Arial" pitchFamily="34"/>
              </a:rPr>
            </a:br>
            <a:r>
              <a:rPr lang="en-US" sz="3200">
                <a:solidFill>
                  <a:srgbClr val="000000"/>
                </a:solidFill>
                <a:latin typeface="Arial" pitchFamily="34"/>
                <a:cs typeface="Arial" pitchFamily="34"/>
              </a:rPr>
              <a:t>compare with 13% in 2024</a:t>
            </a:r>
            <a:endParaRPr lang="en-GB" sz="3200">
              <a:solidFill>
                <a:srgbClr val="000000"/>
              </a:solidFill>
              <a:latin typeface="Arial" pitchFamily="34"/>
              <a:cs typeface="Arial" pitchFamily="34"/>
            </a:endParaRPr>
          </a:p>
        </p:txBody>
      </p:sp>
      <p:pic>
        <p:nvPicPr>
          <p:cNvPr id="3" name="Picture 5">
            <a:extLst>
              <a:ext uri="{FF2B5EF4-FFF2-40B4-BE49-F238E27FC236}">
                <a16:creationId xmlns:a16="http://schemas.microsoft.com/office/drawing/2014/main" id="{CF5041AE-020E-AAEB-74E0-0244809F953B}"/>
              </a:ext>
            </a:extLst>
          </p:cNvPr>
          <p:cNvPicPr>
            <a:picLocks noChangeAspect="1"/>
          </p:cNvPicPr>
          <p:nvPr/>
        </p:nvPicPr>
        <p:blipFill>
          <a:blip r:embed="rId2"/>
          <a:stretch>
            <a:fillRect/>
          </a:stretch>
        </p:blipFill>
        <p:spPr>
          <a:xfrm>
            <a:off x="2589580" y="3533241"/>
            <a:ext cx="6817766" cy="3121148"/>
          </a:xfrm>
          <a:prstGeom prst="rect">
            <a:avLst/>
          </a:prstGeom>
          <a:noFill/>
          <a:ln cap="rnd">
            <a:noFill/>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7E5E8-E90D-FEA4-E989-8313EBFA2419}"/>
              </a:ext>
            </a:extLst>
          </p:cNvPr>
          <p:cNvSpPr txBox="1">
            <a:spLocks noGrp="1"/>
          </p:cNvSpPr>
          <p:nvPr>
            <p:ph type="title"/>
          </p:nvPr>
        </p:nvSpPr>
        <p:spPr/>
        <p:txBody>
          <a:bodyPr/>
          <a:lstStyle/>
          <a:p>
            <a:pPr lvl="0"/>
            <a:r>
              <a:rPr lang="en-US" sz="2800">
                <a:solidFill>
                  <a:srgbClr val="000000"/>
                </a:solidFill>
              </a:rPr>
              <a:t>References</a:t>
            </a:r>
            <a:r>
              <a:rPr lang="en-US">
                <a:solidFill>
                  <a:srgbClr val="000000"/>
                </a:solidFill>
              </a:rPr>
              <a:t>:</a:t>
            </a:r>
            <a:endParaRPr lang="en-GB">
              <a:solidFill>
                <a:srgbClr val="000000"/>
              </a:solidFill>
            </a:endParaRPr>
          </a:p>
        </p:txBody>
      </p:sp>
      <p:sp>
        <p:nvSpPr>
          <p:cNvPr id="3" name="Content Placeholder 2">
            <a:extLst>
              <a:ext uri="{FF2B5EF4-FFF2-40B4-BE49-F238E27FC236}">
                <a16:creationId xmlns:a16="http://schemas.microsoft.com/office/drawing/2014/main" id="{D0573C6D-C07C-D247-2435-A0FE02E9C862}"/>
              </a:ext>
            </a:extLst>
          </p:cNvPr>
          <p:cNvSpPr txBox="1">
            <a:spLocks noGrp="1"/>
          </p:cNvSpPr>
          <p:nvPr>
            <p:ph idx="1"/>
          </p:nvPr>
        </p:nvSpPr>
        <p:spPr>
          <a:xfrm>
            <a:off x="-1382572" y="1690689"/>
            <a:ext cx="11244075" cy="4384740"/>
          </a:xfrm>
        </p:spPr>
        <p:txBody>
          <a:bodyPr/>
          <a:lstStyle/>
          <a:p>
            <a:pPr lvl="4">
              <a:lnSpc>
                <a:spcPct val="150000"/>
              </a:lnSpc>
            </a:pPr>
            <a:r>
              <a:rPr lang="en-GB" sz="1100">
                <a:latin typeface="Arial" pitchFamily="34"/>
                <a:cs typeface="Arial" pitchFamily="34"/>
              </a:rPr>
              <a:t>DaleyC.L.( et, al.,1992) An outbreak of tuberculosis with accelerated progression among persons infected with the human immunodeficiency virus. An analysis using restriction-fragment-length polymorphisms.</a:t>
            </a:r>
          </a:p>
          <a:p>
            <a:pPr marL="1828800" lvl="4" indent="0">
              <a:lnSpc>
                <a:spcPct val="150000"/>
              </a:lnSpc>
              <a:buNone/>
            </a:pPr>
            <a:endParaRPr lang="en-GB" sz="1100">
              <a:latin typeface="Arial" pitchFamily="34"/>
              <a:cs typeface="Arial" pitchFamily="34"/>
            </a:endParaRPr>
          </a:p>
          <a:p>
            <a:pPr lvl="4">
              <a:lnSpc>
                <a:spcPct val="150000"/>
              </a:lnSpc>
            </a:pPr>
            <a:r>
              <a:rPr lang="en-US" sz="1100">
                <a:latin typeface="Arial" pitchFamily="34"/>
                <a:cs typeface="Arial" pitchFamily="34"/>
              </a:rPr>
              <a:t>KentJ.H.(1993 )The epidemiology of multidrug-resistant tuberculosis in the United States Med Clin North Am</a:t>
            </a:r>
          </a:p>
          <a:p>
            <a:pPr lvl="4">
              <a:lnSpc>
                <a:spcPct val="150000"/>
              </a:lnSpc>
            </a:pPr>
            <a:endParaRPr lang="en-US" sz="1100">
              <a:latin typeface="Arial" pitchFamily="34"/>
              <a:cs typeface="Arial" pitchFamily="34"/>
            </a:endParaRPr>
          </a:p>
          <a:p>
            <a:pPr lvl="4">
              <a:lnSpc>
                <a:spcPct val="150000"/>
              </a:lnSpc>
            </a:pPr>
            <a:r>
              <a:rPr lang="en-US" sz="1100">
                <a:latin typeface="Arial" pitchFamily="34"/>
                <a:cs typeface="Arial" pitchFamily="34"/>
              </a:rPr>
              <a:t>Kumar, D .( et,al., 1995). Tuberculosis among the homeless at a temporary shelter in London: report of a chest x ray screening programmer. Journal of Epidemiology &amp; Community Health, 49(6), pp.629-633.</a:t>
            </a:r>
          </a:p>
          <a:p>
            <a:pPr lvl="4">
              <a:lnSpc>
                <a:spcPct val="150000"/>
              </a:lnSpc>
            </a:pPr>
            <a:endParaRPr lang="en-US" sz="1100">
              <a:latin typeface="Arial" pitchFamily="34"/>
              <a:cs typeface="Arial" pitchFamily="34"/>
            </a:endParaRPr>
          </a:p>
          <a:p>
            <a:pPr lvl="4">
              <a:lnSpc>
                <a:spcPct val="150000"/>
              </a:lnSpc>
            </a:pPr>
            <a:r>
              <a:rPr lang="en-US" sz="1100">
                <a:latin typeface="Arial" pitchFamily="34"/>
                <a:cs typeface="Arial" pitchFamily="34"/>
              </a:rPr>
              <a:t> Ansumana, R. et al. (2016) ‘Impact of infectious disease epidemics on tuberculosis diagnostic, management, and prevention services: Experiences and lessons from the 2014-2015 Ebola virus disease outbreak in West Africa’.</a:t>
            </a:r>
          </a:p>
          <a:p>
            <a:pPr marL="1828800" lvl="4" indent="0">
              <a:lnSpc>
                <a:spcPct val="150000"/>
              </a:lnSpc>
              <a:buNone/>
            </a:pPr>
            <a:endParaRPr lang="en-US" sz="1100">
              <a:latin typeface="Arial" pitchFamily="34"/>
              <a:cs typeface="Arial" pitchFamily="34"/>
            </a:endParaRPr>
          </a:p>
          <a:p>
            <a:pPr lvl="4">
              <a:lnSpc>
                <a:spcPct val="150000"/>
              </a:lnSpc>
            </a:pPr>
            <a:r>
              <a:rPr lang="en-GB" sz="1100">
                <a:latin typeface="Arial" pitchFamily="34"/>
                <a:cs typeface="Arial" pitchFamily="34"/>
              </a:rPr>
              <a:t>Raffalli J. D.( et,al.,1996 ) Community-Based Outbreaks of Tuberculosis. Arch Intern Med. 156(10):1053–1060. doi:10.1001/archinte.1996.00040041053002</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9074A-739C-639E-08B8-CF4FD7461174}"/>
              </a:ext>
            </a:extLst>
          </p:cNvPr>
          <p:cNvSpPr>
            <a:spLocks noGrp="1"/>
          </p:cNvSpPr>
          <p:nvPr>
            <p:ph type="ctrTitle"/>
          </p:nvPr>
        </p:nvSpPr>
        <p:spPr>
          <a:xfrm>
            <a:off x="1507067" y="3257974"/>
            <a:ext cx="7766936" cy="1646302"/>
          </a:xfrm>
        </p:spPr>
        <p:txBody>
          <a:bodyPr/>
          <a:lstStyle/>
          <a:p>
            <a:pPr algn="l"/>
            <a:r>
              <a:rPr lang="en-US" sz="3200" dirty="0">
                <a:solidFill>
                  <a:schemeClr val="tx1"/>
                </a:solidFill>
              </a:rPr>
              <a:t>Alexandru-Sorin Varga </a:t>
            </a:r>
            <a:br>
              <a:rPr lang="en-US" sz="3200" dirty="0">
                <a:solidFill>
                  <a:schemeClr val="tx1"/>
                </a:solidFill>
              </a:rPr>
            </a:br>
            <a:r>
              <a:rPr lang="en-GB" sz="3200" dirty="0">
                <a:solidFill>
                  <a:schemeClr val="tx1"/>
                </a:solidFill>
              </a:rPr>
              <a:t>2442785</a:t>
            </a:r>
            <a:br>
              <a:rPr lang="en-GB" sz="3200" dirty="0">
                <a:solidFill>
                  <a:schemeClr val="tx1"/>
                </a:solidFill>
              </a:rPr>
            </a:br>
            <a:r>
              <a:rPr lang="en-US" sz="3200" dirty="0">
                <a:solidFill>
                  <a:schemeClr val="tx1"/>
                </a:solidFill>
                <a:latin typeface="Arial" panose="020B0604020202020204" pitchFamily="34" charset="0"/>
                <a:cs typeface="Arial" panose="020B0604020202020204" pitchFamily="34" charset="0"/>
              </a:rPr>
              <a:t>Module name: Introduction to Public Health</a:t>
            </a:r>
            <a:br>
              <a:rPr lang="en-US" sz="3200" dirty="0">
                <a:solidFill>
                  <a:schemeClr val="tx1"/>
                </a:solidFill>
                <a:latin typeface="Arial" panose="020B0604020202020204" pitchFamily="34" charset="0"/>
                <a:cs typeface="Arial" panose="020B0604020202020204" pitchFamily="34" charset="0"/>
              </a:rPr>
            </a:br>
            <a:r>
              <a:rPr lang="en-US" sz="3200" dirty="0">
                <a:solidFill>
                  <a:schemeClr val="tx1"/>
                </a:solidFill>
                <a:latin typeface="Arial" panose="020B0604020202020204" pitchFamily="34" charset="0"/>
                <a:cs typeface="Arial" panose="020B0604020202020204" pitchFamily="34" charset="0"/>
              </a:rPr>
              <a:t>Module code: LCHS4008</a:t>
            </a:r>
            <a:br>
              <a:rPr lang="en-US" sz="3200" dirty="0">
                <a:solidFill>
                  <a:schemeClr val="tx1"/>
                </a:solidFill>
                <a:latin typeface="Arial" panose="020B0604020202020204" pitchFamily="34" charset="0"/>
                <a:cs typeface="Arial" panose="020B0604020202020204" pitchFamily="34" charset="0"/>
              </a:rPr>
            </a:br>
            <a:r>
              <a:rPr lang="en-US" sz="3200" dirty="0">
                <a:solidFill>
                  <a:schemeClr val="tx1"/>
                </a:solidFill>
                <a:latin typeface="Arial" panose="020B0604020202020204" pitchFamily="34" charset="0"/>
                <a:cs typeface="Arial" panose="020B0604020202020204" pitchFamily="34" charset="0"/>
              </a:rPr>
              <a:t>Lecturer name: Dr. Patronella Ganza</a:t>
            </a:r>
            <a:br>
              <a:rPr lang="en-US" sz="3200" dirty="0">
                <a:solidFill>
                  <a:schemeClr val="tx1"/>
                </a:solidFill>
                <a:latin typeface="Arial" panose="020B0604020202020204" pitchFamily="34" charset="0"/>
                <a:cs typeface="Arial" panose="020B0604020202020204" pitchFamily="34" charset="0"/>
              </a:rPr>
            </a:br>
            <a:r>
              <a:rPr lang="en-US" sz="3200" dirty="0">
                <a:solidFill>
                  <a:schemeClr val="tx1"/>
                </a:solidFill>
                <a:latin typeface="Arial" panose="020B0604020202020204" pitchFamily="34" charset="0"/>
                <a:cs typeface="Arial" panose="020B0604020202020204" pitchFamily="34" charset="0"/>
              </a:rPr>
              <a:t>Assignment title: Group Discussion</a:t>
            </a:r>
            <a:endParaRPr lang="en-US" sz="3200" dirty="0">
              <a:solidFill>
                <a:schemeClr val="tx1"/>
              </a:solidFill>
            </a:endParaRPr>
          </a:p>
        </p:txBody>
      </p:sp>
    </p:spTree>
    <p:extLst>
      <p:ext uri="{BB962C8B-B14F-4D97-AF65-F5344CB8AC3E}">
        <p14:creationId xmlns:p14="http://schemas.microsoft.com/office/powerpoint/2010/main" val="23178045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00A1D-E716-E1C0-4089-8CE3FA508F11}"/>
              </a:ext>
            </a:extLst>
          </p:cNvPr>
          <p:cNvSpPr>
            <a:spLocks noGrp="1"/>
          </p:cNvSpPr>
          <p:nvPr>
            <p:ph type="title"/>
          </p:nvPr>
        </p:nvSpPr>
        <p:spPr/>
        <p:txBody>
          <a:bodyPr/>
          <a:lstStyle/>
          <a:p>
            <a:r>
              <a:rPr lang="en-GB" b="1" dirty="0">
                <a:solidFill>
                  <a:schemeClr val="tx1"/>
                </a:solidFill>
              </a:rPr>
              <a:t>How the New Infection Control Strategy Supports Everyone</a:t>
            </a:r>
            <a:endParaRPr lang="en-US" b="1" dirty="0">
              <a:solidFill>
                <a:schemeClr val="tx1"/>
              </a:solidFill>
            </a:endParaRPr>
          </a:p>
        </p:txBody>
      </p:sp>
      <p:sp>
        <p:nvSpPr>
          <p:cNvPr id="3" name="Content Placeholder 2">
            <a:extLst>
              <a:ext uri="{FF2B5EF4-FFF2-40B4-BE49-F238E27FC236}">
                <a16:creationId xmlns:a16="http://schemas.microsoft.com/office/drawing/2014/main" id="{C5412BD4-134F-61B8-2918-8B89FD319287}"/>
              </a:ext>
            </a:extLst>
          </p:cNvPr>
          <p:cNvSpPr>
            <a:spLocks noGrp="1"/>
          </p:cNvSpPr>
          <p:nvPr>
            <p:ph idx="1"/>
          </p:nvPr>
        </p:nvSpPr>
        <p:spPr/>
        <p:txBody>
          <a:bodyPr>
            <a:normAutofit/>
          </a:bodyPr>
          <a:lstStyle/>
          <a:p>
            <a:pPr marL="0" indent="0">
              <a:buNone/>
            </a:pPr>
            <a:r>
              <a:rPr lang="en-GB" sz="3600" u="sng" dirty="0"/>
              <a:t>Residents, Families and Healthcare </a:t>
            </a:r>
            <a:r>
              <a:rPr lang="en-GB" sz="3600" dirty="0"/>
              <a:t>Professionals</a:t>
            </a:r>
          </a:p>
          <a:p>
            <a:endParaRPr lang="en-US" sz="3600" u="sng" dirty="0"/>
          </a:p>
        </p:txBody>
      </p:sp>
    </p:spTree>
    <p:extLst>
      <p:ext uri="{BB962C8B-B14F-4D97-AF65-F5344CB8AC3E}">
        <p14:creationId xmlns:p14="http://schemas.microsoft.com/office/powerpoint/2010/main" val="42569742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solidFill>
                  <a:schemeClr val="tx1"/>
                </a:solidFill>
              </a:rPr>
              <a:t>Support for Residents</a:t>
            </a:r>
          </a:p>
        </p:txBody>
      </p:sp>
      <p:sp>
        <p:nvSpPr>
          <p:cNvPr id="3" name="Content Placeholder 2"/>
          <p:cNvSpPr>
            <a:spLocks noGrp="1"/>
          </p:cNvSpPr>
          <p:nvPr>
            <p:ph idx="1"/>
          </p:nvPr>
        </p:nvSpPr>
        <p:spPr/>
        <p:txBody>
          <a:bodyPr/>
          <a:lstStyle/>
          <a:p>
            <a:r>
              <a:t>- Reduces risk of infection through early detection and screening</a:t>
            </a:r>
          </a:p>
          <a:p>
            <a:r>
              <a:t>- Clear communication reduces fear and builds trust</a:t>
            </a:r>
          </a:p>
          <a:p>
            <a:r>
              <a:t>- Safer environment with better ventilation, cleaning and PPE use</a:t>
            </a:r>
          </a:p>
          <a:p>
            <a:r>
              <a:t>- Emotional support during isolation or treatment</a:t>
            </a:r>
          </a:p>
          <a:p>
            <a:r>
              <a:t>- Ensures timely treatment and follow‑up care</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solidFill>
                  <a:schemeClr val="tx1"/>
                </a:solidFill>
              </a:rPr>
              <a:t>Support for Families &amp; Significant Others</a:t>
            </a:r>
          </a:p>
        </p:txBody>
      </p:sp>
      <p:sp>
        <p:nvSpPr>
          <p:cNvPr id="3" name="Content Placeholder 2"/>
          <p:cNvSpPr>
            <a:spLocks noGrp="1"/>
          </p:cNvSpPr>
          <p:nvPr>
            <p:ph idx="1"/>
          </p:nvPr>
        </p:nvSpPr>
        <p:spPr/>
        <p:txBody>
          <a:bodyPr/>
          <a:lstStyle/>
          <a:p>
            <a:r>
              <a:t>- Regular updates about outbreaks and safety measures</a:t>
            </a:r>
          </a:p>
          <a:p>
            <a:r>
              <a:t>- Reassurance through transparent communication</a:t>
            </a:r>
          </a:p>
          <a:p>
            <a:r>
              <a:t>- Guidance on visiting rules during outbreaks</a:t>
            </a:r>
          </a:p>
          <a:p>
            <a:r>
              <a:t>- Helps families understand TB symptoms and prevention</a:t>
            </a:r>
          </a:p>
          <a:p>
            <a:r>
              <a:t>- Supports families in making informed decisions</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solidFill>
                  <a:schemeClr val="tx1"/>
                </a:solidFill>
              </a:rPr>
              <a:t>Support for </a:t>
            </a:r>
            <a:r>
              <a:rPr lang="en-GB" dirty="0">
                <a:solidFill>
                  <a:schemeClr val="tx1"/>
                </a:solidFill>
              </a:rPr>
              <a:t>Healthcare</a:t>
            </a:r>
            <a:r>
              <a:rPr dirty="0">
                <a:solidFill>
                  <a:schemeClr val="tx1"/>
                </a:solidFill>
              </a:rPr>
              <a:t> Professionals</a:t>
            </a:r>
          </a:p>
        </p:txBody>
      </p:sp>
      <p:sp>
        <p:nvSpPr>
          <p:cNvPr id="3" name="Content Placeholder 2"/>
          <p:cNvSpPr>
            <a:spLocks noGrp="1"/>
          </p:cNvSpPr>
          <p:nvPr>
            <p:ph idx="1"/>
          </p:nvPr>
        </p:nvSpPr>
        <p:spPr/>
        <p:txBody>
          <a:bodyPr/>
          <a:lstStyle/>
          <a:p>
            <a:r>
              <a:t>- Provides clear procedures for outbreak response</a:t>
            </a:r>
          </a:p>
          <a:p>
            <a:r>
              <a:t>- Training improves confidence in infection control</a:t>
            </a:r>
          </a:p>
          <a:p>
            <a:r>
              <a:t>- Encourages coordinated work with GPs, hospitals and Public Health Teams</a:t>
            </a:r>
          </a:p>
          <a:p>
            <a:r>
              <a:t>- Reduces workload by preventing uncontrolled spread</a:t>
            </a:r>
          </a:p>
          <a:p>
            <a:r>
              <a:t>- Ensures safe working environment</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How the Strategy Strengthens Canal View Overall</a:t>
            </a:r>
          </a:p>
        </p:txBody>
      </p:sp>
      <p:sp>
        <p:nvSpPr>
          <p:cNvPr id="3" name="Content Placeholder 2"/>
          <p:cNvSpPr>
            <a:spLocks noGrp="1"/>
          </p:cNvSpPr>
          <p:nvPr>
            <p:ph idx="1"/>
          </p:nvPr>
        </p:nvSpPr>
        <p:spPr/>
        <p:txBody>
          <a:bodyPr/>
          <a:lstStyle/>
          <a:p>
            <a:r>
              <a:t>- Aligns with NICE NG33 and UKHSA TB Strategy</a:t>
            </a:r>
          </a:p>
          <a:p>
            <a:r>
              <a:t>- Improves communication across the whole care network</a:t>
            </a:r>
          </a:p>
          <a:p>
            <a:r>
              <a:t>- Ensures policies are consistent and evidence‑based</a:t>
            </a:r>
          </a:p>
          <a:p>
            <a:r>
              <a:t>- Creates a culture of safety and awareness</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solidFill>
                  <a:schemeClr val="tx1"/>
                </a:solidFill>
              </a:rPr>
              <a:t>Conclusion</a:t>
            </a:r>
          </a:p>
        </p:txBody>
      </p:sp>
      <p:sp>
        <p:nvSpPr>
          <p:cNvPr id="3" name="Content Placeholder 2"/>
          <p:cNvSpPr>
            <a:spLocks noGrp="1"/>
          </p:cNvSpPr>
          <p:nvPr>
            <p:ph idx="1"/>
          </p:nvPr>
        </p:nvSpPr>
        <p:spPr/>
        <p:txBody>
          <a:bodyPr/>
          <a:lstStyle/>
          <a:p>
            <a:r>
              <a:t>The new strategy protects residents, supports families, and guides healthcare professionals.</a:t>
            </a:r>
          </a:p>
          <a:p>
            <a:r>
              <a:t>By following national standards and strengthening communication, Canal View becomes safer and more prepared for any infectious outbreak.</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8C0E7-4D77-617F-2FC0-84ED32B57AA3}"/>
              </a:ext>
            </a:extLst>
          </p:cNvPr>
          <p:cNvSpPr>
            <a:spLocks noGrp="1"/>
          </p:cNvSpPr>
          <p:nvPr>
            <p:ph type="title"/>
          </p:nvPr>
        </p:nvSpPr>
        <p:spPr>
          <a:xfrm>
            <a:off x="284480" y="0"/>
            <a:ext cx="8596668" cy="1320800"/>
          </a:xfrm>
        </p:spPr>
        <p:txBody>
          <a:bodyPr/>
          <a:lstStyle/>
          <a:p>
            <a:r>
              <a:rPr lang="en-GB" sz="2800" dirty="0">
                <a:solidFill>
                  <a:schemeClr val="tx1"/>
                </a:solidFill>
              </a:rPr>
              <a:t>References</a:t>
            </a:r>
            <a:endParaRPr lang="en-US" sz="2800" dirty="0">
              <a:solidFill>
                <a:schemeClr val="tx1"/>
              </a:solidFill>
            </a:endParaRPr>
          </a:p>
        </p:txBody>
      </p:sp>
      <p:sp>
        <p:nvSpPr>
          <p:cNvPr id="8" name="Rectangle 2">
            <a:extLst>
              <a:ext uri="{FF2B5EF4-FFF2-40B4-BE49-F238E27FC236}">
                <a16:creationId xmlns:a16="http://schemas.microsoft.com/office/drawing/2014/main" id="{98488764-CEDC-E04E-CD44-4C7105BB7FC5}"/>
              </a:ext>
            </a:extLst>
          </p:cNvPr>
          <p:cNvSpPr>
            <a:spLocks noGrp="1" noChangeArrowheads="1"/>
          </p:cNvSpPr>
          <p:nvPr>
            <p:ph idx="1"/>
          </p:nvPr>
        </p:nvSpPr>
        <p:spPr bwMode="auto">
          <a:xfrm>
            <a:off x="0" y="677920"/>
            <a:ext cx="9387840" cy="11695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rPr>
              <a:t>Care Quality Commission (CQC) (2023) </a:t>
            </a:r>
            <a:r>
              <a:rPr kumimoji="0" lang="en-US" altLang="en-US" sz="1400" b="0" i="1" u="none" strike="noStrike" cap="none" normalizeH="0" baseline="0" dirty="0">
                <a:ln>
                  <a:noFill/>
                </a:ln>
                <a:solidFill>
                  <a:schemeClr val="tx1"/>
                </a:solidFill>
                <a:effectLst/>
                <a:latin typeface="Arial" panose="020B0604020202020204" pitchFamily="34" charset="0"/>
              </a:rPr>
              <a:t>Infection prevention and control in care homes</a:t>
            </a:r>
            <a:r>
              <a:rPr kumimoji="0" lang="en-US" altLang="en-US" sz="1400" b="0" i="0" u="none" strike="noStrike" cap="none" normalizeH="0" baseline="0" dirty="0">
                <a:ln>
                  <a:noFill/>
                </a:ln>
                <a:solidFill>
                  <a:schemeClr val="tx1"/>
                </a:solidFill>
                <a:effectLst/>
                <a:latin typeface="Arial" panose="020B0604020202020204" pitchFamily="34" charset="0"/>
              </a:rPr>
              <a:t>. Available at: https://</a:t>
            </a:r>
            <a:r>
              <a:rPr kumimoji="0" lang="en-US" altLang="en-US" sz="1400" b="0" i="0" u="none" strike="noStrike" cap="none" normalizeH="0" baseline="0" dirty="0" err="1">
                <a:ln>
                  <a:noFill/>
                </a:ln>
                <a:solidFill>
                  <a:schemeClr val="tx1"/>
                </a:solidFill>
                <a:effectLst/>
                <a:latin typeface="Arial" panose="020B0604020202020204" pitchFamily="34" charset="0"/>
              </a:rPr>
              <a:t>www.cqc.org.uk</a:t>
            </a:r>
            <a:r>
              <a:rPr kumimoji="0" lang="en-US" altLang="en-US" sz="1400" b="0" i="0" u="none" strike="noStrike" cap="none" normalizeH="0" baseline="0" dirty="0">
                <a:ln>
                  <a:noFill/>
                </a:ln>
                <a:solidFill>
                  <a:schemeClr val="tx1"/>
                </a:solidFill>
                <a:effectLst/>
                <a:latin typeface="Arial" panose="020B0604020202020204" pitchFamily="34" charset="0"/>
              </a:rPr>
              <a:t>/guidance-providers/adult-social-care/infection-prevention-and-control-care-homes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rPr>
              <a:t>(Accessed: 27 October 2025).</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400" dirty="0">
              <a:solidFill>
                <a:schemeClr val="tx1"/>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sp>
        <p:nvSpPr>
          <p:cNvPr id="9" name="Rectangle 3">
            <a:extLst>
              <a:ext uri="{FF2B5EF4-FFF2-40B4-BE49-F238E27FC236}">
                <a16:creationId xmlns:a16="http://schemas.microsoft.com/office/drawing/2014/main" id="{B5E02ADE-A7ED-4574-F83A-2E206324B3AC}"/>
              </a:ext>
            </a:extLst>
          </p:cNvPr>
          <p:cNvSpPr>
            <a:spLocks noChangeArrowheads="1"/>
          </p:cNvSpPr>
          <p:nvPr/>
        </p:nvSpPr>
        <p:spPr bwMode="auto">
          <a:xfrm>
            <a:off x="3310852" y="1299586"/>
            <a:ext cx="8881148" cy="8617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effectLst/>
                <a:latin typeface="-webkit-standard"/>
              </a:rPr>
              <a:t>Department of Health and Social Care (</a:t>
            </a:r>
            <a:r>
              <a:rPr kumimoji="0" lang="en-US" altLang="en-US" b="0" i="0" u="none" strike="noStrike" cap="none" normalizeH="0" baseline="0" dirty="0">
                <a:ln>
                  <a:noFill/>
                </a:ln>
                <a:effectLst/>
                <a:latin typeface="-webkit-standard"/>
              </a:rPr>
              <a:t>2024</a:t>
            </a:r>
            <a:r>
              <a:rPr kumimoji="0" lang="en-US" altLang="en-US" sz="1400" b="0" i="0" u="none" strike="noStrike" cap="none" normalizeH="0" baseline="0" dirty="0">
                <a:ln>
                  <a:noFill/>
                </a:ln>
                <a:effectLst/>
                <a:latin typeface="-webkit-standard"/>
              </a:rPr>
              <a:t>) </a:t>
            </a:r>
            <a:r>
              <a:rPr kumimoji="0" lang="en-US" altLang="en-US" sz="1400" b="0" i="1" u="none" strike="noStrike" cap="none" normalizeH="0" baseline="0" dirty="0">
                <a:ln>
                  <a:noFill/>
                </a:ln>
                <a:effectLst/>
              </a:rPr>
              <a:t>Health protection: guidance and advice</a:t>
            </a:r>
            <a:r>
              <a:rPr kumimoji="0" lang="en-US" altLang="en-US" sz="1400" b="0" i="0" u="none" strike="noStrike" cap="none" normalizeH="0" baseline="0" dirty="0">
                <a:ln>
                  <a:noFill/>
                </a:ln>
                <a:effectLst/>
                <a:latin typeface="-webkit-standard"/>
              </a:rPr>
              <a:t>. Available at: </a:t>
            </a:r>
            <a:r>
              <a:rPr kumimoji="0" lang="en-US" altLang="en-US" sz="1400" b="0" i="0" u="none" strike="noStrike" cap="none" normalizeH="0" baseline="0" dirty="0">
                <a:ln>
                  <a:noFill/>
                </a:ln>
                <a:effectLst/>
              </a:rPr>
              <a:t>https://</a:t>
            </a:r>
            <a:r>
              <a:rPr kumimoji="0" lang="en-US" altLang="en-US" sz="1400" b="0" i="0" u="none" strike="noStrike" cap="none" normalizeH="0" baseline="0" dirty="0" err="1">
                <a:ln>
                  <a:noFill/>
                </a:ln>
                <a:effectLst/>
              </a:rPr>
              <a:t>www.gov.uk</a:t>
            </a:r>
            <a:r>
              <a:rPr kumimoji="0" lang="en-US" altLang="en-US" sz="1400" b="0" i="0" u="none" strike="noStrike" cap="none" normalizeH="0" baseline="0" dirty="0">
                <a:ln>
                  <a:noFill/>
                </a:ln>
                <a:effectLst/>
              </a:rPr>
              <a:t>/</a:t>
            </a:r>
            <a:r>
              <a:rPr kumimoji="0" lang="en-US" altLang="en-US" b="0" i="0" u="none" strike="noStrike" cap="none" normalizeH="0" baseline="0" dirty="0">
                <a:ln>
                  <a:noFill/>
                </a:ln>
                <a:effectLst/>
              </a:rPr>
              <a:t>government</a:t>
            </a:r>
            <a:r>
              <a:rPr kumimoji="0" lang="en-US" altLang="en-US" sz="1400" b="0" i="0" u="none" strike="noStrike" cap="none" normalizeH="0" baseline="0" dirty="0">
                <a:ln>
                  <a:noFill/>
                </a:ln>
                <a:effectLst/>
              </a:rPr>
              <a:t>/collections/health-protection-guidance-and-advice</a:t>
            </a:r>
            <a:r>
              <a:rPr kumimoji="0" lang="en-US" altLang="en-US" sz="1400" b="0" i="0" u="none" strike="noStrike" cap="none" normalizeH="0" baseline="0" dirty="0">
                <a:ln>
                  <a:noFill/>
                </a:ln>
                <a:effectLst/>
                <a:latin typeface="-webkit-standard"/>
              </a:rPr>
              <a:t> (Accessed: 27 October 2025)</a:t>
            </a:r>
            <a:endParaRPr kumimoji="0" lang="en-US" altLang="en-US" sz="1400" b="0" i="0" u="none" strike="noStrike" cap="none" normalizeH="0" baseline="0" dirty="0">
              <a:ln>
                <a:noFill/>
              </a:ln>
              <a:effectLst/>
            </a:endParaRPr>
          </a:p>
        </p:txBody>
      </p:sp>
      <p:sp>
        <p:nvSpPr>
          <p:cNvPr id="17" name="Rectangle 7">
            <a:extLst>
              <a:ext uri="{FF2B5EF4-FFF2-40B4-BE49-F238E27FC236}">
                <a16:creationId xmlns:a16="http://schemas.microsoft.com/office/drawing/2014/main" id="{413870C0-765D-649F-B51A-11918577581A}"/>
              </a:ext>
            </a:extLst>
          </p:cNvPr>
          <p:cNvSpPr>
            <a:spLocks noChangeArrowheads="1"/>
          </p:cNvSpPr>
          <p:nvPr/>
        </p:nvSpPr>
        <p:spPr bwMode="auto">
          <a:xfrm>
            <a:off x="4795520" y="48995"/>
            <a:ext cx="7396480"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effectLst/>
                <a:latin typeface="-webkit-standard"/>
              </a:rPr>
              <a:t>Health and Social Care Act 2008 (Regulated Activities) Regulations 2014 (2014) </a:t>
            </a:r>
            <a:r>
              <a:rPr kumimoji="0" lang="en-US" altLang="en-US" sz="1400" b="0" i="1" u="none" strike="noStrike" cap="none" normalizeH="0" baseline="0" dirty="0">
                <a:ln>
                  <a:noFill/>
                </a:ln>
                <a:effectLst/>
              </a:rPr>
              <a:t>Infection prevention and control requirements for care settings</a:t>
            </a:r>
            <a:r>
              <a:rPr kumimoji="0" lang="en-US" altLang="en-US" sz="1400" b="0" i="0" u="none" strike="noStrike" cap="none" normalizeH="0" baseline="0" dirty="0">
                <a:ln>
                  <a:noFill/>
                </a:ln>
                <a:effectLst/>
                <a:latin typeface="-webkit-standard"/>
              </a:rPr>
              <a:t>. London: UK Government.</a:t>
            </a:r>
            <a:endParaRPr kumimoji="0" lang="en-US" altLang="en-US" sz="1400" b="0" i="0" u="none" strike="noStrike" cap="none" normalizeH="0" baseline="0" dirty="0">
              <a:ln>
                <a:noFill/>
              </a:ln>
              <a:effectLst/>
            </a:endParaRPr>
          </a:p>
        </p:txBody>
      </p:sp>
      <p:sp>
        <p:nvSpPr>
          <p:cNvPr id="18" name="Rectangle 8">
            <a:extLst>
              <a:ext uri="{FF2B5EF4-FFF2-40B4-BE49-F238E27FC236}">
                <a16:creationId xmlns:a16="http://schemas.microsoft.com/office/drawing/2014/main" id="{247E6B13-AB2A-912E-DE71-E89A3EACA934}"/>
              </a:ext>
            </a:extLst>
          </p:cNvPr>
          <p:cNvSpPr>
            <a:spLocks noChangeArrowheads="1"/>
          </p:cNvSpPr>
          <p:nvPr/>
        </p:nvSpPr>
        <p:spPr bwMode="auto">
          <a:xfrm>
            <a:off x="-40640" y="2031604"/>
            <a:ext cx="711200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effectLst/>
                <a:latin typeface="-webkit-standard"/>
              </a:rPr>
              <a:t>National Institute for Health and Care Excellence (NICE) (2016) </a:t>
            </a:r>
            <a:r>
              <a:rPr kumimoji="0" lang="en-US" altLang="en-US" sz="1400" b="0" i="1" u="none" strike="noStrike" cap="none" normalizeH="0" baseline="0" dirty="0">
                <a:ln>
                  <a:noFill/>
                </a:ln>
                <a:effectLst/>
              </a:rPr>
              <a:t>Tuberculosis: prevention, diagnosis, management and service </a:t>
            </a:r>
            <a:r>
              <a:rPr kumimoji="0" lang="en-US" altLang="en-US" sz="1400" b="0" i="1" u="none" strike="noStrike" cap="none" normalizeH="0" baseline="0" dirty="0" err="1">
                <a:ln>
                  <a:noFill/>
                </a:ln>
                <a:effectLst/>
              </a:rPr>
              <a:t>organisation</a:t>
            </a:r>
            <a:r>
              <a:rPr kumimoji="0" lang="en-US" altLang="en-US" sz="1400" b="0" i="1" u="none" strike="noStrike" cap="none" normalizeH="0" baseline="0" dirty="0">
                <a:ln>
                  <a:noFill/>
                </a:ln>
                <a:effectLst/>
              </a:rPr>
              <a:t> (NG33)</a:t>
            </a:r>
            <a:r>
              <a:rPr kumimoji="0" lang="en-US" altLang="en-US" sz="1400" b="0" i="0" u="none" strike="noStrike" cap="none" normalizeH="0" baseline="0" dirty="0">
                <a:ln>
                  <a:noFill/>
                </a:ln>
                <a:effectLst/>
                <a:latin typeface="-webkit-standard"/>
              </a:rPr>
              <a:t>. Available at: </a:t>
            </a:r>
            <a:r>
              <a:rPr kumimoji="0" lang="en-US" altLang="en-US" sz="1400" b="0" i="0" u="none" strike="noStrike" cap="none" normalizeH="0" baseline="0" dirty="0">
                <a:ln>
                  <a:noFill/>
                </a:ln>
                <a:effectLst/>
                <a:hlinkClick r:id="rId2">
                  <a:extLst>
                    <a:ext uri="{A12FA001-AC4F-418D-AE19-62706E023703}">
                      <ahyp:hlinkClr xmlns:ahyp="http://schemas.microsoft.com/office/drawing/2018/hyperlinkcolor" val="tx"/>
                    </a:ext>
                  </a:extLst>
                </a:hlinkClick>
              </a:rPr>
              <a:t>https://www.nice.org.uk/</a:t>
            </a:r>
            <a:r>
              <a:rPr kumimoji="0" lang="en-US" altLang="en-US" b="0" i="0" u="none" strike="noStrike" cap="none" normalizeH="0" baseline="0" dirty="0">
                <a:ln>
                  <a:noFill/>
                </a:ln>
                <a:effectLst/>
                <a:hlinkClick r:id="rId2">
                  <a:extLst>
                    <a:ext uri="{A12FA001-AC4F-418D-AE19-62706E023703}">
                      <ahyp:hlinkClr xmlns:ahyp="http://schemas.microsoft.com/office/drawing/2018/hyperlinkcolor" val="tx"/>
                    </a:ext>
                  </a:extLst>
                </a:hlinkClick>
              </a:rPr>
              <a:t>guidance</a:t>
            </a:r>
            <a:r>
              <a:rPr kumimoji="0" lang="en-US" altLang="en-US" sz="1400" b="0" i="0" u="none" strike="noStrike" cap="none" normalizeH="0" baseline="0" dirty="0">
                <a:ln>
                  <a:noFill/>
                </a:ln>
                <a:effectLst/>
                <a:hlinkClick r:id="rId2">
                  <a:extLst>
                    <a:ext uri="{A12FA001-AC4F-418D-AE19-62706E023703}">
                      <ahyp:hlinkClr xmlns:ahyp="http://schemas.microsoft.com/office/drawing/2018/hyperlinkcolor" val="tx"/>
                    </a:ext>
                  </a:extLst>
                </a:hlinkClick>
              </a:rPr>
              <a:t>/ng33</a:t>
            </a:r>
            <a:r>
              <a:rPr kumimoji="0" lang="en-US" altLang="en-US" sz="1400" b="0" i="0" u="none" strike="noStrike" cap="none" normalizeH="0" baseline="0" dirty="0">
                <a:ln>
                  <a:noFill/>
                </a:ln>
                <a:effectLst/>
                <a:latin typeface="-webkit-standard"/>
              </a:rPr>
              <a:t> (Accessed: 27 October 2025)</a:t>
            </a:r>
            <a:endParaRPr kumimoji="0" lang="en-US" altLang="en-US" sz="1400" b="0" i="0" u="none" strike="noStrike" cap="none" normalizeH="0" baseline="0" dirty="0">
              <a:ln>
                <a:noFill/>
              </a:ln>
              <a:effectLst/>
            </a:endParaRPr>
          </a:p>
        </p:txBody>
      </p:sp>
      <p:sp>
        <p:nvSpPr>
          <p:cNvPr id="20" name="Rectangle 9">
            <a:extLst>
              <a:ext uri="{FF2B5EF4-FFF2-40B4-BE49-F238E27FC236}">
                <a16:creationId xmlns:a16="http://schemas.microsoft.com/office/drawing/2014/main" id="{6C0D4836-2536-5070-D6CD-BB032E4D11BA}"/>
              </a:ext>
            </a:extLst>
          </p:cNvPr>
          <p:cNvSpPr>
            <a:spLocks noChangeArrowheads="1"/>
          </p:cNvSpPr>
          <p:nvPr/>
        </p:nvSpPr>
        <p:spPr bwMode="auto">
          <a:xfrm>
            <a:off x="-40640" y="3662105"/>
            <a:ext cx="6664960"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effectLst/>
                <a:latin typeface="-webkit-standard"/>
              </a:rPr>
              <a:t>National Institute for Health and Care Excellence (NICE) (2023) </a:t>
            </a:r>
            <a:r>
              <a:rPr kumimoji="0" lang="en-US" altLang="en-US" sz="1800" b="0" i="1" u="none" strike="noStrike" cap="none" normalizeH="0" baseline="0" dirty="0">
                <a:ln>
                  <a:noFill/>
                </a:ln>
                <a:effectLst/>
              </a:rPr>
              <a:t>Infection prevention and control (NG97)</a:t>
            </a:r>
            <a:r>
              <a:rPr kumimoji="0" lang="en-US" altLang="en-US" sz="1800" b="0" i="0" u="none" strike="noStrike" cap="none" normalizeH="0" baseline="0" dirty="0">
                <a:ln>
                  <a:noFill/>
                </a:ln>
                <a:effectLst/>
                <a:latin typeface="-webkit-standard"/>
              </a:rPr>
              <a:t>. Available at: </a:t>
            </a:r>
            <a:r>
              <a:rPr kumimoji="0" lang="en-US" altLang="en-US" sz="1800" b="0" i="0" u="none" strike="noStrike" cap="none" normalizeH="0" baseline="0" dirty="0">
                <a:ln>
                  <a:noFill/>
                </a:ln>
                <a:effectLst/>
                <a:hlinkClick r:id="rId3">
                  <a:extLst>
                    <a:ext uri="{A12FA001-AC4F-418D-AE19-62706E023703}">
                      <ahyp:hlinkClr xmlns:ahyp="http://schemas.microsoft.com/office/drawing/2018/hyperlinkcolor" val="tx"/>
                    </a:ext>
                  </a:extLst>
                </a:hlinkClick>
              </a:rPr>
              <a:t>https://www.nice.org.uk/guidance/ng97</a:t>
            </a:r>
            <a:r>
              <a:rPr kumimoji="0" lang="en-US" altLang="en-US" sz="1800" b="0" i="0" u="none" strike="noStrike" cap="none" normalizeH="0" baseline="0" dirty="0">
                <a:ln>
                  <a:noFill/>
                </a:ln>
                <a:effectLst/>
                <a:latin typeface="-webkit-standard"/>
              </a:rPr>
              <a:t> (Accessed: 27 October 2025).</a:t>
            </a:r>
            <a:endParaRPr kumimoji="0" lang="en-US" altLang="en-US" sz="1800" b="0" i="0" u="none" strike="noStrike" cap="none" normalizeH="0" baseline="0" dirty="0">
              <a:ln>
                <a:noFill/>
              </a:ln>
              <a:effectLst/>
            </a:endParaRPr>
          </a:p>
        </p:txBody>
      </p:sp>
      <p:sp>
        <p:nvSpPr>
          <p:cNvPr id="21" name="Rectangle 10">
            <a:extLst>
              <a:ext uri="{FF2B5EF4-FFF2-40B4-BE49-F238E27FC236}">
                <a16:creationId xmlns:a16="http://schemas.microsoft.com/office/drawing/2014/main" id="{C582D63E-6A4C-5CB9-A076-235A08501557}"/>
              </a:ext>
            </a:extLst>
          </p:cNvPr>
          <p:cNvSpPr>
            <a:spLocks noChangeArrowheads="1"/>
          </p:cNvSpPr>
          <p:nvPr/>
        </p:nvSpPr>
        <p:spPr bwMode="auto">
          <a:xfrm>
            <a:off x="4490720" y="4591547"/>
            <a:ext cx="7701280"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effectLst/>
                <a:latin typeface="-webkit-standard"/>
              </a:rPr>
              <a:t>NHS (2024) </a:t>
            </a:r>
            <a:r>
              <a:rPr kumimoji="0" lang="en-US" altLang="en-US" sz="1800" b="0" i="1" u="none" strike="noStrike" cap="none" normalizeH="0" baseline="0" dirty="0">
                <a:ln>
                  <a:noFill/>
                </a:ln>
                <a:effectLst/>
              </a:rPr>
              <a:t>Tuberculosis (TB)</a:t>
            </a:r>
            <a:r>
              <a:rPr kumimoji="0" lang="en-US" altLang="en-US" sz="1800" b="0" i="0" u="none" strike="noStrike" cap="none" normalizeH="0" baseline="0" dirty="0">
                <a:ln>
                  <a:noFill/>
                </a:ln>
                <a:effectLst/>
                <a:latin typeface="-webkit-standard"/>
              </a:rPr>
              <a:t>. Available at: </a:t>
            </a:r>
            <a:r>
              <a:rPr kumimoji="0" lang="en-US" altLang="en-US" sz="1800" b="0" i="0" u="none" strike="noStrike" cap="none" normalizeH="0" baseline="0" dirty="0">
                <a:ln>
                  <a:noFill/>
                </a:ln>
                <a:effectLst/>
                <a:hlinkClick r:id="rId4">
                  <a:extLst>
                    <a:ext uri="{A12FA001-AC4F-418D-AE19-62706E023703}">
                      <ahyp:hlinkClr xmlns:ahyp="http://schemas.microsoft.com/office/drawing/2018/hyperlinkcolor" val="tx"/>
                    </a:ext>
                  </a:extLst>
                </a:hlinkClick>
              </a:rPr>
              <a:t>https://www.nhs.uk/conditions/tuberculosis-tb/</a:t>
            </a:r>
            <a:r>
              <a:rPr kumimoji="0" lang="en-US" altLang="en-US" sz="1800" b="0" i="0" u="none" strike="noStrike" cap="none" normalizeH="0" baseline="0" dirty="0">
                <a:ln>
                  <a:noFill/>
                </a:ln>
                <a:effectLst/>
                <a:latin typeface="-webkit-standard"/>
              </a:rPr>
              <a:t> (Accessed: 27 October 2025)</a:t>
            </a:r>
            <a:endParaRPr kumimoji="0" lang="en-US" altLang="en-US" sz="1800" b="0" i="0" u="none" strike="noStrike" cap="none" normalizeH="0" baseline="0" dirty="0">
              <a:ln>
                <a:noFill/>
              </a:ln>
              <a:effectLst/>
              <a:latin typeface="Arial" panose="020B0604020202020204" pitchFamily="34" charset="0"/>
            </a:endParaRPr>
          </a:p>
        </p:txBody>
      </p:sp>
      <p:sp>
        <p:nvSpPr>
          <p:cNvPr id="22" name="Rectangle 11">
            <a:extLst>
              <a:ext uri="{FF2B5EF4-FFF2-40B4-BE49-F238E27FC236}">
                <a16:creationId xmlns:a16="http://schemas.microsoft.com/office/drawing/2014/main" id="{5FD8DF78-7F65-5E6F-F8CA-1267E315F053}"/>
              </a:ext>
            </a:extLst>
          </p:cNvPr>
          <p:cNvSpPr>
            <a:spLocks noChangeArrowheads="1"/>
          </p:cNvSpPr>
          <p:nvPr/>
        </p:nvSpPr>
        <p:spPr bwMode="auto">
          <a:xfrm>
            <a:off x="6847840" y="2423339"/>
            <a:ext cx="5445760" cy="1477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effectLst/>
                <a:latin typeface="-webkit-standard"/>
              </a:rPr>
              <a:t>Public Health England (2023) </a:t>
            </a:r>
            <a:r>
              <a:rPr kumimoji="0" lang="en-US" altLang="en-US" sz="1800" b="0" i="1" u="none" strike="noStrike" cap="none" normalizeH="0" baseline="0" dirty="0">
                <a:ln>
                  <a:noFill/>
                </a:ln>
                <a:effectLst/>
              </a:rPr>
              <a:t>Infection prevention and control in care settings</a:t>
            </a:r>
            <a:r>
              <a:rPr kumimoji="0" lang="en-US" altLang="en-US" sz="1800" b="0" i="0" u="none" strike="noStrike" cap="none" normalizeH="0" baseline="0" dirty="0">
                <a:ln>
                  <a:noFill/>
                </a:ln>
                <a:effectLst/>
                <a:latin typeface="-webkit-standard"/>
              </a:rPr>
              <a:t>. Available at: </a:t>
            </a:r>
            <a:r>
              <a:rPr kumimoji="0" lang="en-US" altLang="en-US" sz="1800" b="0" i="0" u="none" strike="noStrike" cap="none" normalizeH="0" baseline="0" dirty="0">
                <a:ln>
                  <a:noFill/>
                </a:ln>
                <a:effectLst/>
              </a:rPr>
              <a:t>https://</a:t>
            </a:r>
            <a:r>
              <a:rPr kumimoji="0" lang="en-US" altLang="en-US" sz="1800" b="0" i="0" u="none" strike="noStrike" cap="none" normalizeH="0" baseline="0" dirty="0" err="1">
                <a:ln>
                  <a:noFill/>
                </a:ln>
                <a:effectLst/>
              </a:rPr>
              <a:t>www.gov.uk</a:t>
            </a:r>
            <a:r>
              <a:rPr kumimoji="0" lang="en-US" altLang="en-US" sz="1800" b="0" i="0" u="none" strike="noStrike" cap="none" normalizeH="0" baseline="0" dirty="0">
                <a:ln>
                  <a:noFill/>
                </a:ln>
                <a:effectLst/>
              </a:rPr>
              <a:t>/government/publications/infection-prevention-and-control-in-care-settings</a:t>
            </a:r>
            <a:r>
              <a:rPr kumimoji="0" lang="en-US" altLang="en-US" sz="1800" b="0" i="0" u="none" strike="noStrike" cap="none" normalizeH="0" baseline="0" dirty="0">
                <a:ln>
                  <a:noFill/>
                </a:ln>
                <a:effectLst/>
                <a:latin typeface="-webkit-standard"/>
              </a:rPr>
              <a:t> (Accessed: 27 October 2025</a:t>
            </a:r>
            <a:endParaRPr kumimoji="0" lang="en-US" altLang="en-US" sz="1800" b="0" i="0" u="none" strike="noStrike" cap="none" normalizeH="0" baseline="0" dirty="0">
              <a:ln>
                <a:noFill/>
              </a:ln>
              <a:effectLst/>
              <a:latin typeface="Arial" panose="020B0604020202020204" pitchFamily="34" charset="0"/>
            </a:endParaRPr>
          </a:p>
        </p:txBody>
      </p:sp>
      <p:sp>
        <p:nvSpPr>
          <p:cNvPr id="23" name="Rectangle 12">
            <a:extLst>
              <a:ext uri="{FF2B5EF4-FFF2-40B4-BE49-F238E27FC236}">
                <a16:creationId xmlns:a16="http://schemas.microsoft.com/office/drawing/2014/main" id="{6C03F6C1-3C63-D602-DD07-4181FE9520BE}"/>
              </a:ext>
            </a:extLst>
          </p:cNvPr>
          <p:cNvSpPr>
            <a:spLocks noChangeArrowheads="1"/>
          </p:cNvSpPr>
          <p:nvPr/>
        </p:nvSpPr>
        <p:spPr bwMode="auto">
          <a:xfrm>
            <a:off x="304800" y="5243990"/>
            <a:ext cx="6096000"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effectLst/>
                <a:latin typeface="-webkit-standard"/>
              </a:rPr>
              <a:t>UK Health Security Agency (UKHSA) (2023) </a:t>
            </a:r>
            <a:r>
              <a:rPr kumimoji="0" lang="en-US" altLang="en-US" sz="1800" b="0" i="1" u="none" strike="noStrike" cap="none" normalizeH="0" baseline="0" dirty="0">
                <a:ln>
                  <a:noFill/>
                </a:ln>
                <a:effectLst/>
              </a:rPr>
              <a:t>Tuberculosis (TB): action plan for England, 2021 to 2026</a:t>
            </a:r>
            <a:r>
              <a:rPr kumimoji="0" lang="en-US" altLang="en-US" sz="1800" b="0" i="0" u="none" strike="noStrike" cap="none" normalizeH="0" baseline="0" dirty="0">
                <a:ln>
                  <a:noFill/>
                </a:ln>
                <a:effectLst/>
                <a:latin typeface="-webkit-standard"/>
              </a:rPr>
              <a:t>. Available at: </a:t>
            </a:r>
            <a:r>
              <a:rPr kumimoji="0" lang="en-US" altLang="en-US" sz="1800" b="0" i="0" u="none" strike="noStrike" cap="none" normalizeH="0" baseline="0" dirty="0">
                <a:ln>
                  <a:noFill/>
                </a:ln>
                <a:effectLst/>
                <a:hlinkClick r:id="rId5">
                  <a:extLst>
                    <a:ext uri="{A12FA001-AC4F-418D-AE19-62706E023703}">
                      <ahyp:hlinkClr xmlns:ahyp="http://schemas.microsoft.com/office/drawing/2018/hyperlinkcolor" val="tx"/>
                    </a:ext>
                  </a:extLst>
                </a:hlinkClick>
              </a:rPr>
              <a:t>https://www.gov.uk/government/publications/tuberculosis-tb-action-plan-for-england</a:t>
            </a:r>
            <a:r>
              <a:rPr kumimoji="0" lang="en-US" altLang="en-US" sz="1800" b="0" i="0" u="none" strike="noStrike" cap="none" normalizeH="0" baseline="0" dirty="0">
                <a:ln>
                  <a:noFill/>
                </a:ln>
                <a:effectLst/>
                <a:latin typeface="-webkit-standard"/>
              </a:rPr>
              <a:t> (Accessed: 27 October 2025).</a:t>
            </a:r>
            <a:endParaRPr kumimoji="0" lang="en-US" altLang="en-US" sz="1800" b="0" i="0" u="none" strike="noStrike" cap="none" normalizeH="0" baseline="0" dirty="0">
              <a:ln>
                <a:noFill/>
              </a:ln>
              <a:effectLst/>
              <a:latin typeface="Arial" panose="020B0604020202020204" pitchFamily="34" charset="0"/>
            </a:endParaRPr>
          </a:p>
        </p:txBody>
      </p:sp>
      <p:cxnSp>
        <p:nvCxnSpPr>
          <p:cNvPr id="25" name="Straight Connector 24">
            <a:extLst>
              <a:ext uri="{FF2B5EF4-FFF2-40B4-BE49-F238E27FC236}">
                <a16:creationId xmlns:a16="http://schemas.microsoft.com/office/drawing/2014/main" id="{F941B5F7-46D0-98E8-72FC-779BB7367B34}"/>
              </a:ext>
            </a:extLst>
          </p:cNvPr>
          <p:cNvCxnSpPr>
            <a:cxnSpLocks/>
          </p:cNvCxnSpPr>
          <p:nvPr/>
        </p:nvCxnSpPr>
        <p:spPr>
          <a:xfrm flipV="1">
            <a:off x="-40640" y="1299585"/>
            <a:ext cx="12232640" cy="78711"/>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571F119E-AA8E-EFFA-0F48-8E7046580E05}"/>
              </a:ext>
            </a:extLst>
          </p:cNvPr>
          <p:cNvCxnSpPr>
            <a:cxnSpLocks/>
          </p:cNvCxnSpPr>
          <p:nvPr/>
        </p:nvCxnSpPr>
        <p:spPr>
          <a:xfrm flipV="1">
            <a:off x="-20320" y="1983678"/>
            <a:ext cx="10402532" cy="47925"/>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F43E4DA-37B1-31B3-D599-DA4A0C9830E3}"/>
              </a:ext>
            </a:extLst>
          </p:cNvPr>
          <p:cNvCxnSpPr>
            <a:cxnSpLocks/>
          </p:cNvCxnSpPr>
          <p:nvPr/>
        </p:nvCxnSpPr>
        <p:spPr>
          <a:xfrm>
            <a:off x="0" y="3662105"/>
            <a:ext cx="6807200" cy="0"/>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7CBC8418-4BE6-8053-2320-64D08134B42C}"/>
              </a:ext>
            </a:extLst>
          </p:cNvPr>
          <p:cNvCxnSpPr>
            <a:cxnSpLocks/>
          </p:cNvCxnSpPr>
          <p:nvPr/>
        </p:nvCxnSpPr>
        <p:spPr>
          <a:xfrm flipH="1" flipV="1">
            <a:off x="6807200" y="2031603"/>
            <a:ext cx="40640" cy="2559944"/>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BF59643C-4A1B-1AE7-874A-FE80AD8D20F8}"/>
              </a:ext>
            </a:extLst>
          </p:cNvPr>
          <p:cNvCxnSpPr>
            <a:cxnSpLocks/>
          </p:cNvCxnSpPr>
          <p:nvPr/>
        </p:nvCxnSpPr>
        <p:spPr>
          <a:xfrm flipV="1">
            <a:off x="40640" y="5298102"/>
            <a:ext cx="7030720" cy="54312"/>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FAF37FCC-DCB0-AFDE-FF5E-F06B1705D825}"/>
              </a:ext>
            </a:extLst>
          </p:cNvPr>
          <p:cNvCxnSpPr>
            <a:cxnSpLocks/>
          </p:cNvCxnSpPr>
          <p:nvPr/>
        </p:nvCxnSpPr>
        <p:spPr>
          <a:xfrm flipV="1">
            <a:off x="7071360" y="5325258"/>
            <a:ext cx="0" cy="1532742"/>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8F6AD4A3-7139-58C5-B01C-B8D292A83C3E}"/>
              </a:ext>
            </a:extLst>
          </p:cNvPr>
          <p:cNvCxnSpPr>
            <a:cxnSpLocks/>
          </p:cNvCxnSpPr>
          <p:nvPr/>
        </p:nvCxnSpPr>
        <p:spPr>
          <a:xfrm flipV="1">
            <a:off x="6847840" y="4591547"/>
            <a:ext cx="5344160" cy="42831"/>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0C8AD559-CCA1-FF22-0111-E56DB2981D53}"/>
              </a:ext>
            </a:extLst>
          </p:cNvPr>
          <p:cNvCxnSpPr>
            <a:cxnSpLocks/>
          </p:cNvCxnSpPr>
          <p:nvPr/>
        </p:nvCxnSpPr>
        <p:spPr>
          <a:xfrm flipV="1">
            <a:off x="-20320" y="2910340"/>
            <a:ext cx="6868160" cy="36627"/>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575985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3_Facet">
  <a:themeElements>
    <a:clrScheme name="Custom 1">
      <a:dk1>
        <a:srgbClr val="000000"/>
      </a:dk1>
      <a:lt1>
        <a:srgbClr val="FFFFFF"/>
      </a:lt1>
      <a:dk2>
        <a:srgbClr val="5E5E5E"/>
      </a:dk2>
      <a:lt2>
        <a:srgbClr val="DDDDDD"/>
      </a:lt2>
      <a:accent1>
        <a:srgbClr val="BF1321"/>
      </a:accent1>
      <a:accent2>
        <a:srgbClr val="C70000"/>
      </a:accent2>
      <a:accent3>
        <a:srgbClr val="FD0000"/>
      </a:accent3>
      <a:accent4>
        <a:srgbClr val="8F0000"/>
      </a:accent4>
      <a:accent5>
        <a:srgbClr val="FEC306"/>
      </a:accent5>
      <a:accent6>
        <a:srgbClr val="E03826"/>
      </a:accent6>
      <a:hlink>
        <a:srgbClr val="FC4550"/>
      </a:hlink>
      <a:folHlink>
        <a:srgbClr val="BA814C"/>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3.xml><?xml version="1.0" encoding="utf-8"?>
<a:theme xmlns:a="http://schemas.openxmlformats.org/drawingml/2006/main" name="1_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4.xml><?xml version="1.0" encoding="utf-8"?>
<a:theme xmlns:a="http://schemas.openxmlformats.org/drawingml/2006/main" name="2_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58</TotalTime>
  <Words>2665</Words>
  <Application>Microsoft Macintosh PowerPoint</Application>
  <PresentationFormat>Widescreen</PresentationFormat>
  <Paragraphs>198</Paragraphs>
  <Slides>36</Slides>
  <Notes>5</Notes>
  <HiddenSlides>0</HiddenSlides>
  <MMClips>0</MMClips>
  <ScaleCrop>false</ScaleCrop>
  <HeadingPairs>
    <vt:vector size="6" baseType="variant">
      <vt:variant>
        <vt:lpstr>Fonts Used</vt:lpstr>
      </vt:variant>
      <vt:variant>
        <vt:i4>8</vt:i4>
      </vt:variant>
      <vt:variant>
        <vt:lpstr>Theme</vt:lpstr>
      </vt:variant>
      <vt:variant>
        <vt:i4>4</vt:i4>
      </vt:variant>
      <vt:variant>
        <vt:lpstr>Slide Titles</vt:lpstr>
      </vt:variant>
      <vt:variant>
        <vt:i4>36</vt:i4>
      </vt:variant>
    </vt:vector>
  </HeadingPairs>
  <TitlesOfParts>
    <vt:vector size="48" baseType="lpstr">
      <vt:lpstr>-webkit-standard</vt:lpstr>
      <vt:lpstr>Aptos</vt:lpstr>
      <vt:lpstr>Arial</vt:lpstr>
      <vt:lpstr>Century Gothic</vt:lpstr>
      <vt:lpstr>Times New Roman</vt:lpstr>
      <vt:lpstr>Trebuchet MS</vt:lpstr>
      <vt:lpstr>Wingdings</vt:lpstr>
      <vt:lpstr>Wingdings 3</vt:lpstr>
      <vt:lpstr>Facet</vt:lpstr>
      <vt:lpstr>3_Facet</vt:lpstr>
      <vt:lpstr>1_Facet</vt:lpstr>
      <vt:lpstr>2_Facet</vt:lpstr>
      <vt:lpstr>Magic 5 Group Presentation</vt:lpstr>
      <vt:lpstr>Student name: Magie Oligo  Student ID: 2436384  Module name: Introduction to Public Health  Module code: LCHS4008  Lecturer name: Dr. Patronella Ganza  Assignment title: Group Discussion</vt:lpstr>
      <vt:lpstr>TUBERCULOSIS</vt:lpstr>
      <vt:lpstr>PowerPoint Presentation</vt:lpstr>
      <vt:lpstr>Conclusion:   The management of Tuberculosis (TB) within Canal View requires a strong and coordinated approach that organize   infection prevention and resident wellbeing. By following national and local policies such as the UKHSA TB Strategy (2021-2025), NICE Guideline NG33, and the Health and Social Care Act (2008), the facility can ensure that all staff follow best practice in preventing and controlling infections.  </vt:lpstr>
      <vt:lpstr>Reference list:  National Institute for Health and Care Excellence (UK) (2016). Tuberculosis: prevention, diagnosis, management and service organisation Information for the public. [online] Available at: https://www.nice.org.uk/guidance/ng33/resources/tuberculosis-prevention-diagnosis-management-and-service-organisation-pdf-2910851744965.  Public Health England (2015). Tuberculosis (TB): collaborative strategy for England. [online] GOV.UK. Available at: https://www.gov.uk/government/publications/collaborative-tuberculosis-strategy-for-england.  UK Health Security Agency (2023). Tuberculosis (TB): action plan for England, 2021 to 2026. [online] GOV.UK. Available at: https://www.gov.uk/government/publications/tuberculosis-tb-action-plan-for-england/tuberculosis-tb-action-plan-for-england-2021-to-2026. </vt:lpstr>
      <vt:lpstr>The key factors of TB influencing health and wellbeing of residents </vt:lpstr>
      <vt:lpstr>Title and Content Layout with List</vt:lpstr>
      <vt:lpstr>Key factors: How TB influences the health and wellbeing of the residents. </vt:lpstr>
      <vt:lpstr>Conclusion</vt:lpstr>
      <vt:lpstr>References </vt:lpstr>
      <vt:lpstr>Student name: Najma Khalid Adam  Student ID: 2442092  Module name: Introduction to Public Health  Module code: LCHS4008  Lecturer name: Dr. Patronella Ganza  Assignment title: Group Discussion</vt:lpstr>
      <vt:lpstr>Management of an outbreak of infection in a care setting (TB Case Study)</vt:lpstr>
      <vt:lpstr>Early detection </vt:lpstr>
      <vt:lpstr>Infection Control </vt:lpstr>
      <vt:lpstr>Communication</vt:lpstr>
      <vt:lpstr>Staff Training</vt:lpstr>
      <vt:lpstr>PowerPoint Presentation</vt:lpstr>
      <vt:lpstr>PowerPoint Presentation</vt:lpstr>
      <vt:lpstr>PowerPoint Presentation</vt:lpstr>
      <vt:lpstr>Student name:  Luz Diaz Alarcon  Student ID: 2439120  Module name:  Introduction to  Public Health  Module code: LCHS4008  Lecturer name:  Dr. Petronella Ganza  Assignment title: Group Discussion </vt:lpstr>
      <vt:lpstr>PowerPoint Presentation</vt:lpstr>
      <vt:lpstr>Case study 3 : Tuberculosis ( TB ) </vt:lpstr>
      <vt:lpstr>PowerPoint Presentation</vt:lpstr>
      <vt:lpstr>The impact of an outbreak of an infectious disease on the lives of the residents and the people around then.</vt:lpstr>
      <vt:lpstr>PowerPoint Presentation</vt:lpstr>
      <vt:lpstr>Current situation in the UK.  Acording to Cases of TB raising with 15.4% in 2025 compare with 13% in 2024</vt:lpstr>
      <vt:lpstr>References:</vt:lpstr>
      <vt:lpstr>Alexandru-Sorin Varga  2442785 Module name: Introduction to Public Health Module code: LCHS4008 Lecturer name: Dr. Patronella Ganza Assignment title: Group Discussion</vt:lpstr>
      <vt:lpstr>How the New Infection Control Strategy Supports Everyone</vt:lpstr>
      <vt:lpstr>Support for Residents</vt:lpstr>
      <vt:lpstr>Support for Families &amp; Significant Others</vt:lpstr>
      <vt:lpstr>Support for Healthcare Professionals</vt:lpstr>
      <vt:lpstr>How the Strategy Strengthens Canal View Overall</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Alexandru-Sorin Varga (2442785)</dc:creator>
  <cp:lastModifiedBy>Alexandru-Sorin Varga (2442785)</cp:lastModifiedBy>
  <cp:revision>4</cp:revision>
  <dcterms:created xsi:type="dcterms:W3CDTF">2025-11-08T19:23:43Z</dcterms:created>
  <dcterms:modified xsi:type="dcterms:W3CDTF">2025-11-10T10:45:45Z</dcterms:modified>
</cp:coreProperties>
</file>