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9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E4FD23-3611-495E-B6A7-E3803F23BEDF}" v="107" dt="2022-06-14T12:29:30.2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0DCC1A-CCF5-4531-BA2F-E7F09378B538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C1B128-01DF-48C4-9045-0713BBA63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40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AE735-5924-B37F-23BF-64AA316C4D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67AF81-0835-43BF-1C62-0C415D5129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D20192-7D58-B205-2901-A6B58DAAB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F5BBAA-5B31-12A1-13CE-7B50F1FB8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B2D389-A405-29DF-B7A2-C8D8D8C82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344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18DDF-0AC2-0B6C-8A5B-1D99D0ED5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DDFB5-289E-D9E2-DF6E-E272AE940F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674AE4-C1B6-4A27-3E6D-709AFB968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8E19D9-8A3E-60FD-371F-705428030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351795-F96C-768F-8BAC-C8F77188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686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A30C0-6BED-4816-521F-F0123E9AC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A36E8A-FCEB-2F15-EDC3-8B6236EAE1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3B3E6D-784F-1050-540A-EA043EBC0E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2988F3-9149-193C-B74A-478C4D0793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18E96A-CB36-5C78-BCB1-769A7E440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6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04092-E7AE-1AE3-D22B-45F7CA9EB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9DB77-BD20-6DB0-44BB-6723D46790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05C0B9-4C49-5AE6-F843-08E322D533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DDC9F3-3D79-CEB6-4A67-19285E74E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78FDFF-5916-DE4E-1F66-D77B53B7D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8B73DC-A7C9-5657-3CD9-F0491D57C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829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C0A0D-AE11-7469-56E7-B58D1C219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ECE25D-6466-702D-F344-CCD19871EC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99C67D-3607-E153-101B-66D176EEA7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C88583-0FBA-5459-AF7E-89D2ABA12E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E7E182-999B-46DC-0C4F-50F1E3240C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C699A8-40E2-0497-12FC-D096150E1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E7A137-2478-666D-26EA-6BBE54CE7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8BB3A3-07A5-8365-6CD8-335F887BC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009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94711-F969-0404-4483-073EB7A1C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2758E8-C801-BE2C-4AC1-23F51DA58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1FDE72-01A0-17F8-B7C0-F5FF4797A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2BAF87-F8E2-F01A-16A2-818774CB0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87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60968C-10DB-BDB2-8657-F0C082FD6C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9F198E-6EF6-A501-25FC-F56334D1C7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194B3D-6257-37CA-E20F-42B2F59C4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55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8AD83-9A9F-048E-3332-BD85320EA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B393E-3F6B-4B9A-F8D2-B29836FB5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356D45-ED5E-1290-BF33-F354FCD625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09E299-2AC3-3DBC-9F65-BECF08A7C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9977F-6878-B129-5F18-EC429C40C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9BEC7-D600-A9E2-F02B-16E150509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82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35AB9-6E50-3846-279B-0537727A1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ED5557-714B-6DE6-137D-3C91BB800D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953384-F11B-75BF-AD28-20CD2DBA15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57DC2A-2D54-590E-7B2A-C356E2B11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D09632-F9B9-4CF2-67AA-263E02E6F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A276C0-E741-D7F7-6473-46CAD4BE3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063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BA203-E3A1-6446-3A0E-F1F42F07C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A9F52C-D10C-97CD-489A-69C47CD3C5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A9501-35E4-667A-BB29-24EE6A97F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61E75C-A5D8-E50E-59A1-EBB665F39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13D78-8D81-6565-54D2-4E7805C84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449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329780-576A-6B13-3384-42092B3788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22BB64-F705-99A3-52C7-3B0CB3D8C3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624D3-0C2F-EB7B-3E5E-540A4574D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9032D3-0E4A-0D49-EF4C-22FFFFC71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D7915-5840-BF88-D3EF-7DF616959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690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B1F345-9033-CC7B-5920-C39B780A4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6E0E8B-049A-810D-C24C-8348941A26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82A48-C867-CA0E-B332-511290129A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A2144E-D88A-4BEC-BABE-645165AC607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A58B8F-ADC4-DF68-6003-F2296DB468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ADF502-D2D3-379E-1DF9-9DAE366586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731AD9-A8DE-4FCC-BFE1-4DB55C78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639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.jpg"/><Relationship Id="rId18" Type="http://schemas.openxmlformats.org/officeDocument/2006/relationships/image" Target="../media/image18.jpg"/><Relationship Id="rId26" Type="http://schemas.openxmlformats.org/officeDocument/2006/relationships/image" Target="../media/image25.png"/><Relationship Id="rId3" Type="http://schemas.openxmlformats.org/officeDocument/2006/relationships/image" Target="../media/image3.jpg"/><Relationship Id="rId21" Type="http://schemas.openxmlformats.org/officeDocument/2006/relationships/image" Target="../media/image20.jpg"/><Relationship Id="rId34" Type="http://schemas.openxmlformats.org/officeDocument/2006/relationships/image" Target="../media/image33.png"/><Relationship Id="rId7" Type="http://schemas.openxmlformats.org/officeDocument/2006/relationships/image" Target="../media/image7.png"/><Relationship Id="rId12" Type="http://schemas.openxmlformats.org/officeDocument/2006/relationships/image" Target="../media/image12.jpg"/><Relationship Id="rId17" Type="http://schemas.openxmlformats.org/officeDocument/2006/relationships/image" Target="../media/image17.png"/><Relationship Id="rId25" Type="http://schemas.openxmlformats.org/officeDocument/2006/relationships/image" Target="../media/image24.jpg"/><Relationship Id="rId33" Type="http://schemas.openxmlformats.org/officeDocument/2006/relationships/image" Target="../media/image32.png"/><Relationship Id="rId2" Type="http://schemas.openxmlformats.org/officeDocument/2006/relationships/image" Target="../media/image2.jpg"/><Relationship Id="rId16" Type="http://schemas.openxmlformats.org/officeDocument/2006/relationships/image" Target="../media/image16.jpg"/><Relationship Id="rId20" Type="http://schemas.openxmlformats.org/officeDocument/2006/relationships/image" Target="../media/image19.png"/><Relationship Id="rId29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jpg"/><Relationship Id="rId24" Type="http://schemas.openxmlformats.org/officeDocument/2006/relationships/image" Target="../media/image23.jpg"/><Relationship Id="rId32" Type="http://schemas.openxmlformats.org/officeDocument/2006/relationships/image" Target="../media/image31.png"/><Relationship Id="rId5" Type="http://schemas.openxmlformats.org/officeDocument/2006/relationships/image" Target="../media/image5.svg"/><Relationship Id="rId15" Type="http://schemas.openxmlformats.org/officeDocument/2006/relationships/image" Target="../media/image15.jpeg"/><Relationship Id="rId23" Type="http://schemas.openxmlformats.org/officeDocument/2006/relationships/image" Target="../media/image22.jpg"/><Relationship Id="rId28" Type="http://schemas.openxmlformats.org/officeDocument/2006/relationships/image" Target="../media/image27.jpg"/><Relationship Id="rId10" Type="http://schemas.openxmlformats.org/officeDocument/2006/relationships/image" Target="../media/image10.jpg"/><Relationship Id="rId19" Type="http://schemas.openxmlformats.org/officeDocument/2006/relationships/hyperlink" Target="https://www.publicdomainpictures.net/view-image.php?image=307788&amp;picture=segno-vegan" TargetMode="External"/><Relationship Id="rId31" Type="http://schemas.openxmlformats.org/officeDocument/2006/relationships/image" Target="../media/image30.jpg"/><Relationship Id="rId4" Type="http://schemas.openxmlformats.org/officeDocument/2006/relationships/image" Target="../media/image4.png"/><Relationship Id="rId9" Type="http://schemas.openxmlformats.org/officeDocument/2006/relationships/image" Target="../media/image9.jpg"/><Relationship Id="rId14" Type="http://schemas.openxmlformats.org/officeDocument/2006/relationships/image" Target="../media/image14.jpg"/><Relationship Id="rId22" Type="http://schemas.openxmlformats.org/officeDocument/2006/relationships/image" Target="../media/image21.png"/><Relationship Id="rId27" Type="http://schemas.openxmlformats.org/officeDocument/2006/relationships/image" Target="../media/image26.jpg"/><Relationship Id="rId30" Type="http://schemas.openxmlformats.org/officeDocument/2006/relationships/image" Target="../media/image29.jpg"/><Relationship Id="rId8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jpg"/><Relationship Id="rId18" Type="http://schemas.openxmlformats.org/officeDocument/2006/relationships/image" Target="../media/image32.png"/><Relationship Id="rId3" Type="http://schemas.openxmlformats.org/officeDocument/2006/relationships/image" Target="../media/image35.jpg"/><Relationship Id="rId7" Type="http://schemas.openxmlformats.org/officeDocument/2006/relationships/image" Target="../media/image39.png"/><Relationship Id="rId12" Type="http://schemas.openxmlformats.org/officeDocument/2006/relationships/image" Target="../media/image44.jpg"/><Relationship Id="rId17" Type="http://schemas.openxmlformats.org/officeDocument/2006/relationships/image" Target="../media/image47.jpg"/><Relationship Id="rId2" Type="http://schemas.openxmlformats.org/officeDocument/2006/relationships/image" Target="../media/image34.jpg"/><Relationship Id="rId16" Type="http://schemas.openxmlformats.org/officeDocument/2006/relationships/hyperlink" Target="https://bookertalk.com/gold-star-tbr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11" Type="http://schemas.openxmlformats.org/officeDocument/2006/relationships/image" Target="../media/image43.jpg"/><Relationship Id="rId5" Type="http://schemas.openxmlformats.org/officeDocument/2006/relationships/image" Target="../media/image37.jpg"/><Relationship Id="rId15" Type="http://schemas.openxmlformats.org/officeDocument/2006/relationships/image" Target="../media/image46.jpg"/><Relationship Id="rId10" Type="http://schemas.openxmlformats.org/officeDocument/2006/relationships/image" Target="../media/image42.jpg"/><Relationship Id="rId19" Type="http://schemas.openxmlformats.org/officeDocument/2006/relationships/image" Target="../media/image33.png"/><Relationship Id="rId4" Type="http://schemas.openxmlformats.org/officeDocument/2006/relationships/image" Target="../media/image36.jpg"/><Relationship Id="rId9" Type="http://schemas.openxmlformats.org/officeDocument/2006/relationships/image" Target="../media/image41.jpg"/><Relationship Id="rId1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Logo, company name&#10;&#10;Description automatically generated">
            <a:extLst>
              <a:ext uri="{FF2B5EF4-FFF2-40B4-BE49-F238E27FC236}">
                <a16:creationId xmlns:a16="http://schemas.microsoft.com/office/drawing/2014/main" id="{C4D8A996-51D1-E452-EF31-DC75B53C25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4164" y="3983032"/>
            <a:ext cx="731944" cy="1268938"/>
          </a:xfrm>
          <a:prstGeom prst="rect">
            <a:avLst/>
          </a:prstGeom>
        </p:spPr>
      </p:pic>
      <p:pic>
        <p:nvPicPr>
          <p:cNvPr id="16" name="Picture 15" descr="Logo&#10;&#10;Description automatically generated">
            <a:extLst>
              <a:ext uri="{FF2B5EF4-FFF2-40B4-BE49-F238E27FC236}">
                <a16:creationId xmlns:a16="http://schemas.microsoft.com/office/drawing/2014/main" id="{35451F0C-E37A-E0DD-77CD-9E31B7D388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2726107" cy="151269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Graphic 17" descr="Star outline">
            <a:extLst>
              <a:ext uri="{FF2B5EF4-FFF2-40B4-BE49-F238E27FC236}">
                <a16:creationId xmlns:a16="http://schemas.microsoft.com/office/drawing/2014/main" id="{2F62A4A2-AA35-C5CE-4D21-48276CE76E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61" y="455774"/>
            <a:ext cx="727817" cy="727817"/>
          </a:xfrm>
          <a:prstGeom prst="rect">
            <a:avLst/>
          </a:prstGeom>
        </p:spPr>
      </p:pic>
      <p:pic>
        <p:nvPicPr>
          <p:cNvPr id="19" name="Graphic 18" descr="Star outline">
            <a:extLst>
              <a:ext uri="{FF2B5EF4-FFF2-40B4-BE49-F238E27FC236}">
                <a16:creationId xmlns:a16="http://schemas.microsoft.com/office/drawing/2014/main" id="{1E380EEF-2A3F-7822-7CCF-65F11A5EF3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2063" y="-82114"/>
            <a:ext cx="727817" cy="727817"/>
          </a:xfrm>
          <a:prstGeom prst="rect">
            <a:avLst/>
          </a:prstGeom>
        </p:spPr>
      </p:pic>
      <p:pic>
        <p:nvPicPr>
          <p:cNvPr id="20" name="Graphic 19" descr="Star outline">
            <a:extLst>
              <a:ext uri="{FF2B5EF4-FFF2-40B4-BE49-F238E27FC236}">
                <a16:creationId xmlns:a16="http://schemas.microsoft.com/office/drawing/2014/main" id="{6939A2FA-239F-146F-F1B7-AF92DB5AF3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89104" y="-82114"/>
            <a:ext cx="727817" cy="727817"/>
          </a:xfrm>
          <a:prstGeom prst="rect">
            <a:avLst/>
          </a:prstGeom>
        </p:spPr>
      </p:pic>
      <p:pic>
        <p:nvPicPr>
          <p:cNvPr id="21" name="Graphic 20" descr="Star outline">
            <a:extLst>
              <a:ext uri="{FF2B5EF4-FFF2-40B4-BE49-F238E27FC236}">
                <a16:creationId xmlns:a16="http://schemas.microsoft.com/office/drawing/2014/main" id="{B6507374-33F5-CE5F-5D79-AF495E8D6F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998290" y="455774"/>
            <a:ext cx="727817" cy="72781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E47B7F66-60B7-70A2-B369-B1C5DDC11CA2}"/>
              </a:ext>
            </a:extLst>
          </p:cNvPr>
          <p:cNvSpPr txBox="1"/>
          <p:nvPr/>
        </p:nvSpPr>
        <p:spPr>
          <a:xfrm>
            <a:off x="150264" y="2585589"/>
            <a:ext cx="2399231" cy="7925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50" dirty="0"/>
              <a:t>Tel:</a:t>
            </a:r>
          </a:p>
          <a:p>
            <a:pPr algn="ctr"/>
            <a:r>
              <a:rPr lang="en-GB" sz="1400" b="1" dirty="0"/>
              <a:t>(+44) 01792 404877</a:t>
            </a:r>
          </a:p>
          <a:p>
            <a:pPr algn="ctr"/>
            <a:r>
              <a:rPr lang="en-GB" sz="1050" dirty="0"/>
              <a:t>Email:</a:t>
            </a:r>
          </a:p>
          <a:p>
            <a:pPr algn="ctr"/>
            <a:r>
              <a:rPr lang="en-GB" sz="1050" dirty="0"/>
              <a:t>info@hoteltrinity.com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930AC70-69C7-801F-6B1A-4E5152621CF1}"/>
              </a:ext>
            </a:extLst>
          </p:cNvPr>
          <p:cNvSpPr txBox="1"/>
          <p:nvPr/>
        </p:nvSpPr>
        <p:spPr>
          <a:xfrm>
            <a:off x="304442" y="2113578"/>
            <a:ext cx="2117220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388 Mumbles Road</a:t>
            </a:r>
          </a:p>
          <a:p>
            <a:pPr algn="ctr"/>
            <a:r>
              <a:rPr lang="en-GB" sz="1100" dirty="0"/>
              <a:t>Swansea</a:t>
            </a:r>
          </a:p>
          <a:p>
            <a:pPr algn="ctr"/>
            <a:r>
              <a:rPr lang="en-GB" sz="1100" dirty="0"/>
              <a:t>SA3 5TN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F4F3844-6A9B-240C-D88F-C158EB7709F3}"/>
              </a:ext>
            </a:extLst>
          </p:cNvPr>
          <p:cNvSpPr txBox="1"/>
          <p:nvPr/>
        </p:nvSpPr>
        <p:spPr>
          <a:xfrm>
            <a:off x="681438" y="1164372"/>
            <a:ext cx="14143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RESTAURANT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10CDB37-8430-95D7-581B-47123ADB61CF}"/>
              </a:ext>
            </a:extLst>
          </p:cNvPr>
          <p:cNvSpPr txBox="1"/>
          <p:nvPr/>
        </p:nvSpPr>
        <p:spPr>
          <a:xfrm>
            <a:off x="45570" y="3260622"/>
            <a:ext cx="2687685" cy="18004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b="1" i="0" u="sng" strike="noStrike" baseline="0" dirty="0">
                <a:solidFill>
                  <a:srgbClr val="FF0000"/>
                </a:solidFill>
                <a:latin typeface="Arial" panose="020B0604020202020204" pitchFamily="34" charset="0"/>
              </a:rPr>
              <a:t>HOW TO ORDER </a:t>
            </a:r>
          </a:p>
          <a:p>
            <a:pPr algn="l"/>
            <a:r>
              <a:rPr lang="en-GB" sz="1000" b="0" i="0" u="none" strike="noStrike" baseline="0" dirty="0">
                <a:solidFill>
                  <a:srgbClr val="422A1A"/>
                </a:solidFill>
                <a:latin typeface="Times New Roman" panose="02020603050405020304" pitchFamily="18" charset="0"/>
              </a:rPr>
              <a:t>I. Hold your phone camera over the square code below to download our App. Register now, it's free! </a:t>
            </a:r>
            <a:r>
              <a:rPr lang="en-GB" sz="1000" b="1" i="0" u="none" strike="noStrike" baseline="0" dirty="0">
                <a:solidFill>
                  <a:srgbClr val="FF0000"/>
                </a:solidFill>
                <a:latin typeface="Times New Roman" panose="02020603050405020304" pitchFamily="18" charset="0"/>
              </a:rPr>
              <a:t>BIG</a:t>
            </a:r>
            <a:r>
              <a:rPr lang="en-GB" sz="1000" b="0" i="0" u="none" strike="noStrike" baseline="0" dirty="0">
                <a:solidFill>
                  <a:srgbClr val="422A1A"/>
                </a:solidFill>
                <a:latin typeface="Times New Roman" panose="02020603050405020304" pitchFamily="18" charset="0"/>
              </a:rPr>
              <a:t> </a:t>
            </a:r>
            <a:r>
              <a:rPr lang="en-GB" sz="1000" b="1" i="0" u="none" strike="noStrike" baseline="0" dirty="0">
                <a:solidFill>
                  <a:srgbClr val="FF0000"/>
                </a:solidFill>
                <a:latin typeface="Times New Roman" panose="02020603050405020304" pitchFamily="18" charset="0"/>
              </a:rPr>
              <a:t>OFFERS FOR MEMBERS</a:t>
            </a:r>
          </a:p>
          <a:p>
            <a:pPr algn="l"/>
            <a:endParaRPr lang="en-GB" sz="1000" dirty="0">
              <a:solidFill>
                <a:srgbClr val="422A1A"/>
              </a:solidFill>
              <a:latin typeface="Times New Roman" panose="02020603050405020304" pitchFamily="18" charset="0"/>
            </a:endParaRPr>
          </a:p>
          <a:p>
            <a:pPr algn="l"/>
            <a:endParaRPr lang="en-GB" sz="1000" b="0" i="0" u="none" strike="noStrike" baseline="0" dirty="0">
              <a:solidFill>
                <a:srgbClr val="422A1A"/>
              </a:solidFill>
              <a:latin typeface="Times New Roman" panose="02020603050405020304" pitchFamily="18" charset="0"/>
            </a:endParaRPr>
          </a:p>
          <a:p>
            <a:pPr algn="l"/>
            <a:endParaRPr lang="en-GB" sz="1000" b="0" i="0" u="none" strike="noStrike" baseline="0" dirty="0">
              <a:solidFill>
                <a:srgbClr val="422A1A"/>
              </a:solidFill>
              <a:latin typeface="Times New Roman" panose="02020603050405020304" pitchFamily="18" charset="0"/>
            </a:endParaRPr>
          </a:p>
          <a:p>
            <a:pPr algn="l"/>
            <a:endParaRPr lang="en-GB" sz="1000" dirty="0">
              <a:solidFill>
                <a:srgbClr val="422A1A"/>
              </a:solidFill>
              <a:latin typeface="Times New Roman" panose="02020603050405020304" pitchFamily="18" charset="0"/>
            </a:endParaRPr>
          </a:p>
          <a:p>
            <a:pPr algn="l"/>
            <a:endParaRPr lang="en-GB" sz="1000" b="0" i="0" u="none" strike="noStrike" baseline="0" dirty="0">
              <a:solidFill>
                <a:srgbClr val="422A1A"/>
              </a:solidFill>
              <a:latin typeface="Times New Roman" panose="02020603050405020304" pitchFamily="18" charset="0"/>
            </a:endParaRPr>
          </a:p>
          <a:p>
            <a:pPr algn="l"/>
            <a:endParaRPr lang="en-GB" sz="1000" dirty="0">
              <a:solidFill>
                <a:srgbClr val="422A1A"/>
              </a:solidFill>
              <a:latin typeface="Times New Roman" panose="02020603050405020304" pitchFamily="18" charset="0"/>
            </a:endParaRPr>
          </a:p>
          <a:p>
            <a:pPr algn="l"/>
            <a:endParaRPr lang="en-GB" sz="1000" b="0" i="0" u="none" strike="noStrike" baseline="0" dirty="0">
              <a:solidFill>
                <a:srgbClr val="422A1A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39" name="Picture 38" descr="Qr code&#10;&#10;Description automatically generated">
            <a:extLst>
              <a:ext uri="{FF2B5EF4-FFF2-40B4-BE49-F238E27FC236}">
                <a16:creationId xmlns:a16="http://schemas.microsoft.com/office/drawing/2014/main" id="{6B8D96BC-0A76-4325-FA8B-893C93F2E51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859" y="3984657"/>
            <a:ext cx="1267313" cy="1267313"/>
          </a:xfrm>
          <a:prstGeom prst="rect">
            <a:avLst/>
          </a:prstGeom>
        </p:spPr>
      </p:pic>
      <p:pic>
        <p:nvPicPr>
          <p:cNvPr id="48" name="Picture 47" descr="Text, logo&#10;&#10;Description automatically generated">
            <a:extLst>
              <a:ext uri="{FF2B5EF4-FFF2-40B4-BE49-F238E27FC236}">
                <a16:creationId xmlns:a16="http://schemas.microsoft.com/office/drawing/2014/main" id="{5E349E22-796D-5F39-EC03-6C53947656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87" y="3983032"/>
            <a:ext cx="624673" cy="548445"/>
          </a:xfrm>
          <a:prstGeom prst="rect">
            <a:avLst/>
          </a:prstGeom>
        </p:spPr>
      </p:pic>
      <p:pic>
        <p:nvPicPr>
          <p:cNvPr id="50" name="Picture 49" descr="Graphical user interface, icon&#10;&#10;Description automatically generated with medium confidence">
            <a:extLst>
              <a:ext uri="{FF2B5EF4-FFF2-40B4-BE49-F238E27FC236}">
                <a16:creationId xmlns:a16="http://schemas.microsoft.com/office/drawing/2014/main" id="{529E4153-4595-AAFF-DB91-8702B1D2D98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87" y="4596293"/>
            <a:ext cx="624673" cy="583091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AD62C975-018D-0BC2-CECB-65AE8C91BD43}"/>
              </a:ext>
            </a:extLst>
          </p:cNvPr>
          <p:cNvSpPr txBox="1"/>
          <p:nvPr/>
        </p:nvSpPr>
        <p:spPr>
          <a:xfrm rot="16200000">
            <a:off x="532313" y="2186871"/>
            <a:ext cx="477890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STARTERS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649C7794-598A-378B-865F-ACE5F675FE9A}"/>
              </a:ext>
            </a:extLst>
          </p:cNvPr>
          <p:cNvSpPr txBox="1"/>
          <p:nvPr/>
        </p:nvSpPr>
        <p:spPr>
          <a:xfrm>
            <a:off x="4127041" y="-10228"/>
            <a:ext cx="51412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Cured salmon with prawns, pickled salad &amp; dill lime crème Fraiche</a:t>
            </a:r>
          </a:p>
          <a:p>
            <a:endParaRPr lang="en-GB" b="1" dirty="0"/>
          </a:p>
        </p:txBody>
      </p:sp>
      <p:pic>
        <p:nvPicPr>
          <p:cNvPr id="54" name="Picture 53" descr="A bowl of soup&#10;&#10;Description automatically generated with low confidence">
            <a:extLst>
              <a:ext uri="{FF2B5EF4-FFF2-40B4-BE49-F238E27FC236}">
                <a16:creationId xmlns:a16="http://schemas.microsoft.com/office/drawing/2014/main" id="{7E1D352D-89AF-9D82-7072-0A810971207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2310" y="-1"/>
            <a:ext cx="1084596" cy="9485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5" name="TextBox 54">
            <a:extLst>
              <a:ext uri="{FF2B5EF4-FFF2-40B4-BE49-F238E27FC236}">
                <a16:creationId xmlns:a16="http://schemas.microsoft.com/office/drawing/2014/main" id="{9436D353-0A64-943B-3F42-8671831E6E7B}"/>
              </a:ext>
            </a:extLst>
          </p:cNvPr>
          <p:cNvSpPr txBox="1"/>
          <p:nvPr/>
        </p:nvSpPr>
        <p:spPr>
          <a:xfrm>
            <a:off x="4108319" y="244752"/>
            <a:ext cx="51745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(salmon fillet, lemongrass, sugar, coarse sea salt, lime, zested, Japanese rice vinegar, garlic, coriander, fresh red Thai chillies, baby turnips, red onion full-fat crème Fraiche, cooked peeled prawns)</a:t>
            </a:r>
          </a:p>
        </p:txBody>
      </p:sp>
      <p:pic>
        <p:nvPicPr>
          <p:cNvPr id="58" name="Picture 5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1FABBE5-DD8E-55CF-9D03-F578DB3954E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6906" y="558314"/>
            <a:ext cx="4917829" cy="388538"/>
          </a:xfrm>
          <a:prstGeom prst="rect">
            <a:avLst/>
          </a:prstGeom>
        </p:spPr>
      </p:pic>
      <p:sp>
        <p:nvSpPr>
          <p:cNvPr id="65" name="TextBox 64">
            <a:extLst>
              <a:ext uri="{FF2B5EF4-FFF2-40B4-BE49-F238E27FC236}">
                <a16:creationId xmlns:a16="http://schemas.microsoft.com/office/drawing/2014/main" id="{D6480A41-8318-757E-7F35-E8F43FD71398}"/>
              </a:ext>
            </a:extLst>
          </p:cNvPr>
          <p:cNvSpPr txBox="1"/>
          <p:nvPr/>
        </p:nvSpPr>
        <p:spPr>
          <a:xfrm>
            <a:off x="9282896" y="-19719"/>
            <a:ext cx="27773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22£ </a:t>
            </a:r>
            <a:r>
              <a:rPr lang="en-GB" sz="1600" b="1" dirty="0"/>
              <a:t>(10% off for members</a:t>
            </a:r>
            <a:r>
              <a:rPr lang="en-GB" sz="1200" b="1" dirty="0"/>
              <a:t>)</a:t>
            </a:r>
          </a:p>
          <a:p>
            <a:r>
              <a:rPr lang="en-GB" sz="1600" b="1" dirty="0"/>
              <a:t>270 g/portion </a:t>
            </a:r>
            <a:endParaRPr lang="en-GB" sz="2400" b="1" dirty="0"/>
          </a:p>
        </p:txBody>
      </p:sp>
      <p:pic>
        <p:nvPicPr>
          <p:cNvPr id="3" name="Picture 2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53F266F8-689D-EDEC-DE9E-B7A87824357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2311" y="946852"/>
            <a:ext cx="1084596" cy="9485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337D19F0-BB55-48E0-C19F-B53D97542394}"/>
              </a:ext>
            </a:extLst>
          </p:cNvPr>
          <p:cNvSpPr txBox="1"/>
          <p:nvPr/>
        </p:nvSpPr>
        <p:spPr>
          <a:xfrm>
            <a:off x="4156906" y="1203224"/>
            <a:ext cx="491782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dirty="0">
                <a:effectLst/>
              </a:rPr>
              <a:t>(white cabbage, chestnut, mushrooms, carrots</a:t>
            </a:r>
            <a:r>
              <a:rPr lang="en-GB" sz="800" b="1" dirty="0"/>
              <a:t>, </a:t>
            </a:r>
            <a:r>
              <a:rPr lang="en-GB" sz="800" b="1" dirty="0">
                <a:effectLst/>
              </a:rPr>
              <a:t>water chestnuts (optional), ginger, garlic cloves, onions, sunflower oil, soy sauce, sake, </a:t>
            </a:r>
            <a:r>
              <a:rPr lang="en-GB" sz="800" b="1" dirty="0" err="1">
                <a:effectLst/>
              </a:rPr>
              <a:t>Shaohsing</a:t>
            </a:r>
            <a:r>
              <a:rPr lang="en-GB" sz="800" b="1" dirty="0">
                <a:effectLst/>
              </a:rPr>
              <a:t> rice, wine vinegar, crispy chilli oil (optional)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9F0698F-50EB-6D55-2439-DE6E80454CE6}"/>
              </a:ext>
            </a:extLst>
          </p:cNvPr>
          <p:cNvSpPr txBox="1"/>
          <p:nvPr/>
        </p:nvSpPr>
        <p:spPr>
          <a:xfrm>
            <a:off x="4173186" y="966285"/>
            <a:ext cx="214713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1" i="0" dirty="0">
                <a:solidFill>
                  <a:srgbClr val="333333"/>
                </a:solidFill>
                <a:effectLst/>
              </a:rPr>
              <a:t>Vegetable gyoza</a:t>
            </a:r>
          </a:p>
        </p:txBody>
      </p:sp>
      <p:pic>
        <p:nvPicPr>
          <p:cNvPr id="9" name="Picture 8" descr="A picture containing table&#10;&#10;Description automatically generated">
            <a:extLst>
              <a:ext uri="{FF2B5EF4-FFF2-40B4-BE49-F238E27FC236}">
                <a16:creationId xmlns:a16="http://schemas.microsoft.com/office/drawing/2014/main" id="{3E45A303-6F57-7319-467D-ACCC0F61F6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186" y="1566769"/>
            <a:ext cx="4912385" cy="32675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FA2E4E3-33F6-74FD-4EDE-9004704A4C0D}"/>
              </a:ext>
            </a:extLst>
          </p:cNvPr>
          <p:cNvSpPr txBox="1"/>
          <p:nvPr/>
        </p:nvSpPr>
        <p:spPr>
          <a:xfrm>
            <a:off x="9282896" y="889340"/>
            <a:ext cx="25557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12£ </a:t>
            </a:r>
            <a:r>
              <a:rPr lang="en-GB" sz="1600" b="1" dirty="0"/>
              <a:t>(suitable for vegans)</a:t>
            </a:r>
          </a:p>
          <a:p>
            <a:r>
              <a:rPr lang="en-GB" sz="1600" b="1" dirty="0"/>
              <a:t>200 g/portion</a:t>
            </a:r>
            <a:endParaRPr lang="en-GB" sz="2400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26BCB2F-6775-A6F7-FF03-7EDFEB6C4BD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68001" y="1919568"/>
            <a:ext cx="1088905" cy="9391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F284887C-C2CC-527C-E22C-1DC7E36FC299}"/>
              </a:ext>
            </a:extLst>
          </p:cNvPr>
          <p:cNvSpPr txBox="1"/>
          <p:nvPr/>
        </p:nvSpPr>
        <p:spPr>
          <a:xfrm>
            <a:off x="4156906" y="1920427"/>
            <a:ext cx="148910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i="0" dirty="0">
                <a:solidFill>
                  <a:srgbClr val="333333"/>
                </a:solidFill>
                <a:effectLst/>
              </a:rPr>
              <a:t>Curried</a:t>
            </a:r>
            <a:r>
              <a:rPr lang="en-GB" sz="1600" b="1" i="0" dirty="0">
                <a:solidFill>
                  <a:srgbClr val="333333"/>
                </a:solidFill>
                <a:effectLst/>
              </a:rPr>
              <a:t> cod</a:t>
            </a:r>
            <a:endParaRPr lang="en-GB" sz="1600" b="1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024B746-C3A1-0C17-C732-77C1DEFA20BF}"/>
              </a:ext>
            </a:extLst>
          </p:cNvPr>
          <p:cNvSpPr txBox="1"/>
          <p:nvPr/>
        </p:nvSpPr>
        <p:spPr>
          <a:xfrm>
            <a:off x="4173186" y="2193698"/>
            <a:ext cx="491238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800" b="1" dirty="0">
                <a:solidFill>
                  <a:srgbClr val="333333"/>
                </a:solidFill>
                <a:latin typeface="corporate-s"/>
              </a:rPr>
              <a:t>(o</a:t>
            </a:r>
            <a:r>
              <a:rPr lang="en-GB" sz="800" b="1" i="0" dirty="0">
                <a:solidFill>
                  <a:srgbClr val="333333"/>
                </a:solidFill>
                <a:effectLst/>
                <a:latin typeface="corporate-s"/>
              </a:rPr>
              <a:t>il, onion, medium curry powder, ginger, garlic, tomatoes, can chickpeas, cod fillets, lemon, handful coriander)</a:t>
            </a:r>
          </a:p>
        </p:txBody>
      </p:sp>
      <p:pic>
        <p:nvPicPr>
          <p:cNvPr id="22" name="Picture 21" descr="Table&#10;&#10;Description automatically generated with medium confidence">
            <a:extLst>
              <a:ext uri="{FF2B5EF4-FFF2-40B4-BE49-F238E27FC236}">
                <a16:creationId xmlns:a16="http://schemas.microsoft.com/office/drawing/2014/main" id="{AC9A95CD-663B-BF7E-7590-30D11A4F719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186" y="2447055"/>
            <a:ext cx="4901549" cy="41578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D949762F-A541-A806-4F4A-778622A1F243}"/>
              </a:ext>
            </a:extLst>
          </p:cNvPr>
          <p:cNvSpPr txBox="1"/>
          <p:nvPr/>
        </p:nvSpPr>
        <p:spPr>
          <a:xfrm>
            <a:off x="9282896" y="1882745"/>
            <a:ext cx="26364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18£ </a:t>
            </a:r>
            <a:r>
              <a:rPr lang="en-GB" sz="1600" b="1" dirty="0"/>
              <a:t>(10% off for members)</a:t>
            </a:r>
          </a:p>
          <a:p>
            <a:r>
              <a:rPr lang="en-GB" sz="1600" b="1" dirty="0"/>
              <a:t>320 g/portion</a:t>
            </a:r>
          </a:p>
        </p:txBody>
      </p:sp>
      <p:pic>
        <p:nvPicPr>
          <p:cNvPr id="26" name="Picture 25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FED3EAED-5EF5-F6E8-009B-8A7BBB95F9F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8695" y="5251970"/>
            <a:ext cx="1277412" cy="160602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9A0FB940-C6E6-45FE-CA13-FA2DBA8B60F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68001" y="2882885"/>
            <a:ext cx="1088905" cy="9391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6" name="Picture 45" descr="Text&#10;&#10;Description automatically generated">
            <a:extLst>
              <a:ext uri="{FF2B5EF4-FFF2-40B4-BE49-F238E27FC236}">
                <a16:creationId xmlns:a16="http://schemas.microsoft.com/office/drawing/2014/main" id="{1CD18DBF-E243-CB35-F16B-06EE1ACCA204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87" y="5251970"/>
            <a:ext cx="1382508" cy="1590739"/>
          </a:xfrm>
          <a:prstGeom prst="rect">
            <a:avLst/>
          </a:prstGeom>
        </p:spPr>
      </p:pic>
      <p:pic>
        <p:nvPicPr>
          <p:cNvPr id="31" name="Picture 30" descr="Logo, icon&#10;&#10;Description automatically generated">
            <a:extLst>
              <a:ext uri="{FF2B5EF4-FFF2-40B4-BE49-F238E27FC236}">
                <a16:creationId xmlns:a16="http://schemas.microsoft.com/office/drawing/2014/main" id="{1AA278F7-19D6-B0FC-3790-8665D77524A6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10590588" y="1237612"/>
            <a:ext cx="304166" cy="304166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B25B91AC-36F1-9005-0CCA-2AE4EBBE1075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212174" y="1400091"/>
            <a:ext cx="304826" cy="304826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4F93AADA-0B55-764C-0551-02B34B7E60F8}"/>
              </a:ext>
            </a:extLst>
          </p:cNvPr>
          <p:cNvSpPr txBox="1"/>
          <p:nvPr/>
        </p:nvSpPr>
        <p:spPr>
          <a:xfrm>
            <a:off x="-10991" y="1483024"/>
            <a:ext cx="27480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Take Away Menu </a:t>
            </a:r>
          </a:p>
          <a:p>
            <a:pPr algn="ctr"/>
            <a:r>
              <a:rPr lang="en-GB" sz="1400" b="1" dirty="0"/>
              <a:t>Available 12 till 8pm Mon-Sat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5E7E4B2-3023-4583-BACF-F8D9F020CDE3}"/>
              </a:ext>
            </a:extLst>
          </p:cNvPr>
          <p:cNvSpPr txBox="1"/>
          <p:nvPr/>
        </p:nvSpPr>
        <p:spPr>
          <a:xfrm>
            <a:off x="4124072" y="2900753"/>
            <a:ext cx="18290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Sweet Potato Stackers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9E26E69-1E85-3F37-319A-75846390AA93}"/>
              </a:ext>
            </a:extLst>
          </p:cNvPr>
          <p:cNvSpPr txBox="1"/>
          <p:nvPr/>
        </p:nvSpPr>
        <p:spPr>
          <a:xfrm>
            <a:off x="4173186" y="3162670"/>
            <a:ext cx="629825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orporate-s"/>
                <a:ea typeface="+mn-ea"/>
                <a:cs typeface="+mn-cs"/>
              </a:rPr>
              <a:t>(sweet potatoes, butter (coconut oil) , parmesan cheese, fresh rosemary, </a:t>
            </a:r>
            <a:r>
              <a:rPr lang="en-GB" sz="800" b="1" dirty="0">
                <a:solidFill>
                  <a:srgbClr val="333333"/>
                </a:solidFill>
                <a:latin typeface="corporate-s"/>
              </a:rPr>
              <a:t>s</a:t>
            </a: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orporate-s"/>
                <a:ea typeface="+mn-ea"/>
                <a:cs typeface="+mn-cs"/>
              </a:rPr>
              <a:t>alt, pepper, olive oil, prosciutto)</a:t>
            </a:r>
          </a:p>
        </p:txBody>
      </p:sp>
      <p:pic>
        <p:nvPicPr>
          <p:cNvPr id="6" name="Picture 5" descr="Table&#10;&#10;Description automatically generated with medium confidence">
            <a:extLst>
              <a:ext uri="{FF2B5EF4-FFF2-40B4-BE49-F238E27FC236}">
                <a16:creationId xmlns:a16="http://schemas.microsoft.com/office/drawing/2014/main" id="{A2A196FB-F0F5-15A5-EC94-6EADDFD8CB24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186" y="3366740"/>
            <a:ext cx="4912385" cy="455329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E405985B-204E-3D53-D705-CB51C1A25673}"/>
              </a:ext>
            </a:extLst>
          </p:cNvPr>
          <p:cNvSpPr txBox="1"/>
          <p:nvPr/>
        </p:nvSpPr>
        <p:spPr>
          <a:xfrm>
            <a:off x="9282896" y="2882885"/>
            <a:ext cx="296172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/>
              <a:t>15£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(10% off for members)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latin typeface="Calibri" panose="020F0502020204030204"/>
              </a:rPr>
              <a:t>28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0 g/portion</a:t>
            </a:r>
          </a:p>
        </p:txBody>
      </p:sp>
      <p:pic>
        <p:nvPicPr>
          <p:cNvPr id="12" name="Picture 11" descr="A picture containing food, slice, piece, indoor&#10;&#10;Description automatically generated">
            <a:extLst>
              <a:ext uri="{FF2B5EF4-FFF2-40B4-BE49-F238E27FC236}">
                <a16:creationId xmlns:a16="http://schemas.microsoft.com/office/drawing/2014/main" id="{0FE35348-AEE5-C95D-CA86-4694407EBD40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9927" y="3822069"/>
            <a:ext cx="1113164" cy="9391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B2A746EE-DA75-0559-BAC4-2D9D2CC068A5}"/>
              </a:ext>
            </a:extLst>
          </p:cNvPr>
          <p:cNvSpPr txBox="1"/>
          <p:nvPr/>
        </p:nvSpPr>
        <p:spPr>
          <a:xfrm>
            <a:off x="4156906" y="3830871"/>
            <a:ext cx="131729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1" i="0" dirty="0">
                <a:solidFill>
                  <a:srgbClr val="333333"/>
                </a:solidFill>
                <a:effectLst/>
              </a:rPr>
              <a:t>Crispy tofu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57E69B72-6B53-E196-7152-80831EA7AD21}"/>
              </a:ext>
            </a:extLst>
          </p:cNvPr>
          <p:cNvSpPr txBox="1"/>
          <p:nvPr/>
        </p:nvSpPr>
        <p:spPr>
          <a:xfrm>
            <a:off x="4173186" y="4094509"/>
            <a:ext cx="490154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orporate-s"/>
                <a:ea typeface="+mn-ea"/>
                <a:cs typeface="+mn-cs"/>
              </a:rPr>
              <a:t>(block firm tofu, cornflour, garlic, paprika, sea salt, pepper, </a:t>
            </a:r>
            <a:r>
              <a:rPr lang="en-GB" sz="800" b="1" dirty="0">
                <a:solidFill>
                  <a:srgbClr val="333333"/>
                </a:solidFill>
                <a:latin typeface="corporate-s"/>
              </a:rPr>
              <a:t>vegetable</a:t>
            </a: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orporate-s"/>
                <a:ea typeface="+mn-ea"/>
                <a:cs typeface="+mn-cs"/>
              </a:rPr>
              <a:t> oil, black pepper)</a:t>
            </a:r>
          </a:p>
        </p:txBody>
      </p:sp>
      <p:pic>
        <p:nvPicPr>
          <p:cNvPr id="28" name="Picture 27" descr="A picture containing table&#10;&#10;Description automatically generated">
            <a:extLst>
              <a:ext uri="{FF2B5EF4-FFF2-40B4-BE49-F238E27FC236}">
                <a16:creationId xmlns:a16="http://schemas.microsoft.com/office/drawing/2014/main" id="{A74F1CEB-43B2-1540-A19F-2954499C2BC1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4022" y="4472891"/>
            <a:ext cx="4890713" cy="28809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E6634DC-41B6-AFE2-9845-C3F158AE3624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0611345" y="4226651"/>
            <a:ext cx="304826" cy="304826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953E841D-7063-C8A4-DFC1-BDB9C6507138}"/>
              </a:ext>
            </a:extLst>
          </p:cNvPr>
          <p:cNvSpPr txBox="1"/>
          <p:nvPr/>
        </p:nvSpPr>
        <p:spPr>
          <a:xfrm>
            <a:off x="9268326" y="3808867"/>
            <a:ext cx="285921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10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£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(10% off for members)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prstClr val="black"/>
                </a:solidFill>
                <a:latin typeface="Calibri" panose="020F0502020204030204"/>
              </a:rPr>
              <a:t>400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g/portion</a:t>
            </a:r>
          </a:p>
        </p:txBody>
      </p:sp>
      <p:pic>
        <p:nvPicPr>
          <p:cNvPr id="69" name="Picture 68">
            <a:extLst>
              <a:ext uri="{FF2B5EF4-FFF2-40B4-BE49-F238E27FC236}">
                <a16:creationId xmlns:a16="http://schemas.microsoft.com/office/drawing/2014/main" id="{BA1A2FE4-BCB0-063D-D610-5317E031745B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617" y="1950575"/>
            <a:ext cx="1350630" cy="229607"/>
          </a:xfrm>
          <a:prstGeom prst="rect">
            <a:avLst/>
          </a:prstGeom>
        </p:spPr>
      </p:pic>
      <p:pic>
        <p:nvPicPr>
          <p:cNvPr id="71" name="Picture 70" descr="A bottle of wine&#10;&#10;Description automatically generated with medium confidence">
            <a:extLst>
              <a:ext uri="{FF2B5EF4-FFF2-40B4-BE49-F238E27FC236}">
                <a16:creationId xmlns:a16="http://schemas.microsoft.com/office/drawing/2014/main" id="{00790F8B-55DA-E0F6-B33D-C920FAF31E54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6149" y="4220567"/>
            <a:ext cx="307226" cy="304826"/>
          </a:xfrm>
          <a:prstGeom prst="rect">
            <a:avLst/>
          </a:prstGeom>
        </p:spPr>
      </p:pic>
      <p:pic>
        <p:nvPicPr>
          <p:cNvPr id="72" name="Picture 71">
            <a:extLst>
              <a:ext uri="{FF2B5EF4-FFF2-40B4-BE49-F238E27FC236}">
                <a16:creationId xmlns:a16="http://schemas.microsoft.com/office/drawing/2014/main" id="{B5F72CFA-A1F5-E4DA-D525-67EA64D31E1A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10611345" y="2290125"/>
            <a:ext cx="310923" cy="304826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C1480208-AD7C-EC90-64EE-BF1CC64526C8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10587209" y="366418"/>
            <a:ext cx="310923" cy="304826"/>
          </a:xfrm>
          <a:prstGeom prst="rect">
            <a:avLst/>
          </a:prstGeom>
        </p:spPr>
      </p:pic>
      <p:sp>
        <p:nvSpPr>
          <p:cNvPr id="75" name="TextBox 74">
            <a:extLst>
              <a:ext uri="{FF2B5EF4-FFF2-40B4-BE49-F238E27FC236}">
                <a16:creationId xmlns:a16="http://schemas.microsoft.com/office/drawing/2014/main" id="{220F19AA-E8CA-D728-2531-701BB41D0D6C}"/>
              </a:ext>
            </a:extLst>
          </p:cNvPr>
          <p:cNvSpPr txBox="1"/>
          <p:nvPr/>
        </p:nvSpPr>
        <p:spPr>
          <a:xfrm rot="16200000">
            <a:off x="1881776" y="5621897"/>
            <a:ext cx="2072292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MAIN</a:t>
            </a:r>
          </a:p>
        </p:txBody>
      </p:sp>
      <p:pic>
        <p:nvPicPr>
          <p:cNvPr id="77" name="Picture 76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83E05236-927E-D352-8431-2911D34E6DD0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9927" y="4759728"/>
            <a:ext cx="1106979" cy="9481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8" name="TextBox 77">
            <a:extLst>
              <a:ext uri="{FF2B5EF4-FFF2-40B4-BE49-F238E27FC236}">
                <a16:creationId xmlns:a16="http://schemas.microsoft.com/office/drawing/2014/main" id="{3E279DDC-AB2F-DDC7-527E-3CFB57E7B3B6}"/>
              </a:ext>
            </a:extLst>
          </p:cNvPr>
          <p:cNvSpPr txBox="1"/>
          <p:nvPr/>
        </p:nvSpPr>
        <p:spPr>
          <a:xfrm>
            <a:off x="4160879" y="4767325"/>
            <a:ext cx="25771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Smoked salmon &amp; lemon risotto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1AE3B9D2-A381-3D3C-8B4A-ECE2ED42DBA6}"/>
              </a:ext>
            </a:extLst>
          </p:cNvPr>
          <p:cNvSpPr txBox="1"/>
          <p:nvPr/>
        </p:nvSpPr>
        <p:spPr>
          <a:xfrm>
            <a:off x="4124072" y="5027442"/>
            <a:ext cx="495066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orporate-s"/>
                <a:ea typeface="+mn-ea"/>
                <a:cs typeface="+mn-cs"/>
              </a:rPr>
              <a:t>(smoked salmon, </a:t>
            </a:r>
            <a:r>
              <a:rPr lang="en-GB" sz="800" b="1" dirty="0">
                <a:solidFill>
                  <a:srgbClr val="333333"/>
                </a:solidFill>
                <a:latin typeface="corporate-s"/>
              </a:rPr>
              <a:t>olive oil</a:t>
            </a: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orporate-s"/>
                <a:ea typeface="+mn-ea"/>
                <a:cs typeface="+mn-cs"/>
              </a:rPr>
              <a:t>, garlic, onion, mascarpone lite, flat-leaf parsley, risotto rice, boiling vegetable stock, grated lemon zest plus a squeeze of juice handful rocket)</a:t>
            </a:r>
          </a:p>
        </p:txBody>
      </p:sp>
      <p:pic>
        <p:nvPicPr>
          <p:cNvPr id="82" name="Picture 81" descr="Table&#10;&#10;Description automatically generated with medium confidence">
            <a:extLst>
              <a:ext uri="{FF2B5EF4-FFF2-40B4-BE49-F238E27FC236}">
                <a16:creationId xmlns:a16="http://schemas.microsoft.com/office/drawing/2014/main" id="{27A7E156-F867-52DB-C69A-C40420D190C2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4022" y="5369949"/>
            <a:ext cx="4890713" cy="337893"/>
          </a:xfrm>
          <a:prstGeom prst="rect">
            <a:avLst/>
          </a:prstGeom>
        </p:spPr>
      </p:pic>
      <p:sp>
        <p:nvSpPr>
          <p:cNvPr id="88" name="TextBox 87">
            <a:extLst>
              <a:ext uri="{FF2B5EF4-FFF2-40B4-BE49-F238E27FC236}">
                <a16:creationId xmlns:a16="http://schemas.microsoft.com/office/drawing/2014/main" id="{8E67357F-98B8-8813-9A1C-BBF8EFE17200}"/>
              </a:ext>
            </a:extLst>
          </p:cNvPr>
          <p:cNvSpPr txBox="1"/>
          <p:nvPr/>
        </p:nvSpPr>
        <p:spPr>
          <a:xfrm>
            <a:off x="9282896" y="4673499"/>
            <a:ext cx="263649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26£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(10% off for members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480 g/portion 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0" name="Picture 89" descr="A bottle of wine&#10;&#10;Description automatically generated with medium confidence">
            <a:extLst>
              <a:ext uri="{FF2B5EF4-FFF2-40B4-BE49-F238E27FC236}">
                <a16:creationId xmlns:a16="http://schemas.microsoft.com/office/drawing/2014/main" id="{379E087C-87CD-1E2B-27D0-E6201B9C7A4B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1323" y="5081372"/>
            <a:ext cx="304826" cy="304826"/>
          </a:xfrm>
          <a:prstGeom prst="rect">
            <a:avLst/>
          </a:prstGeom>
        </p:spPr>
      </p:pic>
      <p:pic>
        <p:nvPicPr>
          <p:cNvPr id="92" name="Picture 91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1530D08E-2656-FA5D-A1ED-D23E04D8F410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493" y="5698647"/>
            <a:ext cx="1124529" cy="100417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4" name="TextBox 93">
            <a:extLst>
              <a:ext uri="{FF2B5EF4-FFF2-40B4-BE49-F238E27FC236}">
                <a16:creationId xmlns:a16="http://schemas.microsoft.com/office/drawing/2014/main" id="{943B3C97-18D6-BEC1-C554-02468E5755FA}"/>
              </a:ext>
            </a:extLst>
          </p:cNvPr>
          <p:cNvSpPr txBox="1"/>
          <p:nvPr/>
        </p:nvSpPr>
        <p:spPr>
          <a:xfrm>
            <a:off x="4156906" y="5754679"/>
            <a:ext cx="22361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1400" b="1" i="0" dirty="0">
                <a:solidFill>
                  <a:srgbClr val="333333"/>
                </a:solidFill>
                <a:effectLst/>
              </a:rPr>
              <a:t>Crispy fried calamari &amp; </a:t>
            </a:r>
            <a:r>
              <a:rPr lang="en-GB" sz="1400" b="1" i="0" dirty="0" err="1">
                <a:solidFill>
                  <a:srgbClr val="333333"/>
                </a:solidFill>
                <a:effectLst/>
              </a:rPr>
              <a:t>aïoli</a:t>
            </a:r>
            <a:endParaRPr lang="en-GB" sz="1400" b="1" i="0" dirty="0">
              <a:solidFill>
                <a:srgbClr val="333333"/>
              </a:solidFill>
              <a:effectLst/>
            </a:endParaRP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8C7F3A72-9292-D203-2DBD-32E1861233C1}"/>
              </a:ext>
            </a:extLst>
          </p:cNvPr>
          <p:cNvSpPr txBox="1"/>
          <p:nvPr/>
        </p:nvSpPr>
        <p:spPr>
          <a:xfrm>
            <a:off x="4127876" y="5990368"/>
            <a:ext cx="492866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orporate-s"/>
                <a:ea typeface="+mn-ea"/>
                <a:cs typeface="+mn-cs"/>
              </a:rPr>
              <a:t>(squid, tubes and tentacles, vegetable oil, cornflour, baking powder, cayenne pepper, mayonnaise, saffron,  flour, garlic, lemon)</a:t>
            </a:r>
          </a:p>
        </p:txBody>
      </p:sp>
      <p:pic>
        <p:nvPicPr>
          <p:cNvPr id="98" name="Picture 97">
            <a:extLst>
              <a:ext uri="{FF2B5EF4-FFF2-40B4-BE49-F238E27FC236}">
                <a16:creationId xmlns:a16="http://schemas.microsoft.com/office/drawing/2014/main" id="{0D975D14-155F-ADAE-0B53-4C5DB2558B7C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186" y="6282077"/>
            <a:ext cx="4901549" cy="420747"/>
          </a:xfrm>
          <a:prstGeom prst="rect">
            <a:avLst/>
          </a:prstGeom>
        </p:spPr>
      </p:pic>
      <p:sp>
        <p:nvSpPr>
          <p:cNvPr id="100" name="TextBox 99">
            <a:extLst>
              <a:ext uri="{FF2B5EF4-FFF2-40B4-BE49-F238E27FC236}">
                <a16:creationId xmlns:a16="http://schemas.microsoft.com/office/drawing/2014/main" id="{D77077F7-62ED-0491-CAA6-B7A996A08F10}"/>
              </a:ext>
            </a:extLst>
          </p:cNvPr>
          <p:cNvSpPr txBox="1"/>
          <p:nvPr/>
        </p:nvSpPr>
        <p:spPr>
          <a:xfrm>
            <a:off x="9285990" y="5636425"/>
            <a:ext cx="265071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18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£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(10% off for members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350 g/portion 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1" name="Picture 100">
            <a:extLst>
              <a:ext uri="{FF2B5EF4-FFF2-40B4-BE49-F238E27FC236}">
                <a16:creationId xmlns:a16="http://schemas.microsoft.com/office/drawing/2014/main" id="{12D4D7D5-0F8F-FECD-FAB0-9E6E586050A0}"/>
              </a:ext>
            </a:extLst>
          </p:cNvPr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10651323" y="6065493"/>
            <a:ext cx="304826" cy="30482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949CA4E-389A-F1E7-CDE5-D45A8BF6211E}"/>
              </a:ext>
            </a:extLst>
          </p:cNvPr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>
            <a:off x="5067071" y="1858367"/>
            <a:ext cx="518205" cy="4938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1085635-455F-39A9-F87B-C2CC5E86C0FD}"/>
              </a:ext>
            </a:extLst>
          </p:cNvPr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>
            <a:off x="6579075" y="4707014"/>
            <a:ext cx="518205" cy="4938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8594231-CED8-B9FA-8E59-8FE3216F5C2C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5751913" y="2794567"/>
            <a:ext cx="402371" cy="4999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EDD178-B2F0-3195-5E10-6C7AB7F9FCED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5384090" y="846190"/>
            <a:ext cx="402371" cy="4999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E28D8AA-4C00-A94F-89B4-94DE23516879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4984595" y="3737640"/>
            <a:ext cx="402371" cy="49991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FDF5557-9CBD-EBAE-9BFF-A6CB24A03A17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6202192" y="5615248"/>
            <a:ext cx="402371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885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EE13FF-8409-E109-613D-74254301B83A}"/>
              </a:ext>
            </a:extLst>
          </p:cNvPr>
          <p:cNvSpPr txBox="1"/>
          <p:nvPr/>
        </p:nvSpPr>
        <p:spPr>
          <a:xfrm rot="16200000">
            <a:off x="-763918" y="763918"/>
            <a:ext cx="189716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MAIN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6FD455-8FC4-1852-82DD-75715F918CC6}"/>
              </a:ext>
            </a:extLst>
          </p:cNvPr>
          <p:cNvSpPr txBox="1"/>
          <p:nvPr/>
        </p:nvSpPr>
        <p:spPr>
          <a:xfrm rot="16200000">
            <a:off x="7126701" y="763918"/>
            <a:ext cx="1897168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SIDES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85117E5-D75A-45B8-E9AB-A7B2D184B3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26" b="2426"/>
          <a:stretch/>
        </p:blipFill>
        <p:spPr>
          <a:xfrm>
            <a:off x="369333" y="0"/>
            <a:ext cx="1084596" cy="9485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4FA4D1B-9A69-CCD1-0A6F-972021BE96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0" b="6270"/>
          <a:stretch/>
        </p:blipFill>
        <p:spPr>
          <a:xfrm>
            <a:off x="369333" y="948584"/>
            <a:ext cx="1084596" cy="9485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6E16E9D-89BA-D9A8-5519-A44FB96C53BE}"/>
              </a:ext>
            </a:extLst>
          </p:cNvPr>
          <p:cNvSpPr txBox="1"/>
          <p:nvPr/>
        </p:nvSpPr>
        <p:spPr>
          <a:xfrm>
            <a:off x="1453928" y="-1"/>
            <a:ext cx="356245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1" i="0" dirty="0">
                <a:solidFill>
                  <a:srgbClr val="FF0000"/>
                </a:solidFill>
                <a:effectLst/>
              </a:rPr>
              <a:t>EXCLUSIVE “</a:t>
            </a:r>
            <a:r>
              <a:rPr lang="en-GB" sz="1400" b="1" i="1" dirty="0">
                <a:solidFill>
                  <a:srgbClr val="FF0000"/>
                </a:solidFill>
                <a:effectLst/>
              </a:rPr>
              <a:t>TRINITY </a:t>
            </a:r>
            <a:r>
              <a:rPr lang="en-GB" sz="1400" b="1" i="1" dirty="0">
                <a:solidFill>
                  <a:srgbClr val="FF0000"/>
                </a:solidFill>
              </a:rPr>
              <a:t>BBQ </a:t>
            </a:r>
            <a:r>
              <a:rPr lang="en-GB" sz="1400" b="1" i="1" dirty="0">
                <a:solidFill>
                  <a:srgbClr val="FF0000"/>
                </a:solidFill>
                <a:effectLst/>
              </a:rPr>
              <a:t>SHARING PLATTER’’ </a:t>
            </a:r>
            <a:endParaRPr lang="en-GB" sz="1400" b="1" i="0" dirty="0">
              <a:solidFill>
                <a:srgbClr val="FF000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BA10A3-2918-96E1-4C6F-8EA09485A985}"/>
              </a:ext>
            </a:extLst>
          </p:cNvPr>
          <p:cNvSpPr txBox="1"/>
          <p:nvPr/>
        </p:nvSpPr>
        <p:spPr>
          <a:xfrm>
            <a:off x="1453927" y="200055"/>
            <a:ext cx="491238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800" b="1" dirty="0">
                <a:solidFill>
                  <a:srgbClr val="333333"/>
                </a:solidFill>
                <a:latin typeface="corporate-s"/>
              </a:rPr>
              <a:t>(olive o</a:t>
            </a:r>
            <a:r>
              <a:rPr lang="en-GB" sz="800" b="1" i="0" dirty="0">
                <a:solidFill>
                  <a:srgbClr val="333333"/>
                </a:solidFill>
                <a:effectLst/>
                <a:latin typeface="corporate-s"/>
              </a:rPr>
              <a:t>il, coriander, ground cumin, chilli flakes, paprika, whole sardines, lemon, garlic cloves)</a:t>
            </a:r>
          </a:p>
        </p:txBody>
      </p:sp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9236FCB-A408-E0CC-B0EA-394876A4D9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3927" y="380032"/>
            <a:ext cx="4642073" cy="39342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169AA54-F1F0-63C2-3898-49B1BE00E312}"/>
              </a:ext>
            </a:extLst>
          </p:cNvPr>
          <p:cNvSpPr txBox="1"/>
          <p:nvPr/>
        </p:nvSpPr>
        <p:spPr>
          <a:xfrm>
            <a:off x="6132660" y="-1"/>
            <a:ext cx="1372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 15£ </a:t>
            </a:r>
            <a:endParaRPr lang="en-GB" sz="1600" b="1" dirty="0"/>
          </a:p>
          <a:p>
            <a:r>
              <a:rPr lang="en-GB" sz="1600" b="1" dirty="0"/>
              <a:t>360 g/portion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D7E1F2-638A-CA78-9D2D-0A01C2C70BD3}"/>
              </a:ext>
            </a:extLst>
          </p:cNvPr>
          <p:cNvSpPr txBox="1"/>
          <p:nvPr/>
        </p:nvSpPr>
        <p:spPr>
          <a:xfrm>
            <a:off x="1453927" y="948584"/>
            <a:ext cx="460541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1" dirty="0">
                <a:solidFill>
                  <a:srgbClr val="333333"/>
                </a:solidFill>
              </a:rPr>
              <a:t>BBQ Mixed Grilled Meats – Lamb, Chicken or Pork</a:t>
            </a:r>
            <a:endParaRPr lang="en-GB" sz="1400" b="1" i="0" dirty="0">
              <a:solidFill>
                <a:srgbClr val="333333"/>
              </a:solidFill>
              <a:effectLst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BE117F-85A5-6856-E662-899290BA144D}"/>
              </a:ext>
            </a:extLst>
          </p:cNvPr>
          <p:cNvSpPr txBox="1"/>
          <p:nvPr/>
        </p:nvSpPr>
        <p:spPr>
          <a:xfrm>
            <a:off x="1453927" y="1148638"/>
            <a:ext cx="475873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800" b="1" dirty="0">
                <a:solidFill>
                  <a:srgbClr val="333333"/>
                </a:solidFill>
                <a:latin typeface="corporate-s"/>
              </a:rPr>
              <a:t>(olive o</a:t>
            </a:r>
            <a:r>
              <a:rPr lang="en-GB" sz="800" b="1" i="0" dirty="0">
                <a:solidFill>
                  <a:srgbClr val="333333"/>
                </a:solidFill>
                <a:effectLst/>
                <a:latin typeface="corporate-s"/>
              </a:rPr>
              <a:t>il, ribeye, strip or another steak of your choice, pork, lamb or chicken chops, rosemary, pepper, garlic, red pepper, salt, lemon, peppercorns)</a:t>
            </a:r>
          </a:p>
        </p:txBody>
      </p:sp>
      <p:pic>
        <p:nvPicPr>
          <p:cNvPr id="14" name="Picture 13" descr="A picture containing timeline&#10;&#10;Description automatically generated">
            <a:extLst>
              <a:ext uri="{FF2B5EF4-FFF2-40B4-BE49-F238E27FC236}">
                <a16:creationId xmlns:a16="http://schemas.microsoft.com/office/drawing/2014/main" id="{D04BE5E0-7FD1-BC3E-3D44-DD4A43A67F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3926" y="1431485"/>
            <a:ext cx="4642074" cy="34285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1048824-B2E7-655D-F657-23470E45BFAA}"/>
              </a:ext>
            </a:extLst>
          </p:cNvPr>
          <p:cNvSpPr txBox="1"/>
          <p:nvPr/>
        </p:nvSpPr>
        <p:spPr>
          <a:xfrm>
            <a:off x="6132660" y="948584"/>
            <a:ext cx="1372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 </a:t>
            </a:r>
            <a:r>
              <a:rPr lang="en-GB" sz="2400" b="1" dirty="0"/>
              <a:t>17£ </a:t>
            </a:r>
            <a:endParaRPr lang="en-GB" sz="1600" b="1" dirty="0"/>
          </a:p>
          <a:p>
            <a:r>
              <a:rPr lang="en-GB" sz="1600" b="1" dirty="0"/>
              <a:t>450 g/portion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F8CA2AB-620A-71E2-D59F-564851D9F16C}"/>
              </a:ext>
            </a:extLst>
          </p:cNvPr>
          <p:cNvSpPr txBox="1"/>
          <p:nvPr/>
        </p:nvSpPr>
        <p:spPr>
          <a:xfrm>
            <a:off x="8271996" y="71421"/>
            <a:ext cx="3395396" cy="22057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GB" sz="1200" b="1" dirty="0"/>
              <a:t>HOUSE SALAD                                                                      CREAMY SPINACH                                                             </a:t>
            </a:r>
          </a:p>
          <a:p>
            <a:pPr algn="just"/>
            <a:r>
              <a:rPr lang="en-GB" sz="1200" b="1" dirty="0"/>
              <a:t>TOASTED BASMATI RICE                                                   </a:t>
            </a:r>
          </a:p>
          <a:p>
            <a:r>
              <a:rPr lang="en-GB" sz="1200" b="1" dirty="0"/>
              <a:t>MAC &amp; CHEESE                                                                  </a:t>
            </a:r>
          </a:p>
          <a:p>
            <a:r>
              <a:rPr lang="en-GB" sz="1200" b="1" dirty="0"/>
              <a:t>MASH POTATO                                                                   BROWNSTONE WEDGES                                                  </a:t>
            </a:r>
          </a:p>
          <a:p>
            <a:r>
              <a:rPr lang="en-GB" sz="1200" b="1" dirty="0"/>
              <a:t>WOOD-FIRED VEGETABLES                                              GARLIC FLAT BREAD  </a:t>
            </a:r>
          </a:p>
          <a:p>
            <a:r>
              <a:rPr lang="en-GB" sz="1200" b="1" dirty="0"/>
              <a:t>FRENCH FRIES</a:t>
            </a:r>
          </a:p>
          <a:p>
            <a:r>
              <a:rPr lang="en-GB" sz="1200" b="1" dirty="0"/>
              <a:t>GARLIC &amp; CHEESE FLAT BREAD WITH HERB OIL  </a:t>
            </a:r>
          </a:p>
          <a:p>
            <a:endParaRPr lang="en-GB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7800618-AAEB-39E5-2348-9517C33350CA}"/>
              </a:ext>
            </a:extLst>
          </p:cNvPr>
          <p:cNvSpPr/>
          <p:nvPr/>
        </p:nvSpPr>
        <p:spPr>
          <a:xfrm>
            <a:off x="11403623" y="46167"/>
            <a:ext cx="779875" cy="1851001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>
                <a:solidFill>
                  <a:schemeClr val="tx1"/>
                </a:solidFill>
              </a:rPr>
              <a:t>4 £/250g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5 £/200g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5 £/300g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4 £/250g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5 £/300g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4 £/500g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4 £/450g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5 £/250g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6 £/500g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5 £/400g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3FFC11C-5408-D65B-AF84-61E6D57269B2}"/>
              </a:ext>
            </a:extLst>
          </p:cNvPr>
          <p:cNvSpPr txBox="1"/>
          <p:nvPr/>
        </p:nvSpPr>
        <p:spPr>
          <a:xfrm>
            <a:off x="48976" y="2475764"/>
            <a:ext cx="1847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br>
              <a:rPr lang="en-GB" sz="800" b="1" dirty="0"/>
            </a:br>
            <a:endParaRPr lang="en-GB" sz="800" b="1" dirty="0"/>
          </a:p>
        </p:txBody>
      </p:sp>
      <p:pic>
        <p:nvPicPr>
          <p:cNvPr id="38" name="Picture 37" descr="A close-up of a measuring tape&#10;&#10;Description automatically generated with low confidence">
            <a:extLst>
              <a:ext uri="{FF2B5EF4-FFF2-40B4-BE49-F238E27FC236}">
                <a16:creationId xmlns:a16="http://schemas.microsoft.com/office/drawing/2014/main" id="{1CD711FA-1DFF-DC2F-7E24-25798A3C2B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50977" y="5279016"/>
            <a:ext cx="2058447" cy="78716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A09D05DF-CC07-2FC9-1F26-00D0F47F1B2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2096" y="4550857"/>
            <a:ext cx="1474432" cy="2396212"/>
          </a:xfrm>
          <a:prstGeom prst="rect">
            <a:avLst/>
          </a:prstGeom>
        </p:spPr>
      </p:pic>
      <p:pic>
        <p:nvPicPr>
          <p:cNvPr id="52" name="Picture 51" descr="Logo&#10;&#10;Description automatically generated">
            <a:extLst>
              <a:ext uri="{FF2B5EF4-FFF2-40B4-BE49-F238E27FC236}">
                <a16:creationId xmlns:a16="http://schemas.microsoft.com/office/drawing/2014/main" id="{CD7D2EEA-112A-80C9-E010-1CC4EF27717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9317" y="3973384"/>
            <a:ext cx="831516" cy="6427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0" name="Picture 59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7B55E6CD-829B-1495-7067-5A8411E894C0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79" t="10347"/>
          <a:stretch/>
        </p:blipFill>
        <p:spPr>
          <a:xfrm>
            <a:off x="326269" y="1897168"/>
            <a:ext cx="7552305" cy="2653689"/>
          </a:xfrm>
          <a:prstGeom prst="rect">
            <a:avLst/>
          </a:prstGeom>
          <a:blipFill dpi="0" rotWithShape="1">
            <a:blip r:embed="rId10">
              <a:alphaModFix amt="0"/>
            </a:blip>
            <a:srcRect/>
            <a:stretch>
              <a:fillRect/>
            </a:stretch>
          </a:blipFill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F9186E84-D907-E78C-2BED-F443CF70522B}"/>
              </a:ext>
            </a:extLst>
          </p:cNvPr>
          <p:cNvSpPr txBox="1"/>
          <p:nvPr/>
        </p:nvSpPr>
        <p:spPr>
          <a:xfrm rot="16200000">
            <a:off x="-1142180" y="3039346"/>
            <a:ext cx="265368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KIDS MENU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299B608B-73C7-5876-A7E9-254C0464BA40}"/>
              </a:ext>
            </a:extLst>
          </p:cNvPr>
          <p:cNvSpPr txBox="1"/>
          <p:nvPr/>
        </p:nvSpPr>
        <p:spPr>
          <a:xfrm rot="16200000">
            <a:off x="7160888" y="2626901"/>
            <a:ext cx="1828798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DESSERTS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2ABE3EB0-9714-4520-E708-59C76AD45FEB}"/>
              </a:ext>
            </a:extLst>
          </p:cNvPr>
          <p:cNvSpPr txBox="1"/>
          <p:nvPr/>
        </p:nvSpPr>
        <p:spPr>
          <a:xfrm>
            <a:off x="8271996" y="2033899"/>
            <a:ext cx="313162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SNICKERS ICE CREAM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BEN AND JERRY COOKIE DOUGH                                                            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WAFFLE  WITH FERRERO ROCHER                                                               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STRAWBERRY CHEESECAKE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VANILLA CHEESECAKE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CHOCOLATE FUDGE CAKE</a:t>
            </a:r>
          </a:p>
          <a:p>
            <a:pPr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CHOCOLATE MOUSSE</a:t>
            </a:r>
          </a:p>
          <a:p>
            <a:pPr>
              <a:defRPr/>
            </a:pPr>
            <a:r>
              <a:rPr lang="en-GB" sz="1200" b="1" dirty="0">
                <a:solidFill>
                  <a:srgbClr val="202124"/>
                </a:solidFill>
              </a:rPr>
              <a:t>BLACK FOREST CAKE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dirty="0">
                <a:solidFill>
                  <a:srgbClr val="202124"/>
                </a:solidFill>
                <a:effectLst/>
              </a:rPr>
              <a:t>SWEET APPLE PIE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F1F2EECA-26A8-0506-A644-D80FFADD7B97}"/>
              </a:ext>
            </a:extLst>
          </p:cNvPr>
          <p:cNvSpPr/>
          <p:nvPr/>
        </p:nvSpPr>
        <p:spPr>
          <a:xfrm>
            <a:off x="11391484" y="2033900"/>
            <a:ext cx="800516" cy="175432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>
                <a:solidFill>
                  <a:schemeClr val="tx1"/>
                </a:solidFill>
              </a:rPr>
              <a:t>4.50 £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3 £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4.80 £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4.50 £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4.50 £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6.50 £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6 £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4.50 £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4B3214B1-4412-CF77-3442-667CACCBFEC7}"/>
              </a:ext>
            </a:extLst>
          </p:cNvPr>
          <p:cNvSpPr txBox="1"/>
          <p:nvPr/>
        </p:nvSpPr>
        <p:spPr>
          <a:xfrm rot="16200000">
            <a:off x="7035435" y="4659271"/>
            <a:ext cx="2105322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DRINKS/BOOTLES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4B392AB7-50E2-990D-CD64-154756ED1759}"/>
              </a:ext>
            </a:extLst>
          </p:cNvPr>
          <p:cNvSpPr txBox="1"/>
          <p:nvPr/>
        </p:nvSpPr>
        <p:spPr>
          <a:xfrm>
            <a:off x="8300721" y="3788225"/>
            <a:ext cx="149432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SPARLING WATER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BEER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BEER 0% ALCOHOL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SOFT DRINKS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CIDER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HOUSE WHITE WINE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HOUSE RED WINE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VODKA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RUM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prstClr val="black"/>
                </a:solidFill>
                <a:latin typeface="Calibri" panose="020F0502020204030204"/>
              </a:rPr>
              <a:t>WHISKEY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884E692-CF1F-2E1B-C45F-997159A6D3C4}"/>
              </a:ext>
            </a:extLst>
          </p:cNvPr>
          <p:cNvSpPr/>
          <p:nvPr/>
        </p:nvSpPr>
        <p:spPr>
          <a:xfrm>
            <a:off x="11314632" y="3924957"/>
            <a:ext cx="872897" cy="1971641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>
                <a:solidFill>
                  <a:schemeClr val="tx1"/>
                </a:solidFill>
              </a:rPr>
              <a:t>2 £/500ml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5 £/500ml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5 £/500ml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3 £/500ml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4 £/500ml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18 £/750ml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18 £/750ml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22 £/700ml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16 £/500ml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27 £/500ml</a:t>
            </a:r>
          </a:p>
        </p:txBody>
      </p:sp>
      <p:pic>
        <p:nvPicPr>
          <p:cNvPr id="78" name="Picture 77" descr="A picture containing food, different, various, several&#10;&#10;Description automatically generated">
            <a:extLst>
              <a:ext uri="{FF2B5EF4-FFF2-40B4-BE49-F238E27FC236}">
                <a16:creationId xmlns:a16="http://schemas.microsoft.com/office/drawing/2014/main" id="{4F55CAB2-7DD2-74C0-F86A-45DFBF02572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3988" y="109384"/>
            <a:ext cx="1679841" cy="16798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0" name="Picture 79" descr="A picture containing plate, food, dessert, several&#10;&#10;Description automatically generated">
            <a:extLst>
              <a:ext uri="{FF2B5EF4-FFF2-40B4-BE49-F238E27FC236}">
                <a16:creationId xmlns:a16="http://schemas.microsoft.com/office/drawing/2014/main" id="{0F6590E4-47F0-57FC-DB7F-37C77DBB263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3275" y="2501422"/>
            <a:ext cx="1578306" cy="143792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2" name="Picture 81" descr="A group of bottles on a table&#10;&#10;Description automatically generated with medium confidence">
            <a:extLst>
              <a:ext uri="{FF2B5EF4-FFF2-40B4-BE49-F238E27FC236}">
                <a16:creationId xmlns:a16="http://schemas.microsoft.com/office/drawing/2014/main" id="{F59D1D67-3E67-7BD1-74AE-B94AF8EFD33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5943" y="4293129"/>
            <a:ext cx="1617787" cy="167264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4" name="Picture 83" descr="A picture containing calendar&#10;&#10;Description automatically generated">
            <a:extLst>
              <a:ext uri="{FF2B5EF4-FFF2-40B4-BE49-F238E27FC236}">
                <a16:creationId xmlns:a16="http://schemas.microsoft.com/office/drawing/2014/main" id="{D35613A5-E378-1E53-3D7C-5723D722CAB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860784">
            <a:off x="7013984" y="1995079"/>
            <a:ext cx="704058" cy="116045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5" name="Arrow: Left 84">
            <a:extLst>
              <a:ext uri="{FF2B5EF4-FFF2-40B4-BE49-F238E27FC236}">
                <a16:creationId xmlns:a16="http://schemas.microsoft.com/office/drawing/2014/main" id="{E3A6D42C-4C44-479F-A47B-7E0C791D3961}"/>
              </a:ext>
            </a:extLst>
          </p:cNvPr>
          <p:cNvSpPr/>
          <p:nvPr/>
        </p:nvSpPr>
        <p:spPr>
          <a:xfrm>
            <a:off x="5076202" y="4550857"/>
            <a:ext cx="2827228" cy="16406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rgbClr val="FFFF00"/>
                </a:solidFill>
              </a:rPr>
              <a:t>HOUSE WINE RECOMMENDED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C84A39F0-E20A-5A54-3298-532BC30AFB0B}"/>
              </a:ext>
            </a:extLst>
          </p:cNvPr>
          <p:cNvSpPr txBox="1"/>
          <p:nvPr/>
        </p:nvSpPr>
        <p:spPr>
          <a:xfrm>
            <a:off x="22110" y="4643375"/>
            <a:ext cx="269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</a:rPr>
              <a:t>*</a:t>
            </a:r>
            <a:endParaRPr lang="en-GB" dirty="0"/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C983CB54-B633-3C19-AA47-9FAB8FC6940E}"/>
              </a:ext>
            </a:extLst>
          </p:cNvPr>
          <p:cNvSpPr txBox="1"/>
          <p:nvPr/>
        </p:nvSpPr>
        <p:spPr>
          <a:xfrm>
            <a:off x="7973619" y="5911723"/>
            <a:ext cx="420291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dirty="0"/>
              <a:t>IF YOU ORDER A BOTTLE OF WINE WITH YOUR ORDER YOU WILL GET 10%OFF THE WHOLE BILL </a:t>
            </a:r>
          </a:p>
        </p:txBody>
      </p:sp>
      <p:pic>
        <p:nvPicPr>
          <p:cNvPr id="89" name="Picture 88" descr="Qr code&#10;&#10;Description automatically generated">
            <a:extLst>
              <a:ext uri="{FF2B5EF4-FFF2-40B4-BE49-F238E27FC236}">
                <a16:creationId xmlns:a16="http://schemas.microsoft.com/office/drawing/2014/main" id="{0C589CD3-D0C6-95F3-1B1A-95F5EAFA172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266" y="6238414"/>
            <a:ext cx="694711" cy="610424"/>
          </a:xfrm>
          <a:prstGeom prst="rect">
            <a:avLst/>
          </a:prstGeom>
        </p:spPr>
      </p:pic>
      <p:sp>
        <p:nvSpPr>
          <p:cNvPr id="90" name="TextBox 89">
            <a:extLst>
              <a:ext uri="{FF2B5EF4-FFF2-40B4-BE49-F238E27FC236}">
                <a16:creationId xmlns:a16="http://schemas.microsoft.com/office/drawing/2014/main" id="{465D90C4-8AFE-E6B4-BFDB-0C4AD947EEBA}"/>
              </a:ext>
            </a:extLst>
          </p:cNvPr>
          <p:cNvSpPr txBox="1"/>
          <p:nvPr/>
        </p:nvSpPr>
        <p:spPr>
          <a:xfrm>
            <a:off x="8579976" y="6281215"/>
            <a:ext cx="34273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PLEASE SEE THE FULL MENU SCANNING OUR APP</a:t>
            </a:r>
          </a:p>
        </p:txBody>
      </p:sp>
      <p:pic>
        <p:nvPicPr>
          <p:cNvPr id="92" name="Picture 91" descr="Shape&#10;&#10;Description automatically generated">
            <a:extLst>
              <a:ext uri="{FF2B5EF4-FFF2-40B4-BE49-F238E27FC236}">
                <a16:creationId xmlns:a16="http://schemas.microsoft.com/office/drawing/2014/main" id="{52CD07BF-693E-D8F6-5CDE-2D9AF5D6F51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9260135" y="5332575"/>
            <a:ext cx="564023" cy="564023"/>
          </a:xfrm>
          <a:prstGeom prst="rect">
            <a:avLst/>
          </a:prstGeom>
        </p:spPr>
      </p:pic>
      <p:pic>
        <p:nvPicPr>
          <p:cNvPr id="96" name="Picture 95" descr="A bottle of wine&#10;&#10;Description automatically generated">
            <a:extLst>
              <a:ext uri="{FF2B5EF4-FFF2-40B4-BE49-F238E27FC236}">
                <a16:creationId xmlns:a16="http://schemas.microsoft.com/office/drawing/2014/main" id="{7A02D8A4-15FE-63C9-FEEE-91A8021DC660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16" t="645" r="33805" b="-645"/>
          <a:stretch/>
        </p:blipFill>
        <p:spPr>
          <a:xfrm>
            <a:off x="2588938" y="4585731"/>
            <a:ext cx="863465" cy="217373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8" name="TextBox 97">
            <a:extLst>
              <a:ext uri="{FF2B5EF4-FFF2-40B4-BE49-F238E27FC236}">
                <a16:creationId xmlns:a16="http://schemas.microsoft.com/office/drawing/2014/main" id="{44F4E375-8716-8C2E-E35E-19EF6C99EAFC}"/>
              </a:ext>
            </a:extLst>
          </p:cNvPr>
          <p:cNvSpPr txBox="1"/>
          <p:nvPr/>
        </p:nvSpPr>
        <p:spPr>
          <a:xfrm>
            <a:off x="3400877" y="4502348"/>
            <a:ext cx="1738744" cy="24314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i="0" dirty="0">
                <a:solidFill>
                  <a:srgbClr val="212121"/>
                </a:solidFill>
                <a:effectLst/>
              </a:rPr>
              <a:t>Critic tasting note: "(2019) Named in homage to Max Schubert, the Cabernet is sourced from three regions of South Australia: </a:t>
            </a:r>
            <a:r>
              <a:rPr lang="en-GB" sz="800" b="1" i="0" dirty="0" err="1">
                <a:solidFill>
                  <a:srgbClr val="212121"/>
                </a:solidFill>
                <a:effectLst/>
              </a:rPr>
              <a:t>Wrattonbully</a:t>
            </a:r>
            <a:r>
              <a:rPr lang="en-GB" sz="800" b="1" i="0" dirty="0">
                <a:solidFill>
                  <a:srgbClr val="212121"/>
                </a:solidFill>
                <a:effectLst/>
              </a:rPr>
              <a:t>, McLaren Vale and Coonawarra, and the wine is aged in French and American oak, only around 7% new. It's a bold, luxurious style of Cabernet, fully ripe, licked with tobacco and smokiness, bursting with black fruit and yet with a hint of cedar and blueberry cool precision. In the mouth, it has a substantial presence with its 14.5% alcohol, no shortage of ripeness and plummy weight, but the smooth tannins and balanced cherry-skin acidity is very well handled. A fitting partner to the Max's Chardonnay</a:t>
            </a:r>
            <a:endParaRPr lang="en-GB" sz="800" b="1" dirty="0"/>
          </a:p>
        </p:txBody>
      </p:sp>
      <p:pic>
        <p:nvPicPr>
          <p:cNvPr id="99" name="Picture 98">
            <a:extLst>
              <a:ext uri="{FF2B5EF4-FFF2-40B4-BE49-F238E27FC236}">
                <a16:creationId xmlns:a16="http://schemas.microsoft.com/office/drawing/2014/main" id="{AB9DC39D-EA6B-C34A-134A-5A6BFD8A3D4E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398939" y="4616151"/>
            <a:ext cx="518205" cy="493819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19C84CB6-C6A7-F768-40C6-7BB58640E988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793019" y="-99964"/>
            <a:ext cx="402371" cy="499915"/>
          </a:xfrm>
          <a:prstGeom prst="rect">
            <a:avLst/>
          </a:prstGeom>
        </p:spPr>
      </p:pic>
      <p:pic>
        <p:nvPicPr>
          <p:cNvPr id="101" name="Picture 100">
            <a:extLst>
              <a:ext uri="{FF2B5EF4-FFF2-40B4-BE49-F238E27FC236}">
                <a16:creationId xmlns:a16="http://schemas.microsoft.com/office/drawing/2014/main" id="{0B916221-3011-6783-E1E4-0C9702B0B6BB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162427" y="866233"/>
            <a:ext cx="518205" cy="493819"/>
          </a:xfrm>
          <a:prstGeom prst="rect">
            <a:avLst/>
          </a:prstGeom>
        </p:spPr>
      </p:pic>
      <p:sp>
        <p:nvSpPr>
          <p:cNvPr id="103" name="TextBox 102">
            <a:extLst>
              <a:ext uri="{FF2B5EF4-FFF2-40B4-BE49-F238E27FC236}">
                <a16:creationId xmlns:a16="http://schemas.microsoft.com/office/drawing/2014/main" id="{58C68CC2-C838-FDD1-B2D0-A9D3EEABED41}"/>
              </a:ext>
            </a:extLst>
          </p:cNvPr>
          <p:cNvSpPr txBox="1"/>
          <p:nvPr/>
        </p:nvSpPr>
        <p:spPr>
          <a:xfrm>
            <a:off x="5202324" y="6119336"/>
            <a:ext cx="256602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00" b="1" dirty="0">
                <a:solidFill>
                  <a:srgbClr val="C00000"/>
                </a:solidFill>
              </a:rPr>
              <a:t>IF </a:t>
            </a:r>
            <a:r>
              <a:rPr lang="en-GB" sz="800" b="1" dirty="0">
                <a:solidFill>
                  <a:srgbClr val="C00000"/>
                </a:solidFill>
              </a:rPr>
              <a:t>YOU HAVE A FAVOURITE DISH WE WILL BE HAPPY TO ACCOMMODATE ALLERGIES AND INTOLERANCES PLEASE MAKE US AWARE OF ANY ALLERGIES OR INTOLERANCES YOU MIGHT HAVE WHEN ORDERING AND A MEMBER OF STAFF WILL BE ABLE TO EXPLAIN THANK YOU</a:t>
            </a:r>
          </a:p>
        </p:txBody>
      </p:sp>
    </p:spTree>
    <p:extLst>
      <p:ext uri="{BB962C8B-B14F-4D97-AF65-F5344CB8AC3E}">
        <p14:creationId xmlns:p14="http://schemas.microsoft.com/office/powerpoint/2010/main" val="1287828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3684B2-C7C5-6A15-7CB7-A6E910EC5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+mn-lt"/>
              </a:rPr>
              <a:t>                         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38BD2-F862-1349-119E-597D1793E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177170"/>
            <a:ext cx="9708995" cy="4762015"/>
          </a:xfrm>
        </p:spPr>
        <p:txBody>
          <a:bodyPr anchor="ctr">
            <a:normAutofit lnSpcReduction="10000"/>
          </a:bodyPr>
          <a:lstStyle/>
          <a:p>
            <a:r>
              <a:rPr lang="en-GB" sz="1300" b="0" i="0" dirty="0">
                <a:effectLst/>
              </a:rPr>
              <a:t>2022. [image] Available at: &lt;https://picclick.co.uk/Sign-Notice-Sticker-All-Major-Credit-Debit-174428715351.html&gt; [Accessed 9 June 2022].</a:t>
            </a:r>
          </a:p>
          <a:p>
            <a:r>
              <a:rPr lang="en-GB" sz="1300" dirty="0"/>
              <a:t>2022. [image] Available at:&lt;https://apps.apple.com/lt/app/uber-eats-food-delivery/id1058959277&gt; [Accessed 9 June 2022].</a:t>
            </a:r>
          </a:p>
          <a:p>
            <a:r>
              <a:rPr lang="en-GB" sz="1300" dirty="0"/>
              <a:t>2022. [image] Available at: &lt;https://diginomica.com/just-eat-takeaway-and-doordash-serve-food-thought-growing-home-delivery-market&gt; [Accessed 9 June 2022].</a:t>
            </a:r>
          </a:p>
          <a:p>
            <a:r>
              <a:rPr lang="en-GB" sz="1300" dirty="0"/>
              <a:t>Hornby, J., 2022. [image] Available at: &lt;https://www.bbcgoodfood.com/recipes/asian-cured-salmon-prawns-pickled-salad-dill-lime-creme-fraiche&gt; [Accessed 9 June 2022].</a:t>
            </a:r>
          </a:p>
          <a:p>
            <a:r>
              <a:rPr lang="en-GB" sz="1300" dirty="0"/>
              <a:t>BBC Good Food. 2022. Welcome to Good Food. [online] Available at: &lt;https://www.bbcgoodfood.com/&gt; [Accessed 9 June 2022].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Greenwood, K., 2022. Curried cod recipe | BBC Good Food. [online] Bbcgoodfood.com. Available at: &lt;https://www.bbcgoodfood.com/recipes/curried-cod&gt; [Accessed 9 June 2022].</a:t>
            </a:r>
            <a:endParaRPr lang="en-GB" sz="1300" dirty="0"/>
          </a:p>
          <a:p>
            <a:r>
              <a:rPr lang="en-GB" sz="1300" dirty="0"/>
              <a:t>theweddingsecret, 2022. [image] Available at: &lt;https://www.theweddingsecret.co.uk/wedding-venues-swansea&gt; [Accessed 9 June 2022].</a:t>
            </a:r>
          </a:p>
          <a:p>
            <a:r>
              <a:rPr lang="en-GB" sz="1300" dirty="0"/>
              <a:t>2022. [image] Available at: &lt;https://www.food.gov.uk/safety-hygiene/food-hygiene-rating-scheme&gt; [Accessed 9 June 2022].</a:t>
            </a:r>
          </a:p>
          <a:p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2022. [image] Available at: &lt;https://www.stenaline.co.uk/-/media/Images/irish-seas/general/family-meal-deals/family-meal-deals-top-banner-100.jpg?mw=638&amp;hash=E46A4F2DC857DE92EA46DE791750E10DE9A42CB7&gt; [Accessed 9 June 2022].</a:t>
            </a:r>
          </a:p>
          <a:p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Toft, T., 2022.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Sweet Potato Stackers - gluten free recipe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Feast for Freedom. Available at: &lt;https://feastforfreedom.com/recipes/item/407-sweet-potato-stackers&gt; [Accessed 13 June 2022].</a:t>
            </a:r>
          </a:p>
          <a:p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Glover, A., 2022.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How to make crispy tofu | BBC Good Food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Bbcgoodfood.com. Available at: &lt;https://www.bbcgoodfood.com/recipes/crispy-tofu&gt; [Accessed 13 June 2022].</a:t>
            </a:r>
          </a:p>
          <a:p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2022. [image] Available at: &lt;https://media.tanners-wines.co.uk/media/catalog/product/cache/315553dad97819a47858104fe3488849/b/w/bw017.jpg&gt; [Accessed 13 June 2022].</a:t>
            </a: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24216514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1026</TotalTime>
  <Words>1274</Words>
  <Application>Microsoft Office PowerPoint</Application>
  <PresentationFormat>Widescreen</PresentationFormat>
  <Paragraphs>138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Calibri</vt:lpstr>
      <vt:lpstr>Calibri Light</vt:lpstr>
      <vt:lpstr>corporate-s</vt:lpstr>
      <vt:lpstr>Open Sans</vt:lpstr>
      <vt:lpstr>Times New Roman</vt:lpstr>
      <vt:lpstr>Office Theme</vt:lpstr>
      <vt:lpstr>PowerPoint Presentation</vt:lpstr>
      <vt:lpstr>PowerPoint Presentation</vt:lpstr>
      <vt:lpstr>                          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Cosmin Badaca</dc:creator>
  <cp:lastModifiedBy>Cosmin Badaca</cp:lastModifiedBy>
  <cp:revision>8</cp:revision>
  <dcterms:created xsi:type="dcterms:W3CDTF">2022-06-09T09:11:02Z</dcterms:created>
  <dcterms:modified xsi:type="dcterms:W3CDTF">2022-06-14T12:34:00Z</dcterms:modified>
</cp:coreProperties>
</file>