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60"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70"/>
    <p:restoredTop sz="93416"/>
  </p:normalViewPr>
  <p:slideViewPr>
    <p:cSldViewPr snapToGrid="0" snapToObjects="1">
      <p:cViewPr varScale="1">
        <p:scale>
          <a:sx n="73" d="100"/>
          <a:sy n="73" d="100"/>
        </p:scale>
        <p:origin x="208"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5758C7E-EF47-D046-B65D-024625F20FC1}" type="datetimeFigureOut">
              <a:rPr lang="en-US" smtClean="0"/>
              <a:t>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25006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5758C7E-EF47-D046-B65D-024625F20FC1}" type="datetimeFigureOut">
              <a:rPr lang="en-US" smtClean="0"/>
              <a:t>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110384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5758C7E-EF47-D046-B65D-024625F20FC1}" type="datetimeFigureOut">
              <a:rPr lang="en-US" smtClean="0"/>
              <a:t>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288731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5758C7E-EF47-D046-B65D-024625F20FC1}" type="datetimeFigureOut">
              <a:rPr lang="en-US" smtClean="0"/>
              <a:t>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1550728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5758C7E-EF47-D046-B65D-024625F20FC1}" type="datetimeFigureOut">
              <a:rPr lang="en-US" smtClean="0"/>
              <a:t>1/6/18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1230880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5758C7E-EF47-D046-B65D-024625F20FC1}" type="datetimeFigureOut">
              <a:rPr lang="en-US" smtClean="0"/>
              <a:t>1/6/18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698457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758C7E-EF47-D046-B65D-024625F20FC1}" type="datetimeFigureOut">
              <a:rPr lang="en-US" smtClean="0"/>
              <a:t>1/6/18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829470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5758C7E-EF47-D046-B65D-024625F20FC1}" type="datetimeFigureOut">
              <a:rPr lang="en-US" smtClean="0"/>
              <a:t>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159180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5758C7E-EF47-D046-B65D-024625F20FC1}" type="datetimeFigureOut">
              <a:rPr lang="en-US" smtClean="0"/>
              <a:t>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81175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5758C7E-EF47-D046-B65D-024625F20FC1}" type="datetimeFigureOut">
              <a:rPr lang="en-US" smtClean="0"/>
              <a:t>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660075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5758C7E-EF47-D046-B65D-024625F20FC1}" type="datetimeFigureOut">
              <a:rPr lang="en-US" smtClean="0"/>
              <a:t>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854FC0-22CC-4146-BC12-6A753F4AC1BA}" type="slidenum">
              <a:rPr lang="en-US" smtClean="0"/>
              <a:t>‹#›</a:t>
            </a:fld>
            <a:endParaRPr lang="en-US"/>
          </a:p>
        </p:txBody>
      </p:sp>
    </p:spTree>
    <p:extLst>
      <p:ext uri="{BB962C8B-B14F-4D97-AF65-F5344CB8AC3E}">
        <p14:creationId xmlns:p14="http://schemas.microsoft.com/office/powerpoint/2010/main" val="213769009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758C7E-EF47-D046-B65D-024625F20FC1}" type="datetimeFigureOut">
              <a:rPr lang="en-US" smtClean="0"/>
              <a:t>1/6/18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854FC0-22CC-4146-BC12-6A753F4AC1BA}" type="slidenum">
              <a:rPr lang="en-US" smtClean="0"/>
              <a:t>‹#›</a:t>
            </a:fld>
            <a:endParaRPr lang="en-US"/>
          </a:p>
        </p:txBody>
      </p:sp>
    </p:spTree>
    <p:extLst>
      <p:ext uri="{BB962C8B-B14F-4D97-AF65-F5344CB8AC3E}">
        <p14:creationId xmlns:p14="http://schemas.microsoft.com/office/powerpoint/2010/main" val="1430818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www.timvandevall.com|copyright/" TargetMode="External"/><Relationship Id="rId4" Type="http://schemas.openxmlformats.org/officeDocument/2006/relationships/hyperlink" Target="https://www.simplypsychology.org/" TargetMode="External"/><Relationship Id="rId1" Type="http://schemas.openxmlformats.org/officeDocument/2006/relationships/slideLayout" Target="../slideLayouts/slideLayout1.xml"/><Relationship Id="rId2" Type="http://schemas.openxmlformats.org/officeDocument/2006/relationships/hyperlink" Target="http://edglossary.org/hidden-curriculi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5" name="Rectangular Callout 4"/>
          <p:cNvSpPr/>
          <p:nvPr/>
        </p:nvSpPr>
        <p:spPr>
          <a:xfrm>
            <a:off x="-29183" y="659323"/>
            <a:ext cx="3151415" cy="678935"/>
          </a:xfrm>
          <a:prstGeom prst="wedgeRectCallout">
            <a:avLst>
              <a:gd name="adj1" fmla="val -22387"/>
              <a:gd name="adj2" fmla="val 50255"/>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The Hidden Curriculum is “all that is taught and learned unofficially through the process of schooling” </a:t>
            </a:r>
          </a:p>
          <a:p>
            <a:pPr algn="ctr"/>
            <a:r>
              <a:rPr lang="en-GB" sz="800" dirty="0" smtClean="0">
                <a:solidFill>
                  <a:schemeClr val="tx1"/>
                </a:solidFill>
              </a:rPr>
              <a:t>The Hidden Curriculum is described as “Hidden” because it is usually unacknowledged or unexamined by pupils, educators and the wider community. Abbot (2014)</a:t>
            </a:r>
            <a:endParaRPr lang="en-GB" sz="800" dirty="0">
              <a:solidFill>
                <a:schemeClr val="tx1"/>
              </a:solidFill>
            </a:endParaRPr>
          </a:p>
        </p:txBody>
      </p:sp>
      <p:sp>
        <p:nvSpPr>
          <p:cNvPr id="7" name="TextBox 6"/>
          <p:cNvSpPr txBox="1"/>
          <p:nvPr/>
        </p:nvSpPr>
        <p:spPr>
          <a:xfrm>
            <a:off x="2403608" y="10954"/>
            <a:ext cx="6753773" cy="646331"/>
          </a:xfrm>
          <a:prstGeom prst="rect">
            <a:avLst/>
          </a:prstGeom>
          <a:noFill/>
        </p:spPr>
        <p:txBody>
          <a:bodyPr wrap="none" rtlCol="0">
            <a:spAutoFit/>
          </a:bodyPr>
          <a:lstStyle/>
          <a:p>
            <a:pPr algn="ctr"/>
            <a:r>
              <a:rPr lang="en-GB" sz="3600" dirty="0" smtClean="0">
                <a:latin typeface="Apple Chancery" charset="0"/>
                <a:ea typeface="Apple Chancery" charset="0"/>
                <a:cs typeface="Apple Chancery" charset="0"/>
              </a:rPr>
              <a:t>Exploring the Hidden Curriculum</a:t>
            </a:r>
            <a:endParaRPr lang="en-US" sz="3600" dirty="0">
              <a:latin typeface="Apple Chancery" charset="0"/>
              <a:ea typeface="Apple Chancery" charset="0"/>
              <a:cs typeface="Apple Chancery" charset="0"/>
            </a:endParaRPr>
          </a:p>
        </p:txBody>
      </p:sp>
      <p:sp>
        <p:nvSpPr>
          <p:cNvPr id="8" name="Rounded Rectangular Callout 7"/>
          <p:cNvSpPr/>
          <p:nvPr/>
        </p:nvSpPr>
        <p:spPr>
          <a:xfrm>
            <a:off x="27426" y="1764225"/>
            <a:ext cx="4876154" cy="1507210"/>
          </a:xfrm>
          <a:prstGeom prst="wedgeRoundRectCallout">
            <a:avLst>
              <a:gd name="adj1" fmla="val -16587"/>
              <a:gd name="adj2" fmla="val 50416"/>
              <a:gd name="adj3" fmla="val 16667"/>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My setting is located in a designated communities first area, most pupils live within the 30% most deprived areas of Wales</a:t>
            </a:r>
          </a:p>
          <a:p>
            <a:pPr algn="ctr"/>
            <a:r>
              <a:rPr lang="en-GB" sz="800" dirty="0" smtClean="0">
                <a:solidFill>
                  <a:schemeClr val="tx1"/>
                </a:solidFill>
              </a:rPr>
              <a:t>There are 242 pupils on role aged between 3-11</a:t>
            </a:r>
          </a:p>
          <a:p>
            <a:pPr algn="ctr"/>
            <a:r>
              <a:rPr lang="en-GB" sz="800" dirty="0" smtClean="0">
                <a:solidFill>
                  <a:schemeClr val="tx1"/>
                </a:solidFill>
              </a:rPr>
              <a:t>38% of pupils are eligible for free school meals</a:t>
            </a:r>
          </a:p>
          <a:p>
            <a:pPr algn="ctr"/>
            <a:r>
              <a:rPr lang="en-GB" sz="800" dirty="0" smtClean="0">
                <a:solidFill>
                  <a:schemeClr val="tx1"/>
                </a:solidFill>
              </a:rPr>
              <a:t>Just under half the pupils in the school have English as an additional language</a:t>
            </a:r>
          </a:p>
          <a:p>
            <a:pPr algn="ctr"/>
            <a:r>
              <a:rPr lang="en-GB" sz="800" dirty="0" smtClean="0">
                <a:solidFill>
                  <a:schemeClr val="tx1"/>
                </a:solidFill>
              </a:rPr>
              <a:t>At present there are 14 pupils with statements of special education needs</a:t>
            </a:r>
          </a:p>
          <a:p>
            <a:pPr algn="ctr"/>
            <a:r>
              <a:rPr lang="en-GB" sz="800" dirty="0" smtClean="0">
                <a:solidFill>
                  <a:schemeClr val="tx1"/>
                </a:solidFill>
              </a:rPr>
              <a:t>We are a Rights Respecting school, Eco school and a Healthy school (School A prospectus 2017)</a:t>
            </a:r>
          </a:p>
          <a:p>
            <a:pPr algn="ctr"/>
            <a:r>
              <a:rPr lang="en-GB" sz="800" dirty="0" smtClean="0">
                <a:solidFill>
                  <a:srgbClr val="FF0000"/>
                </a:solidFill>
              </a:rPr>
              <a:t>Our vision as a school is to provide a rich, varied, balanced and well resourced Curriculum which will stimulate the natural curiosity and enquiring mind of every child, regardless of ability, race or gender</a:t>
            </a:r>
          </a:p>
          <a:p>
            <a:endParaRPr lang="en-GB" sz="1000" dirty="0"/>
          </a:p>
        </p:txBody>
      </p:sp>
      <p:sp>
        <p:nvSpPr>
          <p:cNvPr id="9" name="Rectangular Callout 8"/>
          <p:cNvSpPr/>
          <p:nvPr/>
        </p:nvSpPr>
        <p:spPr>
          <a:xfrm>
            <a:off x="4201122" y="639896"/>
            <a:ext cx="5402798" cy="324663"/>
          </a:xfrm>
          <a:prstGeom prst="wedgeRectCallout">
            <a:avLst>
              <a:gd name="adj1" fmla="val -19322"/>
              <a:gd name="adj2" fmla="val 52514"/>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How does my setting give messages to the pupils and families through the Hidden Curriculum</a:t>
            </a:r>
            <a:endParaRPr lang="en-US" sz="1200" b="1" dirty="0">
              <a:solidFill>
                <a:schemeClr val="tx1"/>
              </a:solidFill>
            </a:endParaRPr>
          </a:p>
        </p:txBody>
      </p:sp>
      <p:sp>
        <p:nvSpPr>
          <p:cNvPr id="11" name="Rectangular Callout 10"/>
          <p:cNvSpPr/>
          <p:nvPr/>
        </p:nvSpPr>
        <p:spPr>
          <a:xfrm>
            <a:off x="8193600" y="4284803"/>
            <a:ext cx="2198623" cy="2382479"/>
          </a:xfrm>
          <a:prstGeom prst="wedgeRectCallout">
            <a:avLst>
              <a:gd name="adj1" fmla="val 49723"/>
              <a:gd name="adj2" fmla="val -21523"/>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Our reward system is a positive one which promotes respect and understanding.</a:t>
            </a:r>
          </a:p>
          <a:p>
            <a:pPr algn="ctr"/>
            <a:r>
              <a:rPr lang="en-GB" sz="800" dirty="0" smtClean="0">
                <a:solidFill>
                  <a:schemeClr val="tx1"/>
                </a:solidFill>
              </a:rPr>
              <a:t>Golden rules, golden assemblies</a:t>
            </a:r>
          </a:p>
          <a:p>
            <a:pPr algn="ctr"/>
            <a:r>
              <a:rPr lang="en-GB" sz="800" dirty="0" smtClean="0">
                <a:solidFill>
                  <a:schemeClr val="tx1"/>
                </a:solidFill>
              </a:rPr>
              <a:t>Every class has a class charter made by the children, based around rules and rights and responsibilities. The Steer report (2006) states to ensure pupils teachers and support staff all understand the schools expectation there is a need for a clear and positively worded code of conduct.</a:t>
            </a:r>
          </a:p>
          <a:p>
            <a:pPr algn="ctr"/>
            <a:r>
              <a:rPr lang="en-GB" sz="800" dirty="0" smtClean="0">
                <a:solidFill>
                  <a:schemeClr val="tx1"/>
                </a:solidFill>
              </a:rPr>
              <a:t>The school stresses that behaviour is largely a matter of choice, misbehaviour and indiscipline leads to loss of privileges and golden time</a:t>
            </a:r>
          </a:p>
          <a:p>
            <a:pPr algn="ctr"/>
            <a:r>
              <a:rPr lang="en-GB" sz="800" dirty="0" smtClean="0">
                <a:solidFill>
                  <a:schemeClr val="tx1"/>
                </a:solidFill>
              </a:rPr>
              <a:t>Parent support is actively encouraged in the promotion of pupil behaviour</a:t>
            </a:r>
          </a:p>
          <a:p>
            <a:pPr algn="ctr"/>
            <a:r>
              <a:rPr lang="en-GB" sz="800" dirty="0" smtClean="0">
                <a:solidFill>
                  <a:schemeClr val="tx1"/>
                </a:solidFill>
              </a:rPr>
              <a:t>We follow the ideas of Skinner (1948) and his theory of operant conditioning, behaviour which is reinforced tends to be repeated.</a:t>
            </a:r>
          </a:p>
          <a:p>
            <a:pPr algn="ctr"/>
            <a:endParaRPr lang="en-GB" sz="1400" dirty="0">
              <a:solidFill>
                <a:schemeClr val="tx1"/>
              </a:solidFill>
            </a:endParaRPr>
          </a:p>
        </p:txBody>
      </p:sp>
      <p:sp>
        <p:nvSpPr>
          <p:cNvPr id="12" name="Rectangular Callout 11"/>
          <p:cNvSpPr/>
          <p:nvPr/>
        </p:nvSpPr>
        <p:spPr>
          <a:xfrm>
            <a:off x="5215715" y="4429789"/>
            <a:ext cx="2913028" cy="2416629"/>
          </a:xfrm>
          <a:prstGeom prst="wedgeRectCallout">
            <a:avLst>
              <a:gd name="adj1" fmla="val 48830"/>
              <a:gd name="adj2" fmla="val -21899"/>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At my setting we have a big focus on home school links. The school feels strongly that the responsibility for the education and general development of the children should be shared by both school and home</a:t>
            </a:r>
          </a:p>
          <a:p>
            <a:pPr algn="ctr"/>
            <a:r>
              <a:rPr lang="en-GB" sz="800" dirty="0" smtClean="0">
                <a:solidFill>
                  <a:schemeClr val="tx1"/>
                </a:solidFill>
              </a:rPr>
              <a:t>We ask parents and pupils to sign a home school agreement which is based on the Rights and Responsibilities from the UNCRC (1989)</a:t>
            </a:r>
          </a:p>
          <a:p>
            <a:pPr algn="ctr"/>
            <a:endParaRPr lang="en-GB" sz="800" dirty="0" smtClean="0">
              <a:solidFill>
                <a:schemeClr val="tx1"/>
              </a:solidFill>
            </a:endParaRPr>
          </a:p>
          <a:p>
            <a:pPr algn="ctr"/>
            <a:r>
              <a:rPr lang="en-GB" sz="800" dirty="0" smtClean="0">
                <a:solidFill>
                  <a:schemeClr val="tx1"/>
                </a:solidFill>
              </a:rPr>
              <a:t>Links with parents are maintained in many ways including P.T.A activities, open evenings, festival celebrations, school reports</a:t>
            </a:r>
          </a:p>
          <a:p>
            <a:pPr algn="ctr"/>
            <a:endParaRPr lang="en-GB" sz="800" dirty="0" smtClean="0">
              <a:solidFill>
                <a:schemeClr val="tx1"/>
              </a:solidFill>
            </a:endParaRPr>
          </a:p>
          <a:p>
            <a:pPr algn="ctr"/>
            <a:endParaRPr lang="en-GB" sz="800" dirty="0" smtClean="0">
              <a:solidFill>
                <a:schemeClr val="tx1"/>
              </a:solidFill>
            </a:endParaRPr>
          </a:p>
          <a:p>
            <a:pPr algn="ctr"/>
            <a:r>
              <a:rPr lang="en-GB" sz="800" dirty="0" smtClean="0">
                <a:solidFill>
                  <a:schemeClr val="tx1"/>
                </a:solidFill>
              </a:rPr>
              <a:t>Parents are invited to assemblies, sports day, McMillan cake making, hamper decorating anything that we can involve parents in </a:t>
            </a:r>
          </a:p>
          <a:p>
            <a:pPr algn="ctr"/>
            <a:r>
              <a:rPr lang="en-GB" sz="800" dirty="0" smtClean="0">
                <a:solidFill>
                  <a:schemeClr val="tx1"/>
                </a:solidFill>
              </a:rPr>
              <a:t>The school runs many classes for parents and the community </a:t>
            </a:r>
            <a:r>
              <a:rPr lang="en-GB" sz="800" dirty="0" err="1" smtClean="0">
                <a:solidFill>
                  <a:schemeClr val="tx1"/>
                </a:solidFill>
              </a:rPr>
              <a:t>e.g</a:t>
            </a:r>
            <a:r>
              <a:rPr lang="en-GB" sz="800" dirty="0" smtClean="0">
                <a:solidFill>
                  <a:schemeClr val="tx1"/>
                </a:solidFill>
              </a:rPr>
              <a:t> Zumba, English classes, family learning, parenting, we have a gym.</a:t>
            </a:r>
          </a:p>
          <a:p>
            <a:pPr algn="ctr"/>
            <a:endParaRPr lang="en-GB" sz="1400" dirty="0">
              <a:solidFill>
                <a:schemeClr val="tx1"/>
              </a:solidFill>
            </a:endParaRPr>
          </a:p>
        </p:txBody>
      </p:sp>
      <p:sp>
        <p:nvSpPr>
          <p:cNvPr id="13" name="Rectangular Callout 12"/>
          <p:cNvSpPr/>
          <p:nvPr/>
        </p:nvSpPr>
        <p:spPr>
          <a:xfrm>
            <a:off x="1763487" y="4133150"/>
            <a:ext cx="3273155" cy="2344935"/>
          </a:xfrm>
          <a:prstGeom prst="wedgeRectCallout">
            <a:avLst>
              <a:gd name="adj1" fmla="val 49954"/>
              <a:gd name="adj2" fmla="val -18059"/>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We are not a value based school but the setting has values at the heart of its ethos.</a:t>
            </a:r>
          </a:p>
          <a:p>
            <a:pPr algn="ctr"/>
            <a:r>
              <a:rPr lang="en-GB" sz="800" dirty="0" smtClean="0">
                <a:solidFill>
                  <a:schemeClr val="tx1"/>
                </a:solidFill>
              </a:rPr>
              <a:t>The school ethos provides a stable and ordered environment in which values such as respect and honesty are promoted</a:t>
            </a:r>
          </a:p>
          <a:p>
            <a:pPr algn="ctr"/>
            <a:r>
              <a:rPr lang="en-GB" sz="800" dirty="0" smtClean="0">
                <a:solidFill>
                  <a:schemeClr val="tx1"/>
                </a:solidFill>
              </a:rPr>
              <a:t>Assemblies and philosophy sessions are based on the value of the month</a:t>
            </a:r>
          </a:p>
          <a:p>
            <a:pPr algn="ctr"/>
            <a:r>
              <a:rPr lang="en-GB" sz="800" dirty="0" smtClean="0">
                <a:solidFill>
                  <a:schemeClr val="tx1"/>
                </a:solidFill>
              </a:rPr>
              <a:t>We work hard on promoting the United Nations Convention on the Rights of the Child (UNCRC)  1989 </a:t>
            </a:r>
          </a:p>
          <a:p>
            <a:pPr algn="ctr"/>
            <a:r>
              <a:rPr lang="en-GB" sz="800" dirty="0" smtClean="0">
                <a:solidFill>
                  <a:schemeClr val="tx1"/>
                </a:solidFill>
              </a:rPr>
              <a:t>Being part of a multi cultural school is a great privilege and the children learn to respect people from different cultures and religions, they value people regardless of their race. The school celebrates all major religions and learn about many different cultures Displays are  bilingual. The Elton report (1989) stresses the importance of multi cultural education and recommends that head teachers should create a school climate which values all cultures in particular those represented in it. </a:t>
            </a:r>
          </a:p>
        </p:txBody>
      </p:sp>
      <p:sp>
        <p:nvSpPr>
          <p:cNvPr id="14" name="Rectangular Callout 13"/>
          <p:cNvSpPr/>
          <p:nvPr/>
        </p:nvSpPr>
        <p:spPr>
          <a:xfrm>
            <a:off x="10458224" y="796399"/>
            <a:ext cx="1686909" cy="2475036"/>
          </a:xfrm>
          <a:prstGeom prst="wedgeRectCallout">
            <a:avLst>
              <a:gd name="adj1" fmla="val -20833"/>
              <a:gd name="adj2" fmla="val 50625"/>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My setting also has great links with outside agencies to get the best for the pupils who need support particularly vulnerable pupils.</a:t>
            </a:r>
          </a:p>
          <a:p>
            <a:pPr algn="ctr"/>
            <a:r>
              <a:rPr lang="en-GB" sz="800" dirty="0" smtClean="0">
                <a:solidFill>
                  <a:schemeClr val="tx1"/>
                </a:solidFill>
              </a:rPr>
              <a:t>In the report that </a:t>
            </a:r>
            <a:r>
              <a:rPr lang="en-GB" sz="800" dirty="0" err="1" smtClean="0">
                <a:solidFill>
                  <a:schemeClr val="tx1"/>
                </a:solidFill>
              </a:rPr>
              <a:t>Estyn</a:t>
            </a:r>
            <a:r>
              <a:rPr lang="en-GB" sz="800" dirty="0" smtClean="0">
                <a:solidFill>
                  <a:schemeClr val="tx1"/>
                </a:solidFill>
              </a:rPr>
              <a:t> gave to our school it commented  that systems to support pupil well being are prominent in the everyday life of the school</a:t>
            </a:r>
          </a:p>
          <a:p>
            <a:pPr algn="ctr"/>
            <a:r>
              <a:rPr lang="en-GB" sz="800" dirty="0" smtClean="0">
                <a:solidFill>
                  <a:schemeClr val="tx1"/>
                </a:solidFill>
              </a:rPr>
              <a:t>The school places a very high priority on promoting pupils well being, based on Maslow's hierarchy of needs (1943), pupils cannot engage in higher order thinking unless their basic needs are met, the school meets children's individual needs in a number of ways</a:t>
            </a: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9537" y="1095443"/>
            <a:ext cx="3350064" cy="2515063"/>
          </a:xfrm>
          <a:prstGeom prst="rect">
            <a:avLst/>
          </a:prstGeom>
        </p:spPr>
      </p:pic>
      <p:sp>
        <p:nvSpPr>
          <p:cNvPr id="16" name="6-Point Star 15"/>
          <p:cNvSpPr/>
          <p:nvPr/>
        </p:nvSpPr>
        <p:spPr>
          <a:xfrm>
            <a:off x="-20599" y="3623667"/>
            <a:ext cx="1469450" cy="1751659"/>
          </a:xfrm>
          <a:prstGeom prst="star6">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smtClean="0">
                <a:solidFill>
                  <a:srgbClr val="FF0000"/>
                </a:solidFill>
              </a:rPr>
              <a:t>Through excellent delivery and planning of the PSE framework (2008)</a:t>
            </a:r>
            <a:endParaRPr lang="en-GB" sz="1000" b="1" dirty="0">
              <a:solidFill>
                <a:srgbClr val="FF0000"/>
              </a:solidFill>
            </a:endParaRPr>
          </a:p>
        </p:txBody>
      </p:sp>
      <p:sp>
        <p:nvSpPr>
          <p:cNvPr id="17" name="6-Point Star 16"/>
          <p:cNvSpPr/>
          <p:nvPr/>
        </p:nvSpPr>
        <p:spPr>
          <a:xfrm>
            <a:off x="2465503" y="3566273"/>
            <a:ext cx="906614" cy="543588"/>
          </a:xfrm>
          <a:prstGeom prst="star6">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smtClean="0">
                <a:solidFill>
                  <a:schemeClr val="tx1"/>
                </a:solidFill>
              </a:rPr>
              <a:t>Values</a:t>
            </a:r>
            <a:endParaRPr lang="en-US" sz="1200" dirty="0">
              <a:solidFill>
                <a:schemeClr val="tx1"/>
              </a:solidFill>
            </a:endParaRP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26" y="5464184"/>
            <a:ext cx="1698172" cy="1382234"/>
          </a:xfrm>
          <a:prstGeom prst="rect">
            <a:avLst/>
          </a:prstGeom>
        </p:spPr>
      </p:pic>
      <p:sp>
        <p:nvSpPr>
          <p:cNvPr id="21" name="6-Point Star 20"/>
          <p:cNvSpPr/>
          <p:nvPr/>
        </p:nvSpPr>
        <p:spPr>
          <a:xfrm>
            <a:off x="8292984" y="3553959"/>
            <a:ext cx="1137910" cy="758276"/>
          </a:xfrm>
          <a:prstGeom prst="star6">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dirty="0" smtClean="0">
              <a:solidFill>
                <a:schemeClr val="tx1"/>
              </a:solidFill>
            </a:endParaRPr>
          </a:p>
          <a:p>
            <a:pPr algn="ctr"/>
            <a:r>
              <a:rPr lang="en-GB" sz="1200" b="1" dirty="0" smtClean="0">
                <a:solidFill>
                  <a:schemeClr val="tx1"/>
                </a:solidFill>
              </a:rPr>
              <a:t>REWARD</a:t>
            </a:r>
          </a:p>
          <a:p>
            <a:pPr algn="ctr"/>
            <a:r>
              <a:rPr lang="en-GB" sz="1200" b="1" dirty="0" smtClean="0">
                <a:solidFill>
                  <a:schemeClr val="tx1"/>
                </a:solidFill>
              </a:rPr>
              <a:t>SYSTEMS</a:t>
            </a:r>
          </a:p>
          <a:p>
            <a:pPr algn="ctr"/>
            <a:endParaRPr lang="en-US" sz="1200" dirty="0">
              <a:solidFill>
                <a:srgbClr val="FF0000"/>
              </a:solidFill>
            </a:endParaRPr>
          </a:p>
        </p:txBody>
      </p:sp>
      <p:sp>
        <p:nvSpPr>
          <p:cNvPr id="22" name="6-Point Star 21"/>
          <p:cNvSpPr/>
          <p:nvPr/>
        </p:nvSpPr>
        <p:spPr>
          <a:xfrm>
            <a:off x="5322439" y="3649988"/>
            <a:ext cx="1047279" cy="796129"/>
          </a:xfrm>
          <a:prstGeom prst="star6">
            <a:avLst>
              <a:gd name="adj" fmla="val 30919"/>
              <a:gd name="hf" fmla="val 11547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dirty="0" smtClean="0">
              <a:solidFill>
                <a:schemeClr val="tx1"/>
              </a:solidFill>
            </a:endParaRPr>
          </a:p>
          <a:p>
            <a:pPr algn="ctr"/>
            <a:endParaRPr lang="en-GB" sz="1200" b="1" dirty="0">
              <a:solidFill>
                <a:schemeClr val="tx1"/>
              </a:solidFill>
            </a:endParaRPr>
          </a:p>
          <a:p>
            <a:pPr algn="ctr"/>
            <a:r>
              <a:rPr lang="en-GB" sz="1100" b="1" dirty="0" smtClean="0">
                <a:solidFill>
                  <a:schemeClr val="tx1"/>
                </a:solidFill>
              </a:rPr>
              <a:t>HOME</a:t>
            </a:r>
          </a:p>
          <a:p>
            <a:pPr algn="ctr"/>
            <a:r>
              <a:rPr lang="en-GB" sz="1100" b="1" dirty="0" smtClean="0">
                <a:solidFill>
                  <a:schemeClr val="tx1"/>
                </a:solidFill>
              </a:rPr>
              <a:t>SCHOOL</a:t>
            </a:r>
          </a:p>
          <a:p>
            <a:pPr algn="ctr"/>
            <a:r>
              <a:rPr lang="en-GB" sz="1100" b="1" dirty="0" smtClean="0">
                <a:solidFill>
                  <a:schemeClr val="tx1"/>
                </a:solidFill>
              </a:rPr>
              <a:t>LINKS</a:t>
            </a:r>
          </a:p>
          <a:p>
            <a:pPr algn="ctr"/>
            <a:endParaRPr lang="en-US" dirty="0"/>
          </a:p>
        </p:txBody>
      </p:sp>
      <p:sp>
        <p:nvSpPr>
          <p:cNvPr id="24" name="6-Point Star 23"/>
          <p:cNvSpPr/>
          <p:nvPr/>
        </p:nvSpPr>
        <p:spPr>
          <a:xfrm>
            <a:off x="10230628" y="42905"/>
            <a:ext cx="1323153" cy="758276"/>
          </a:xfrm>
          <a:prstGeom prst="star6">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smtClean="0">
                <a:solidFill>
                  <a:schemeClr val="tx1"/>
                </a:solidFill>
              </a:rPr>
              <a:t>WELL-BEING</a:t>
            </a:r>
          </a:p>
        </p:txBody>
      </p:sp>
      <p:sp>
        <p:nvSpPr>
          <p:cNvPr id="27" name="Vertical Scroll 26"/>
          <p:cNvSpPr/>
          <p:nvPr/>
        </p:nvSpPr>
        <p:spPr>
          <a:xfrm>
            <a:off x="8259601" y="1120063"/>
            <a:ext cx="1940042" cy="2433896"/>
          </a:xfrm>
          <a:prstGeom prst="verticalScroll">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charset="0"/>
              <a:buChar char="•"/>
            </a:pPr>
            <a:endParaRPr lang="en-US"/>
          </a:p>
        </p:txBody>
      </p:sp>
      <p:sp>
        <p:nvSpPr>
          <p:cNvPr id="28" name="TextBox 27"/>
          <p:cNvSpPr txBox="1"/>
          <p:nvPr/>
        </p:nvSpPr>
        <p:spPr>
          <a:xfrm>
            <a:off x="8633628" y="1485799"/>
            <a:ext cx="1191986" cy="2092881"/>
          </a:xfrm>
          <a:prstGeom prst="rect">
            <a:avLst/>
          </a:prstGeom>
          <a:noFill/>
        </p:spPr>
        <p:txBody>
          <a:bodyPr wrap="square" rtlCol="0">
            <a:spAutoFit/>
          </a:bodyPr>
          <a:lstStyle/>
          <a:p>
            <a:pPr marL="171450" indent="-171450">
              <a:buFont typeface="Arial" charset="0"/>
              <a:buChar char="•"/>
            </a:pPr>
            <a:r>
              <a:rPr lang="en-US" sz="1000" b="1" dirty="0" smtClean="0">
                <a:solidFill>
                  <a:srgbClr val="FF0000"/>
                </a:solidFill>
              </a:rPr>
              <a:t>KIN GROUPS</a:t>
            </a:r>
          </a:p>
          <a:p>
            <a:pPr marL="171450" indent="-171450">
              <a:buFont typeface="Arial" charset="0"/>
              <a:buChar char="•"/>
            </a:pPr>
            <a:r>
              <a:rPr lang="en-US" sz="1000" b="1" dirty="0" smtClean="0">
                <a:solidFill>
                  <a:srgbClr val="FF0000"/>
                </a:solidFill>
              </a:rPr>
              <a:t>TAFF</a:t>
            </a:r>
          </a:p>
          <a:p>
            <a:pPr marL="171450" indent="-171450">
              <a:buFont typeface="Arial" charset="0"/>
              <a:buChar char="•"/>
            </a:pPr>
            <a:r>
              <a:rPr lang="en-US" sz="1000" b="1" dirty="0" smtClean="0">
                <a:solidFill>
                  <a:srgbClr val="FF0000"/>
                </a:solidFill>
              </a:rPr>
              <a:t>Counselling</a:t>
            </a:r>
          </a:p>
          <a:p>
            <a:pPr marL="171450" indent="-171450">
              <a:buFont typeface="Arial" charset="0"/>
              <a:buChar char="•"/>
            </a:pPr>
            <a:r>
              <a:rPr lang="en-US" sz="1000" b="1" dirty="0" smtClean="0">
                <a:solidFill>
                  <a:srgbClr val="FF0000"/>
                </a:solidFill>
              </a:rPr>
              <a:t>Magic room</a:t>
            </a:r>
          </a:p>
          <a:p>
            <a:pPr marL="171450" indent="-171450">
              <a:buFont typeface="Arial" charset="0"/>
              <a:buChar char="•"/>
            </a:pPr>
            <a:r>
              <a:rPr lang="en-US" sz="1000" b="1" dirty="0" smtClean="0">
                <a:solidFill>
                  <a:srgbClr val="FF0000"/>
                </a:solidFill>
              </a:rPr>
              <a:t>Paths</a:t>
            </a:r>
          </a:p>
          <a:p>
            <a:pPr marL="171450" indent="-171450">
              <a:buFont typeface="Arial" charset="0"/>
              <a:buChar char="•"/>
            </a:pPr>
            <a:r>
              <a:rPr lang="en-US" sz="1000" b="1" dirty="0" smtClean="0">
                <a:solidFill>
                  <a:srgbClr val="FF0000"/>
                </a:solidFill>
              </a:rPr>
              <a:t>Parenting classes</a:t>
            </a:r>
          </a:p>
          <a:p>
            <a:pPr marL="171450" indent="-171450">
              <a:buFont typeface="Arial" charset="0"/>
              <a:buChar char="•"/>
            </a:pPr>
            <a:r>
              <a:rPr lang="en-US" sz="1000" b="1" dirty="0" smtClean="0">
                <a:solidFill>
                  <a:srgbClr val="FF0000"/>
                </a:solidFill>
              </a:rPr>
              <a:t>Family liaison officer</a:t>
            </a:r>
          </a:p>
          <a:p>
            <a:pPr marL="171450" indent="-171450">
              <a:buFont typeface="Arial" charset="0"/>
              <a:buChar char="•"/>
            </a:pPr>
            <a:r>
              <a:rPr lang="en-US" sz="1000" b="1" dirty="0" smtClean="0">
                <a:solidFill>
                  <a:srgbClr val="FF0000"/>
                </a:solidFill>
              </a:rPr>
              <a:t>Breakfast club</a:t>
            </a:r>
          </a:p>
          <a:p>
            <a:pPr marL="171450" indent="-171450">
              <a:buFont typeface="Arial" charset="0"/>
              <a:buChar char="•"/>
            </a:pPr>
            <a:r>
              <a:rPr lang="en-US" sz="1000" b="1" dirty="0" smtClean="0">
                <a:solidFill>
                  <a:srgbClr val="FF0000"/>
                </a:solidFill>
              </a:rPr>
              <a:t>Pupil Voice</a:t>
            </a:r>
          </a:p>
          <a:p>
            <a:pPr marL="171450" indent="-171450">
              <a:buFont typeface="Arial" charset="0"/>
              <a:buChar char="•"/>
            </a:pPr>
            <a:r>
              <a:rPr lang="en-US" sz="1000" b="1" dirty="0" smtClean="0">
                <a:solidFill>
                  <a:srgbClr val="FF0000"/>
                </a:solidFill>
              </a:rPr>
              <a:t>ESDGC</a:t>
            </a:r>
            <a:endParaRPr lang="en-US" sz="1000" dirty="0" smtClean="0"/>
          </a:p>
          <a:p>
            <a:pPr marL="171450" indent="-171450">
              <a:buFont typeface="Arial" charset="0"/>
              <a:buChar char="•"/>
            </a:pPr>
            <a:endParaRPr lang="en-US" sz="1000" dirty="0" smtClean="0"/>
          </a:p>
        </p:txBody>
      </p:sp>
      <p:sp>
        <p:nvSpPr>
          <p:cNvPr id="29" name="Rounded Rectangular Callout 28"/>
          <p:cNvSpPr/>
          <p:nvPr/>
        </p:nvSpPr>
        <p:spPr>
          <a:xfrm>
            <a:off x="10625988" y="3454155"/>
            <a:ext cx="1420586" cy="3189611"/>
          </a:xfrm>
          <a:prstGeom prst="wedgeRoundRectCallout">
            <a:avLst>
              <a:gd name="adj1" fmla="val -15043"/>
              <a:gd name="adj2" fmla="val 49447"/>
              <a:gd name="adj3" fmla="val 16667"/>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6-Point Star 29"/>
          <p:cNvSpPr/>
          <p:nvPr/>
        </p:nvSpPr>
        <p:spPr>
          <a:xfrm>
            <a:off x="9697665" y="3407883"/>
            <a:ext cx="1126539" cy="629181"/>
          </a:xfrm>
          <a:prstGeom prst="star6">
            <a:avLst>
              <a:gd name="adj" fmla="val 34058"/>
              <a:gd name="hf" fmla="val 11547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chemeClr val="tx1"/>
                </a:solidFill>
              </a:rPr>
              <a:t>WAY FORWARD </a:t>
            </a:r>
            <a:endParaRPr lang="en-US" sz="1200" b="1" dirty="0">
              <a:solidFill>
                <a:schemeClr val="tx1"/>
              </a:solidFill>
            </a:endParaRPr>
          </a:p>
        </p:txBody>
      </p:sp>
      <p:sp>
        <p:nvSpPr>
          <p:cNvPr id="31" name="6-Point Star 30"/>
          <p:cNvSpPr/>
          <p:nvPr/>
        </p:nvSpPr>
        <p:spPr>
          <a:xfrm>
            <a:off x="223431" y="103923"/>
            <a:ext cx="1176738" cy="530795"/>
          </a:xfrm>
          <a:prstGeom prst="star6">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smtClean="0">
                <a:solidFill>
                  <a:schemeClr val="tx1"/>
                </a:solidFill>
              </a:rPr>
              <a:t>WHAT?</a:t>
            </a:r>
          </a:p>
        </p:txBody>
      </p:sp>
      <p:sp>
        <p:nvSpPr>
          <p:cNvPr id="32" name="6-Point Star 31"/>
          <p:cNvSpPr/>
          <p:nvPr/>
        </p:nvSpPr>
        <p:spPr>
          <a:xfrm>
            <a:off x="3128598" y="1258340"/>
            <a:ext cx="1072524" cy="530795"/>
          </a:xfrm>
          <a:prstGeom prst="star6">
            <a:avLst>
              <a:gd name="adj" fmla="val 31944"/>
              <a:gd name="hf" fmla="val 11547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dirty="0" smtClean="0">
              <a:solidFill>
                <a:schemeClr val="tx1"/>
              </a:solidFill>
            </a:endParaRPr>
          </a:p>
          <a:p>
            <a:pPr algn="ctr"/>
            <a:r>
              <a:rPr lang="en-GB" sz="1200" b="1" dirty="0" smtClean="0">
                <a:solidFill>
                  <a:schemeClr val="tx1"/>
                </a:solidFill>
              </a:rPr>
              <a:t>The setting</a:t>
            </a:r>
          </a:p>
          <a:p>
            <a:pPr algn="ctr"/>
            <a:endParaRPr lang="en-GB" sz="1200" b="1" dirty="0" smtClean="0">
              <a:solidFill>
                <a:schemeClr val="tx1"/>
              </a:solidFill>
            </a:endParaRPr>
          </a:p>
        </p:txBody>
      </p:sp>
      <p:sp>
        <p:nvSpPr>
          <p:cNvPr id="33" name="TextBox 32"/>
          <p:cNvSpPr txBox="1"/>
          <p:nvPr/>
        </p:nvSpPr>
        <p:spPr>
          <a:xfrm>
            <a:off x="8985592" y="1101007"/>
            <a:ext cx="1180665" cy="276999"/>
          </a:xfrm>
          <a:prstGeom prst="rect">
            <a:avLst/>
          </a:prstGeom>
          <a:noFill/>
        </p:spPr>
        <p:txBody>
          <a:bodyPr wrap="square" rtlCol="0">
            <a:spAutoFit/>
          </a:bodyPr>
          <a:lstStyle/>
          <a:p>
            <a:r>
              <a:rPr lang="en-US" sz="1200" b="1" smtClean="0">
                <a:solidFill>
                  <a:srgbClr val="FF0000"/>
                </a:solidFill>
              </a:rPr>
              <a:t>OTHER AREA’S</a:t>
            </a:r>
            <a:endParaRPr lang="en-US" sz="1200" b="1" dirty="0">
              <a:solidFill>
                <a:srgbClr val="FF0000"/>
              </a:solidFill>
            </a:endParaRPr>
          </a:p>
        </p:txBody>
      </p:sp>
      <p:sp>
        <p:nvSpPr>
          <p:cNvPr id="2" name="TextBox 1"/>
          <p:cNvSpPr txBox="1"/>
          <p:nvPr/>
        </p:nvSpPr>
        <p:spPr>
          <a:xfrm>
            <a:off x="10798868" y="3417204"/>
            <a:ext cx="1180407" cy="3293209"/>
          </a:xfrm>
          <a:prstGeom prst="rect">
            <a:avLst/>
          </a:prstGeom>
          <a:noFill/>
        </p:spPr>
        <p:txBody>
          <a:bodyPr wrap="square" rtlCol="0">
            <a:spAutoFit/>
          </a:bodyPr>
          <a:lstStyle/>
          <a:p>
            <a:r>
              <a:rPr lang="en-US" sz="800" dirty="0" smtClean="0"/>
              <a:t>Donaldson successful futures (2015)</a:t>
            </a:r>
          </a:p>
          <a:p>
            <a:endParaRPr lang="en-US" sz="800" dirty="0"/>
          </a:p>
          <a:p>
            <a:r>
              <a:rPr lang="en-US" sz="800" dirty="0" smtClean="0"/>
              <a:t>This report focuses on four purposes which underpin all teaching, they are </a:t>
            </a:r>
          </a:p>
          <a:p>
            <a:pPr marL="171450" indent="-171450">
              <a:buFont typeface="Arial" charset="0"/>
              <a:buChar char="•"/>
            </a:pPr>
            <a:r>
              <a:rPr lang="en-US" sz="800" dirty="0" smtClean="0"/>
              <a:t>Ambitious capable learners</a:t>
            </a:r>
          </a:p>
          <a:p>
            <a:pPr marL="171450" indent="-171450">
              <a:buFont typeface="Arial" charset="0"/>
              <a:buChar char="•"/>
            </a:pPr>
            <a:r>
              <a:rPr lang="en-US" sz="800" dirty="0" smtClean="0"/>
              <a:t>Healthy confident individuals</a:t>
            </a:r>
          </a:p>
          <a:p>
            <a:pPr marL="171450" indent="-171450">
              <a:buFont typeface="Arial" charset="0"/>
              <a:buChar char="•"/>
            </a:pPr>
            <a:r>
              <a:rPr lang="en-US" sz="800" dirty="0" smtClean="0"/>
              <a:t>Enterprising creative contributors</a:t>
            </a:r>
          </a:p>
          <a:p>
            <a:pPr marL="171450" indent="-171450">
              <a:buFont typeface="Arial" charset="0"/>
              <a:buChar char="•"/>
            </a:pPr>
            <a:r>
              <a:rPr lang="en-US" sz="800" dirty="0" smtClean="0"/>
              <a:t>Ethical informed  citizens</a:t>
            </a:r>
          </a:p>
          <a:p>
            <a:r>
              <a:rPr lang="en-US" sz="800" dirty="0" smtClean="0"/>
              <a:t>The welsh government along with other countries across the world has </a:t>
            </a:r>
            <a:r>
              <a:rPr lang="en-US" sz="800" dirty="0" err="1" smtClean="0"/>
              <a:t>recognised</a:t>
            </a:r>
            <a:r>
              <a:rPr lang="en-US" sz="800" dirty="0" smtClean="0"/>
              <a:t> the importance of insuring that children develop a range of wider skills thought necessary for modem life and work. </a:t>
            </a:r>
            <a:endParaRPr lang="en-US" sz="800" dirty="0"/>
          </a:p>
        </p:txBody>
      </p:sp>
      <p:sp>
        <p:nvSpPr>
          <p:cNvPr id="10" name="TextBox 9"/>
          <p:cNvSpPr txBox="1"/>
          <p:nvPr/>
        </p:nvSpPr>
        <p:spPr>
          <a:xfrm>
            <a:off x="9697665" y="6660673"/>
            <a:ext cx="2786913" cy="230832"/>
          </a:xfrm>
          <a:prstGeom prst="rect">
            <a:avLst/>
          </a:prstGeom>
          <a:noFill/>
        </p:spPr>
        <p:txBody>
          <a:bodyPr wrap="square" rtlCol="0">
            <a:spAutoFit/>
          </a:bodyPr>
          <a:lstStyle/>
          <a:p>
            <a:r>
              <a:rPr lang="en-US" sz="900" b="1" dirty="0" smtClean="0"/>
              <a:t>Nicola Wright</a:t>
            </a:r>
            <a:r>
              <a:rPr lang="mr-IN" sz="900" b="1" dirty="0" smtClean="0"/>
              <a:t>…</a:t>
            </a:r>
            <a:r>
              <a:rPr lang="en-GB" sz="900" b="1" dirty="0" smtClean="0"/>
              <a:t>..</a:t>
            </a:r>
            <a:r>
              <a:rPr lang="en-US" sz="900" b="1" dirty="0" smtClean="0"/>
              <a:t>  </a:t>
            </a:r>
            <a:r>
              <a:rPr lang="en-US" sz="900" b="1" dirty="0" err="1" smtClean="0"/>
              <a:t>Nicolawright@Hafodschool.com</a:t>
            </a:r>
            <a:endParaRPr lang="en-US" sz="900" b="1" dirty="0"/>
          </a:p>
        </p:txBody>
      </p:sp>
    </p:spTree>
    <p:extLst>
      <p:ext uri="{BB962C8B-B14F-4D97-AF65-F5344CB8AC3E}">
        <p14:creationId xmlns:p14="http://schemas.microsoft.com/office/powerpoint/2010/main" val="1707049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389467" y="541867"/>
            <a:ext cx="11582400" cy="369332"/>
          </a:xfrm>
          <a:prstGeom prst="rect">
            <a:avLst/>
          </a:prstGeom>
          <a:noFill/>
        </p:spPr>
        <p:txBody>
          <a:bodyPr wrap="square" rtlCol="0">
            <a:spAutoFit/>
          </a:bodyPr>
          <a:lstStyle/>
          <a:p>
            <a:r>
              <a:rPr lang="en-US" dirty="0" smtClean="0"/>
              <a:t>                                                                                                 Reference list</a:t>
            </a:r>
            <a:endParaRPr lang="en-US" dirty="0"/>
          </a:p>
        </p:txBody>
      </p:sp>
      <p:sp>
        <p:nvSpPr>
          <p:cNvPr id="13" name="TextBox 12"/>
          <p:cNvSpPr txBox="1"/>
          <p:nvPr/>
        </p:nvSpPr>
        <p:spPr>
          <a:xfrm>
            <a:off x="711200" y="1388533"/>
            <a:ext cx="11074400" cy="3693319"/>
          </a:xfrm>
          <a:prstGeom prst="rect">
            <a:avLst/>
          </a:prstGeom>
          <a:noFill/>
        </p:spPr>
        <p:txBody>
          <a:bodyPr wrap="square" rtlCol="0">
            <a:spAutoFit/>
          </a:bodyPr>
          <a:lstStyle/>
          <a:p>
            <a:r>
              <a:rPr lang="en-US" dirty="0" smtClean="0"/>
              <a:t>Abbott, S. (2014) Hidden curriculum, the glossary of Education reform. </a:t>
            </a:r>
            <a:r>
              <a:rPr lang="en-US" dirty="0" smtClean="0">
                <a:hlinkClick r:id="rId2"/>
              </a:rPr>
              <a:t>http://edglossary.org/hidden-curriculim</a:t>
            </a:r>
            <a:endParaRPr lang="en-US" dirty="0" smtClean="0"/>
          </a:p>
          <a:p>
            <a:r>
              <a:rPr lang="en-US" dirty="0" smtClean="0"/>
              <a:t>DCELLS (2008) Education for Sustainable Development and Global Citizenship. Cardiff: Crown</a:t>
            </a:r>
          </a:p>
          <a:p>
            <a:r>
              <a:rPr lang="en-US" dirty="0" smtClean="0"/>
              <a:t>DCELLS (2008) Personal and social E framework. Cardiff: Crown</a:t>
            </a:r>
          </a:p>
          <a:p>
            <a:r>
              <a:rPr lang="en-US" dirty="0" smtClean="0"/>
              <a:t>DCELLS (2014) National Curriculum WAG. Cardiff</a:t>
            </a:r>
          </a:p>
          <a:p>
            <a:r>
              <a:rPr lang="en-US" dirty="0" smtClean="0"/>
              <a:t>Donaldson, G. (2015) Successful futures. Cardiff: Crown</a:t>
            </a:r>
          </a:p>
          <a:p>
            <a:r>
              <a:rPr lang="en-US" dirty="0"/>
              <a:t>Elton report (1989) Enquiry into discipline in schools</a:t>
            </a:r>
          </a:p>
          <a:p>
            <a:r>
              <a:rPr lang="en-US" dirty="0"/>
              <a:t>Foundation phase (2008)  Framework for Children’s learning for 3-7 year olds in Wales. WAG : Cardiff</a:t>
            </a:r>
          </a:p>
          <a:p>
            <a:r>
              <a:rPr lang="en-US" smtClean="0"/>
              <a:t>Maslow</a:t>
            </a:r>
            <a:r>
              <a:rPr lang="en-US" dirty="0" smtClean="0"/>
              <a:t>, A. (1943) </a:t>
            </a:r>
            <a:r>
              <a:rPr lang="en-US" dirty="0" smtClean="0">
                <a:hlinkClick r:id="rId3"/>
              </a:rPr>
              <a:t>www.timvandevall.com|copyright</a:t>
            </a:r>
            <a:r>
              <a:rPr lang="en-US" dirty="0" smtClean="0"/>
              <a:t> 2013 Dutch Renaissance press LLC</a:t>
            </a:r>
          </a:p>
          <a:p>
            <a:r>
              <a:rPr lang="en-US" dirty="0" smtClean="0"/>
              <a:t>School A prospectus (2016)</a:t>
            </a:r>
          </a:p>
          <a:p>
            <a:r>
              <a:rPr lang="en-US" dirty="0" smtClean="0"/>
              <a:t>Skinner, B, F. (1948) </a:t>
            </a:r>
            <a:r>
              <a:rPr lang="en-US" dirty="0" smtClean="0">
                <a:hlinkClick r:id="rId4"/>
              </a:rPr>
              <a:t>https://www.simplypsychology.org</a:t>
            </a:r>
            <a:endParaRPr lang="en-US" dirty="0" smtClean="0"/>
          </a:p>
          <a:p>
            <a:r>
              <a:rPr lang="en-US" dirty="0" smtClean="0"/>
              <a:t>Steer, A. (2006) </a:t>
            </a:r>
          </a:p>
          <a:p>
            <a:r>
              <a:rPr lang="en-US" dirty="0" smtClean="0"/>
              <a:t>The United Nations Convention on the Rights of the Child (1989) </a:t>
            </a:r>
            <a:r>
              <a:rPr lang="en-US" dirty="0" err="1" smtClean="0"/>
              <a:t>Unicef</a:t>
            </a:r>
            <a:r>
              <a:rPr lang="en-US" dirty="0" smtClean="0"/>
              <a:t>: London</a:t>
            </a:r>
          </a:p>
          <a:p>
            <a:endParaRPr lang="en-US" dirty="0"/>
          </a:p>
        </p:txBody>
      </p:sp>
    </p:spTree>
    <p:extLst>
      <p:ext uri="{BB962C8B-B14F-4D97-AF65-F5344CB8AC3E}">
        <p14:creationId xmlns:p14="http://schemas.microsoft.com/office/powerpoint/2010/main" val="16065136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2286" y="146958"/>
            <a:ext cx="4686300" cy="6711042"/>
          </a:xfrm>
        </p:spPr>
      </p:pic>
    </p:spTree>
    <p:extLst>
      <p:ext uri="{BB962C8B-B14F-4D97-AF65-F5344CB8AC3E}">
        <p14:creationId xmlns:p14="http://schemas.microsoft.com/office/powerpoint/2010/main" val="1285942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59629" y="0"/>
            <a:ext cx="4588328" cy="6858000"/>
          </a:xfrm>
          <a:prstGeom prst="rect">
            <a:avLst/>
          </a:prstGeom>
        </p:spPr>
      </p:pic>
    </p:spTree>
    <p:extLst>
      <p:ext uri="{BB962C8B-B14F-4D97-AF65-F5344CB8AC3E}">
        <p14:creationId xmlns:p14="http://schemas.microsoft.com/office/powerpoint/2010/main" val="11997370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26971" y="979714"/>
            <a:ext cx="4980215" cy="5180920"/>
          </a:xfrm>
          <a:prstGeom prst="rect">
            <a:avLst/>
          </a:prstGeom>
        </p:spPr>
      </p:pic>
    </p:spTree>
    <p:extLst>
      <p:ext uri="{BB962C8B-B14F-4D97-AF65-F5344CB8AC3E}">
        <p14:creationId xmlns:p14="http://schemas.microsoft.com/office/powerpoint/2010/main" val="11621387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TotalTime>
  <Words>965</Words>
  <Application>Microsoft Macintosh PowerPoint</Application>
  <PresentationFormat>Widescreen</PresentationFormat>
  <Paragraphs>81</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Apple Chancery</vt:lpstr>
      <vt:lpstr>Calibri</vt:lpstr>
      <vt:lpstr>Calibri Light</vt:lpstr>
      <vt:lpstr>Mangal</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27</cp:revision>
  <dcterms:created xsi:type="dcterms:W3CDTF">2018-01-04T21:12:09Z</dcterms:created>
  <dcterms:modified xsi:type="dcterms:W3CDTF">2018-01-06T18:00:51Z</dcterms:modified>
</cp:coreProperties>
</file>