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8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9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4538" r:id="rId2"/>
    <p:sldMasterId id="2147483724" r:id="rId3"/>
    <p:sldMasterId id="2147483748" r:id="rId4"/>
    <p:sldMasterId id="2147483736" r:id="rId5"/>
    <p:sldMasterId id="2147483868" r:id="rId6"/>
    <p:sldMasterId id="2147483878" r:id="rId7"/>
    <p:sldMasterId id="2147483888" r:id="rId8"/>
    <p:sldMasterId id="2147483898" r:id="rId9"/>
    <p:sldMasterId id="2147484689" r:id="rId10"/>
    <p:sldMasterId id="2147484702" r:id="rId11"/>
  </p:sldMasterIdLst>
  <p:notesMasterIdLst>
    <p:notesMasterId r:id="rId52"/>
  </p:notesMasterIdLst>
  <p:handoutMasterIdLst>
    <p:handoutMasterId r:id="rId53"/>
  </p:handoutMasterIdLst>
  <p:sldIdLst>
    <p:sldId id="376" r:id="rId12"/>
    <p:sldId id="350" r:id="rId13"/>
    <p:sldId id="341" r:id="rId14"/>
    <p:sldId id="405" r:id="rId15"/>
    <p:sldId id="379" r:id="rId16"/>
    <p:sldId id="374" r:id="rId17"/>
    <p:sldId id="377" r:id="rId18"/>
    <p:sldId id="417" r:id="rId19"/>
    <p:sldId id="452" r:id="rId20"/>
    <p:sldId id="496" r:id="rId21"/>
    <p:sldId id="380" r:id="rId22"/>
    <p:sldId id="438" r:id="rId23"/>
    <p:sldId id="485" r:id="rId24"/>
    <p:sldId id="486" r:id="rId25"/>
    <p:sldId id="487" r:id="rId26"/>
    <p:sldId id="488" r:id="rId27"/>
    <p:sldId id="368" r:id="rId28"/>
    <p:sldId id="466" r:id="rId29"/>
    <p:sldId id="468" r:id="rId30"/>
    <p:sldId id="469" r:id="rId31"/>
    <p:sldId id="470" r:id="rId32"/>
    <p:sldId id="473" r:id="rId33"/>
    <p:sldId id="475" r:id="rId34"/>
    <p:sldId id="472" r:id="rId35"/>
    <p:sldId id="484" r:id="rId36"/>
    <p:sldId id="482" r:id="rId37"/>
    <p:sldId id="448" r:id="rId38"/>
    <p:sldId id="465" r:id="rId39"/>
    <p:sldId id="495" r:id="rId40"/>
    <p:sldId id="490" r:id="rId41"/>
    <p:sldId id="450" r:id="rId42"/>
    <p:sldId id="489" r:id="rId43"/>
    <p:sldId id="492" r:id="rId44"/>
    <p:sldId id="362" r:id="rId45"/>
    <p:sldId id="494" r:id="rId46"/>
    <p:sldId id="493" r:id="rId47"/>
    <p:sldId id="491" r:id="rId48"/>
    <p:sldId id="431" r:id="rId49"/>
    <p:sldId id="375" r:id="rId50"/>
    <p:sldId id="443" r:id="rId5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1" autoAdjust="0"/>
    <p:restoredTop sz="88564" autoAdjust="0"/>
  </p:normalViewPr>
  <p:slideViewPr>
    <p:cSldViewPr>
      <p:cViewPr>
        <p:scale>
          <a:sx n="90" d="100"/>
          <a:sy n="90" d="100"/>
        </p:scale>
        <p:origin x="-594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47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1400" y="17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slide" Target="slides/slide39.xml"/><Relationship Id="rId55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41" Type="http://schemas.openxmlformats.org/officeDocument/2006/relationships/slide" Target="slides/slide3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handoutMaster" Target="handoutMasters/handout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Relationship Id="rId57" Type="http://schemas.openxmlformats.org/officeDocument/2006/relationships/tableStyles" Target="tableStyle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8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openxmlformats.org/officeDocument/2006/relationships/theme" Target="theme/theme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0.xml"/><Relationship Id="rId3" Type="http://schemas.openxmlformats.org/officeDocument/2006/relationships/slideMaster" Target="slideMasters/slideMaster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F708A0CC-6E9E-D14A-BC26-D835FBF7461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3487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218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6844579F-C20D-1D41-BB43-43AF548731B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0869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661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325" y="4300538"/>
            <a:ext cx="5476875" cy="41576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 dirty="0">
              <a:latin typeface="Times New Roman" charset="0"/>
              <a:ea typeface="SimSun" charset="0"/>
              <a:cs typeface="SimSun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69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MS PGothic" charset="0"/>
            </a:endParaRPr>
          </a:p>
        </p:txBody>
      </p:sp>
      <p:sp>
        <p:nvSpPr>
          <p:cNvPr id="1269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64EAD2-7FE5-B142-A1E1-03B6A76D5C08}" type="slidenum">
              <a:rPr lang="en-GB" sz="1200">
                <a:latin typeface="Times New Roman" charset="0"/>
                <a:cs typeface="Arial" charset="0"/>
              </a:rPr>
              <a:pPr/>
              <a:t>3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1A2498-785E-3C43-8A97-91698577CAEC}" type="slidenum">
              <a:rPr lang="en-GB" sz="1200">
                <a:latin typeface="Times New Roman" charset="0"/>
                <a:cs typeface="Arial" charset="0"/>
              </a:rPr>
              <a:pPr/>
              <a:t>4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7526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09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dirty="0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FA055A5-FD05-334F-8E28-4A417ED718FD}" type="slidenum">
              <a:rPr lang="en-GB" sz="1200">
                <a:latin typeface="Times New Roman" charset="0"/>
                <a:cs typeface="Arial" charset="0"/>
              </a:rPr>
              <a:pPr/>
              <a:t>7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7834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3262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in the modern </a:t>
            </a:r>
            <a:r>
              <a:rPr lang="en-GB" dirty="0" smtClean="0">
                <a:latin typeface="+mn-lt"/>
                <a:ea typeface="+mn-ea"/>
                <a:cs typeface="ＭＳ Ｐゴシック" charset="0"/>
              </a:rPr>
              <a:t>sense began in the early 1950s, driven by businesses that </a:t>
            </a:r>
            <a:r>
              <a:rPr lang="en-GB" noProof="0" dirty="0" smtClean="0">
                <a:latin typeface="+mn-lt"/>
                <a:ea typeface="+mn-ea"/>
                <a:cs typeface="ＭＳ Ｐゴシック" charset="0"/>
              </a:rPr>
              <a:t>realised</a:t>
            </a:r>
            <a:r>
              <a:rPr lang="en-GB" dirty="0" smtClean="0">
                <a:latin typeface="+mn-lt"/>
                <a:ea typeface="+mn-ea"/>
                <a:cs typeface="ＭＳ Ｐゴシック" charset="0"/>
              </a:rPr>
              <a:t> the benefits of organising work around projects, and the critical need to communicate and co-ordinate work across departments and professions.</a:t>
            </a:r>
          </a:p>
          <a:p>
            <a:pPr>
              <a:defRPr/>
            </a:pPr>
            <a:endParaRPr lang="en-GB" dirty="0" smtClean="0">
              <a:latin typeface="+mn-lt"/>
              <a:ea typeface="+mn-ea"/>
              <a:cs typeface="ＭＳ Ｐゴシック" charset="0"/>
            </a:endParaRP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As mentioned a Project has a definite beginning and end, and is not a continuous process.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Project management uses various tools to measure progress and track project tasks.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Projects need ad-hoc resources, as opposed to businesses that have dedicated full-time positions.</a:t>
            </a:r>
          </a:p>
          <a:p>
            <a:pPr>
              <a:defRPr/>
            </a:pPr>
            <a:endParaRPr lang="en-GB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Project management methodologies consist of four to five process groups, and a control system. Regardless of the methodology or terminology used, project management uses the same basic processes.</a:t>
            </a:r>
          </a:p>
          <a:p>
            <a:pPr>
              <a:defRPr/>
            </a:pPr>
            <a:endParaRPr lang="en-GB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GB" dirty="0" smtClean="0">
                <a:latin typeface="+mn-lt"/>
                <a:ea typeface="+mn-ea"/>
                <a:cs typeface="ＭＳ Ｐゴシック" charset="0"/>
              </a:rPr>
              <a:t>The next couple of slides will provide us with some more detail around what each of these stages contain. </a:t>
            </a:r>
          </a:p>
          <a:p>
            <a:pPr>
              <a:defRPr/>
            </a:pPr>
            <a:endParaRPr lang="en-GB" dirty="0" smtClean="0">
              <a:ea typeface="+mn-ea"/>
              <a:cs typeface="ＭＳ Ｐゴシック" charset="0"/>
            </a:endParaRP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3B01C3F-AA6E-564F-A7DD-6B0AC05FD7A8}" type="slidenum">
              <a:rPr lang="en-GB" sz="1200">
                <a:latin typeface="Times New Roman" charset="0"/>
                <a:cs typeface="Arial" charset="0"/>
              </a:rPr>
              <a:pPr/>
              <a:t>11</a:t>
            </a:fld>
            <a:endParaRPr lang="en-GB" sz="1200" dirty="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7080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1749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0705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60389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0705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 dirty="0"/>
          </a:p>
        </p:txBody>
      </p:sp>
      <p:sp>
        <p:nvSpPr>
          <p:cNvPr id="7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 dirty="0"/>
          </a:p>
        </p:txBody>
      </p:sp>
      <p:sp>
        <p:nvSpPr>
          <p:cNvPr id="92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90276" tIns="44346" rIns="90276" bIns="44346"/>
          <a:lstStyle/>
          <a:p>
            <a:pPr defTabSz="911225"/>
            <a:endParaRPr lang="en-US" dirty="0"/>
          </a:p>
        </p:txBody>
      </p:sp>
      <p:sp>
        <p:nvSpPr>
          <p:cNvPr id="118787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52525" y="692150"/>
            <a:ext cx="4554538" cy="3416300"/>
          </a:xfrm>
          <a:prstGeom prst="rect">
            <a:avLst/>
          </a:prstGeom>
          <a:noFill/>
          <a:ln w="12700"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741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 marL="114300" indent="-114300"/>
            <a:endParaRPr lang="en-GB"/>
          </a:p>
        </p:txBody>
      </p:sp>
      <p:sp>
        <p:nvSpPr>
          <p:cNvPr id="153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0804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563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49905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7909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6701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89373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24581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68512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844579F-C20D-1D41-BB43-43AF548731B8}" type="slidenum">
              <a:rPr lang="en-GB" smtClean="0"/>
              <a:pPr>
                <a:defRPr/>
              </a:pPr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47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0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1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667625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BDCFD-E5B9-4F4F-AF73-F5CE5AE4DD1E}" type="datetime1">
              <a:rPr lang="en-GB" smtClean="0"/>
              <a:t>11/08/2017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144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502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63A08F-66C0-6942-BEF8-6A52D46AA94A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4CA702-9E4E-744F-9601-BC3DF381D90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52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66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EF890-B845-F943-9C4F-8071F7614514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A058-AFF0-034B-A9F9-B87D8F632CA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154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51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DEDA9-537C-2047-B013-E91B67BCBAE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B007-51A0-EE4E-8E3F-B026CF85CEF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548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675EF-9977-EC41-A9C4-F668EA61987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483-F04E-9944-920D-5C9BF343D70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85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B3966-C3B9-114B-B656-FB0AB92DE86F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5F46-C262-AD4B-A788-B0A5A9099F5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348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92B0F3-B6B9-EA48-995D-AB78064803C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DA3D0-ECA8-224E-B9CC-73CA688871D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57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A3270-279A-9B4F-B3B5-0EDAA2BC2D3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378A-BB71-AD4C-BF5D-D895F88AFCC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667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15452-C749-D542-ABE0-2314D8F1FCC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A5E0-6B42-2343-B67C-BC31EF1B0F4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802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6DA16-3551-FC47-BBDC-F24A1C9D8DB5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D688E-CD59-1746-ABF2-60355024383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6540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9B6BE-39EA-484E-AEBD-1AF945D3E6BD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66FB-CE3F-9442-A0A0-A29F907475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691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4FC96-BAEA-F947-B221-D445D5AE7567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7F7C-B461-9648-8EE3-CC1230AC59C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444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213F9-87DD-7A4B-9C15-A09E9CFA6877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BDFB7-5AA1-0A48-82E2-982BE6172CE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2693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4AE95-A2AD-B541-A89A-9D718189B49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B0D00-3169-1E46-9EFC-4865C74047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8868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90FDA-E38D-1543-ABB8-684FBBC86F1C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94153-9314-604F-B309-29134221D06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576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097B5B66-E0E8-274A-9852-13DD268D6A8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4A33B68-7CA0-5F40-940A-F5AAABE8B12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24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7D8B141-E44E-794F-9034-CC23944A10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8A764B3-A5D0-0E40-8FEC-7AB225B102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239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52CC821-4954-1E42-86F4-9E212621091D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D3E7863-E6A7-1545-B009-AB8B728B2B9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3423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514FAA4F-1C09-9342-AEE7-60405867078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AE6D79B-6564-0647-B0CB-DE524E2B2E4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001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9956512-FF6E-6148-9FCE-BBAFA077D522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4F383B6-A500-4C44-BF10-F00AE199A47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4276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E2CE08F3-AEEF-0849-A698-CB4B50B37B1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7EA53AF-A8B3-F74C-B42B-4051928CE0A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6983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2A9BF3A-F272-F740-B560-2B91BD0FD98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2B9E951D-6B72-F04F-8422-DF4E4296ADA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2069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6D4E6991-BB00-C943-BE98-E2E045B36B9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32BC70-A645-5245-AFED-96E1856DC3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43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6512436-776F-A044-88F4-01D080AE060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8BDD195-308C-014D-BB07-53D97453392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850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A158FABC-B8AD-1D4E-AB66-5406C44A73C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4F63D2A-FB15-7E4F-AC83-CA95B68B7C2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7925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7AD93E4-BBC3-CC47-BA6E-EFAD8AD1AC5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E39510E-429A-AC41-83AD-C25AA693CD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0781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14E32-DB3F-5E4E-A495-097D8070173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5063A-6913-5C46-A07D-66CB51A5D1B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3019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2BFFF-CC67-904C-869C-DED6CC73684F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46318-802C-294F-A224-9707079720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7856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14869-204B-D347-AAF3-1F9B38A666F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5BD9-725F-3843-9C3D-F5683DCBAA9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1516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85BE5-BECC-764C-A884-B09673E1F0AF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C372-5C7C-2A48-94A3-21E2CBDFB69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2936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1881D-D934-5E4A-950B-AD730F19494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047-0800-5F4E-B4F5-B50DBF77C95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9590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587F2-8DA8-0C40-BCB7-D2C65B6DCE38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4CBB-2D25-F445-8976-D39AB57392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0668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F3106-CA0D-4240-86FE-1314D6286442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2107-1DCC-D446-A883-599D4472B22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1902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81286-89E8-C749-8608-6808FAE4269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A75C2-C2B2-B647-82D5-CD74C3AAFDA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9120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2DB31-301B-524F-BEE7-7F2E4ED44F85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F352-4ADF-E346-BFE2-8003403332E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888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9858C-9511-D24A-BD0A-F560C05E994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A8947-A567-2143-81EA-2A10D23602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0977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2E7320-425C-AC4E-A98A-1BAAB5FF5ADF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27B2-B130-7C47-9AD5-840BF75DD6C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7750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75D69-C2AF-3F45-9BAA-AC99BC76F0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F8130-7F0C-504C-92FD-CADF75E00DC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7094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38F48-E8D0-FE43-B39A-28D0E500274E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A86D-4374-3C4D-BCD7-A73770D6E17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4761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0A287-FFA8-7D4A-B712-DB81C834752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32659-80AE-5F46-AB8E-F67B84E74D2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7285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33F5E-C621-2043-B8A7-250DE4E6FB1E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B5CB-2CE2-A04D-BF1C-B7A64958CE9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4311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C0457-B967-5E4A-804C-8D65D2235B0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2C90-1B13-9247-AEB5-F848C9338A4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6357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F732B-2C31-6742-8974-1D06ED2961CD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187D-6E56-7A4C-9D06-AF088AD61BF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5077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FAD78-6BF0-7A44-ABE0-5DA4B030ED0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F95B2-5C7B-CC4E-AC4D-B2A47568E0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77277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D937E-D618-A047-884C-095A54A81D0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E9A58-93DF-114F-838C-8779241A1CA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52074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4D6D6-1B7A-7245-B587-FD840802D56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99F-83FA-214D-8EF2-4D02B5E158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189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FE316-8174-EE48-86FC-38686DCAFEC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A508-D25E-CE4C-9B93-80C5795A900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069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05189-063D-1C46-B57D-A55ECDD57E6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159B6-163D-9347-AE18-84B5DBF5DBF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3647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A53B20A-5849-CD4D-B6EB-206B206AA25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2C42F62-DA6F-7A4C-A47B-C85F8C104C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63594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E51A8B5-BBB1-DF48-B28F-F30FDD026F4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B531EB3-FD31-B649-BD74-8C49385E4AB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579847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A774D30-CA25-F94D-8285-11575683A8C2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ADCE161-8871-2D48-8742-2BDFD7576F8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61731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1EAC043-252C-F147-AF5B-2EB0B654843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3C18A7E-DD66-5448-A0A6-BE9ABFD5062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7688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756BC25-0CBF-5146-8B69-A6D8014CEDC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BAE3187-000B-4A4B-86BE-E6486FA1D13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3063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C2EA9EF-CD25-B34C-9773-DF84665809C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623E486-0653-7D4C-9B53-1AF4ED75493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4301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0C53534-94F7-844A-AAF7-9069DC659FD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C2BBE2D-AF2E-F944-98C6-F5811C603DA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02630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81A7961-B426-F243-A4BB-5C7EB6F09DFE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25F4CF-84A4-8D4E-AF8B-7614364DE5D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40129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9B97560-6874-D04B-8938-24562A93384E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C9A8D71-82CE-7440-ABAF-CAFA668C463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36872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D5B997-D2B8-E24D-AC63-D96B2A435BB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61861E-E0FA-9C41-AB3F-5DA65F19F7D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28184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278813D-8313-6348-B576-F9500561AA9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E999D30-7759-D345-A657-35881BFE25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04508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54C619F-2163-E34B-8CD1-B2E5F2DF15B5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DA6289-4C6F-CC43-8BF4-7FF8432B218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775810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14CBB62-95BD-2947-A531-6D4167B9388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6C3980B-8459-1A4B-B416-195887D9951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234728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C782BD-F58A-B549-8A32-6CA96EAC6AA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A59BA52-F000-4143-9805-56404A7FF50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21074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BF7AFA-206C-BE4A-8A02-0682F0C5468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41A11-7CD0-2B40-86F9-4DB0089B6E1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27532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3A604E0-ABAA-274A-82E3-336D02AFBCD5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230B875-8374-6E41-8F14-7F956AA1A59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24592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7ED4FA-8D3D-054C-8E4F-5901506A6058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94F44A9-A8BE-6246-BB37-2FC904A92D9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2659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7BF7F1B-13EB-5B4F-8F1B-2C680DA19BA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092316C-A3B9-CB46-BD39-AEE01165CD4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03031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EF7CF6F-C0ED-8C47-B14A-03754984C652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323A882-E04D-9E45-9F4A-C14284333A4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16501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23536F2-8BFC-2349-9A0E-E4FC26B5778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FE1157F-446A-AE48-88EF-5F20688522C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63503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58CB41-91F3-1C4A-847B-E069986D2AD7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78C6B7-5F26-2E48-927F-8035B35FC9A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92296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80A5E96-AD3E-6A43-997F-F3C0949BD7D8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D3663C2-9E3A-B642-ADC2-D760C238864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6444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DAA706E-D59C-164B-94E1-38F39BD00D5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60054DD-31A2-114D-8F54-A0E5952F74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352617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CDB8848-5CAD-314A-8CD3-AA258AC5174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11E0C48-138B-8641-A76F-A736527B4B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3052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C14DD28-FBF5-074D-A6BD-7F6CB8DE8DF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BF44EB8-9DC1-454E-B32D-6698F95260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11707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38376-2A95-DA4C-A9F2-168CA880CC25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FE8AC57-B40B-594B-8B3C-65E60095C17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8817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EF4A371-35EB-9D4F-88D8-8E5DC5683E4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18BFFF28-4786-F240-9FBB-64EE35C2E60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99017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6C6820E-C76C-7C43-ACF9-177EFAF5AD10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3955B8E-70A2-464F-8B89-5400487FDE8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3442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0E9AF0C-C73B-7241-A790-50B618259D5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1B3EEF-B80D-4A45-91C5-32C5A133C86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5960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B72A0C9-6687-304F-8446-BAA6C38B34BF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C2007E6-C93A-DB43-9957-F22AD02DC0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4000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751FBB3-5FC9-3349-AF60-6DC2F2983AC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9C0A0F5-0341-5A4F-855B-FF480969293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12538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A3F54A6-4521-0D4F-AA73-A9B15FEE1BB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3F52999-840F-6A44-8899-536EB13AE98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8498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49C1F08-BBC2-B342-AA8F-264E30460BF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5DF0C5B-4F45-604A-BB3D-112624765E8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8688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535121A-9E68-8449-BF85-AF5A4141DDC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8443BCD-7B50-6140-A803-BCB96B7F2FA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84096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23B0EA6-7DE3-EA4B-8400-8A662060D39D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E88B5B3-565F-2E41-BAE0-6730E2B824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64541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6899BB9-0AB2-764D-B974-9BCB3A3752B5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614198-E743-6441-95D2-D229416FFAF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48382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1D7DD-661D-0746-9461-D81A69451932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24AC6-37A9-734D-BDD8-5762879858A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60305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C112D-71B6-E446-B5C9-55679130312B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2FC3-7AE2-7B4F-A788-0BC08D74181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56699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13B8F-ECBB-0943-B264-C62D1D50ED7B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E1B0D-AD92-294A-A11E-2AA2DE4841F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31154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07B66-6815-0C4B-A8A0-B5747A3BCE31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26FF-E130-0742-B625-1DD126D9E32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62067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B8354-2B3F-1345-9D49-8191E9847DFA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D764-C08E-4047-A7B5-73B11968D6D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42735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781E7-5388-5044-9FC7-3B634F821B35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D8230-3D89-D24F-BCF5-98DE889CC47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2190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BAF76-40CB-FA45-8D80-D8E665BEF0BB}" type="datetime1">
              <a:rPr lang="en-GB" smtClean="0"/>
              <a:t>11/08/2017</a:t>
            </a:fld>
            <a:endParaRPr lang="cy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F9AED-BB09-E84A-B5A0-232C399BA58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82243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D54AF-7226-4B47-9F38-1264A176949D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167C2-EDE4-374E-9DC9-A0F6EAB709D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5044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7508D-358B-894A-8224-319249B68672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35BF5-EF5A-574D-BB30-26746F23011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292299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2CBC5-4DDE-FA41-90C4-31493F293A87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43B0B-6B2F-9D4B-A5CA-0EB368EFE9A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4217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D5147-758D-1544-8D86-1E2F825675A1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4218-859F-E940-B5CE-9A3398D15D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96949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14CBA02-B315-7F43-8771-44607C8EA673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2580-1C92-614B-912E-2D9C89FAA1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83214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4A245F4-EB44-0F4F-AB85-1AD15F5147B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1D34-01FB-0641-8598-AB823B9B88A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37704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C6A20E32-2EA5-E349-8732-B4103E942CBE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9DC-FCA2-0D46-9FCC-2EAB6DD9715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07019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0FE969A-E806-B442-B90B-109BB1B2A9C8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7056C-28F7-0544-B978-62191D558C1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80251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61E5267A-474E-2640-A024-2F0BEBD7BCFC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0B59-728B-3540-A159-794CE1C51E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70186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C92D6-B207-EC49-9B2F-D8DE195EBC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65972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02AC8D6B-0A7E-B449-8269-E32F20A5BEE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662C0-E9DB-5447-8C9A-D7EB0CF4FB2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462577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FF3CE4B4-550F-1944-B85C-61B2B67639A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C1159-0A06-A54F-92A1-F41A9158934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2931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AB34F036-FF76-F04B-92E2-0EE11BF6C587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F0A4-E160-BE42-960E-2DBA4965937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20747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50E26B8A-E4A6-C846-AAD7-732360B4E558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A02B-992B-4746-8694-39B3C0A61FB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481196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304800"/>
            <a:ext cx="7721600" cy="4572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11200" y="914400"/>
            <a:ext cx="7721600" cy="26289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1200" y="3695700"/>
            <a:ext cx="7721600" cy="26289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079146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0" y="304800"/>
            <a:ext cx="7721600" cy="4572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711200" y="914400"/>
            <a:ext cx="3784600" cy="541020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48200" y="914400"/>
            <a:ext cx="3784600" cy="54102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187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6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5.xml"/><Relationship Id="rId10" Type="http://schemas.openxmlformats.org/officeDocument/2006/relationships/theme" Target="../theme/theme7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5" Type="http://schemas.openxmlformats.org/officeDocument/2006/relationships/slideLayout" Target="../slideLayouts/slideLayout74.xml"/><Relationship Id="rId10" Type="http://schemas.openxmlformats.org/officeDocument/2006/relationships/theme" Target="../theme/theme8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5" Type="http://schemas.openxmlformats.org/officeDocument/2006/relationships/slideLayout" Target="../slideLayouts/slideLayout83.xml"/><Relationship Id="rId10" Type="http://schemas.openxmlformats.org/officeDocument/2006/relationships/theme" Target="../theme/theme9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89.xml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97.xml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6.xml"/><Relationship Id="rId13" Type="http://schemas.openxmlformats.org/officeDocument/2006/relationships/slideLayout" Target="../slideLayouts/slideLayout111.xml"/><Relationship Id="rId3" Type="http://schemas.openxmlformats.org/officeDocument/2006/relationships/slideLayout" Target="../slideLayouts/slideLayout101.xml"/><Relationship Id="rId7" Type="http://schemas.openxmlformats.org/officeDocument/2006/relationships/slideLayout" Target="../slideLayouts/slideLayout105.xml"/><Relationship Id="rId12" Type="http://schemas.openxmlformats.org/officeDocument/2006/relationships/slideLayout" Target="../slideLayouts/slideLayout110.xml"/><Relationship Id="rId2" Type="http://schemas.openxmlformats.org/officeDocument/2006/relationships/slideLayout" Target="../slideLayouts/slideLayout100.xml"/><Relationship Id="rId1" Type="http://schemas.openxmlformats.org/officeDocument/2006/relationships/slideLayout" Target="../slideLayouts/slideLayout99.xml"/><Relationship Id="rId6" Type="http://schemas.openxmlformats.org/officeDocument/2006/relationships/slideLayout" Target="../slideLayouts/slideLayout104.xml"/><Relationship Id="rId11" Type="http://schemas.openxmlformats.org/officeDocument/2006/relationships/slideLayout" Target="../slideLayouts/slideLayout109.xml"/><Relationship Id="rId5" Type="http://schemas.openxmlformats.org/officeDocument/2006/relationships/slideLayout" Target="../slideLayouts/slideLayout103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8.xml"/><Relationship Id="rId4" Type="http://schemas.openxmlformats.org/officeDocument/2006/relationships/slideLayout" Target="../slideLayouts/slideLayout102.xml"/><Relationship Id="rId9" Type="http://schemas.openxmlformats.org/officeDocument/2006/relationships/slideLayout" Target="../slideLayouts/slideLayout107.xml"/><Relationship Id="rId14" Type="http://schemas.openxmlformats.org/officeDocument/2006/relationships/theme" Target="../theme/theme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fld id="{C15389E4-5607-0B4F-B7E8-810AACEDC398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66D206FD-346D-8D43-9B2E-90939C15318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175" r:id="rId1"/>
    <p:sldLayoutId id="2147485176" r:id="rId2"/>
    <p:sldLayoutId id="2147485131" r:id="rId3"/>
    <p:sldLayoutId id="2147485177" r:id="rId4"/>
    <p:sldLayoutId id="2147485132" r:id="rId5"/>
    <p:sldLayoutId id="2147485178" r:id="rId6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77D7851E-1ADA-AD47-AB6F-F3C53A75B4F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F69ED40-7ACC-734E-91F0-D548C32254B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33" r:id="rId1"/>
    <p:sldLayoutId id="2147485134" r:id="rId2"/>
    <p:sldLayoutId id="2147485135" r:id="rId3"/>
    <p:sldLayoutId id="2147485136" r:id="rId4"/>
    <p:sldLayoutId id="2147485137" r:id="rId5"/>
    <p:sldLayoutId id="2147485138" r:id="rId6"/>
    <p:sldLayoutId id="2147485139" r:id="rId7"/>
    <p:sldLayoutId id="2147485140" r:id="rId8"/>
    <p:sldLayoutId id="2147485141" r:id="rId9"/>
    <p:sldLayoutId id="2147485142" r:id="rId10"/>
    <p:sldLayoutId id="2147485143" r:id="rId11"/>
    <p:sldLayoutId id="2147485144" r:id="rId12"/>
  </p:sldLayoutIdLst>
  <p:hf hdr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79" r:id="rId1"/>
    <p:sldLayoutId id="2147485180" r:id="rId2"/>
    <p:sldLayoutId id="2147485181" r:id="rId3"/>
    <p:sldLayoutId id="2147485182" r:id="rId4"/>
    <p:sldLayoutId id="2147485183" r:id="rId5"/>
    <p:sldLayoutId id="2147485184" r:id="rId6"/>
    <p:sldLayoutId id="2147485185" r:id="rId7"/>
    <p:sldLayoutId id="2147485186" r:id="rId8"/>
    <p:sldLayoutId id="2147485187" r:id="rId9"/>
    <p:sldLayoutId id="2147485188" r:id="rId10"/>
    <p:sldLayoutId id="2147485189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692F5BDF-3C93-5447-96AC-892A7DF09F84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DDAC6A0C-D9D2-8E4B-BF3B-B56F1071DAB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45" r:id="rId1"/>
    <p:sldLayoutId id="2147485146" r:id="rId2"/>
    <p:sldLayoutId id="2147485147" r:id="rId3"/>
    <p:sldLayoutId id="2147485148" r:id="rId4"/>
    <p:sldLayoutId id="2147485149" r:id="rId5"/>
    <p:sldLayoutId id="2147485150" r:id="rId6"/>
    <p:sldLayoutId id="2147485151" r:id="rId7"/>
    <p:sldLayoutId id="2147485152" r:id="rId8"/>
    <p:sldLayoutId id="2147485153" r:id="rId9"/>
    <p:sldLayoutId id="2147485154" r:id="rId10"/>
    <p:sldLayoutId id="2147485155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6AD8DE2F-C193-7C46-96C1-99C18E2F3177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ED5EB4A0-F4AB-8248-81CC-655AD9A7D5D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56" r:id="rId1"/>
    <p:sldLayoutId id="2147485157" r:id="rId2"/>
    <p:sldLayoutId id="2147485158" r:id="rId3"/>
    <p:sldLayoutId id="2147485159" r:id="rId4"/>
    <p:sldLayoutId id="2147485160" r:id="rId5"/>
    <p:sldLayoutId id="2147485161" r:id="rId6"/>
    <p:sldLayoutId id="2147485162" r:id="rId7"/>
    <p:sldLayoutId id="2147485163" r:id="rId8"/>
    <p:sldLayoutId id="2147485164" r:id="rId9"/>
    <p:sldLayoutId id="2147485165" r:id="rId10"/>
    <p:sldLayoutId id="2147485166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0" r:id="rId1"/>
    <p:sldLayoutId id="2147485191" r:id="rId2"/>
    <p:sldLayoutId id="2147485192" r:id="rId3"/>
    <p:sldLayoutId id="2147485193" r:id="rId4"/>
    <p:sldLayoutId id="2147485194" r:id="rId5"/>
    <p:sldLayoutId id="2147485195" r:id="rId6"/>
    <p:sldLayoutId id="2147485196" r:id="rId7"/>
    <p:sldLayoutId id="2147485197" r:id="rId8"/>
    <p:sldLayoutId id="2147485198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9" r:id="rId1"/>
    <p:sldLayoutId id="2147485200" r:id="rId2"/>
    <p:sldLayoutId id="2147485201" r:id="rId3"/>
    <p:sldLayoutId id="2147485202" r:id="rId4"/>
    <p:sldLayoutId id="2147485203" r:id="rId5"/>
    <p:sldLayoutId id="2147485204" r:id="rId6"/>
    <p:sldLayoutId id="2147485205" r:id="rId7"/>
    <p:sldLayoutId id="2147485206" r:id="rId8"/>
    <p:sldLayoutId id="2147485207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08" r:id="rId1"/>
    <p:sldLayoutId id="2147485209" r:id="rId2"/>
    <p:sldLayoutId id="2147485210" r:id="rId3"/>
    <p:sldLayoutId id="2147485211" r:id="rId4"/>
    <p:sldLayoutId id="2147485212" r:id="rId5"/>
    <p:sldLayoutId id="2147485213" r:id="rId6"/>
    <p:sldLayoutId id="2147485214" r:id="rId7"/>
    <p:sldLayoutId id="2147485215" r:id="rId8"/>
    <p:sldLayoutId id="2147485216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17" r:id="rId1"/>
    <p:sldLayoutId id="2147485218" r:id="rId2"/>
    <p:sldLayoutId id="2147485219" r:id="rId3"/>
    <p:sldLayoutId id="2147485220" r:id="rId4"/>
    <p:sldLayoutId id="2147485221" r:id="rId5"/>
    <p:sldLayoutId id="2147485222" r:id="rId6"/>
    <p:sldLayoutId id="2147485223" r:id="rId7"/>
    <p:sldLayoutId id="2147485224" r:id="rId8"/>
    <p:sldLayoutId id="2147485225" r:id="rId9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6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5955CB13-4281-CF4E-9740-593405484F7D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AB11DAD-6CB1-0040-9826-8186EDF2484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6" r:id="rId1"/>
    <p:sldLayoutId id="2147485227" r:id="rId2"/>
    <p:sldLayoutId id="2147485167" r:id="rId3"/>
    <p:sldLayoutId id="2147485168" r:id="rId4"/>
    <p:sldLayoutId id="2147485169" r:id="rId5"/>
    <p:sldLayoutId id="2147485170" r:id="rId6"/>
    <p:sldLayoutId id="2147485228" r:id="rId7"/>
    <p:sldLayoutId id="2147485171" r:id="rId8"/>
    <p:sldLayoutId id="2147485172" r:id="rId9"/>
    <p:sldLayoutId id="2147485173" r:id="rId10"/>
    <p:sldLayoutId id="2147485174" r:id="rId1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373E650C-A27A-BE4F-9B17-D2BCD362EAC5}" type="datetime1">
              <a:rPr lang="en-GB" smtClean="0"/>
              <a:t>11/08/2017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9" r:id="rId1"/>
    <p:sldLayoutId id="2147485230" r:id="rId2"/>
    <p:sldLayoutId id="2147485231" r:id="rId3"/>
    <p:sldLayoutId id="2147485232" r:id="rId4"/>
    <p:sldLayoutId id="2147485233" r:id="rId5"/>
    <p:sldLayoutId id="2147485234" r:id="rId6"/>
    <p:sldLayoutId id="2147485235" r:id="rId7"/>
    <p:sldLayoutId id="2147485236" r:id="rId8"/>
    <p:sldLayoutId id="2147485237" r:id="rId9"/>
    <p:sldLayoutId id="2147485238" r:id="rId10"/>
    <p:sldLayoutId id="2147485239" r:id="rId11"/>
    <p:sldLayoutId id="2147485240" r:id="rId12"/>
    <p:sldLayoutId id="2147485241" r:id="rId13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Anthony.Gwyther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0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844824"/>
            <a:ext cx="8497888" cy="8937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DSAW7043C: </a:t>
            </a:r>
            <a:r>
              <a:rPr lang="cy-GB" altLang="en-US" sz="3600" dirty="0">
                <a:latin typeface="Calibri" panose="020F0502020204030204" pitchFamily="34" charset="0"/>
              </a:rPr>
              <a:t>Rheoli Prosiectau Seiliedig ar Waith</a:t>
            </a:r>
            <a:r>
              <a:rPr lang="en-GB" altLang="en-US" sz="3600" dirty="0">
                <a:latin typeface="Calibri" panose="020F0502020204030204" pitchFamily="34" charset="0"/>
              </a:rPr>
              <a:t>: Proses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122882" name="Subtitle 2"/>
          <p:cNvSpPr>
            <a:spLocks noGrp="1"/>
          </p:cNvSpPr>
          <p:nvPr>
            <p:ph type="subTitle" idx="1"/>
          </p:nvPr>
        </p:nvSpPr>
        <p:spPr>
          <a:xfrm>
            <a:off x="1370013" y="4365625"/>
            <a:ext cx="6400800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Anthony Gwyther</a:t>
            </a: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</a:rPr>
              <a:t>Work-based Learning Fellow – </a:t>
            </a:r>
            <a:r>
              <a:rPr lang="en-GB" sz="1500" i="1" dirty="0" smtClean="0">
                <a:solidFill>
                  <a:schemeClr val="bg1"/>
                </a:solidFill>
                <a:latin typeface="Calibri" charset="0"/>
                <a:hlinkClick r:id="rId3"/>
              </a:rPr>
              <a:t>Anthony.Gwyther@uwtsd.ac.uk</a:t>
            </a: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</p:txBody>
      </p:sp>
      <p:sp>
        <p:nvSpPr>
          <p:cNvPr id="1228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D47030C2-D2B3-1042-AD0C-6B14B0051DBA}" type="slidenum">
              <a:rPr lang="en-US" sz="1200">
                <a:solidFill>
                  <a:srgbClr val="898989"/>
                </a:solidFill>
              </a:rPr>
              <a:pPr/>
              <a:t>1</a:t>
            </a:fld>
            <a:endParaRPr lang="en-US" sz="1200" dirty="0">
              <a:solidFill>
                <a:srgbClr val="898989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9981712-DDC5-7449-8AFD-5AA7F1081FEA}" type="datetime1">
              <a:rPr lang="en-GB" smtClean="0"/>
              <a:t>11/08/2017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Box 1"/>
          <p:cNvSpPr txBox="1">
            <a:spLocks noChangeArrowheads="1"/>
          </p:cNvSpPr>
          <p:nvPr/>
        </p:nvSpPr>
        <p:spPr bwMode="auto">
          <a:xfrm>
            <a:off x="468313" y="1412875"/>
            <a:ext cx="8207375" cy="206210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sz="3200" b="1" dirty="0" smtClean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r>
              <a:rPr lang="cy-GB" sz="3200" b="1" i="1" dirty="0">
                <a:latin typeface="Calibri" pitchFamily="34" charset="0"/>
              </a:rPr>
              <a:t>Cyflwyniad i Reoli Prosiectau yn y Gweithle</a:t>
            </a:r>
          </a:p>
          <a:p>
            <a:pPr algn="ctr" eaLnBrk="1" hangingPunct="1">
              <a:defRPr/>
            </a:pPr>
            <a:r>
              <a:rPr lang="cy-GB" sz="3200" b="1" i="1" dirty="0" smtClean="0">
                <a:latin typeface="Calibri" pitchFamily="34" charset="0"/>
                <a:ea typeface="+mn-ea"/>
              </a:rPr>
              <a:t>Diwrnod </a:t>
            </a:r>
            <a:r>
              <a:rPr lang="en-GB" sz="3200" b="1" i="1" dirty="0" smtClean="0">
                <a:latin typeface="Calibri" pitchFamily="34" charset="0"/>
                <a:ea typeface="+mn-ea"/>
              </a:rPr>
              <a:t>3 </a:t>
            </a:r>
          </a:p>
          <a:p>
            <a:pPr algn="ctr" eaLnBrk="1" hangingPunct="1">
              <a:defRPr/>
            </a:pPr>
            <a:endParaRPr lang="en-GB" sz="3200" b="1" i="1" dirty="0" smtClean="0">
              <a:latin typeface="Calibri" pitchFamily="34" charset="0"/>
              <a:ea typeface="+mn-ea"/>
            </a:endParaRPr>
          </a:p>
        </p:txBody>
      </p:sp>
      <p:pic>
        <p:nvPicPr>
          <p:cNvPr id="123906" name="Picture 4" descr="http://www.gla.ac.uk/media/media_166929_en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789363"/>
            <a:ext cx="1487487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A76CA2-83A2-F442-AA49-7048B49BB79A}" type="datetime1">
              <a:rPr lang="en-GB" smtClean="0"/>
              <a:t>11/08/2017</a:t>
            </a:fld>
            <a:endParaRPr lang="cy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81F9AED-BB09-E84A-B5A0-232C399BA588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2555776" y="692696"/>
            <a:ext cx="4752528" cy="4124206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y-GB" sz="2400" b="1" dirty="0">
                <a:solidFill>
                  <a:srgbClr val="000000"/>
                </a:solidFill>
              </a:rPr>
              <a:t>Atgoffa am y tro diwethaf</a:t>
            </a:r>
          </a:p>
          <a:p>
            <a:pPr>
              <a:defRPr/>
            </a:pPr>
            <a:r>
              <a:rPr lang="cy-GB" sz="2400" b="1" dirty="0">
                <a:solidFill>
                  <a:srgbClr val="000000"/>
                </a:solidFill>
              </a:rPr>
              <a:t>Roeddem wedi </a:t>
            </a:r>
            <a:r>
              <a:rPr lang="cy-GB" sz="2400" b="1" dirty="0" smtClean="0">
                <a:solidFill>
                  <a:srgbClr val="000000"/>
                </a:solidFill>
              </a:rPr>
              <a:t>trafod</a:t>
            </a: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:-</a:t>
            </a: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Gweithredu.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Mesur.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Rheoli Risg.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cy-GB" sz="2400" dirty="0" smtClean="0"/>
              <a:t>Rheoli Newid.</a:t>
            </a:r>
          </a:p>
          <a:p>
            <a:pPr>
              <a:defRPr/>
            </a:pPr>
            <a:endParaRPr lang="en-GB" sz="2400" b="1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99C730-77BE-A840-85CD-DB75169E7A06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latin typeface="Times New Roman" charset="0"/>
            </a:endParaRPr>
          </a:p>
        </p:txBody>
      </p:sp>
      <p:sp>
        <p:nvSpPr>
          <p:cNvPr id="131074" name="Text Box 5"/>
          <p:cNvSpPr txBox="1">
            <a:spLocks noChangeArrowheads="1"/>
          </p:cNvSpPr>
          <p:nvPr/>
        </p:nvSpPr>
        <p:spPr bwMode="auto">
          <a:xfrm>
            <a:off x="539750" y="893763"/>
            <a:ext cx="8280400" cy="3539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2800" b="1" dirty="0">
                <a:latin typeface="Calibri" charset="0"/>
              </a:rPr>
              <a:t>Beth yw prosiect</a:t>
            </a:r>
            <a:r>
              <a:rPr lang="en-GB" sz="2800" b="1" dirty="0">
                <a:latin typeface="Calibri" charset="0"/>
              </a:rPr>
              <a:t>?</a:t>
            </a:r>
          </a:p>
          <a:p>
            <a:endParaRPr lang="en-GB" sz="2800" b="1" dirty="0">
              <a:latin typeface="Calibri" charset="0"/>
            </a:endParaRPr>
          </a:p>
          <a:p>
            <a:r>
              <a:rPr lang="en-GB" sz="2800" dirty="0">
                <a:latin typeface="Calibri" charset="0"/>
              </a:rPr>
              <a:t> </a:t>
            </a:r>
            <a:r>
              <a:rPr lang="ja-JP" altLang="en-GB" sz="2800" dirty="0">
                <a:latin typeface="Calibri" charset="0"/>
              </a:rPr>
              <a:t>‘</a:t>
            </a:r>
            <a:r>
              <a:rPr lang="cy-GB" altLang="ja-JP" sz="2800" dirty="0">
                <a:latin typeface="Calibri" pitchFamily="34" charset="0"/>
              </a:rPr>
              <a:t>Set unigryw o weithgareddau cyd-gysylltiedig, gyda phwyntiau cychwyn a gorffen pendant, y mae unigolyn neu dîm yn ymgymryd â nhw er mwyn cyflawni amcanion penodol o fewn paramedrau diffiniedig o ran  amser, cost a pherfformiad’ </a:t>
            </a:r>
          </a:p>
          <a:p>
            <a:r>
              <a:rPr lang="cy-GB" altLang="en-US" sz="2800" dirty="0">
                <a:latin typeface="Calibri" pitchFamily="34" charset="0"/>
              </a:rPr>
              <a:t>(Swyddfa Masnach y Llywodraeth).</a:t>
            </a:r>
            <a:endParaRPr lang="cy-GB" altLang="en-US" sz="2800" i="1" dirty="0">
              <a:latin typeface="Calibri" pitchFamily="34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7C014-83BD-8344-B758-91E27C4C42E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56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E948B4D-4870-614B-BE70-0A58BDFB9A82}" type="slidenum">
              <a:rPr lang="en-GB" sz="1200">
                <a:solidFill>
                  <a:srgbClr val="898989"/>
                </a:solidFill>
              </a:rPr>
              <a:pPr/>
              <a:t>5</a:t>
            </a:fld>
            <a:endParaRPr lang="en-GB" sz="1200" dirty="0">
              <a:solidFill>
                <a:srgbClr val="89898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9838" y="1052513"/>
            <a:ext cx="2304330" cy="6463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y-GB" sz="3600" dirty="0" smtClean="0"/>
              <a:t>Ansawdd</a:t>
            </a:r>
            <a:endParaRPr lang="cy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5292725" y="2997200"/>
            <a:ext cx="1295400" cy="6461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4438" y="2997200"/>
            <a:ext cx="1511498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cy-GB" sz="3600" dirty="0" smtClean="0"/>
              <a:t>Amser</a:t>
            </a:r>
            <a:endParaRPr lang="cy-GB" sz="3600" dirty="0"/>
          </a:p>
        </p:txBody>
      </p:sp>
      <p:sp>
        <p:nvSpPr>
          <p:cNvPr id="6" name="Oval 5"/>
          <p:cNvSpPr/>
          <p:nvPr/>
        </p:nvSpPr>
        <p:spPr>
          <a:xfrm>
            <a:off x="1907704" y="188640"/>
            <a:ext cx="5544616" cy="475252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5400" dirty="0" smtClean="0">
                <a:solidFill>
                  <a:srgbClr val="0000FF"/>
                </a:solidFill>
                <a:effectLst>
                  <a:glow rad="1905000">
                    <a:schemeClr val="tx2">
                      <a:lumMod val="75000"/>
                      <a:alpha val="29000"/>
                    </a:schemeClr>
                  </a:glow>
                </a:effectLst>
              </a:rPr>
              <a:t>CWMPAS</a:t>
            </a:r>
            <a:endParaRPr lang="en-GB" sz="5400" dirty="0">
              <a:solidFill>
                <a:srgbClr val="0000FF"/>
              </a:solidFill>
              <a:effectLst>
                <a:glow rad="1905000">
                  <a:schemeClr val="tx2">
                    <a:lumMod val="75000"/>
                    <a:alpha val="29000"/>
                  </a:schemeClr>
                </a:glow>
              </a:effectLst>
            </a:endParaRPr>
          </a:p>
        </p:txBody>
      </p:sp>
      <p:sp>
        <p:nvSpPr>
          <p:cNvPr id="203782" name="TextBox 6"/>
          <p:cNvSpPr txBox="1">
            <a:spLocks noChangeArrowheads="1"/>
          </p:cNvSpPr>
          <p:nvPr/>
        </p:nvSpPr>
        <p:spPr bwMode="auto">
          <a:xfrm>
            <a:off x="250825" y="333375"/>
            <a:ext cx="2017713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cy-GB" sz="1800" dirty="0"/>
              <a:t>Pethau i’w cyflawni </a:t>
            </a:r>
            <a:r>
              <a:rPr lang="cy-GB" sz="1800" noProof="1"/>
              <a:t>drwy’r </a:t>
            </a:r>
            <a:r>
              <a:rPr lang="cy-GB" sz="1800" dirty="0"/>
              <a:t>prosiect </a:t>
            </a:r>
          </a:p>
        </p:txBody>
      </p:sp>
      <p:sp>
        <p:nvSpPr>
          <p:cNvPr id="8" name="Notched Right Arrow 7"/>
          <p:cNvSpPr/>
          <p:nvPr/>
        </p:nvSpPr>
        <p:spPr>
          <a:xfrm rot="20139567">
            <a:off x="17960" y="3663949"/>
            <a:ext cx="2592388" cy="1871663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dirty="0" smtClean="0"/>
              <a:t>RISG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27B246-8EB3-AC48-9760-9979C9631BDB}" type="datetime1">
              <a:rPr lang="en-GB" smtClean="0"/>
              <a:t>11/08/2017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y-GB" sz="2800" u="sng" dirty="0"/>
              <a:t>Ymarfer i’w wneud gartref:-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sz="2800" u="sng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Dim ymarfer i’w wneud gartref y tro diwethaf!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Dechrau ar aseiniadau terfynol,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1800" dirty="0" smtClean="0">
                <a:cs typeface="+mn-cs"/>
              </a:rPr>
              <a:t>Sylwadau?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F4C98-BAAD-644F-A2AA-DB6E2DAE92A7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3754874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cy-GB" sz="2400" b="1" dirty="0" smtClean="0">
                <a:solidFill>
                  <a:srgbClr val="000000"/>
                </a:solidFill>
              </a:rPr>
              <a:t>Nod y diwrnod</a:t>
            </a:r>
          </a:p>
          <a:p>
            <a:pPr>
              <a:defRPr/>
            </a:pPr>
            <a:r>
              <a:rPr lang="cy-GB" sz="2400" dirty="0" smtClean="0">
                <a:solidFill>
                  <a:srgbClr val="000000"/>
                </a:solidFill>
              </a:rPr>
              <a:t>Atgyfnerthu’r dysgu o’r </a:t>
            </a: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2 ddiwrnod blaenorol a symud i Gau’r Prosiect a Rheoli.</a:t>
            </a:r>
          </a:p>
          <a:p>
            <a:pPr>
              <a:defRPr/>
            </a:pPr>
            <a:endParaRPr lang="cy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r>
              <a:rPr lang="cy-GB" sz="2400" b="1" dirty="0" smtClean="0">
                <a:solidFill>
                  <a:srgbClr val="000000"/>
                </a:solidFill>
              </a:rPr>
              <a:t>Amcanion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Diffinio anghenion a chanlyniadau’r cam Cau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cy-GB" sz="2400" dirty="0" smtClean="0">
                <a:solidFill>
                  <a:srgbClr val="000000"/>
                </a:solidFill>
                <a:latin typeface="+mn-lt"/>
                <a:ea typeface="+mn-ea"/>
              </a:rPr>
              <a:t>Cyflwyno’r cysyniad o Gynllun Rheoli a’r offer sy’n berthnasol ar gyfer y cam hwn o reoli prosiect.</a:t>
            </a:r>
          </a:p>
          <a:p>
            <a:pPr eaLnBrk="1" hangingPunct="1">
              <a:defRPr/>
            </a:pPr>
            <a:endParaRPr lang="cy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B76F5A-5DFB-C448-AE7D-334CFE7B058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229600" cy="1143000"/>
          </a:xfrm>
        </p:spPr>
        <p:txBody>
          <a:bodyPr/>
          <a:lstStyle/>
          <a:p>
            <a:r>
              <a:rPr lang="cy-GB" dirty="0"/>
              <a:t>Nifer o Bethau i’ch Atgoffa am y Sesiwn Flaenorol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89FBAA-3212-A848-808F-5672CA47B92F}" type="datetime1">
              <a:rPr lang="en-GB" smtClean="0"/>
              <a:t>11/08/2017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58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720" y="77876"/>
            <a:ext cx="5090869" cy="5655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88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1" y="188640"/>
            <a:ext cx="8123413" cy="554901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15816" y="4462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 smtClean="0"/>
              <a:t>Templed Cofrestr Risg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9832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cy-GB" altLang="en-US" dirty="0"/>
              <a:t>Rheoli Prosiectau</a:t>
            </a:r>
            <a:r>
              <a:rPr lang="en-GB" altLang="en-US" dirty="0"/>
              <a:t> </a:t>
            </a:r>
            <a:endParaRPr lang="en-GB" dirty="0">
              <a:latin typeface="Myriad Pro" charset="0"/>
            </a:endParaRPr>
          </a:p>
        </p:txBody>
      </p:sp>
      <p:sp>
        <p:nvSpPr>
          <p:cNvPr id="12902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r>
              <a:rPr lang="cy-GB" altLang="en-US" dirty="0"/>
              <a:t>Camau nodweddiadol prosiect:-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/>
              <a:t>Cychwyn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dirty="0"/>
              <a:t>Cynllunio a Dylunio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sz="3200" dirty="0">
                <a:solidFill>
                  <a:schemeClr val="accent6">
                    <a:lumMod val="50000"/>
                  </a:schemeClr>
                </a:solidFill>
              </a:rPr>
              <a:t>Gweithredu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sz="3200" dirty="0">
                <a:solidFill>
                  <a:schemeClr val="accent6">
                    <a:lumMod val="50000"/>
                  </a:schemeClr>
                </a:solidFill>
              </a:rPr>
              <a:t>Monitro a Rheoli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cy-GB" altLang="en-US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Cyflawni, Cau a system Reoli </a:t>
            </a:r>
          </a:p>
        </p:txBody>
      </p:sp>
      <p:pic>
        <p:nvPicPr>
          <p:cNvPr id="129027" name="Picture 2" descr="http://myprojectexperienceblog.files.wordpress.com/2011/10/projectmanagement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475494"/>
            <a:ext cx="1331640" cy="1382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A3DC81-2103-9F4F-AEAF-02D32902E0C9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5. </a:t>
            </a:r>
            <a:r>
              <a:rPr lang="cy-GB" dirty="0" smtClean="0"/>
              <a:t>Cau’r Prosiect a Rheoli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Cau’r Prosiect</a:t>
            </a:r>
          </a:p>
          <a:p>
            <a:r>
              <a:rPr lang="cy-GB" sz="2800" dirty="0" smtClean="0"/>
              <a:t>Cau unrhyw gontractau cysylltiedig</a:t>
            </a:r>
          </a:p>
          <a:p>
            <a:r>
              <a:rPr lang="cy-GB" sz="2800" dirty="0" smtClean="0"/>
              <a:t>Os oes angen, sicrhau bod Cynllun Rheoli yn ei le.</a:t>
            </a:r>
          </a:p>
          <a:p>
            <a:r>
              <a:rPr lang="cy-GB" sz="2800" dirty="0" smtClean="0"/>
              <a:t>Adolygiad ar ôl Gweithredu.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4EB7DB-3AEC-1142-81A2-18AA2E4ABC02}" type="datetime1">
              <a:rPr lang="en-GB" smtClean="0"/>
              <a:t>11/08/2017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76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-18752"/>
            <a:ext cx="8229600" cy="1143000"/>
          </a:xfrm>
        </p:spPr>
        <p:txBody>
          <a:bodyPr/>
          <a:lstStyle/>
          <a:p>
            <a:r>
              <a:rPr lang="cy-GB" sz="3200" dirty="0" smtClean="0"/>
              <a:t>Cau’r Prosiect</a:t>
            </a:r>
            <a:endParaRPr lang="cy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r>
              <a:rPr lang="cy-GB" dirty="0" smtClean="0"/>
              <a:t>Noddwyr yn derbyn yn ffurfiol bod y prosiect wedi’i gwblhau.</a:t>
            </a:r>
          </a:p>
          <a:p>
            <a:r>
              <a:rPr lang="cy-GB" dirty="0" smtClean="0"/>
              <a:t>Tasgau gweinyddol megis trosglwyddo dogfennaeth.</a:t>
            </a:r>
          </a:p>
          <a:p>
            <a:r>
              <a:rPr lang="cy-GB" dirty="0" smtClean="0"/>
              <a:t>Cwblhau hyfforddiant.</a:t>
            </a:r>
          </a:p>
          <a:p>
            <a:r>
              <a:rPr lang="cy-GB" dirty="0" smtClean="0"/>
              <a:t>Archifo fel y bo’n briodol.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12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143000"/>
          </a:xfrm>
        </p:spPr>
        <p:txBody>
          <a:bodyPr/>
          <a:lstStyle/>
          <a:p>
            <a:r>
              <a:rPr lang="cy-GB" sz="4000" dirty="0" smtClean="0"/>
              <a:t>Gweithgareddau Cau’r Prosiect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608512"/>
          </a:xfrm>
        </p:spPr>
        <p:txBody>
          <a:bodyPr/>
          <a:lstStyle/>
          <a:p>
            <a:pPr marL="0" indent="0">
              <a:buNone/>
            </a:pPr>
            <a:r>
              <a:rPr lang="cy-GB" sz="2000" dirty="0" smtClean="0"/>
              <a:t>Gallent gynnwys y canlynol, ond heb eu cyfyngu iddynt:-</a:t>
            </a:r>
          </a:p>
          <a:p>
            <a:r>
              <a:rPr lang="cy-GB" sz="2000" dirty="0" smtClean="0"/>
              <a:t>Trosglwyddo gweithgareddau i’r Perchennog Busnes/Proses i’r dyfodol.</a:t>
            </a:r>
          </a:p>
          <a:p>
            <a:r>
              <a:rPr lang="cy-GB" sz="2000" dirty="0" smtClean="0"/>
              <a:t>Rheoli symud staff y prosiect i rolau eraill.</a:t>
            </a:r>
          </a:p>
          <a:p>
            <a:r>
              <a:rPr lang="cy-GB" sz="2000" dirty="0" smtClean="0"/>
              <a:t>Datrys neu drosglwyddo unrhyw faterion sydd heb eu cwblhau</a:t>
            </a:r>
          </a:p>
          <a:p>
            <a:r>
              <a:rPr lang="cy-GB" sz="2000" dirty="0" smtClean="0"/>
              <a:t>Rheoli Risg – trosglwyddo’r Gofrestr Risg ac ati.</a:t>
            </a:r>
          </a:p>
          <a:p>
            <a:r>
              <a:rPr lang="cy-GB" sz="2000" dirty="0" smtClean="0"/>
              <a:t>Materion ariannol, e.e. tanwario / gorwario.</a:t>
            </a:r>
          </a:p>
          <a:p>
            <a:r>
              <a:rPr lang="cy-GB" sz="2000" dirty="0" smtClean="0"/>
              <a:t>Archifo dogfennau’r prosiect.</a:t>
            </a:r>
          </a:p>
          <a:p>
            <a:r>
              <a:rPr lang="cy-GB" sz="2000" dirty="0" smtClean="0"/>
              <a:t>Trefniadau Gweithredu Safonol.</a:t>
            </a:r>
          </a:p>
          <a:p>
            <a:r>
              <a:rPr lang="cy-GB" sz="2000" dirty="0" smtClean="0"/>
              <a:t>Hyfforddiant.</a:t>
            </a:r>
          </a:p>
          <a:p>
            <a:r>
              <a:rPr lang="cy-GB" sz="2000" dirty="0" smtClean="0"/>
              <a:t>Cynlluniau Rheoli.</a:t>
            </a:r>
          </a:p>
          <a:p>
            <a:r>
              <a:rPr lang="cy-GB" sz="2000" dirty="0" smtClean="0"/>
              <a:t>Gwersi a ddysgwyd</a:t>
            </a:r>
          </a:p>
          <a:p>
            <a:r>
              <a:rPr lang="cy-GB" sz="2000" dirty="0" smtClean="0"/>
              <a:t>Cau Contractau’n ffurfiol.</a:t>
            </a:r>
          </a:p>
          <a:p>
            <a:endParaRPr lang="en-GB" sz="2000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4EB7DB-3AEC-1142-81A2-18AA2E4ABC02}" type="datetime1">
              <a:rPr lang="en-GB" smtClean="0"/>
              <a:t>11/08/2017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30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cy-GB" sz="3600" dirty="0" smtClean="0"/>
              <a:t>Dogfen Gau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3917032"/>
          </a:xfrm>
        </p:spPr>
        <p:txBody>
          <a:bodyPr/>
          <a:lstStyle/>
          <a:p>
            <a:r>
              <a:rPr lang="cy-GB" sz="2800" dirty="0" smtClean="0"/>
              <a:t>Os dymunir, </a:t>
            </a:r>
            <a:r>
              <a:rPr lang="cy-GB" sz="2800" noProof="1" smtClean="0"/>
              <a:t>gellir </a:t>
            </a:r>
            <a:r>
              <a:rPr lang="cy-GB" sz="2800" dirty="0" smtClean="0"/>
              <a:t>defnyddio ffurflen Cau Prosiect.</a:t>
            </a:r>
          </a:p>
          <a:p>
            <a:r>
              <a:rPr lang="cy-GB" sz="2800" dirty="0" smtClean="0"/>
              <a:t>Mae llawer o dempledi gwahanol ar gael.</a:t>
            </a:r>
          </a:p>
          <a:p>
            <a:r>
              <a:rPr lang="cy-GB" sz="2800" dirty="0" smtClean="0"/>
              <a:t>Mae’n ddefnyddiol cau’n ffurfiol a sicrhau bod y Noddwr/</a:t>
            </a:r>
            <a:r>
              <a:rPr lang="cy-GB" sz="2800" noProof="1" smtClean="0"/>
              <a:t>Rhanddeiliaid</a:t>
            </a:r>
            <a:r>
              <a:rPr lang="cy-GB" sz="2800" dirty="0" smtClean="0"/>
              <a:t> yn eglur bod y prosiect WEDI gorffen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05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116632"/>
            <a:ext cx="4184061" cy="5501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88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>
          <a:xfrm>
            <a:off x="179512" y="2060848"/>
            <a:ext cx="8229600" cy="1143000"/>
          </a:xfrm>
        </p:spPr>
        <p:txBody>
          <a:bodyPr anchor="t"/>
          <a:lstStyle/>
          <a:p>
            <a:pPr eaLnBrk="1" hangingPunct="1"/>
            <a:r>
              <a:rPr lang="cy-GB" dirty="0" smtClean="0">
                <a:latin typeface="Myriad Pro" charset="0"/>
              </a:rPr>
              <a:t>Egwyl.</a:t>
            </a:r>
            <a:endParaRPr lang="cy-GB" dirty="0">
              <a:latin typeface="Myriad Pro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1B10FD-1FE6-A842-8CFA-FFC4CE31433B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Cynllun Rheoli Prosiect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Yn wahanol i’r agwedd Rheoli yn adran 4.</a:t>
            </a:r>
          </a:p>
          <a:p>
            <a:r>
              <a:rPr lang="cy-GB" sz="2800" dirty="0" smtClean="0"/>
              <a:t>Mae Rheoli Prosiect yn cychwyn yn gynnar iawn a </a:t>
            </a:r>
            <a:r>
              <a:rPr lang="cy-GB" sz="2800" noProof="1" smtClean="0"/>
              <a:t>dyma’r</a:t>
            </a:r>
            <a:r>
              <a:rPr lang="cy-GB" sz="2800" dirty="0" smtClean="0"/>
              <a:t> trefniant ar gyfer sicrhau bod amser, cyllideb, ansawdd ac </a:t>
            </a:r>
            <a:r>
              <a:rPr lang="cy-GB" sz="2800" noProof="1" smtClean="0"/>
              <a:t>ati’n</a:t>
            </a:r>
            <a:r>
              <a:rPr lang="cy-GB" sz="2800" dirty="0" smtClean="0"/>
              <a:t> cadw at yr amserlen yn ystod y prosiect.</a:t>
            </a:r>
          </a:p>
          <a:p>
            <a:r>
              <a:rPr lang="cy-GB" sz="2800" dirty="0" smtClean="0"/>
              <a:t>Y </a:t>
            </a:r>
            <a:r>
              <a:rPr lang="cy-GB" sz="2800" b="1" i="1" dirty="0" smtClean="0"/>
              <a:t>Cynllun Rheoli </a:t>
            </a:r>
            <a:r>
              <a:rPr lang="cy-GB" sz="2800" dirty="0" smtClean="0"/>
              <a:t>yw beth sy’n ei gadw ar y trywydd iawn pan fydd tîm y prosiect wedi’i ddiddymu ac mae’r canlyniad ym meddiant y Perchennog Busnes/Proses.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4EB7DB-3AEC-1142-81A2-18AA2E4ABC02}" type="datetime1">
              <a:rPr lang="en-GB" smtClean="0"/>
              <a:t>11/08/2017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41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AutoShape 4"/>
          <p:cNvSpPr>
            <a:spLocks noChangeArrowheads="1"/>
          </p:cNvSpPr>
          <p:nvPr/>
        </p:nvSpPr>
        <p:spPr bwMode="auto">
          <a:xfrm>
            <a:off x="1619672" y="5157192"/>
            <a:ext cx="5616624" cy="448692"/>
          </a:xfrm>
          <a:prstGeom prst="roundRect">
            <a:avLst>
              <a:gd name="adj" fmla="val 12477"/>
            </a:avLst>
          </a:prstGeom>
          <a:gradFill rotWithShape="0">
            <a:gsLst>
              <a:gs pos="0">
                <a:srgbClr val="FFFFFF">
                  <a:gamma/>
                  <a:shade val="89804"/>
                  <a:invGamma/>
                </a:srgbClr>
              </a:gs>
              <a:gs pos="100000">
                <a:srgbClr val="FFFFFF"/>
              </a:gs>
            </a:gsLst>
            <a:lin ang="2700000" scaled="1"/>
          </a:gradFill>
          <a:ln w="12700">
            <a:solidFill>
              <a:schemeClr val="tx1"/>
            </a:solidFill>
            <a:round/>
            <a:headEnd/>
            <a:tailEnd/>
          </a:ln>
          <a:effectLst>
            <a:outerShdw blurRad="63500" dist="107763" dir="2700000" algn="ctr" rotWithShape="0">
              <a:schemeClr val="folHlink">
                <a:alpha val="74998"/>
              </a:schemeClr>
            </a:outerShdw>
          </a:effectLst>
        </p:spPr>
        <p:txBody>
          <a:bodyPr wrap="none" lIns="90488" tIns="44450" rIns="90488" bIns="44450" anchor="ctr"/>
          <a:lstStyle/>
          <a:p>
            <a:pPr algn="ctr"/>
            <a:r>
              <a:rPr lang="cy-GB" sz="3200" b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Meysydd Risg uchel yn unig</a:t>
            </a:r>
            <a:r>
              <a:rPr lang="en-US" sz="3200" b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!</a:t>
            </a:r>
            <a:endParaRPr lang="en-US" sz="3200" b="1" dirty="0">
              <a:solidFill>
                <a:schemeClr val="hlink"/>
              </a:solidFill>
              <a:effectLst>
                <a:outerShdw blurRad="38100" dist="38100" dir="2700000" algn="tl">
                  <a:srgbClr val="DDDDDD"/>
                </a:outerShdw>
              </a:effectLst>
            </a:endParaRP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Cynlluniau Rheoli</a:t>
            </a:r>
            <a:endParaRPr lang="cy-GB" dirty="0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800" dirty="0" smtClean="0"/>
              <a:t>Pa  	elfennau sydd mewn cynllun rheoli 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800" dirty="0" smtClean="0"/>
              <a:t>Pam	dylem ni drafferthu â nhw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800" dirty="0" smtClean="0"/>
              <a:t>Pwy	sy’n cyfrannu at eu paratoi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800" dirty="0" smtClean="0"/>
              <a:t>Sut 	dylem ni ddatblygu un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800" dirty="0" smtClean="0"/>
              <a:t>Pryd	dylem ni eu diweddaru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800" dirty="0" smtClean="0"/>
              <a:t>Ble 	dylai’r cynllun aros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3227352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>
          <a:xfrm>
            <a:off x="776288" y="308610"/>
            <a:ext cx="7588250" cy="492443"/>
          </a:xfrm>
          <a:noFill/>
          <a:ln/>
        </p:spPr>
        <p:txBody>
          <a:bodyPr lIns="0" tIns="0" rIns="0" bIns="0" anchor="ctr">
            <a:spAutoFit/>
          </a:bodyPr>
          <a:lstStyle/>
          <a:p>
            <a:r>
              <a:rPr lang="cy-GB" sz="3200" dirty="0" smtClean="0"/>
              <a:t>Pwysigrwydd i’r Cwsmer</a:t>
            </a:r>
            <a:endParaRPr lang="cy-GB" sz="3200" dirty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19088" y="1110616"/>
            <a:ext cx="8516937" cy="1969770"/>
          </a:xfrm>
          <a:noFill/>
          <a:ln/>
        </p:spPr>
        <p:txBody>
          <a:bodyPr lIns="0" tIns="0" rIns="0" bIns="0" anchor="ctr" anchorCtr="1">
            <a:spAutoFit/>
          </a:bodyPr>
          <a:lstStyle/>
          <a:p>
            <a:pPr marL="457200" indent="-457200">
              <a:buFontTx/>
              <a:buNone/>
            </a:pPr>
            <a:r>
              <a:rPr lang="en-US" dirty="0" smtClean="0"/>
              <a:t>	</a:t>
            </a:r>
            <a:r>
              <a:rPr lang="cy-GB" dirty="0" smtClean="0"/>
              <a:t>Yr unig reswm dros gael cynllun rheoli yw sicrhau bod canlyniad y prosiect yn parhau i fodloni gofynion y cleient </a:t>
            </a:r>
            <a:r>
              <a:rPr lang="cy-GB" i="1" u="sng" dirty="0" smtClean="0"/>
              <a:t>I MEWN I’R DYFODOL!</a:t>
            </a:r>
            <a:endParaRPr lang="cy-GB" i="1" dirty="0"/>
          </a:p>
        </p:txBody>
      </p:sp>
      <p:grpSp>
        <p:nvGrpSpPr>
          <p:cNvPr id="8206" name="Group 14"/>
          <p:cNvGrpSpPr>
            <a:grpSpLocks/>
          </p:cNvGrpSpPr>
          <p:nvPr/>
        </p:nvGrpSpPr>
        <p:grpSpPr bwMode="auto">
          <a:xfrm>
            <a:off x="388938" y="3698875"/>
            <a:ext cx="8291512" cy="1139825"/>
            <a:chOff x="245" y="2666"/>
            <a:chExt cx="5223" cy="718"/>
          </a:xfrm>
        </p:grpSpPr>
        <p:sp>
          <p:nvSpPr>
            <p:cNvPr id="8197" name="Rectangle 5"/>
            <p:cNvSpPr>
              <a:spLocks noChangeArrowheads="1"/>
            </p:cNvSpPr>
            <p:nvPr/>
          </p:nvSpPr>
          <p:spPr bwMode="auto">
            <a:xfrm>
              <a:off x="245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cy-GB" sz="1400" b="1" dirty="0" smtClean="0"/>
                <a:t>Gofynion y </a:t>
              </a:r>
            </a:p>
            <a:p>
              <a:pPr algn="ctr" defTabSz="1450975"/>
              <a:r>
                <a:rPr lang="cy-GB" sz="1400" b="1" dirty="0" smtClean="0"/>
                <a:t>Cleient </a:t>
              </a:r>
            </a:p>
            <a:p>
              <a:pPr algn="ctr" defTabSz="1450975"/>
              <a:endParaRPr lang="cy-GB" sz="1400" b="1" dirty="0"/>
            </a:p>
          </p:txBody>
        </p:sp>
        <p:sp>
          <p:nvSpPr>
            <p:cNvPr id="8198" name="Rectangle 6"/>
            <p:cNvSpPr>
              <a:spLocks noChangeArrowheads="1"/>
            </p:cNvSpPr>
            <p:nvPr/>
          </p:nvSpPr>
          <p:spPr bwMode="auto">
            <a:xfrm>
              <a:off x="1354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cy-GB" sz="1400" b="1" dirty="0" smtClean="0"/>
                <a:t>Cwmpas y </a:t>
              </a:r>
            </a:p>
            <a:p>
              <a:pPr algn="ctr" defTabSz="1450975"/>
              <a:r>
                <a:rPr lang="cy-GB" sz="1400" b="1" dirty="0" smtClean="0"/>
                <a:t>Prosiect </a:t>
              </a:r>
              <a:endParaRPr lang="cy-GB" sz="1400" b="1" dirty="0"/>
            </a:p>
          </p:txBody>
        </p:sp>
        <p:sp>
          <p:nvSpPr>
            <p:cNvPr id="8199" name="Rectangle 7"/>
            <p:cNvSpPr>
              <a:spLocks noChangeArrowheads="1"/>
            </p:cNvSpPr>
            <p:nvPr/>
          </p:nvSpPr>
          <p:spPr bwMode="auto">
            <a:xfrm>
              <a:off x="2463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cy-GB" sz="1400" b="1" dirty="0" smtClean="0"/>
                <a:t>Cynnyrch y </a:t>
              </a:r>
            </a:p>
            <a:p>
              <a:pPr algn="ctr" defTabSz="1450975"/>
              <a:r>
                <a:rPr lang="cy-GB" sz="1400" b="1" dirty="0" smtClean="0"/>
                <a:t>Prosiect </a:t>
              </a:r>
            </a:p>
          </p:txBody>
        </p:sp>
        <p:sp>
          <p:nvSpPr>
            <p:cNvPr id="8200" name="Rectangle 8"/>
            <p:cNvSpPr>
              <a:spLocks noChangeArrowheads="1"/>
            </p:cNvSpPr>
            <p:nvPr/>
          </p:nvSpPr>
          <p:spPr bwMode="auto">
            <a:xfrm>
              <a:off x="3521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cy-GB" sz="1400" b="1" dirty="0" smtClean="0"/>
                <a:t>Cynllun Rheoli</a:t>
              </a:r>
              <a:endParaRPr lang="cy-GB" sz="1400" b="1" dirty="0"/>
            </a:p>
          </p:txBody>
        </p:sp>
        <p:sp>
          <p:nvSpPr>
            <p:cNvPr id="8201" name="Rectangle 9"/>
            <p:cNvSpPr>
              <a:spLocks noChangeArrowheads="1"/>
            </p:cNvSpPr>
            <p:nvPr/>
          </p:nvSpPr>
          <p:spPr bwMode="auto">
            <a:xfrm>
              <a:off x="4630" y="2666"/>
              <a:ext cx="838" cy="718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63500" dist="107763" dir="2700000" algn="ctr" rotWithShape="0">
                <a:schemeClr val="bg2">
                  <a:alpha val="74998"/>
                </a:schemeClr>
              </a:outerShdw>
            </a:effectLst>
          </p:spPr>
          <p:txBody>
            <a:bodyPr wrap="none" lIns="117475" tIns="58738" rIns="117475" bIns="58738" anchor="ctr"/>
            <a:lstStyle/>
            <a:p>
              <a:pPr algn="ctr" defTabSz="1450975"/>
              <a:r>
                <a:rPr lang="cy-GB" sz="1400" b="1" dirty="0" smtClean="0"/>
                <a:t>Boddhad </a:t>
              </a:r>
            </a:p>
            <a:p>
              <a:pPr algn="ctr" defTabSz="1450975"/>
              <a:r>
                <a:rPr lang="cy-GB" sz="1400" b="1" dirty="0" smtClean="0"/>
                <a:t>Parhaus</a:t>
              </a:r>
            </a:p>
          </p:txBody>
        </p:sp>
        <p:sp>
          <p:nvSpPr>
            <p:cNvPr id="8202" name="AutoShape 10"/>
            <p:cNvSpPr>
              <a:spLocks noChangeArrowheads="1"/>
            </p:cNvSpPr>
            <p:nvPr/>
          </p:nvSpPr>
          <p:spPr bwMode="auto">
            <a:xfrm>
              <a:off x="1122" y="2877"/>
              <a:ext cx="193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203" name="AutoShape 11"/>
            <p:cNvSpPr>
              <a:spLocks noChangeArrowheads="1"/>
            </p:cNvSpPr>
            <p:nvPr/>
          </p:nvSpPr>
          <p:spPr bwMode="auto">
            <a:xfrm>
              <a:off x="2231" y="2877"/>
              <a:ext cx="193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204" name="AutoShape 12"/>
            <p:cNvSpPr>
              <a:spLocks noChangeArrowheads="1"/>
            </p:cNvSpPr>
            <p:nvPr/>
          </p:nvSpPr>
          <p:spPr bwMode="auto">
            <a:xfrm>
              <a:off x="3339" y="2877"/>
              <a:ext cx="194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8205" name="AutoShape 13"/>
            <p:cNvSpPr>
              <a:spLocks noChangeArrowheads="1"/>
            </p:cNvSpPr>
            <p:nvPr/>
          </p:nvSpPr>
          <p:spPr bwMode="auto">
            <a:xfrm>
              <a:off x="4398" y="2877"/>
              <a:ext cx="193" cy="295"/>
            </a:xfrm>
            <a:prstGeom prst="rightArrow">
              <a:avLst>
                <a:gd name="adj1" fmla="val 75000"/>
                <a:gd name="adj2" fmla="val 50023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2215204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777875" y="243523"/>
            <a:ext cx="7588250" cy="492443"/>
          </a:xfrm>
          <a:noFill/>
          <a:ln/>
        </p:spPr>
        <p:txBody>
          <a:bodyPr lIns="0" tIns="0" rIns="0" bIns="0" anchor="ctr">
            <a:spAutoFit/>
          </a:bodyPr>
          <a:lstStyle/>
          <a:p>
            <a:r>
              <a:rPr lang="cy-GB" sz="3200" dirty="0" smtClean="0"/>
              <a:t>Creu Cynllun Rheoli</a:t>
            </a:r>
            <a:endParaRPr lang="cy-GB" sz="3200" dirty="0"/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196752"/>
            <a:ext cx="3959225" cy="3360920"/>
          </a:xfrm>
          <a:solidFill>
            <a:schemeClr val="bg1"/>
          </a:solidFill>
          <a:ln/>
        </p:spPr>
        <p:txBody>
          <a:bodyPr>
            <a:spAutoFit/>
          </a:bodyPr>
          <a:lstStyle/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>
                <a:solidFill>
                  <a:srgbClr val="000000"/>
                </a:solidFill>
              </a:rPr>
              <a:t>1.Casglu dogfennaeth sydd ar gael ar gyfer y broses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>
                <a:solidFill>
                  <a:srgbClr val="000000"/>
                </a:solidFill>
              </a:rPr>
              <a:t>2.Pennu cwmpas y cynllun rheoli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>
                <a:solidFill>
                  <a:srgbClr val="000000"/>
                </a:solidFill>
              </a:rPr>
              <a:t>3.Diweddaru dogfennaeth sydd ar gael a’i diweddaru os ydy’n briodol.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>
                <a:solidFill>
                  <a:srgbClr val="000000"/>
                </a:solidFill>
              </a:rPr>
              <a:t>4.Llenwi’r Crynodeb o’r Cynllun Rheoli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>
                <a:solidFill>
                  <a:srgbClr val="000000"/>
                </a:solidFill>
              </a:rPr>
              <a:t>5.Dynodi elfennau sydd ar goll neu’n annigonol  — bylchau</a:t>
            </a:r>
            <a:endParaRPr lang="cy-GB" sz="1800" dirty="0">
              <a:solidFill>
                <a:srgbClr val="000000"/>
              </a:solidFill>
            </a:endParaRPr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16016" y="1124744"/>
            <a:ext cx="4340225" cy="3637919"/>
          </a:xfrm>
          <a:noFill/>
          <a:ln/>
        </p:spPr>
        <p:txBody>
          <a:bodyPr>
            <a:spAutoFit/>
          </a:bodyPr>
          <a:lstStyle/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/>
              <a:t>Rhoi sylw penodol i ddigonolrwydd hyfforddiant, gwaith cynnal a chadw, cynlluniau gweithredu a chynlluniau ymateb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/>
              <a:t>Pennu tasgau i aelodau’r tîm i gwblhau elfennau o’r cynllun sydd ar goll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50000"/>
              <a:buNone/>
            </a:pPr>
            <a:r>
              <a:rPr lang="cy-GB" sz="1800" dirty="0" smtClean="0"/>
              <a:t>Hyfforddi staff priodol 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85000"/>
              <a:buNone/>
            </a:pPr>
            <a:r>
              <a:rPr lang="cy-GB" sz="1800" dirty="0" smtClean="0"/>
              <a:t>Casglu llofnodion cymeradwyo</a:t>
            </a:r>
          </a:p>
          <a:p>
            <a:pPr marL="457200" indent="0">
              <a:spcBef>
                <a:spcPct val="20000"/>
              </a:spcBef>
              <a:buClr>
                <a:schemeClr val="accent2"/>
              </a:buClr>
              <a:buSzPct val="185000"/>
              <a:buNone/>
            </a:pPr>
            <a:r>
              <a:rPr lang="cy-GB" sz="1800" dirty="0" smtClean="0"/>
              <a:t>Arfer gorau fyddai gwirio effeithiolrwydd y cynllun rheoli ymhen </a:t>
            </a:r>
            <a:r>
              <a:rPr lang="cy-GB" sz="1800" noProof="1" smtClean="0"/>
              <a:t>chwe</a:t>
            </a:r>
            <a:r>
              <a:rPr lang="cy-GB" sz="1800" dirty="0" smtClean="0"/>
              <a:t> mis.</a:t>
            </a:r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12357108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Oval 4"/>
          <p:cNvSpPr>
            <a:spLocks noChangeArrowheads="1"/>
          </p:cNvSpPr>
          <p:nvPr/>
        </p:nvSpPr>
        <p:spPr bwMode="auto">
          <a:xfrm>
            <a:off x="2915816" y="5013176"/>
            <a:ext cx="3127375" cy="673100"/>
          </a:xfrm>
          <a:prstGeom prst="ellipse">
            <a:avLst/>
          </a:prstGeom>
          <a:gradFill rotWithShape="0">
            <a:gsLst>
              <a:gs pos="0">
                <a:srgbClr val="FFFFFF">
                  <a:gamma/>
                  <a:shade val="89804"/>
                  <a:invGamma/>
                </a:srgbClr>
              </a:gs>
              <a:gs pos="100000">
                <a:srgbClr val="FFFFFF"/>
              </a:gs>
            </a:gsLst>
            <a:lin ang="2700000" scaled="1"/>
          </a:gradFill>
          <a:ln w="12700">
            <a:solidFill>
              <a:schemeClr val="tx1"/>
            </a:solidFill>
            <a:round/>
            <a:headEnd/>
            <a:tailEnd/>
          </a:ln>
          <a:effectLst>
            <a:outerShdw blurRad="63500" dist="107763" dir="2700000" algn="ctr" rotWithShape="0">
              <a:schemeClr val="folHlink">
                <a:alpha val="74998"/>
              </a:schemeClr>
            </a:outerShdw>
          </a:effectLst>
        </p:spPr>
        <p:txBody>
          <a:bodyPr wrap="none" lIns="90488" tIns="44450" rIns="90488" bIns="44450" anchor="ctr"/>
          <a:lstStyle/>
          <a:p>
            <a:pPr algn="ctr"/>
            <a:r>
              <a:rPr lang="cy-GB" b="1" dirty="0" smtClean="0"/>
              <a:t>Ei hadolygu o dro i dro </a:t>
            </a:r>
            <a:endParaRPr lang="cy-GB" b="1" dirty="0"/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y-GB" sz="2800" dirty="0" smtClean="0"/>
              <a:t>Strategaeth y Cynllun Rheoli</a:t>
            </a:r>
            <a:endParaRPr lang="cy-GB" sz="2800" dirty="0"/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229600" cy="3917032"/>
          </a:xfrm>
        </p:spPr>
        <p:txBody>
          <a:bodyPr/>
          <a:lstStyle/>
          <a:p>
            <a:pPr marL="0" indent="0">
              <a:buClr>
                <a:srgbClr val="114FFB"/>
              </a:buClr>
              <a:buSzPct val="65000"/>
              <a:buNone/>
            </a:pPr>
            <a:r>
              <a:rPr lang="cy-GB" sz="2000" dirty="0" smtClean="0"/>
              <a:t>Bwriad strategaeth cynllun rheoli effeithiol yw:-</a:t>
            </a:r>
          </a:p>
          <a:p>
            <a:pPr marL="0" indent="0">
              <a:buClr>
                <a:srgbClr val="114FFB"/>
              </a:buClr>
              <a:buSzPct val="65000"/>
              <a:buNone/>
            </a:pPr>
            <a:endParaRPr lang="cy-GB" sz="2000" dirty="0" smtClean="0"/>
          </a:p>
          <a:p>
            <a:pPr lvl="1"/>
            <a:r>
              <a:rPr lang="cy-GB" sz="1800" dirty="0" smtClean="0"/>
              <a:t>Sicrhau bod cynnyrch y prosiect yn parhau yn ôl y bwriad.</a:t>
            </a:r>
          </a:p>
          <a:p>
            <a:pPr lvl="1"/>
            <a:r>
              <a:rPr lang="cy-GB" sz="1800" dirty="0" smtClean="0"/>
              <a:t>Lleihau ymyrraeth gan y rheini nad ydynt yn deall yr amcanion gwreiddiol.</a:t>
            </a:r>
          </a:p>
          <a:p>
            <a:pPr lvl="1"/>
            <a:r>
              <a:rPr lang="cy-GB" sz="1800" dirty="0" smtClean="0"/>
              <a:t>Sicrhau bod y gwelliannau o ran cynnyrch/prosiect/proses a ddynodwyd ac a weithredwyd yn dod yn rhan o’r sefydliad.</a:t>
            </a:r>
          </a:p>
          <a:p>
            <a:pPr lvl="1"/>
            <a:r>
              <a:rPr lang="cy-GB" sz="1800" dirty="0" smtClean="0"/>
              <a:t>Darparu ar gyfer hyfforddiant digonol ymhob gweithdrefn.</a:t>
            </a:r>
          </a:p>
          <a:p>
            <a:pPr lvl="1"/>
            <a:r>
              <a:rPr lang="cy-GB" sz="1800" dirty="0" smtClean="0"/>
              <a:t>Cynnwys amserlenni cynnal a chadw angenrheidiol.</a:t>
            </a:r>
          </a:p>
          <a:p>
            <a:pPr lvl="1"/>
            <a:r>
              <a:rPr lang="cy-GB" sz="1800" dirty="0" smtClean="0"/>
              <a:t>Mae’n cario eitemau a nodwyd yn y Gofrestr Risg ymlaen.</a:t>
            </a:r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15224041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6" name="Rectangle 6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cy-GB" sz="2800" dirty="0" smtClean="0"/>
              <a:t>Elfennau’r Cynllun Rheoli</a:t>
            </a:r>
            <a:endParaRPr lang="cy-GB" sz="2800" dirty="0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395536" y="1196752"/>
            <a:ext cx="8229600" cy="3917032"/>
          </a:xfrm>
        </p:spPr>
        <p:txBody>
          <a:bodyPr/>
          <a:lstStyle/>
          <a:p>
            <a:pPr marL="0" indent="0">
              <a:buClr>
                <a:srgbClr val="114FFB"/>
              </a:buClr>
              <a:buSzPct val="65000"/>
              <a:buNone/>
            </a:pPr>
            <a:r>
              <a:rPr lang="cy-GB" sz="1800" b="1" dirty="0" smtClean="0"/>
              <a:t>Mae Cynlluniau Rheoli Da yn Cynnwys:-</a:t>
            </a:r>
            <a:endParaRPr lang="cy-GB" sz="1800" b="1" dirty="0"/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4788024" y="2420888"/>
            <a:ext cx="4104456" cy="225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 lIns="90488" tIns="44450" rIns="90488" bIns="44450">
            <a:spAutoFit/>
          </a:bodyPr>
          <a:lstStyle/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Dulliau Samplu a Phrofi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Dadansoddi Systemau Mesur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Deunyddiau Hyfforddi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Amserlenni cynnal </a:t>
            </a:r>
            <a:r>
              <a:rPr lang="cy-GB" b="1" dirty="0" smtClean="0"/>
              <a:t>a chadw</a:t>
            </a:r>
            <a:endParaRPr lang="cy-GB" sz="1800" b="1" dirty="0" smtClean="0"/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Cynllun a Gweithdrefnau Ymateb</a:t>
            </a:r>
          </a:p>
          <a:p>
            <a:pPr marL="346075" indent="-346075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b="1" dirty="0" smtClean="0"/>
              <a:t>Yn ei gwneud yn eglur beth i’w wneud pan aiff rhywbeth o’i le</a:t>
            </a:r>
            <a:endParaRPr lang="cy-GB" sz="1800" b="1" dirty="0"/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611560" y="2420888"/>
            <a:ext cx="3640137" cy="1959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>
            <a:spAutoFit/>
          </a:bodyPr>
          <a:lstStyle/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Cyfrifoldebau eglur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Rhestrau gwirio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Systemau </a:t>
            </a:r>
            <a:r>
              <a:rPr lang="cy-GB" b="1" dirty="0" smtClean="0"/>
              <a:t>ymochel</a:t>
            </a:r>
            <a:r>
              <a:rPr lang="cy-GB" sz="1800" b="1" dirty="0" smtClean="0"/>
              <a:t> rhag gwallau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Trefniadau Gweithredu Safonol </a:t>
            </a:r>
          </a:p>
          <a:p>
            <a:pPr marL="344488" indent="-344488">
              <a:lnSpc>
                <a:spcPct val="85000"/>
              </a:lnSpc>
              <a:spcBef>
                <a:spcPct val="20000"/>
              </a:spcBef>
              <a:buClr>
                <a:schemeClr val="accent2"/>
              </a:buClr>
              <a:buFont typeface="Wingdings" charset="0"/>
              <a:buChar char="Ø"/>
            </a:pPr>
            <a:r>
              <a:rPr lang="cy-GB" sz="1800" b="1" dirty="0" smtClean="0"/>
              <a:t>Safonau Gwaith</a:t>
            </a:r>
            <a:endParaRPr lang="cy-GB" sz="1800" b="1" dirty="0"/>
          </a:p>
        </p:txBody>
      </p:sp>
    </p:spTree>
    <p:extLst>
      <p:ext uri="{BB962C8B-B14F-4D97-AF65-F5344CB8AC3E}">
        <p14:creationId xmlns:p14="http://schemas.microsoft.com/office/powerpoint/2010/main" val="666228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637" y="404664"/>
            <a:ext cx="8642835" cy="5291725"/>
          </a:xfrm>
          <a:prstGeom prst="rect">
            <a:avLst/>
          </a:prstGeom>
        </p:spPr>
      </p:pic>
      <p:sp>
        <p:nvSpPr>
          <p:cNvPr id="1434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cy-GB" sz="2800" dirty="0" smtClean="0"/>
              <a:t>Crynodeb o’r Cynllun Rheoli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8813458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1E5267A-474E-2640-A024-2F0BEBD7BCFC}" type="datetime1">
              <a:rPr lang="en-GB" smtClean="0"/>
              <a:t>11/08/2017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81890B59-728B-3540-A159-794CE1C51EFA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5" name="Rectangle 7"/>
          <p:cNvSpPr txBox="1">
            <a:spLocks noChangeArrowheads="1"/>
          </p:cNvSpPr>
          <p:nvPr/>
        </p:nvSpPr>
        <p:spPr bwMode="auto">
          <a:xfrm>
            <a:off x="457200" y="-24340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cy-GB" sz="2800" dirty="0" smtClean="0"/>
              <a:t>Enghraifft o </a:t>
            </a:r>
            <a:r>
              <a:rPr lang="cy-GB" sz="2800" dirty="0"/>
              <a:t>G</a:t>
            </a:r>
            <a:r>
              <a:rPr lang="cy-GB" sz="2800" dirty="0" smtClean="0"/>
              <a:t>rynodeb </a:t>
            </a:r>
            <a:r>
              <a:rPr lang="cy-GB" sz="2800" dirty="0"/>
              <a:t>o’r Cynllun </a:t>
            </a:r>
            <a:r>
              <a:rPr lang="cy-GB" sz="2800" dirty="0" smtClean="0"/>
              <a:t>Rheoli</a:t>
            </a:r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4545" y="548680"/>
            <a:ext cx="9854979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72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1" name="AutoShape 5"/>
          <p:cNvSpPr>
            <a:spLocks noChangeArrowheads="1"/>
          </p:cNvSpPr>
          <p:nvPr/>
        </p:nvSpPr>
        <p:spPr bwMode="auto">
          <a:xfrm rot="16200000" flipH="1">
            <a:off x="7169150" y="1758950"/>
            <a:ext cx="1206500" cy="444500"/>
          </a:xfrm>
          <a:prstGeom prst="rightArrow">
            <a:avLst>
              <a:gd name="adj1" fmla="val 50000"/>
              <a:gd name="adj2" fmla="val 135777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bg2">
                <a:alpha val="74998"/>
              </a:schemeClr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03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dirty="0" smtClean="0"/>
              <a:t>Cynllun a Gweithdrefnau Ymateb </a:t>
            </a:r>
            <a:endParaRPr lang="cy-GB" sz="3600" dirty="0"/>
          </a:p>
        </p:txBody>
      </p:sp>
      <p:sp>
        <p:nvSpPr>
          <p:cNvPr id="55304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711200" y="914400"/>
            <a:ext cx="3784600" cy="3666728"/>
          </a:xfrm>
        </p:spPr>
        <p:txBody>
          <a:bodyPr/>
          <a:lstStyle/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000" dirty="0" smtClean="0"/>
              <a:t>Dylai’r camau gweithredu fod yn gyfrifoldeb ar y bobl sydd </a:t>
            </a:r>
            <a:r>
              <a:rPr lang="cy-GB" sz="2000" dirty="0" smtClean="0"/>
              <a:t>agosaf </a:t>
            </a:r>
            <a:r>
              <a:rPr lang="cy-GB" sz="2000" dirty="0" smtClean="0"/>
              <a:t>at y broses.</a:t>
            </a:r>
          </a:p>
          <a:p>
            <a:pPr>
              <a:buClr>
                <a:srgbClr val="114FFB"/>
              </a:buClr>
              <a:buSzPct val="65000"/>
              <a:buFont typeface="Monotype Sorts" charset="0"/>
              <a:buChar char="l"/>
            </a:pPr>
            <a:r>
              <a:rPr lang="cy-GB" sz="2000" dirty="0" smtClean="0"/>
              <a:t>Gall y cynllun ymateb gyfeirio’n syml at Drefniad Gweithredu Safonol a dynodi’r unigolyn sy’n gyfrifol am yr ymateb.</a:t>
            </a:r>
            <a:endParaRPr lang="cy-GB" sz="2000" dirty="0"/>
          </a:p>
        </p:txBody>
      </p:sp>
      <p:pic>
        <p:nvPicPr>
          <p:cNvPr id="2" name="Picture 1" descr="Screen Shot 2017-02-13 at 11.27.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564904"/>
            <a:ext cx="3437508" cy="2184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6529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208912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3200" dirty="0" smtClean="0"/>
              <a:t>Rheoli Cofnodion Prosiect </a:t>
            </a:r>
          </a:p>
          <a:p>
            <a:pPr algn="ctr"/>
            <a:endParaRPr lang="en-GB" sz="2000" dirty="0" smtClean="0"/>
          </a:p>
          <a:p>
            <a:pPr algn="ctr"/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cy-GB" sz="2400" dirty="0"/>
              <a:t>Yn hanfodol ar gyfer prosiectau Technegol/ Adeiladu lle mae’n hanfodol rheoli fersiynau, e.e. lluniadau, manylebau technegol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pPr marL="285750" indent="-285750">
              <a:buFont typeface="Arial"/>
              <a:buChar char="•"/>
            </a:pPr>
            <a:r>
              <a:rPr lang="cy-GB" sz="2400" dirty="0"/>
              <a:t>Hanfodol cofnodi newidiadau o ran Cwmpas, a’r gymeradwyaeth a roddwyd</a:t>
            </a:r>
            <a:r>
              <a:rPr lang="en-GB" sz="2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cy-GB" sz="2400" dirty="0"/>
              <a:t>Materion cyffredinol rheoli newid, (cyfarwyddiadau ar amrywiadau) a chymeradwyaeth</a:t>
            </a:r>
            <a:r>
              <a:rPr lang="en-GB" sz="2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DF951B-8721-6642-A738-8F280D92B6B4}" type="datetime1">
              <a:rPr lang="en-GB" smtClean="0"/>
              <a:t>11/08/2017</a:t>
            </a:fld>
            <a:endParaRPr lang="en-GB"/>
          </a:p>
        </p:txBody>
      </p:sp>
      <p:sp>
        <p:nvSpPr>
          <p:cNvPr id="5" name="Oval Callout 4"/>
          <p:cNvSpPr/>
          <p:nvPr/>
        </p:nvSpPr>
        <p:spPr>
          <a:xfrm>
            <a:off x="2699792" y="4412036"/>
            <a:ext cx="7020272" cy="2448272"/>
          </a:xfrm>
          <a:prstGeom prst="wedgeEllipseCallout">
            <a:avLst>
              <a:gd name="adj1" fmla="val -37114"/>
              <a:gd name="adj2" fmla="val -82745"/>
            </a:avLst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y-GB" dirty="0" smtClean="0"/>
              <a:t>Cofiwch o’r adran Monitro a Rheoli. Yn hollbwysig cadw Dogfennau’r Prosiect yn rhan o’r Cynllun Rheoli.</a:t>
            </a:r>
          </a:p>
          <a:p>
            <a:r>
              <a:rPr lang="cy-GB" dirty="0" smtClean="0"/>
              <a:t>Cyfeiriwch atynt yn ôl yr angen a sicrhau bod pobl yn gwybod sut i gael gafael arnynt!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8114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988840"/>
            <a:ext cx="8229600" cy="1143000"/>
          </a:xfrm>
        </p:spPr>
        <p:txBody>
          <a:bodyPr/>
          <a:lstStyle/>
          <a:p>
            <a:r>
              <a:rPr lang="cy-GB" dirty="0" smtClean="0"/>
              <a:t>Egwyl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54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772816"/>
            <a:ext cx="8229600" cy="1143000"/>
          </a:xfrm>
        </p:spPr>
        <p:txBody>
          <a:bodyPr/>
          <a:lstStyle/>
          <a:p>
            <a:r>
              <a:rPr lang="cy-GB" dirty="0" smtClean="0"/>
              <a:t>Gwersi a Ddysgwyd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4761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ADADD-133A-944D-958A-B419D9991B3A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30</a:t>
            </a:fld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83568" y="1916832"/>
            <a:ext cx="784887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cy-GB" sz="2400" dirty="0" smtClean="0"/>
              <a:t>Mae Adroddiad Gwersi a Ddysgwyd yn galluogi sefydliadau i gofnodi heriau a llwyddiannau’r prosiect a deall achosion anawsterau er mwyn cyflawni mwy o lwyddiant yn y dyfodol. </a:t>
            </a:r>
          </a:p>
          <a:p>
            <a:pPr marL="285750" indent="-285750">
              <a:buFont typeface="Arial"/>
              <a:buChar char="•"/>
            </a:pPr>
            <a:r>
              <a:rPr lang="cy-GB" sz="2400" dirty="0" smtClean="0"/>
              <a:t>Mae’n rhan o’r cylch gwella parhaus.</a:t>
            </a:r>
          </a:p>
          <a:p>
            <a:pPr marL="285750" indent="-285750">
              <a:buFont typeface="Arial"/>
              <a:buChar char="•"/>
            </a:pPr>
            <a:r>
              <a:rPr lang="cy-GB" sz="2400" dirty="0" smtClean="0"/>
              <a:t>Mae buddion edrych ar brofiadau’r gorffennol yn cynnwys gwella prosesau, rheoli risgiau, cyllidebu yn y dyfodol ac amcangyfrifon amser.</a:t>
            </a:r>
            <a:endParaRPr lang="cy-GB" sz="24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cy-GB" sz="3200" dirty="0" smtClean="0"/>
              <a:t>Adolygiad ar ôl y Prosiect / ar ôl Gweithredu</a:t>
            </a:r>
            <a:br>
              <a:rPr lang="cy-GB" sz="3200" dirty="0" smtClean="0"/>
            </a:br>
            <a:r>
              <a:rPr lang="cy-GB" sz="3200" dirty="0" smtClean="0"/>
              <a:t>/Gwersi a Ddysgwyd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15859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200" dirty="0"/>
              <a:t>Adolygiad ar ôl y Prosiect / ar ôl Gweithredu</a:t>
            </a:r>
            <a:br>
              <a:rPr lang="cy-GB" sz="3200" dirty="0"/>
            </a:br>
            <a:r>
              <a:rPr lang="cy-GB" sz="3200" dirty="0"/>
              <a:t>/Gwersi a Ddysgwyd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600" dirty="0" smtClean="0"/>
              <a:t>Gweithgaredd Tîm </a:t>
            </a:r>
          </a:p>
          <a:p>
            <a:r>
              <a:rPr lang="cy-GB" sz="2600" dirty="0" smtClean="0"/>
              <a:t>Taflu syniadau ynghylch beth aeth yn dda, a beth nad oedd cystal.</a:t>
            </a:r>
          </a:p>
          <a:p>
            <a:r>
              <a:rPr lang="cy-GB" sz="2600" dirty="0" smtClean="0"/>
              <a:t>Gwneud Crynodeb</a:t>
            </a:r>
          </a:p>
          <a:p>
            <a:r>
              <a:rPr lang="cy-GB" sz="2600" dirty="0" smtClean="0"/>
              <a:t>Ceisio dynodi achosion sylfaenol y materion a </a:t>
            </a:r>
            <a:r>
              <a:rPr lang="cy-GB" sz="2600" noProof="1" smtClean="0"/>
              <a:t>godir</a:t>
            </a:r>
            <a:r>
              <a:rPr lang="cy-GB" sz="2600" dirty="0" smtClean="0"/>
              <a:t>.</a:t>
            </a:r>
          </a:p>
          <a:p>
            <a:r>
              <a:rPr lang="cy-GB" sz="2600" dirty="0" smtClean="0"/>
              <a:t>Beth oedd yr her fwyaf i’r tîm.</a:t>
            </a:r>
          </a:p>
          <a:p>
            <a:r>
              <a:rPr lang="cy-GB" sz="2600" dirty="0" smtClean="0"/>
              <a:t>Awgrymu atebion ar gyfer prosiectau’r dyfodol.</a:t>
            </a:r>
          </a:p>
          <a:p>
            <a:r>
              <a:rPr lang="cy-GB" sz="2600" dirty="0" smtClean="0"/>
              <a:t>Helpu pobl i beidio ag ailddyfeisio’r olwyn!</a:t>
            </a:r>
            <a:endParaRPr lang="cy-GB" sz="2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3C112D-71B6-E446-B5C9-55679130312B}" type="datetime1">
              <a:rPr lang="en-GB" smtClean="0"/>
              <a:t>11/08/2017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F92FC3-7AE2-7B4F-A788-0BC08D741811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059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229600" cy="3917032"/>
          </a:xfrm>
        </p:spPr>
        <p:txBody>
          <a:bodyPr/>
          <a:lstStyle/>
          <a:p>
            <a:r>
              <a:rPr lang="cy-GB" sz="1600" dirty="0" smtClean="0"/>
              <a:t>Asesiad o nodau ac amcanion.</a:t>
            </a:r>
          </a:p>
          <a:p>
            <a:r>
              <a:rPr lang="cy-GB" sz="1600" dirty="0" smtClean="0"/>
              <a:t>Dynodi gweithgareddau neu feysydd lle roedd angen ymdrech ychwanegol.</a:t>
            </a:r>
          </a:p>
          <a:p>
            <a:r>
              <a:rPr lang="cy-GB" sz="1600" dirty="0" smtClean="0"/>
              <a:t>Dynodi gweithgareddau neu strategaethau effeithiol.</a:t>
            </a:r>
          </a:p>
          <a:p>
            <a:r>
              <a:rPr lang="cy-GB" sz="1600" dirty="0" smtClean="0"/>
              <a:t>Cymharu costau cyllideb a chanlyniadau.</a:t>
            </a:r>
          </a:p>
          <a:p>
            <a:r>
              <a:rPr lang="cy-GB" sz="1600" dirty="0" smtClean="0"/>
              <a:t>Asesu rolau sefydliadau yn y prosiect a’r rhyngweithio ymhlith y sefydliadau.</a:t>
            </a:r>
          </a:p>
          <a:p>
            <a:r>
              <a:rPr lang="cy-GB" sz="1600" dirty="0" smtClean="0"/>
              <a:t>A gyflawnwyd yr amcanion?</a:t>
            </a:r>
          </a:p>
          <a:p>
            <a:r>
              <a:rPr lang="cy-GB" sz="1600" dirty="0" smtClean="0"/>
              <a:t>Oedd angen ymdrech/adnoddau ychwanegol?</a:t>
            </a:r>
          </a:p>
          <a:p>
            <a:r>
              <a:rPr lang="cy-GB" sz="1600" dirty="0" smtClean="0"/>
              <a:t>Oedd unrhyw amcanion heb eu cyflawni?</a:t>
            </a:r>
          </a:p>
          <a:p>
            <a:r>
              <a:rPr lang="cy-GB" sz="1600" dirty="0" smtClean="0"/>
              <a:t>Oedd unrhyw strategaethau neu weithgareddau’n aflwyddiannus?</a:t>
            </a:r>
          </a:p>
          <a:p>
            <a:r>
              <a:rPr lang="cy-GB" sz="1600" dirty="0" smtClean="0"/>
              <a:t>A ddylid barhau, adnewyddu a chryfhau’r gweithgareddau hyn?</a:t>
            </a:r>
          </a:p>
          <a:p>
            <a:r>
              <a:rPr lang="cy-GB" sz="1600" dirty="0" smtClean="0"/>
              <a:t>Oes modd ehangu’r gweithgareddau hyn i fod yn gymwys i gynulleidfaoedd neu sefyllfaoedd eraill?</a:t>
            </a:r>
          </a:p>
          <a:p>
            <a:r>
              <a:rPr lang="cy-GB" sz="1600" dirty="0" smtClean="0"/>
              <a:t>Beth oedd costau (yn cynnwys amser staff) a chanlyniadau gwahanol agweddau ar y prosiect?</a:t>
            </a:r>
          </a:p>
          <a:p>
            <a:r>
              <a:rPr lang="cy-GB" sz="1600" dirty="0" smtClean="0"/>
              <a:t>A fu unrhyw wrthdaro o ran agendâu sefydliadol neu arddulliau gweithredu?</a:t>
            </a:r>
          </a:p>
          <a:p>
            <a:r>
              <a:rPr lang="cy-GB" sz="1600" dirty="0" smtClean="0"/>
              <a:t>Sut gweithiodd amseriad y prosiect gyda’r gwahanol sefydliadau oedd ynghlwm ag ef?</a:t>
            </a:r>
            <a:r>
              <a:rPr lang="cy-GB" sz="1400" dirty="0" smtClean="0"/>
              <a:t>	</a:t>
            </a:r>
          </a:p>
          <a:p>
            <a:pPr marL="0" indent="0">
              <a:buNone/>
            </a:pPr>
            <a:endParaRPr lang="en-GB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3C112D-71B6-E446-B5C9-55679130312B}" type="datetime1">
              <a:rPr lang="en-GB" smtClean="0"/>
              <a:pPr>
                <a:defRPr/>
              </a:pPr>
              <a:t>11/08/2017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F92FC3-7AE2-7B4F-A788-0BC08D741811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259632" y="188640"/>
            <a:ext cx="68954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2400" dirty="0" smtClean="0"/>
              <a:t>Gall Adroddiad y Gwersi a Ddysgwyd gynnwys</a:t>
            </a:r>
            <a:r>
              <a:rPr lang="en-GB" sz="2400" dirty="0" smtClean="0"/>
              <a:t>:-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77395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Gwobrau a Chydnabyddiaeth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Nid i’w anghofio </a:t>
            </a:r>
          </a:p>
          <a:p>
            <a:r>
              <a:rPr lang="cy-GB" dirty="0" smtClean="0"/>
              <a:t>Weithiau mae’n briodol nodi diwedd prosiect gyda dathliad.</a:t>
            </a:r>
          </a:p>
          <a:p>
            <a:r>
              <a:rPr lang="cy-GB" dirty="0" smtClean="0"/>
              <a:t>Diolchiadau i gyfranwyr</a:t>
            </a:r>
          </a:p>
          <a:p>
            <a:r>
              <a:rPr lang="cy-GB" dirty="0" smtClean="0"/>
              <a:t>Hefyd efallai bydd cydnabyddiaeth a/neu wobr arbennig yn briodol.</a:t>
            </a:r>
            <a:endParaRPr lang="cy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068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anchor="t"/>
          <a:lstStyle/>
          <a:p>
            <a:pPr eaLnBrk="1" hangingPunct="1"/>
            <a:r>
              <a:rPr lang="cy-GB" sz="2800" dirty="0" smtClean="0">
                <a:latin typeface="Myriad Pro" charset="0"/>
              </a:rPr>
              <a:t>Crynodeb Diwrnod 4</a:t>
            </a:r>
            <a:endParaRPr lang="cy-GB" sz="2800" dirty="0">
              <a:latin typeface="Myriad Pro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9672" y="1340769"/>
            <a:ext cx="4464496" cy="3456384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y-GB" sz="2400" dirty="0" smtClean="0">
                <a:cs typeface="+mn-cs"/>
              </a:rPr>
              <a:t>Rydym wedi trafod:-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y-GB" sz="24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cs typeface="+mn-cs"/>
              </a:rPr>
              <a:t>Cau’r Prosiect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cs typeface="+mn-cs"/>
              </a:rPr>
              <a:t>Cynllun Rheoli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cs typeface="+mn-cs"/>
              </a:rPr>
              <a:t>Gwersi a Ddysgwyd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400" dirty="0" smtClean="0">
                <a:cs typeface="+mn-cs"/>
              </a:rPr>
              <a:t>Gwobrau a Chydnabyddiaeth 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6CDCA5-013C-4A4C-AAE5-65F9E235C83C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34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44824"/>
            <a:ext cx="8229600" cy="1143000"/>
          </a:xfrm>
        </p:spPr>
        <p:txBody>
          <a:bodyPr/>
          <a:lstStyle/>
          <a:p>
            <a:r>
              <a:rPr lang="cy-GB" dirty="0" smtClean="0"/>
              <a:t>Cyn i ni orffen</a:t>
            </a:r>
            <a:r>
              <a:rPr lang="mr-IN" dirty="0" smtClean="0"/>
              <a:t>……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6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cy-GB" sz="3600" dirty="0" smtClean="0"/>
              <a:t>Amrywiadau ar thema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/>
          <a:lstStyle/>
          <a:p>
            <a:r>
              <a:rPr lang="cy-GB" sz="3000" dirty="0" smtClean="0"/>
              <a:t>Mae’n bosibl disgrifio’r dull rheoli prosiectau rydym ni wedi’i drafod fel dull generig, traddodiadol neu </a:t>
            </a:r>
            <a:r>
              <a:rPr lang="cy-GB" sz="3000" dirty="0" smtClean="0"/>
              <a:t>ddull Rhaeadru</a:t>
            </a:r>
            <a:r>
              <a:rPr lang="cy-GB" sz="3000" dirty="0" smtClean="0"/>
              <a:t>, ond </a:t>
            </a:r>
            <a:r>
              <a:rPr lang="cy-GB" sz="3000" noProof="1" smtClean="0"/>
              <a:t>gellir</a:t>
            </a:r>
            <a:r>
              <a:rPr lang="cy-GB" sz="3000" dirty="0" smtClean="0"/>
              <a:t> defnyddio dulliau eraill. </a:t>
            </a:r>
          </a:p>
          <a:p>
            <a:r>
              <a:rPr lang="cy-GB" sz="3000" noProof="1" smtClean="0"/>
              <a:t>Gellir </a:t>
            </a:r>
            <a:r>
              <a:rPr lang="cy-GB" sz="3000" dirty="0" smtClean="0"/>
              <a:t>dynodi manteision ac anfanteision er mwyn cymharu dulliau.</a:t>
            </a:r>
          </a:p>
          <a:p>
            <a:r>
              <a:rPr lang="cy-GB" sz="3000" dirty="0" smtClean="0"/>
              <a:t>Yn y pen draw Rheolwr y Prosiect a’r tîm ddylai ddynodi’r dull gorau ar gyfer eu prosiect penodol.</a:t>
            </a:r>
            <a:endParaRPr lang="cy-GB" sz="3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46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dirty="0" smtClean="0"/>
              <a:t>Atgoffa am </a:t>
            </a:r>
            <a:r>
              <a:rPr lang="cy-GB" sz="3600" noProof="1" smtClean="0"/>
              <a:t>Fethodolegau</a:t>
            </a:r>
            <a:r>
              <a:rPr lang="cy-GB" sz="3600" dirty="0" smtClean="0"/>
              <a:t> Rheoli Prosiectau </a:t>
            </a:r>
            <a:r>
              <a:rPr lang="en-GB" sz="3600" dirty="0"/>
              <a:t/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37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07504" y="908720"/>
            <a:ext cx="8784976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 </a:t>
            </a:r>
            <a:endParaRPr lang="en-GB" sz="1400" dirty="0" smtClean="0"/>
          </a:p>
          <a:p>
            <a:endParaRPr lang="en-GB" sz="1400" dirty="0"/>
          </a:p>
          <a:p>
            <a:r>
              <a:rPr lang="en-GB" sz="1400" dirty="0"/>
              <a:t>PRINCE2</a:t>
            </a:r>
          </a:p>
          <a:p>
            <a:r>
              <a:rPr lang="cy-GB" sz="1400" dirty="0" smtClean="0"/>
              <a:t>Ffocws ar gynllunio seiliedig ar gynnyrch, cyfiawnhad busnes parhaus, camau prosiect, llywodraethu’r prosiect</a:t>
            </a:r>
          </a:p>
          <a:p>
            <a:r>
              <a:rPr lang="cy-GB" sz="1400" dirty="0" smtClean="0"/>
              <a:t> </a:t>
            </a:r>
          </a:p>
          <a:p>
            <a:r>
              <a:rPr lang="cy-GB" sz="1400" dirty="0" smtClean="0"/>
              <a:t>MSP - Rheoli Rhaglenni Llwyddiannus </a:t>
            </a:r>
          </a:p>
          <a:p>
            <a:r>
              <a:rPr lang="cy-GB" sz="1400" dirty="0" smtClean="0"/>
              <a:t>Rheoli rhaglenni – cysylltu â nodau strategol, ffocws ar etifeddiaeth</a:t>
            </a:r>
          </a:p>
          <a:p>
            <a:r>
              <a:rPr lang="cy-GB" sz="1400" dirty="0" smtClean="0"/>
              <a:t> </a:t>
            </a:r>
          </a:p>
          <a:p>
            <a:r>
              <a:rPr lang="cy-GB" sz="1400" dirty="0" smtClean="0"/>
              <a:t>Ystwyth</a:t>
            </a:r>
          </a:p>
          <a:p>
            <a:r>
              <a:rPr lang="cy-GB" sz="1400" dirty="0" smtClean="0"/>
              <a:t>Mewnbwn gosod; Ffocws ar gwmpas (</a:t>
            </a:r>
            <a:r>
              <a:rPr lang="cy-GB" sz="1400" noProof="1" smtClean="0"/>
              <a:t>MoSCoW</a:t>
            </a:r>
            <a:r>
              <a:rPr lang="cy-GB" sz="1400" dirty="0" smtClean="0"/>
              <a:t>), gwibiadau (camau gwaith)/ sgrymiau (cyfarfodydd tîm) niferus, yn creu cynnyrch sy’n ddigon da</a:t>
            </a:r>
          </a:p>
          <a:p>
            <a:r>
              <a:rPr lang="cy-GB" sz="1400" dirty="0" smtClean="0"/>
              <a:t> </a:t>
            </a:r>
          </a:p>
          <a:p>
            <a:r>
              <a:rPr lang="cy-GB" sz="1400" dirty="0" smtClean="0"/>
              <a:t>Darbodus</a:t>
            </a:r>
          </a:p>
          <a:p>
            <a:r>
              <a:rPr lang="cy-GB" sz="1400" dirty="0" smtClean="0"/>
              <a:t>Ail-lunio prosesau cynhyrchu i greu gwerth i’r cwsmer; dileu gwastraff ac oedi</a:t>
            </a:r>
          </a:p>
          <a:p>
            <a:r>
              <a:rPr lang="cy-GB" sz="1400" dirty="0" smtClean="0"/>
              <a:t> </a:t>
            </a:r>
          </a:p>
          <a:p>
            <a:r>
              <a:rPr lang="cy-GB" sz="1400" noProof="1" smtClean="0"/>
              <a:t>Sigma</a:t>
            </a:r>
            <a:r>
              <a:rPr lang="cy-GB" sz="1400" dirty="0" smtClean="0"/>
              <a:t> Chwech</a:t>
            </a:r>
          </a:p>
          <a:p>
            <a:r>
              <a:rPr lang="cy-GB" sz="1400" dirty="0" smtClean="0"/>
              <a:t>Ail-lunio unrhyw broses i wella cynhyrchedd, cysondeb, </a:t>
            </a:r>
            <a:r>
              <a:rPr lang="cy-GB" sz="1400" noProof="1" smtClean="0"/>
              <a:t>dibynadwydded</a:t>
            </a:r>
            <a:r>
              <a:rPr lang="cy-GB" sz="1400" dirty="0" smtClean="0"/>
              <a:t> ac ati y cynnyrch a mynd i’r afael â chost, ansawdd y stocrestr.</a:t>
            </a:r>
            <a:endParaRPr lang="cy-GB" sz="1400" dirty="0"/>
          </a:p>
        </p:txBody>
      </p:sp>
    </p:spTree>
    <p:extLst>
      <p:ext uri="{BB962C8B-B14F-4D97-AF65-F5344CB8AC3E}">
        <p14:creationId xmlns:p14="http://schemas.microsoft.com/office/powerpoint/2010/main" val="379473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38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67544" y="332656"/>
            <a:ext cx="8064896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800" dirty="0" smtClean="0"/>
              <a:t>Casgliadau</a:t>
            </a:r>
          </a:p>
          <a:p>
            <a:pPr algn="ctr"/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cy-GB" sz="2400" dirty="0"/>
              <a:t>Mae pob prosiect mewn perygl o fethu oherwydd newidynnau heb eu cynllunio ac amcangyfrifon anghywir.</a:t>
            </a:r>
          </a:p>
          <a:p>
            <a:pPr marL="285750" indent="-285750">
              <a:buFont typeface="Arial"/>
              <a:buChar char="•"/>
            </a:pPr>
            <a:endParaRPr lang="cy-GB" sz="2400" dirty="0"/>
          </a:p>
          <a:p>
            <a:pPr marL="285750" indent="-285750">
              <a:buFont typeface="Arial"/>
              <a:buChar char="•"/>
            </a:pPr>
            <a:r>
              <a:rPr lang="cy-GB" sz="2400" dirty="0"/>
              <a:t>Bydd cynllunio gofalus, rheoli cyfyngiadau, adfer yn llwyddiannus o gamgymeriadau os a phryd maent yn digwydd yn lleihau’r rhan fwyaf o risgiau. </a:t>
            </a:r>
          </a:p>
          <a:p>
            <a:pPr marL="285750" indent="-285750">
              <a:buFont typeface="Arial"/>
              <a:buChar char="•"/>
            </a:pPr>
            <a:endParaRPr lang="cy-GB" sz="2400" dirty="0"/>
          </a:p>
          <a:p>
            <a:pPr marL="285750" indent="-285750">
              <a:buFont typeface="Arial"/>
              <a:buChar char="•"/>
            </a:pPr>
            <a:r>
              <a:rPr lang="cy-GB" sz="2400" dirty="0"/>
              <a:t>Mae lwc hefyd yn chwarae rhan yn llwyddiant prosiect, ond dylai gwaith caled ac arferion rheoli cywir wrth-wneud y rhan fwyaf o anawsterau tebyg.</a:t>
            </a:r>
          </a:p>
          <a:p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C77B300-03A1-0946-9BEF-365E18533577}" type="datetime1">
              <a:rPr lang="en-GB" smtClean="0"/>
              <a:t>11/08/2017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42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itle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 anchor="t"/>
          <a:lstStyle/>
          <a:p>
            <a:pPr eaLnBrk="1" hangingPunct="1"/>
            <a:r>
              <a:rPr lang="cy-GB" dirty="0" smtClean="0">
                <a:latin typeface="Myriad Pro" charset="0"/>
              </a:rPr>
              <a:t>Diwedd Diwrnod 3</a:t>
            </a:r>
            <a:br>
              <a:rPr lang="cy-GB" dirty="0" smtClean="0">
                <a:latin typeface="Myriad Pro" charset="0"/>
              </a:rPr>
            </a:br>
            <a:r>
              <a:rPr lang="cy-GB" dirty="0" smtClean="0">
                <a:latin typeface="Myriad Pro" charset="0"/>
              </a:rPr>
              <a:t>a</a:t>
            </a:r>
            <a:br>
              <a:rPr lang="cy-GB" dirty="0" smtClean="0">
                <a:latin typeface="Myriad Pro" charset="0"/>
              </a:rPr>
            </a:br>
            <a:r>
              <a:rPr lang="cy-GB" dirty="0" smtClean="0">
                <a:latin typeface="Myriad Pro" charset="0"/>
              </a:rPr>
              <a:t>Diwedd y Sesiynau a Addysgir</a:t>
            </a:r>
            <a:endParaRPr lang="cy-GB" dirty="0">
              <a:latin typeface="Myriad Pro" charset="0"/>
            </a:endParaRPr>
          </a:p>
        </p:txBody>
      </p:sp>
      <p:sp>
        <p:nvSpPr>
          <p:cNvPr id="136194" name="Content Placeholder 2"/>
          <p:cNvSpPr>
            <a:spLocks noGrp="1"/>
          </p:cNvSpPr>
          <p:nvPr>
            <p:ph idx="1"/>
          </p:nvPr>
        </p:nvSpPr>
        <p:spPr>
          <a:xfrm>
            <a:off x="467544" y="3789040"/>
            <a:ext cx="8229600" cy="1468437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cy-GB" dirty="0" smtClean="0">
                <a:latin typeface="Myriad Pro" charset="0"/>
              </a:rPr>
              <a:t>Unrhyw Gwestiynau?</a:t>
            </a:r>
            <a:endParaRPr lang="cy-GB" dirty="0">
              <a:latin typeface="Myriad Pro" charset="0"/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576006-A2DD-D14A-9E52-BFBB52E5465E}" type="datetime1">
              <a:rPr lang="en-GB" smtClean="0"/>
              <a:t>11/08/2017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39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40</a:t>
            </a:fld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29A30B-F604-DD49-B283-D8202F86C915}" type="datetime1">
              <a:rPr lang="en-GB" smtClean="0"/>
              <a:t>11/08/2017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144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6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PowerPoint Presentation Template" id="{0D1ACAAF-D24C-4680-B8CC-11ED3888D29C}" vid="{3C49ADF3-94F9-4D40-97E1-94FEF14D3CA4}"/>
    </a:ext>
  </a:extLst>
</a:theme>
</file>

<file path=ppt/theme/theme1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PowerPoint Presentation Template" id="{0D1ACAAF-D24C-4680-B8CC-11ED3888D29C}" vid="{3C49ADF3-94F9-4D40-97E1-94FEF14D3CA4}"/>
    </a:ext>
  </a:extLst>
</a:theme>
</file>

<file path=ppt/theme/theme1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41058</TotalTime>
  <Words>1456</Words>
  <Application>Microsoft Office PowerPoint</Application>
  <PresentationFormat>Sioe Ar-sgrin (4:3)</PresentationFormat>
  <Paragraphs>314</Paragraphs>
  <Slides>40</Slides>
  <Notes>30</Notes>
  <HiddenSlides>0</HiddenSlides>
  <MMClips>0</MMClips>
  <ScaleCrop>false</ScaleCrop>
  <HeadingPairs>
    <vt:vector size="4" baseType="variant">
      <vt:variant>
        <vt:lpstr>Thema</vt:lpstr>
      </vt:variant>
      <vt:variant>
        <vt:i4>11</vt:i4>
      </vt:variant>
      <vt:variant>
        <vt:lpstr>Teitlau Sleidiau</vt:lpstr>
      </vt:variant>
      <vt:variant>
        <vt:i4>40</vt:i4>
      </vt:variant>
    </vt:vector>
  </HeadingPairs>
  <TitlesOfParts>
    <vt:vector size="51" baseType="lpstr">
      <vt:lpstr>Blank Presentation</vt:lpstr>
      <vt:lpstr>7_Custom Design</vt:lpstr>
      <vt:lpstr>Custom Design</vt:lpstr>
      <vt:lpstr>2_Custom Design</vt:lpstr>
      <vt:lpstr>1_Custom Design</vt:lpstr>
      <vt:lpstr>3_Custom Design</vt:lpstr>
      <vt:lpstr>4_Custom Design</vt:lpstr>
      <vt:lpstr>5_Custom Design</vt:lpstr>
      <vt:lpstr>6_Custom Design</vt:lpstr>
      <vt:lpstr>20140311PresentationUWTSDTemplate</vt:lpstr>
      <vt:lpstr>1_20140311PresentationUWTSDTemplate</vt:lpstr>
      <vt:lpstr> DSAW7043C: Rheoli Prosiectau Seiliedig ar Waith: Proses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Nifer o Bethau i’ch Atgoffa am y Sesiwn Flaenorol</vt:lpstr>
      <vt:lpstr>Cyflwyniad PowerPoint</vt:lpstr>
      <vt:lpstr>Cyflwyniad PowerPoint</vt:lpstr>
      <vt:lpstr>Rheoli Prosiectau </vt:lpstr>
      <vt:lpstr>5. Cau’r Prosiect a Rheoli</vt:lpstr>
      <vt:lpstr>Cau’r Prosiect</vt:lpstr>
      <vt:lpstr>Gweithgareddau Cau’r Prosiect</vt:lpstr>
      <vt:lpstr>Dogfen Gau</vt:lpstr>
      <vt:lpstr>Cyflwyniad PowerPoint</vt:lpstr>
      <vt:lpstr>Egwyl.</vt:lpstr>
      <vt:lpstr>Cynllun Rheoli Prosiect</vt:lpstr>
      <vt:lpstr>Cynlluniau Rheoli</vt:lpstr>
      <vt:lpstr>Pwysigrwydd i’r Cwsmer</vt:lpstr>
      <vt:lpstr>Creu Cynllun Rheoli</vt:lpstr>
      <vt:lpstr>Strategaeth y Cynllun Rheoli</vt:lpstr>
      <vt:lpstr>Elfennau’r Cynllun Rheoli</vt:lpstr>
      <vt:lpstr>Crynodeb o’r Cynllun Rheoli</vt:lpstr>
      <vt:lpstr>Cyflwyniad PowerPoint</vt:lpstr>
      <vt:lpstr>Cynllun a Gweithdrefnau Ymateb </vt:lpstr>
      <vt:lpstr>Cyflwyniad PowerPoint</vt:lpstr>
      <vt:lpstr>Egwyl</vt:lpstr>
      <vt:lpstr>Gwersi a Ddysgwyd</vt:lpstr>
      <vt:lpstr>Cyflwyniad PowerPoint</vt:lpstr>
      <vt:lpstr>Adolygiad ar ôl y Prosiect / ar ôl Gweithredu /Gwersi a Ddysgwyd</vt:lpstr>
      <vt:lpstr>Cyflwyniad PowerPoint</vt:lpstr>
      <vt:lpstr>Gwobrau a Chydnabyddiaeth</vt:lpstr>
      <vt:lpstr>Crynodeb Diwrnod 4</vt:lpstr>
      <vt:lpstr>Cyn i ni orffen……</vt:lpstr>
      <vt:lpstr>Amrywiadau ar thema</vt:lpstr>
      <vt:lpstr>Atgoffa am Fethodolegau Rheoli Prosiectau  </vt:lpstr>
      <vt:lpstr>Cyflwyniad PowerPoint</vt:lpstr>
      <vt:lpstr>Diwedd Diwrnod 3 a Diwedd y Sesiynau a Addysgir</vt:lpstr>
      <vt:lpstr>Cyflwyniad PowerPoint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Administrator</cp:lastModifiedBy>
  <cp:revision>356</cp:revision>
  <cp:lastPrinted>2003-08-28T14:33:56Z</cp:lastPrinted>
  <dcterms:created xsi:type="dcterms:W3CDTF">2003-07-31T08:54:53Z</dcterms:created>
  <dcterms:modified xsi:type="dcterms:W3CDTF">2017-08-11T12:43:12Z</dcterms:modified>
</cp:coreProperties>
</file>