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56" r:id="rId5"/>
    <p:sldId id="259" r:id="rId6"/>
    <p:sldId id="272" r:id="rId7"/>
    <p:sldId id="260" r:id="rId8"/>
    <p:sldId id="261" r:id="rId9"/>
    <p:sldId id="262" r:id="rId10"/>
    <p:sldId id="276" r:id="rId11"/>
    <p:sldId id="263" r:id="rId12"/>
    <p:sldId id="264" r:id="rId13"/>
    <p:sldId id="266" r:id="rId14"/>
    <p:sldId id="265" r:id="rId15"/>
    <p:sldId id="268" r:id="rId16"/>
    <p:sldId id="273" r:id="rId17"/>
    <p:sldId id="277" r:id="rId18"/>
    <p:sldId id="278" r:id="rId19"/>
    <p:sldId id="271" r:id="rId20"/>
    <p:sldId id="267" r:id="rId21"/>
    <p:sldId id="282" r:id="rId22"/>
    <p:sldId id="280" r:id="rId23"/>
    <p:sldId id="281" r:id="rId24"/>
    <p:sldId id="274" r:id="rId25"/>
    <p:sldId id="275" r:id="rId2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994" autoAdjust="0"/>
  </p:normalViewPr>
  <p:slideViewPr>
    <p:cSldViewPr snapToGrid="0">
      <p:cViewPr varScale="1">
        <p:scale>
          <a:sx n="73" d="100"/>
          <a:sy n="73" d="100"/>
        </p:scale>
        <p:origin x="203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u="sng" dirty="0">
              <a:highlight>
                <a:srgbClr val="FFFF00"/>
              </a:highlight>
              <a:latin typeface="Arial" panose="020B0604020202020204" pitchFamily="34" charset="0"/>
              <a:cs typeface="Arial" panose="020B0604020202020204" pitchFamily="34" charset="0"/>
            </a:rPr>
            <a:t>Physical damage:</a:t>
          </a:r>
          <a:endParaRPr lang="en-US" u="sng" dirty="0">
            <a:highlight>
              <a:srgbClr val="FFFF00"/>
            </a:highlight>
            <a:latin typeface="Arial" panose="020B0604020202020204" pitchFamily="34" charset="0"/>
            <a:cs typeface="Arial" panose="020B0604020202020204" pitchFamily="34" charset="0"/>
          </a:endParaRPr>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dirty="0">
              <a:latin typeface="Arial" panose="020B0604020202020204" pitchFamily="34" charset="0"/>
              <a:cs typeface="Arial" panose="020B0604020202020204" pitchFamily="34" charset="0"/>
            </a:rPr>
            <a:t>May depend on the nature of the property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Morphitis</a:t>
          </a:r>
          <a:r>
            <a:rPr lang="en-GB" b="1" dirty="0">
              <a:latin typeface="Arial" panose="020B0604020202020204" pitchFamily="34" charset="0"/>
              <a:cs typeface="Arial" panose="020B0604020202020204" pitchFamily="34" charset="0"/>
            </a:rPr>
            <a:t> v Salmon [1990])</a:t>
          </a:r>
          <a:endParaRPr lang="en-US" dirty="0">
            <a:latin typeface="Arial" panose="020B0604020202020204" pitchFamily="34" charset="0"/>
            <a:cs typeface="Arial" panose="020B0604020202020204" pitchFamily="34" charset="0"/>
          </a:endParaRPr>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dirty="0">
              <a:latin typeface="Arial" panose="020B0604020202020204" pitchFamily="34" charset="0"/>
              <a:cs typeface="Arial" panose="020B0604020202020204" pitchFamily="34" charset="0"/>
            </a:rPr>
            <a:t>Need only be slight </a:t>
          </a: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Gayford</a:t>
          </a:r>
          <a:r>
            <a:rPr lang="en-GB" b="1" dirty="0">
              <a:latin typeface="Arial" panose="020B0604020202020204" pitchFamily="34" charset="0"/>
              <a:cs typeface="Arial" panose="020B0604020202020204" pitchFamily="34" charset="0"/>
            </a:rPr>
            <a:t> v </a:t>
          </a:r>
          <a:r>
            <a:rPr lang="en-GB" b="1" dirty="0" err="1">
              <a:latin typeface="Arial" panose="020B0604020202020204" pitchFamily="34" charset="0"/>
              <a:cs typeface="Arial" panose="020B0604020202020204" pitchFamily="34" charset="0"/>
            </a:rPr>
            <a:t>Chouler</a:t>
          </a:r>
          <a:r>
            <a:rPr lang="en-GB" b="1" dirty="0">
              <a:latin typeface="Arial" panose="020B0604020202020204" pitchFamily="34" charset="0"/>
              <a:cs typeface="Arial" panose="020B0604020202020204" pitchFamily="34" charset="0"/>
            </a:rPr>
            <a:t> [1898])</a:t>
          </a:r>
          <a:endParaRPr lang="en-US" dirty="0">
            <a:latin typeface="Arial" panose="020B0604020202020204" pitchFamily="34" charset="0"/>
            <a:cs typeface="Arial" panose="020B0604020202020204" pitchFamily="34" charset="0"/>
          </a:endParaRPr>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dirty="0">
              <a:latin typeface="Arial" panose="020B0604020202020204" pitchFamily="34" charset="0"/>
              <a:cs typeface="Arial" panose="020B0604020202020204" pitchFamily="34" charset="0"/>
            </a:rPr>
            <a:t>Can be permanent or temporary </a:t>
          </a:r>
          <a:r>
            <a:rPr lang="en-GB" b="1" dirty="0">
              <a:latin typeface="Arial" panose="020B0604020202020204" pitchFamily="34" charset="0"/>
              <a:cs typeface="Arial" panose="020B0604020202020204" pitchFamily="34" charset="0"/>
            </a:rPr>
            <a:t>(Roe v </a:t>
          </a:r>
          <a:r>
            <a:rPr lang="en-GB" b="1" dirty="0" err="1">
              <a:latin typeface="Arial" panose="020B0604020202020204" pitchFamily="34" charset="0"/>
              <a:cs typeface="Arial" panose="020B0604020202020204" pitchFamily="34" charset="0"/>
            </a:rPr>
            <a:t>Kingerlee</a:t>
          </a:r>
          <a:r>
            <a:rPr lang="en-GB" b="1" dirty="0">
              <a:latin typeface="Arial" panose="020B0604020202020204" pitchFamily="34" charset="0"/>
              <a:cs typeface="Arial" panose="020B0604020202020204" pitchFamily="34" charset="0"/>
            </a:rPr>
            <a:t> [1986])</a:t>
          </a:r>
          <a:endParaRPr lang="en-US" dirty="0">
            <a:latin typeface="Arial" panose="020B0604020202020204" pitchFamily="34" charset="0"/>
            <a:cs typeface="Arial" panose="020B0604020202020204" pitchFamily="34" charset="0"/>
          </a:endParaRPr>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dirty="0">
              <a:latin typeface="Arial" panose="020B0604020202020204" pitchFamily="34" charset="0"/>
              <a:cs typeface="Arial" panose="020B0604020202020204" pitchFamily="34" charset="0"/>
            </a:rPr>
            <a:t>Hardman and Another v Chief Constable of Avon and Somerset Constabulary [1986]</a:t>
          </a:r>
          <a:endParaRPr lang="en-US" dirty="0">
            <a:latin typeface="Arial" panose="020B0604020202020204" pitchFamily="34" charset="0"/>
            <a:cs typeface="Arial" panose="020B0604020202020204" pitchFamily="34" charset="0"/>
          </a:endParaRPr>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dirty="0">
              <a:latin typeface="Arial" panose="020B0604020202020204" pitchFamily="34" charset="0"/>
              <a:cs typeface="Arial" panose="020B0604020202020204" pitchFamily="34" charset="0"/>
            </a:rPr>
            <a:t>A (a juvenile) [1978]</a:t>
          </a:r>
          <a:endParaRPr lang="en-US" dirty="0">
            <a:latin typeface="Arial" panose="020B0604020202020204" pitchFamily="34" charset="0"/>
            <a:cs typeface="Arial" panose="020B0604020202020204" pitchFamily="34" charset="0"/>
          </a:endParaRPr>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dirty="0">
              <a:latin typeface="Arial" panose="020B0604020202020204" pitchFamily="34" charset="0"/>
              <a:cs typeface="Arial" panose="020B0604020202020204" pitchFamily="34" charset="0"/>
            </a:rPr>
            <a:t>Samuels v Stubbs [1972]</a:t>
          </a:r>
          <a:endParaRPr lang="en-US" dirty="0">
            <a:latin typeface="Arial" panose="020B0604020202020204" pitchFamily="34" charset="0"/>
            <a:cs typeface="Arial" panose="020B0604020202020204" pitchFamily="34" charset="0"/>
          </a:endParaRPr>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dirty="0" err="1">
              <a:latin typeface="Arial" panose="020B0604020202020204" pitchFamily="34" charset="0"/>
              <a:cs typeface="Arial" panose="020B0604020202020204" pitchFamily="34" charset="0"/>
            </a:rPr>
            <a:t>Fiak</a:t>
          </a:r>
          <a:r>
            <a:rPr lang="en-GB" b="1" dirty="0">
              <a:latin typeface="Arial" panose="020B0604020202020204" pitchFamily="34" charset="0"/>
              <a:cs typeface="Arial" panose="020B0604020202020204" pitchFamily="34" charset="0"/>
            </a:rPr>
            <a:t> [2005]</a:t>
          </a:r>
          <a:endParaRPr lang="en-US" dirty="0">
            <a:latin typeface="Arial" panose="020B0604020202020204" pitchFamily="34" charset="0"/>
            <a:cs typeface="Arial" panose="020B0604020202020204" pitchFamily="34" charset="0"/>
          </a:endParaRPr>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u="sng" dirty="0">
              <a:highlight>
                <a:srgbClr val="FFFF00"/>
              </a:highlight>
              <a:latin typeface="Arial" panose="020B0604020202020204" pitchFamily="34" charset="0"/>
              <a:cs typeface="Arial" panose="020B0604020202020204" pitchFamily="34" charset="0"/>
            </a:rPr>
            <a:t>Rendered unfit for purpose:</a:t>
          </a:r>
          <a:endParaRPr lang="en-US" u="sng" dirty="0">
            <a:highlight>
              <a:srgbClr val="FFFF00"/>
            </a:highlight>
            <a:latin typeface="Arial" panose="020B0604020202020204" pitchFamily="34" charset="0"/>
            <a:cs typeface="Arial" panose="020B0604020202020204" pitchFamily="34" charset="0"/>
          </a:endParaRPr>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dirty="0">
              <a:latin typeface="Arial" panose="020B0604020202020204" pitchFamily="34" charset="0"/>
              <a:cs typeface="Arial" panose="020B0604020202020204" pitchFamily="34" charset="0"/>
            </a:rPr>
            <a:t>Must be interference with the property</a:t>
          </a:r>
          <a:endParaRPr lang="en-US" dirty="0">
            <a:latin typeface="Arial" panose="020B0604020202020204" pitchFamily="34" charset="0"/>
            <a:cs typeface="Arial" panose="020B0604020202020204" pitchFamily="34" charset="0"/>
          </a:endParaRPr>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latin typeface="Arial" panose="020B0604020202020204" pitchFamily="34" charset="0"/>
              <a:cs typeface="Arial" panose="020B0604020202020204" pitchFamily="34" charset="0"/>
            </a:rPr>
            <a:t>Lloyd v DPP [1992]</a:t>
          </a:r>
          <a:endParaRPr lang="en-US" dirty="0">
            <a:latin typeface="Arial" panose="020B0604020202020204" pitchFamily="34" charset="0"/>
            <a:cs typeface="Arial" panose="020B0604020202020204" pitchFamily="34" charset="0"/>
          </a:endParaRPr>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a:latin typeface="Arial" panose="020B0604020202020204" pitchFamily="34" charset="0"/>
              <a:cs typeface="Arial" panose="020B0604020202020204" pitchFamily="34" charset="0"/>
            </a:rPr>
            <a:t>Whitely [1991]</a:t>
          </a:r>
          <a:endParaRPr lang="en-US" dirty="0">
            <a:latin typeface="Arial" panose="020B0604020202020204" pitchFamily="34" charset="0"/>
            <a:cs typeface="Arial" panose="020B0604020202020204" pitchFamily="34" charset="0"/>
          </a:endParaRPr>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u="sng" dirty="0">
              <a:highlight>
                <a:srgbClr val="FFFF00"/>
              </a:highlight>
              <a:latin typeface="Arial" panose="020B0604020202020204" pitchFamily="34" charset="0"/>
              <a:cs typeface="Arial" panose="020B0604020202020204" pitchFamily="34" charset="0"/>
            </a:rPr>
            <a:t>Value impaired:</a:t>
          </a:r>
          <a:endParaRPr lang="en-US" u="sng" dirty="0">
            <a:highlight>
              <a:srgbClr val="FFFF00"/>
            </a:highlight>
            <a:latin typeface="Arial" panose="020B0604020202020204" pitchFamily="34" charset="0"/>
            <a:cs typeface="Arial" panose="020B0604020202020204" pitchFamily="34" charset="0"/>
          </a:endParaRPr>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dirty="0">
              <a:latin typeface="Arial" panose="020B0604020202020204" pitchFamily="34" charset="0"/>
              <a:cs typeface="Arial" panose="020B0604020202020204" pitchFamily="34" charset="0"/>
            </a:rPr>
            <a:t>Property need not be rendered useless and may still be fit for its purpose </a:t>
          </a:r>
          <a:r>
            <a:rPr lang="en-GB" b="1" dirty="0">
              <a:latin typeface="Arial" panose="020B0604020202020204" pitchFamily="34" charset="0"/>
              <a:cs typeface="Arial" panose="020B0604020202020204" pitchFamily="34" charset="0"/>
            </a:rPr>
            <a:t>(Roper v Knott [1898])</a:t>
          </a:r>
          <a:endParaRPr lang="en-US" dirty="0">
            <a:latin typeface="Arial" panose="020B0604020202020204" pitchFamily="34" charset="0"/>
            <a:cs typeface="Arial" panose="020B0604020202020204" pitchFamily="34" charset="0"/>
          </a:endParaRPr>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pt>
    <dgm:pt modelId="{B73CFCAB-714F-4F79-BC11-D90ECEE72B76}" type="pres">
      <dgm:prSet presAssocID="{CE612D9B-504C-4783-A53C-6B18AD829D95}" presName="parentText" presStyleLbl="node1" presStyleIdx="0" presStyleCnt="2">
        <dgm:presLayoutVars>
          <dgm:chMax val="0"/>
          <dgm:bulletEnabled val="1"/>
        </dgm:presLayoutVars>
      </dgm:prSet>
      <dgm:spPr/>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pt>
    <dgm:pt modelId="{CE59DD3A-C66F-4B38-8D6E-397C5E42584D}" type="pres">
      <dgm:prSet presAssocID="{58FE0BE8-D6DE-461E-AB4D-4943CC402AF4}" presName="parentText" presStyleLbl="node1" presStyleIdx="1" presStyleCnt="2">
        <dgm:presLayoutVars>
          <dgm:chMax val="0"/>
          <dgm:bulletEnabled val="1"/>
        </dgm:presLayoutVars>
      </dgm:prSet>
      <dgm:spPr/>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pt>
  </dgm:ptLst>
  <dgm:cxnLst>
    <dgm:cxn modelId="{2E12670A-9C86-47D6-B150-DA265C061ABC}" type="presOf" srcId="{58FE0BE8-D6DE-461E-AB4D-4943CC402AF4}" destId="{BDDA651D-FE87-420A-A1E4-3365B38B26B5}" srcOrd="0" destOrd="0"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7FC72D0E-8CB6-4E20-9C0A-9D848305469A}" srcId="{B4830F83-8E72-4D83-A4B5-2BB692CEE204}" destId="{58FE0BE8-D6DE-461E-AB4D-4943CC402AF4}" srcOrd="1" destOrd="0" parTransId="{ADAA9B31-871B-45F3-8C58-7BBA06A7DDCC}" sibTransId="{E434708B-43FE-430E-84A1-8CBA340DE863}"/>
    <dgm:cxn modelId="{F40C7D12-C7DC-4144-98B4-85B4B659C127}" srcId="{B4830F83-8E72-4D83-A4B5-2BB692CEE204}" destId="{CE612D9B-504C-4783-A53C-6B18AD829D95}" srcOrd="0" destOrd="0" parTransId="{FD64EA45-8DAF-43AA-845E-95DA4454AAED}" sibTransId="{CB11D2EC-A0DB-4840-85B9-CE9AAC730E9D}"/>
    <dgm:cxn modelId="{74CDD515-95AF-46FC-80BC-85D4B675847D}" srcId="{2723C4BA-6D3C-4889-BD13-2D2C8DE67379}" destId="{4ACD4433-DE05-4DCC-A7CA-33AABBEE9038}" srcOrd="6" destOrd="0" parTransId="{A0F1F25E-10C8-4228-A657-6471F1FB719A}" sibTransId="{636E422F-CD80-42D9-843E-2854B2591187}"/>
    <dgm:cxn modelId="{4125F015-DD59-4675-844C-D2AE5F50E12B}" srcId="{58FE0BE8-D6DE-461E-AB4D-4943CC402AF4}" destId="{7D938B1F-6D59-4E47-A61A-34136FD0CF05}" srcOrd="2" destOrd="0" parTransId="{45B077C8-538D-412F-9FE7-314610954730}" sibTransId="{08044FFA-E98F-496F-BEBB-D017C0FDFA56}"/>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F585992D-20CC-4CDF-9A00-FA68181774B1}" type="presOf" srcId="{1DDA761B-C6B4-409C-A5DF-843FBE8EC7E8}" destId="{78412FD5-4EF3-49BD-B160-FE7441DBA77A}" srcOrd="0" destOrd="9"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D101E83B-D44D-48CF-A40B-1F79EDFB1435}" type="presOf" srcId="{CE612D9B-504C-4783-A53C-6B18AD829D95}" destId="{C12FD6CE-ED79-48B1-A7D8-9FE8CEAE1222}" srcOrd="0" destOrd="0" presId="urn:microsoft.com/office/officeart/2005/8/layout/list1"/>
    <dgm:cxn modelId="{95E9283F-9F4F-4905-9440-0EF94AF52AFB}" type="presOf" srcId="{58FE0BE8-D6DE-461E-AB4D-4943CC402AF4}" destId="{CE59DD3A-C66F-4B38-8D6E-397C5E42584D}" srcOrd="1" destOrd="0" presId="urn:microsoft.com/office/officeart/2005/8/layout/list1"/>
    <dgm:cxn modelId="{CE7E6B40-4041-453D-ADA1-4E8FEC2D955C}" type="presOf" srcId="{29465B03-962F-4E6E-8D15-5D91CCE462D7}" destId="{78412FD5-4EF3-49BD-B160-FE7441DBA77A}" srcOrd="0" destOrd="1" presId="urn:microsoft.com/office/officeart/2005/8/layout/list1"/>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D9DE666-364B-49D0-9803-72E7A364DA8D}" srcId="{678A6D7A-B0FE-4BFF-9719-FB128B831298}" destId="{1DDA761B-C6B4-409C-A5DF-843FBE8EC7E8}" srcOrd="0" destOrd="0" parTransId="{01505492-150A-4733-9DD0-A8654E29D6B0}" sibTransId="{3D109D23-B4B5-4CBB-BC06-8270D448281A}"/>
    <dgm:cxn modelId="{F195EF49-1742-490F-8AC7-73E142AA7B8B}" srcId="{2723C4BA-6D3C-4889-BD13-2D2C8DE67379}" destId="{1F60F6B2-8EA4-430C-97BE-61F4CCA096C8}" srcOrd="2" destOrd="0" parTransId="{12704185-261D-4122-9767-6B895B59805E}" sibTransId="{D0493605-07B0-4725-858D-D55A260B0683}"/>
    <dgm:cxn modelId="{F5BEFE4B-312D-43E1-BEBC-22D63B2400D1}" srcId="{2723C4BA-6D3C-4889-BD13-2D2C8DE67379}" destId="{0D6EDEB8-6302-4FD1-837F-670FBD6807DC}" srcOrd="5" destOrd="0" parTransId="{35BB54C3-9A74-4101-9777-A0D89C16C686}" sibTransId="{CACD911E-BE4B-49E4-97D7-158FB7217FB4}"/>
    <dgm:cxn modelId="{FA314A6C-E064-49AD-8AAC-9D72D08057EB}" type="presOf" srcId="{4ACD4433-DE05-4DCC-A7CA-33AABBEE9038}" destId="{78412FD5-4EF3-49BD-B160-FE7441DBA77A}" srcOrd="0" destOrd="7" presId="urn:microsoft.com/office/officeart/2005/8/layout/list1"/>
    <dgm:cxn modelId="{B9E9424E-3A3F-4432-84BE-DD0B64069172}" srcId="{2723C4BA-6D3C-4889-BD13-2D2C8DE67379}" destId="{29465B03-962F-4E6E-8D15-5D91CCE462D7}" srcOrd="0" destOrd="0" parTransId="{EFED43D4-1C00-4C94-8B57-55B490E87D05}" sibTransId="{A4D238A4-8170-4543-A905-19486DCCE5AB}"/>
    <dgm:cxn modelId="{CD7F5C76-112F-4C8C-8B00-F19AE4AE691D}" type="presOf" srcId="{ABC2F5D9-264C-4780-9181-B9B8F0E226B3}" destId="{78412FD5-4EF3-49BD-B160-FE7441DBA77A}" srcOrd="0" destOrd="5" presId="urn:microsoft.com/office/officeart/2005/8/layout/list1"/>
    <dgm:cxn modelId="{B74B0259-C283-4D97-A24F-E09C098270EB}" type="presOf" srcId="{1F60F6B2-8EA4-430C-97BE-61F4CCA096C8}" destId="{78412FD5-4EF3-49BD-B160-FE7441DBA77A}" srcOrd="0" destOrd="3" presId="urn:microsoft.com/office/officeart/2005/8/layout/list1"/>
    <dgm:cxn modelId="{58761E7A-2899-4139-8AD0-14494F216341}" type="presOf" srcId="{E57ED76F-B593-496F-AE36-9FE6D6CE0EB3}" destId="{78412FD5-4EF3-49BD-B160-FE7441DBA77A}" srcOrd="0" destOrd="10" presId="urn:microsoft.com/office/officeart/2005/8/layout/list1"/>
    <dgm:cxn modelId="{9F603E7E-0846-495A-AF95-10023504655E}" type="presOf" srcId="{7D938B1F-6D59-4E47-A61A-34136FD0CF05}" destId="{78412FD5-4EF3-49BD-B160-FE7441DBA77A}" srcOrd="0" destOrd="12" presId="urn:microsoft.com/office/officeart/2005/8/layout/list1"/>
    <dgm:cxn modelId="{5EC2508A-FFB2-431A-BFB7-17F2590297CF}" type="presOf" srcId="{3E90EBB8-FAC9-498E-B0D4-58985B36B5D3}" destId="{78412FD5-4EF3-49BD-B160-FE7441DBA77A}" srcOrd="0" destOrd="4"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2B567691-F7F2-48CE-B9F9-849C0555DEA8}" type="presOf" srcId="{2723C4BA-6D3C-4889-BD13-2D2C8DE67379}" destId="{78412FD5-4EF3-49BD-B160-FE7441DBA77A}"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B764F0A2-51CE-4F0D-8111-396A4E3C903C}" type="presOf" srcId="{0D6EDEB8-6302-4FD1-837F-670FBD6807DC}" destId="{78412FD5-4EF3-49BD-B160-FE7441DBA77A}" srcOrd="0" destOrd="6" presId="urn:microsoft.com/office/officeart/2005/8/layout/list1"/>
    <dgm:cxn modelId="{022AEDA5-2FB5-4CB0-82C9-58151F3D4AE9}" type="presOf" srcId="{20ADE18D-AEB8-414D-9D0F-A97249755F29}" destId="{78412FD5-4EF3-49BD-B160-FE7441DBA77A}" srcOrd="0" destOrd="13"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363C23B4-E6AB-478D-8A58-7F897754D112}" type="presOf" srcId="{CE612D9B-504C-4783-A53C-6B18AD829D95}" destId="{B73CFCAB-714F-4F79-BC11-D90ECEE72B76}" srcOrd="1" destOrd="0"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DB7E9CCC-A191-4E3B-90BB-A18DF648E698}" srcId="{2723C4BA-6D3C-4889-BD13-2D2C8DE67379}" destId="{B790B844-87FE-4D20-8264-F9ABFE9A620D}" srcOrd="1" destOrd="0" parTransId="{262E6AAE-A56E-4536-8393-CB6F7DFD498F}" sibTransId="{15ECAE2C-A73C-4A2A-B1D2-35B78D004682}"/>
    <dgm:cxn modelId="{40C666F8-8748-4371-9847-1EE9B580FB52}" type="presOf" srcId="{B790B844-87FE-4D20-8264-F9ABFE9A620D}" destId="{78412FD5-4EF3-49BD-B160-FE7441DBA77A}" srcOrd="0" destOrd="2" presId="urn:microsoft.com/office/officeart/2005/8/layout/list1"/>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Physical damage: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May depend on the nature of the property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Morphitis</a:t>
          </a:r>
          <a:r>
            <a:rPr lang="en-GB" sz="1600" b="1" kern="1200" dirty="0">
              <a:latin typeface="Arial" panose="020B0604020202020204" pitchFamily="34" charset="0"/>
              <a:cs typeface="Arial" panose="020B0604020202020204" pitchFamily="34" charset="0"/>
            </a:rPr>
            <a:t> v Salmon [1990])</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Need only be slight </a:t>
          </a:r>
          <a:r>
            <a:rPr lang="en-GB" sz="1600" b="1" kern="1200" dirty="0">
              <a:latin typeface="Arial" panose="020B0604020202020204" pitchFamily="34" charset="0"/>
              <a:cs typeface="Arial" panose="020B0604020202020204" pitchFamily="34" charset="0"/>
            </a:rPr>
            <a:t>(</a:t>
          </a:r>
          <a:r>
            <a:rPr lang="en-GB" sz="1600" b="1" kern="1200" dirty="0" err="1">
              <a:latin typeface="Arial" panose="020B0604020202020204" pitchFamily="34" charset="0"/>
              <a:cs typeface="Arial" panose="020B0604020202020204" pitchFamily="34" charset="0"/>
            </a:rPr>
            <a:t>Gayford</a:t>
          </a:r>
          <a:r>
            <a:rPr lang="en-GB" sz="1600" b="1" kern="1200" dirty="0">
              <a:latin typeface="Arial" panose="020B0604020202020204" pitchFamily="34" charset="0"/>
              <a:cs typeface="Arial" panose="020B0604020202020204" pitchFamily="34" charset="0"/>
            </a:rPr>
            <a:t> v </a:t>
          </a:r>
          <a:r>
            <a:rPr lang="en-GB" sz="1600" b="1" kern="1200" dirty="0" err="1">
              <a:latin typeface="Arial" panose="020B0604020202020204" pitchFamily="34" charset="0"/>
              <a:cs typeface="Arial" panose="020B0604020202020204" pitchFamily="34" charset="0"/>
            </a:rPr>
            <a:t>Chouler</a:t>
          </a:r>
          <a:r>
            <a:rPr lang="en-GB" sz="1600" b="1" kern="1200" dirty="0">
              <a:latin typeface="Arial" panose="020B0604020202020204" pitchFamily="34" charset="0"/>
              <a:cs typeface="Arial" panose="020B0604020202020204" pitchFamily="34" charset="0"/>
            </a:rPr>
            <a:t> [1898])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Can be permanent or temporary </a:t>
          </a:r>
          <a:r>
            <a:rPr lang="en-GB" sz="1600" b="1" kern="1200" dirty="0">
              <a:latin typeface="Arial" panose="020B0604020202020204" pitchFamily="34" charset="0"/>
              <a:cs typeface="Arial" panose="020B0604020202020204" pitchFamily="34" charset="0"/>
            </a:rPr>
            <a:t>(Roe v </a:t>
          </a:r>
          <a:r>
            <a:rPr lang="en-GB" sz="1600" b="1" kern="1200" dirty="0" err="1">
              <a:latin typeface="Arial" panose="020B0604020202020204" pitchFamily="34" charset="0"/>
              <a:cs typeface="Arial" panose="020B0604020202020204" pitchFamily="34" charset="0"/>
            </a:rPr>
            <a:t>Kingerlee</a:t>
          </a:r>
          <a:r>
            <a:rPr lang="en-GB" sz="1600" b="1" kern="1200" dirty="0">
              <a:latin typeface="Arial" panose="020B0604020202020204" pitchFamily="34" charset="0"/>
              <a:cs typeface="Arial" panose="020B0604020202020204" pitchFamily="34" charset="0"/>
            </a:rPr>
            <a:t>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Hardman and Another v Chief Constable of Avon and Somerset Constabulary [1986]</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A (a juvenile) [1978]</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a:latin typeface="Arial" panose="020B0604020202020204" pitchFamily="34" charset="0"/>
              <a:cs typeface="Arial" panose="020B0604020202020204" pitchFamily="34" charset="0"/>
            </a:rPr>
            <a:t>Samuels v Stubbs [1972]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b="1" kern="1200" dirty="0" err="1">
              <a:latin typeface="Arial" panose="020B0604020202020204" pitchFamily="34" charset="0"/>
              <a:cs typeface="Arial" panose="020B0604020202020204" pitchFamily="34" charset="0"/>
            </a:rPr>
            <a:t>Fiak</a:t>
          </a:r>
          <a:r>
            <a:rPr lang="en-GB" sz="1600" b="1" kern="1200" dirty="0">
              <a:latin typeface="Arial" panose="020B0604020202020204" pitchFamily="34" charset="0"/>
              <a:cs typeface="Arial" panose="020B0604020202020204" pitchFamily="34" charset="0"/>
            </a:rPr>
            <a:t> [2005]</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Rendered unfit for purpose:</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Must be interference with the property</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Lloyd v DPP [1992]</a:t>
          </a:r>
          <a:endParaRPr lang="en-US" sz="1600" kern="1200" dirty="0">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Whitely [1991]</a:t>
          </a:r>
          <a:endParaRPr lang="en-US"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GB" sz="1600" u="sng" kern="1200" dirty="0">
              <a:highlight>
                <a:srgbClr val="FFFF00"/>
              </a:highlight>
              <a:latin typeface="Arial" panose="020B0604020202020204" pitchFamily="34" charset="0"/>
              <a:cs typeface="Arial" panose="020B0604020202020204" pitchFamily="34" charset="0"/>
            </a:rPr>
            <a:t>Value impaired:</a:t>
          </a:r>
          <a:endParaRPr lang="en-US" sz="1600" u="sng" kern="1200" dirty="0">
            <a:highlight>
              <a:srgbClr val="FFFF00"/>
            </a:highlight>
            <a:latin typeface="Arial" panose="020B0604020202020204" pitchFamily="34" charset="0"/>
            <a:cs typeface="Arial" panose="020B0604020202020204" pitchFamily="34" charset="0"/>
          </a:endParaRPr>
        </a:p>
        <a:p>
          <a:pPr marL="342900" lvl="2"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Property need not be rendered useless and may still be fit for its purpose </a:t>
          </a:r>
          <a:r>
            <a:rPr lang="en-GB" sz="1600" b="1" kern="1200" dirty="0">
              <a:latin typeface="Arial" panose="020B0604020202020204" pitchFamily="34" charset="0"/>
              <a:cs typeface="Arial" panose="020B0604020202020204" pitchFamily="34" charset="0"/>
            </a:rPr>
            <a:t>(Roper v Knott [1898])</a:t>
          </a:r>
          <a:endParaRPr lang="en-US" sz="1600" kern="1200" dirty="0">
            <a:latin typeface="Arial" panose="020B0604020202020204" pitchFamily="34" charset="0"/>
            <a:cs typeface="Arial" panose="020B0604020202020204" pitchFamily="34" charset="0"/>
          </a:endParaRPr>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marL="0" lvl="0" indent="0" algn="l" defTabSz="711200">
            <a:lnSpc>
              <a:spcPct val="90000"/>
            </a:lnSpc>
            <a:spcBef>
              <a:spcPct val="0"/>
            </a:spcBef>
            <a:spcAft>
              <a:spcPct val="35000"/>
            </a:spcAft>
            <a:buNone/>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21/11/2023</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A person who without lawful excuse destroys or damages any property belonging to another intending to destroy or damage any such property or being reckless as to whether any such property would be destroyed or damaged shall be guilty of an offence.’</a:t>
            </a:r>
          </a:p>
          <a:p>
            <a:endParaRPr lang="en-GB" dirty="0"/>
          </a:p>
          <a:p>
            <a:r>
              <a:rPr lang="en-GB" dirty="0"/>
              <a:t>The maximum sentence for this offence is three months’ imprisonment unless the value of the damage exceeds £5,000, in which case the maximum sentence is 10 years’ imprisonment.</a:t>
            </a:r>
          </a:p>
          <a:p>
            <a:endParaRPr lang="en-GB" dirty="0"/>
          </a:p>
          <a:p>
            <a:r>
              <a:rPr lang="en-GB" dirty="0"/>
              <a:t>The actus reus is made up of three elements. These are that D must have</a:t>
            </a:r>
          </a:p>
          <a:p>
            <a:endParaRPr lang="en-GB" dirty="0"/>
          </a:p>
          <a:p>
            <a:r>
              <a:rPr lang="en-GB" dirty="0"/>
              <a:t>destroyed or damaged</a:t>
            </a:r>
          </a:p>
          <a:p>
            <a:r>
              <a:rPr lang="en-GB" dirty="0"/>
              <a:t>property</a:t>
            </a:r>
          </a:p>
          <a:p>
            <a:r>
              <a:rPr lang="en-GB" dirty="0"/>
              <a:t>belonging to another.</a:t>
            </a:r>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a:t>
            </a:r>
            <a:r>
              <a:rPr lang="en-GB" baseline="0" dirty="0"/>
              <a:t> shows how criminal damage can take many forms, including licking a chicken, which is an example of criminal damage by reducing the value of the property</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meaning of property for criminal damage purposes is contained in s10(1) CDA 1971 and is similar but not identical to the definition of property for theft contained in s4 TA 1968. </a:t>
            </a:r>
          </a:p>
          <a:p>
            <a:r>
              <a:rPr lang="en-GB" baseline="0" dirty="0"/>
              <a:t>Property for criminal damage includes property of a tangible nature, whether real or personal. Land cannot be stolen, but can be criminally damaged.</a:t>
            </a:r>
          </a:p>
          <a:p>
            <a:r>
              <a:rPr lang="en-GB" baseline="0" dirty="0"/>
              <a:t>Wild creatures that have been tamed or are ordinarily kept in captivity, and creatures where they have been reduced to possession can be the subject of a charge.</a:t>
            </a:r>
          </a:p>
          <a:p>
            <a:endParaRPr lang="en-GB" baseline="0" dirty="0"/>
          </a:p>
          <a:p>
            <a:r>
              <a:rPr lang="en-GB" baseline="0" dirty="0"/>
              <a:t>The issue of wild creatures reduced to possession arose in Creswell v DPP; Currie v DPP [2006] where it was held that wild badgers  in the vicinity of traps put down by a government department were not property belonging to another for the purposes of criminal damage. This was because they had not been reduced to possession until they entered a trap. Before they entered the traps, the government department had no control over the badgers. Ds had damaged the traps then claimed that they had done so in order to protect the property (badgers). This argument failed.</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 does not commit a s1 offence where he destroys or</a:t>
            </a:r>
            <a:r>
              <a:rPr lang="en-GB" baseline="0" dirty="0"/>
              <a:t> damages his own property unless it is jointly owned. (exception may include offences under the Protection of Animals Act 1911).</a:t>
            </a:r>
          </a:p>
          <a:p>
            <a:endParaRPr lang="en-GB" baseline="0" dirty="0"/>
          </a:p>
          <a:p>
            <a:r>
              <a:rPr lang="en-GB" baseline="0" dirty="0"/>
              <a:t>CONDUCT</a:t>
            </a:r>
          </a:p>
          <a:p>
            <a:r>
              <a:rPr lang="en-GB" baseline="0" dirty="0"/>
              <a:t>The conduct that results in criminal damage does not need to be a positive act.</a:t>
            </a:r>
          </a:p>
          <a:p>
            <a:r>
              <a:rPr lang="en-GB" baseline="0" dirty="0"/>
              <a:t>In Miller [1983], D accidentally started a fire and then fell asleep, it was held that the D was guilty of criminal damage because the damage was caused by the failure to act. Once D had created the danger, he was under a duty to act in order to remedy the situation.</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Destroy – A building</a:t>
            </a:r>
            <a:r>
              <a:rPr lang="en-GB" baseline="0" dirty="0"/>
              <a:t> is destroyed if it is completely pulled down</a:t>
            </a:r>
          </a:p>
          <a:p>
            <a:endParaRPr lang="en-GB" baseline="0" dirty="0"/>
          </a:p>
          <a:p>
            <a:r>
              <a:rPr lang="en-GB" baseline="0" dirty="0"/>
              <a:t>DAMAGE</a:t>
            </a:r>
          </a:p>
          <a:p>
            <a:r>
              <a:rPr lang="en-GB" baseline="0" dirty="0"/>
              <a:t>Damage to property is often physical; perceived by the senses. Damage can also be established where the property is rendered unfit for its purpose, or where its value is reduced.</a:t>
            </a:r>
          </a:p>
          <a:p>
            <a:endParaRPr lang="en-GB" baseline="0" dirty="0"/>
          </a:p>
          <a:p>
            <a:pPr marL="222016" indent="-222016">
              <a:buAutoNum type="alphaLcParenR"/>
            </a:pPr>
            <a:r>
              <a:rPr lang="en-GB" baseline="0" dirty="0"/>
              <a:t>PHYSICAL DAMAGE</a:t>
            </a:r>
          </a:p>
          <a:p>
            <a:r>
              <a:rPr lang="en-GB" baseline="0" dirty="0"/>
              <a:t>Whether physical damage constitutes damage under the statute may depend on the nature of the property. If scaffolding is scratched it is not damaged, as this is something to be expected (</a:t>
            </a:r>
            <a:r>
              <a:rPr lang="en-GB" baseline="0" dirty="0" err="1"/>
              <a:t>Morphitis</a:t>
            </a:r>
            <a:r>
              <a:rPr lang="en-GB" baseline="0" dirty="0"/>
              <a:t> v Salmon 1990).</a:t>
            </a:r>
          </a:p>
          <a:p>
            <a:r>
              <a:rPr lang="en-GB" baseline="0" dirty="0"/>
              <a:t>Physical damage need only be slight as in </a:t>
            </a:r>
            <a:r>
              <a:rPr lang="en-GB" baseline="0" dirty="0" err="1"/>
              <a:t>Gayford</a:t>
            </a:r>
            <a:r>
              <a:rPr lang="en-GB" baseline="0" dirty="0"/>
              <a:t> v </a:t>
            </a:r>
            <a:r>
              <a:rPr lang="en-GB" baseline="0" dirty="0" err="1"/>
              <a:t>Chouler</a:t>
            </a:r>
            <a:r>
              <a:rPr lang="en-GB" baseline="0" dirty="0"/>
              <a:t> 1898 where grass was trampled down.</a:t>
            </a:r>
          </a:p>
          <a:p>
            <a:endParaRPr lang="en-GB" baseline="0" dirty="0"/>
          </a:p>
          <a:p>
            <a:r>
              <a:rPr lang="en-GB" baseline="0" dirty="0"/>
              <a:t>Physical damage can be permanent or temporary. In Roe v </a:t>
            </a:r>
            <a:r>
              <a:rPr lang="en-GB" baseline="0" dirty="0" err="1"/>
              <a:t>Kingerlee</a:t>
            </a:r>
            <a:r>
              <a:rPr lang="en-GB" baseline="0" dirty="0"/>
              <a:t> [1986] D smeared mud from his Wellington boots on to the wall of a police station cell. It cost £7 to clean. It was held that physical damage can be temporary provided V is put to some expense restoring the property to its previous condition.</a:t>
            </a:r>
          </a:p>
          <a:p>
            <a:endParaRPr lang="en-GB" baseline="0" dirty="0"/>
          </a:p>
          <a:p>
            <a:pPr lvl="0"/>
            <a:r>
              <a:rPr lang="en-GB" b="1" dirty="0">
                <a:latin typeface="Arial" panose="020B0604020202020204" pitchFamily="34" charset="0"/>
                <a:cs typeface="Arial" panose="020B0604020202020204" pitchFamily="34" charset="0"/>
              </a:rPr>
              <a:t>Hardman and Another v Chief Constable of Avon and Somerset Constabulary [1986] - </a:t>
            </a:r>
            <a:r>
              <a:rPr lang="en-GB" b="0" dirty="0">
                <a:latin typeface="Arial" panose="020B0604020202020204" pitchFamily="34" charset="0"/>
                <a:cs typeface="Arial" panose="020B0604020202020204" pitchFamily="34" charset="0"/>
              </a:rPr>
              <a:t>a Crown Court judge ruled that damage had occurred to a pavement where ‘expense and inconvenience’ had been incurred in cleaning it.</a:t>
            </a:r>
          </a:p>
          <a:p>
            <a:pPr lvl="0"/>
            <a:r>
              <a:rPr lang="en-GB" b="0" dirty="0">
                <a:latin typeface="Arial" panose="020B0604020202020204" pitchFamily="34" charset="0"/>
                <a:cs typeface="Arial" panose="020B0604020202020204" pitchFamily="34" charset="0"/>
              </a:rPr>
              <a:t>CND (Campaign for Nuclear Disarmament) protesters, to mark the fortieth anniversary of the dropping of the atomic bomb on Hiroshima, painted silhouettes on the pavement with water-soluble paint. The local authority had them removed with high pressure water jets. The defendants argued that the markings would have been erased by the weather and by people walking on them, and there had been no need for the local authority to go to the expense of using water jets. The court held that this was damage.</a:t>
            </a:r>
            <a:endParaRPr lang="en-US" b="0"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A (a juvenile) [1978] - A (a Juvenile) v R [1978] Crim LR 689, the defendant was acquitted of criminal damage after spitting on a police officer’s raincoat. The Crown Court judge ruled this was not damage as it could be wiped off with a damp cloth with very little effort. The result might have been different if the spit had landed on clothing that needed to be washed or dry cleaned to remove the stain.</a:t>
            </a:r>
            <a:endParaRPr lang="en-US"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Samuels v Stubbs [1972] - In Samuels v Stubbs (1972) D had jumped on a policeman’s cap, denting it. There was no evidence that it was not possible to return the cap to its original shape without any cost or real trouble. Even so the judge ruled that there was damage, as there was a ‘temporary functional derangement’ of the cap.</a:t>
            </a:r>
          </a:p>
          <a:p>
            <a:pPr lvl="0"/>
            <a:endParaRPr lang="en-GB" b="1"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In English cases under the Criminal Damage Act 1971, although it has been held that non-permanent damage can come within the definition of ‘damage’, the courts’ approach has tended to be based on whether it will require effort and expense to restore the property to its original condition, or whether the usefulness or value of the property has been impaired.</a:t>
            </a:r>
            <a:endParaRPr lang="en-US" dirty="0">
              <a:latin typeface="Arial" panose="020B0604020202020204" pitchFamily="34" charset="0"/>
              <a:cs typeface="Arial" panose="020B0604020202020204" pitchFamily="34" charset="0"/>
            </a:endParaRPr>
          </a:p>
          <a:p>
            <a:pPr lvl="0"/>
            <a:r>
              <a:rPr lang="en-GB" b="1" dirty="0" err="1">
                <a:latin typeface="Arial" panose="020B0604020202020204" pitchFamily="34" charset="0"/>
                <a:cs typeface="Arial" panose="020B0604020202020204" pitchFamily="34" charset="0"/>
              </a:rPr>
              <a:t>Fiak</a:t>
            </a:r>
            <a:r>
              <a:rPr lang="en-GB" b="1" dirty="0">
                <a:latin typeface="Arial" panose="020B0604020202020204" pitchFamily="34" charset="0"/>
                <a:cs typeface="Arial" panose="020B0604020202020204" pitchFamily="34" charset="0"/>
              </a:rPr>
              <a:t> [2005] -</a:t>
            </a:r>
          </a:p>
          <a:p>
            <a:pPr lvl="0"/>
            <a:r>
              <a:rPr lang="en-GB" b="1" dirty="0">
                <a:latin typeface="Arial" panose="020B0604020202020204" pitchFamily="34" charset="0"/>
                <a:cs typeface="Arial" panose="020B0604020202020204" pitchFamily="34" charset="0"/>
              </a:rPr>
              <a:t>D was arrested on suspicion of being in charge of a vehicle with an alcohol concentration above the prescribed limit and for assault on a police officer. He was taken to a police station and placed in a cell. He put a blanket down the toilet in the cell and flushed the toilet several times. This caused the toilet to overflow and flood the cell and two adjoining cells. The cells had to be cleaned and the blanket, although not visibly soiled, had to be cleaned and dried before it could be used again. This was held to be damage.</a:t>
            </a:r>
            <a:endParaRPr lang="en-US" dirty="0">
              <a:latin typeface="Arial" panose="020B0604020202020204" pitchFamily="34" charset="0"/>
              <a:cs typeface="Arial" panose="020B0604020202020204" pitchFamily="34" charset="0"/>
            </a:endParaRPr>
          </a:p>
          <a:p>
            <a:endParaRPr lang="en-GB" baseline="0" dirty="0"/>
          </a:p>
          <a:p>
            <a:endParaRPr lang="en-GB" baseline="0" dirty="0"/>
          </a:p>
          <a:p>
            <a:endParaRPr lang="en-GB" baseline="0" dirty="0"/>
          </a:p>
          <a:p>
            <a:r>
              <a:rPr lang="en-GB" baseline="0" dirty="0"/>
              <a:t>b) Rendered unfit for purpose</a:t>
            </a:r>
          </a:p>
          <a:p>
            <a:r>
              <a:rPr lang="en-GB" baseline="0" dirty="0"/>
              <a:t>Again this can be temporary or permanent, and may depend on the nature of the property. To be rendered unfit for purpose, there must be some interference with the property.</a:t>
            </a:r>
          </a:p>
          <a:p>
            <a:endParaRPr lang="en-GB" baseline="0" dirty="0"/>
          </a:p>
          <a:p>
            <a:r>
              <a:rPr lang="en-GB" baseline="0" dirty="0"/>
              <a:t>Lloyd v DPP [1992] –</a:t>
            </a:r>
            <a:r>
              <a:rPr lang="en-GB" b="0" i="0" dirty="0">
                <a:solidFill>
                  <a:srgbClr val="222222"/>
                </a:solidFill>
                <a:effectLst/>
                <a:latin typeface="Lora" pitchFamily="2" charset="0"/>
              </a:rPr>
              <a:t>Mr Lloyd had parked his car in a private car park with five large notices boards located at the entrance to and exit of this private car park positioned at eye-level for car drivers. All those notices warned that unauthorised vehicles would be immobilised. Mr Lloyd’s car was found clamped on his return. He contacted the security firm responsible for the clamping who required payment of andpound;25 to release Mr Lloyd’s car. Mr Lloyd refused to pay, but later returned and cut the two padlocks.</a:t>
            </a:r>
          </a:p>
          <a:p>
            <a:endParaRPr lang="en-GB" baseline="0" dirty="0"/>
          </a:p>
          <a:p>
            <a:endParaRPr lang="en-GB" baseline="0" dirty="0"/>
          </a:p>
          <a:p>
            <a:r>
              <a:rPr lang="en-GB" b="0" i="0" dirty="0">
                <a:solidFill>
                  <a:srgbClr val="444444"/>
                </a:solidFill>
                <a:effectLst/>
                <a:latin typeface="Lato" panose="020F0502020204030203" pitchFamily="34" charset="0"/>
              </a:rPr>
              <a:t>Whitely [1991] - The courts have construed the term liberally and included damage that is not permanent such as smearing mud on the walls of a police cell. Where the interference amounts to an impairment of the value or usefulness of the property to the owner, then the necessary damage is established - </a:t>
            </a:r>
            <a:r>
              <a:rPr lang="en-GB" b="0" i="1" dirty="0">
                <a:solidFill>
                  <a:srgbClr val="444444"/>
                </a:solidFill>
                <a:effectLst/>
                <a:latin typeface="Lato" panose="020F0502020204030203" pitchFamily="34" charset="0"/>
              </a:rPr>
              <a:t>R v </a:t>
            </a:r>
            <a:r>
              <a:rPr lang="en-GB" b="0" i="1" dirty="0" err="1">
                <a:solidFill>
                  <a:srgbClr val="444444"/>
                </a:solidFill>
                <a:effectLst/>
                <a:latin typeface="Lato" panose="020F0502020204030203" pitchFamily="34" charset="0"/>
              </a:rPr>
              <a:t>Whiteley</a:t>
            </a:r>
            <a:r>
              <a:rPr lang="en-GB" b="0" i="0" dirty="0">
                <a:solidFill>
                  <a:srgbClr val="444444"/>
                </a:solidFill>
                <a:effectLst/>
                <a:latin typeface="Lato" panose="020F0502020204030203" pitchFamily="34" charset="0"/>
              </a:rPr>
              <a:t> [1991] 93 Crim. App. R. 25.</a:t>
            </a:r>
            <a:endParaRPr lang="en-GB" baseline="0" dirty="0"/>
          </a:p>
          <a:p>
            <a:endParaRPr lang="en-GB" baseline="0" dirty="0"/>
          </a:p>
          <a:p>
            <a:endParaRPr lang="en-GB" baseline="0" dirty="0"/>
          </a:p>
          <a:p>
            <a:r>
              <a:rPr lang="en-GB" baseline="0" dirty="0"/>
              <a:t>c) Value impaired </a:t>
            </a:r>
          </a:p>
          <a:p>
            <a:r>
              <a:rPr lang="en-GB" baseline="0" dirty="0"/>
              <a:t>This impairment to value can be permanent or temporary and may depend on the nature of the impairment. There can be an impairment in value even though the property is still fit for purpose and not rendered useless as where water is added to beer (Roper v Knott 1898).</a:t>
            </a:r>
          </a:p>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620998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a:t>
            </a:r>
            <a:r>
              <a:rPr lang="en-GB" baseline="0" dirty="0"/>
              <a:t> s52 (a) and (b) defences require D to have held certain beliefs at the time of the damage destruction.</a:t>
            </a:r>
          </a:p>
          <a:p>
            <a:endParaRPr lang="en-GB" baseline="0" dirty="0"/>
          </a:p>
          <a:p>
            <a:r>
              <a:rPr lang="en-GB" dirty="0">
                <a:solidFill>
                  <a:srgbClr val="FF0000"/>
                </a:solidFill>
              </a:rPr>
              <a:t>s5(2)(a) – D believed that the person entitled to consent to the damage or destruction either had consented or would have consented:</a:t>
            </a:r>
          </a:p>
          <a:p>
            <a:pPr lvl="1"/>
            <a:r>
              <a:rPr lang="en-GB" dirty="0"/>
              <a:t>D must have </a:t>
            </a:r>
            <a:r>
              <a:rPr lang="en-GB" b="1" dirty="0"/>
              <a:t>honestly </a:t>
            </a:r>
            <a:r>
              <a:rPr lang="en-GB" dirty="0"/>
              <a:t>believed a certain person could and would have consented</a:t>
            </a:r>
          </a:p>
          <a:p>
            <a:pPr lvl="1"/>
            <a:r>
              <a:rPr lang="en-GB" dirty="0"/>
              <a:t>D may have an honest but unreasonable belief </a:t>
            </a:r>
            <a:r>
              <a:rPr lang="en-GB" dirty="0" err="1"/>
              <a:t>eg</a:t>
            </a:r>
            <a:r>
              <a:rPr lang="en-GB" dirty="0"/>
              <a:t> makes an unreasonable mistake</a:t>
            </a:r>
          </a:p>
          <a:p>
            <a:pPr lvl="1"/>
            <a:r>
              <a:rPr lang="en-GB" dirty="0"/>
              <a:t>D will act lawfully where:</a:t>
            </a:r>
          </a:p>
          <a:p>
            <a:pPr lvl="2"/>
            <a:r>
              <a:rPr lang="en-GB" dirty="0"/>
              <a:t>(A) mistakenly but honestly believes X was the person who could give consent to damage/destruction of the property</a:t>
            </a:r>
          </a:p>
          <a:p>
            <a:pPr lvl="2"/>
            <a:r>
              <a:rPr lang="en-GB" dirty="0"/>
              <a:t>(B) mistakenly but honestly believed that the person who could consent had told him to destroy/damage the property</a:t>
            </a:r>
          </a:p>
          <a:p>
            <a:pPr lvl="2"/>
            <a:r>
              <a:rPr lang="en-GB" dirty="0"/>
              <a:t>Denton [1982] D acted with lawful excuse where he honestly believed that his employer had encouraged</a:t>
            </a:r>
            <a:r>
              <a:rPr lang="en-GB" baseline="0" dirty="0"/>
              <a:t> him to destroy the employer’s mill in order to claim on an insurance policy.</a:t>
            </a:r>
            <a:endParaRPr lang="en-GB" dirty="0"/>
          </a:p>
          <a:p>
            <a:pPr lvl="2"/>
            <a:r>
              <a:rPr lang="en-GB" dirty="0"/>
              <a:t>(C) mistakenly but honestly believed that the person who could consent would have agreed to the destruction/damage of the property </a:t>
            </a:r>
            <a:r>
              <a:rPr lang="en-GB" b="1" dirty="0" err="1"/>
              <a:t>Jaggard</a:t>
            </a:r>
            <a:r>
              <a:rPr lang="en-GB" b="1" dirty="0"/>
              <a:t> v Dickinson [1980]- </a:t>
            </a:r>
            <a:r>
              <a:rPr lang="en-GB" b="0" dirty="0"/>
              <a:t>D</a:t>
            </a:r>
            <a:r>
              <a:rPr lang="en-GB" b="0" baseline="0" dirty="0"/>
              <a:t> who was drunk, went to a house which she honestly believed belonged to her friend, X and broke in via the window. The house did not belong to X. D was acquitted because she honestly believed that the person she thought could consent, X, would have no objection to her breaking into the house.</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Without lawful excuse</a:t>
            </a:r>
          </a:p>
          <a:p>
            <a:r>
              <a:rPr lang="en-GB"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lvl="1"/>
            <a:r>
              <a:rPr lang="en-GB" dirty="0"/>
              <a:t>(a) D believed that property was in need of protection</a:t>
            </a:r>
          </a:p>
          <a:p>
            <a:pPr lvl="2"/>
            <a:r>
              <a:rPr lang="en-GB" dirty="0"/>
              <a:t>D must have an honest belief that some property is in immediate need of protection </a:t>
            </a:r>
            <a:r>
              <a:rPr lang="en-GB" b="1" dirty="0"/>
              <a:t>Hill; Hall [1989]- Ds were convicted</a:t>
            </a:r>
            <a:r>
              <a:rPr lang="en-GB" b="1" baseline="0" dirty="0"/>
              <a:t> of possessing articles with intent to damage property s3 CDA 1971. D’s intention had been to cut the fence of a US naval base in the UK as part of their campaign for nuclear disarmament. Their claim of lawful excuse was based on the argument that local property was  being put at risk of a Soviet nuclear attack, by the presence of the base in the area. The Court of Appeal held that, as no reasonable person would hold such belief, it was highly unlikely that Ds honestly held it. The more unreasonable the belief that D claims to hold, the less likely it is that he honestly held it.</a:t>
            </a:r>
            <a:endParaRPr lang="en-GB" b="1" dirty="0"/>
          </a:p>
          <a:p>
            <a:pPr lvl="1"/>
            <a:r>
              <a:rPr lang="en-GB" dirty="0"/>
              <a:t>(b) D damaged/destroyed (other)property in order to protect property</a:t>
            </a:r>
          </a:p>
          <a:p>
            <a:pPr lvl="2"/>
            <a:r>
              <a:rPr lang="en-GB" dirty="0"/>
              <a:t>The jury will consider whether a reasonable person would have thought that D acted in order to protect property </a:t>
            </a:r>
            <a:r>
              <a:rPr lang="en-GB" b="1" dirty="0"/>
              <a:t>Hunt [1977], Hill; Hall [1989]</a:t>
            </a:r>
          </a:p>
          <a:p>
            <a:pPr lvl="2"/>
            <a:r>
              <a:rPr lang="en-GB" b="1" dirty="0"/>
              <a:t>In</a:t>
            </a:r>
            <a:r>
              <a:rPr lang="en-GB" b="1" baseline="0" dirty="0"/>
              <a:t> Hunt [1977] D set fire to some bedding because he wanted to draw attention to a defective fire alarm system. In applying an objective test, he had not acted in order to protect the property. </a:t>
            </a:r>
          </a:p>
          <a:p>
            <a:pPr lvl="2"/>
            <a:r>
              <a:rPr lang="en-GB" b="1" baseline="0" dirty="0"/>
              <a:t>In Hill/Hall 1989 the Court of Appeal held that Ds were not acting with the purpose of protecting property; their purpose was to encourage the Americans to leave the military base.</a:t>
            </a:r>
            <a:endParaRPr lang="en-GB" b="1" dirty="0"/>
          </a:p>
          <a:p>
            <a:pPr lvl="1"/>
            <a:r>
              <a:rPr lang="en-GB" dirty="0"/>
              <a:t>(c) D believed that the means used were reasonable</a:t>
            </a:r>
          </a:p>
          <a:p>
            <a:pPr lvl="2"/>
            <a:r>
              <a:rPr lang="en-GB" dirty="0"/>
              <a:t>Suffices that D honestly believed that the means of protection adopted were reasonable</a:t>
            </a:r>
          </a:p>
          <a:p>
            <a:pPr lvl="2"/>
            <a:r>
              <a:rPr lang="en-GB" dirty="0"/>
              <a:t>This is a subjective test; it suffices that D honestly believed that the means of</a:t>
            </a:r>
            <a:r>
              <a:rPr lang="en-GB" baseline="0" dirty="0"/>
              <a:t> protection adopted were reasonable. This may be difficult to establish if the means adopted were objectively unreasonable – for example, where excessive and unnecessary damage was caused.</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Gomez: only one right has to be assumed,</a:t>
            </a:r>
            <a:r>
              <a:rPr lang="en-GB" baseline="0" dirty="0"/>
              <a:t> here it is the right of possession.  The issue of consent must then be considered as the shop consents to customers putting sweets in the ‘pick and mix’ bags. Lawrence v Metropolitan police Commissioner [1971] it was held that an appropriation can occur despite the consent of the owner- the law is currently represented by Gomez [1993] HL held that the goods had been appropriated despite the Vs consent. M did appropriate the sweets.</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r>
              <a:rPr lang="en-GB" dirty="0"/>
              <a:t>INTENTION</a:t>
            </a:r>
          </a:p>
          <a:p>
            <a:r>
              <a:rPr lang="en-GB" dirty="0"/>
              <a:t>Intention can</a:t>
            </a:r>
            <a:r>
              <a:rPr lang="en-GB" baseline="0" dirty="0"/>
              <a:t> be direct or oblique, which means that it was either Ds purpose to damage or destroy the property, or barring all unforeseen circumstances, it was virtually certain that D’s conduct would destroy or damage property where D was aware of this.</a:t>
            </a:r>
          </a:p>
          <a:p>
            <a:endParaRPr lang="en-GB" baseline="0" dirty="0"/>
          </a:p>
          <a:p>
            <a:r>
              <a:rPr lang="en-GB" baseline="0" dirty="0"/>
              <a:t>The fact that D had a good motive is irrelevant, e.g. where D believes his actions improve the property.</a:t>
            </a:r>
          </a:p>
          <a:p>
            <a:endParaRPr lang="en-GB" baseline="0" dirty="0"/>
          </a:p>
          <a:p>
            <a:r>
              <a:rPr lang="en-GB" baseline="0" dirty="0"/>
              <a:t>2. RECKLESSNESS</a:t>
            </a:r>
          </a:p>
          <a:p>
            <a:r>
              <a:rPr lang="en-GB" baseline="0" dirty="0"/>
              <a:t>If the prosecution cannot prove D intentionally damaged/destroyed the property, it may still attempt to prove that D was reckless as to whether by his conduct, he would damage/destroy property.</a:t>
            </a:r>
          </a:p>
          <a:p>
            <a:r>
              <a:rPr lang="en-GB" baseline="0" dirty="0"/>
              <a:t>G and Another 2003: the test for subjective recklessness from Cunningham can be applied to criminal damage. This means that the D will only be convicted of reckless criminal damage if he realised the risk that his conduct may damage/destroy property but still unreasonably decided to take that risk.</a:t>
            </a:r>
          </a:p>
          <a:p>
            <a:r>
              <a:rPr lang="en-GB" baseline="0" dirty="0"/>
              <a:t>For example: if D drops a brick from a window down onto a busy road and the brick smashes a car windscreen, D will be subjectively reckless if he realised that the property might be damaged or destroyed.</a:t>
            </a:r>
          </a:p>
          <a:p>
            <a:endParaRPr lang="en-GB" baseline="0" dirty="0"/>
          </a:p>
          <a:p>
            <a:r>
              <a:rPr lang="en-GB" baseline="0" dirty="0"/>
              <a:t>KNOW OR BE RECKLESS TO THE FACT THAT THE DAMAGE OF DESTRUCTION IS TO PROPERTY BELONGING TO ANOTHER</a:t>
            </a:r>
          </a:p>
          <a:p>
            <a:r>
              <a:rPr lang="en-GB" baseline="0" dirty="0"/>
              <a:t>D must intend or be reckless to damaging or destroying the property of another.</a:t>
            </a:r>
          </a:p>
          <a:p>
            <a:r>
              <a:rPr lang="en-GB" baseline="0" dirty="0"/>
              <a:t>D is not guilty if he destroys or damages property of another under the mistaken belief that it is his own.</a:t>
            </a:r>
          </a:p>
          <a:p>
            <a:r>
              <a:rPr lang="en-GB" baseline="0" dirty="0"/>
              <a:t>Smith 1974: wiring, roof panels and floorboards installed by D tenant in his flat has become the property of the landlord. When D removed these items on termination of the tenancy, he damaged property belonging to another. D lacked the MR because he was under a mistaken but honest belief that the property was his own.</a:t>
            </a:r>
            <a:endParaRPr lang="en-GB" dirty="0"/>
          </a:p>
          <a:p>
            <a:pPr marL="0" indent="0">
              <a:buNone/>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a:t>
            </a:r>
          </a:p>
          <a:p>
            <a:r>
              <a:rPr lang="en-GB" dirty="0"/>
              <a:t>Bridge was clearly property belonging to another and there was no lawful</a:t>
            </a:r>
            <a:r>
              <a:rPr lang="en-GB" baseline="0" dirty="0"/>
              <a:t> excuse on the facts.</a:t>
            </a:r>
          </a:p>
          <a:p>
            <a:r>
              <a:rPr lang="en-GB" baseline="0" dirty="0"/>
              <a:t>Damage was caused even though it was ‘temporary’. This is damage provided the owner is put to expense in removing the damage. </a:t>
            </a:r>
          </a:p>
          <a:p>
            <a:endParaRPr lang="en-GB" baseline="0" dirty="0"/>
          </a:p>
          <a:p>
            <a:r>
              <a:rPr lang="en-GB" baseline="0" dirty="0"/>
              <a:t>MR</a:t>
            </a:r>
          </a:p>
          <a:p>
            <a:r>
              <a:rPr lang="en-GB" dirty="0"/>
              <a:t>F knew the bridge</a:t>
            </a:r>
            <a:r>
              <a:rPr lang="en-GB" baseline="0" dirty="0"/>
              <a:t> was property belonging to another but he will argue that it was not his purpose to cause damage as he believed the paint could be removed. His purpose was to show off to his friends.</a:t>
            </a:r>
          </a:p>
          <a:p>
            <a:r>
              <a:rPr lang="en-GB" baseline="0" dirty="0"/>
              <a:t>OBLIQUE INTENTION: Even if his result was a virtual certainty F was not aware of this.</a:t>
            </a:r>
          </a:p>
          <a:p>
            <a:r>
              <a:rPr lang="en-GB" baseline="0" dirty="0"/>
              <a:t>When considering recklessness, state that F was not aware of the risk of causing criminal damage because  of his honest mistake – F was not guilty of criminal damage.</a:t>
            </a:r>
            <a:endParaRPr lang="en-GB" dirty="0"/>
          </a:p>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 Criminal Damage Act 1971, which creates an aggravated offence of criminal damage, states:</a:t>
            </a:r>
          </a:p>
          <a:p>
            <a:endParaRPr lang="en-GB" dirty="0"/>
          </a:p>
          <a:p>
            <a:r>
              <a:rPr lang="en-GB" dirty="0"/>
              <a:t>SECTION</a:t>
            </a:r>
          </a:p>
          <a:p>
            <a:endParaRPr lang="en-GB" dirty="0"/>
          </a:p>
          <a:p>
            <a:r>
              <a:rPr lang="en-GB" dirty="0"/>
              <a:t>‘1(2) A person who without lawful excuse destroys or damages any property, whether belonging to himself or another –</a:t>
            </a:r>
          </a:p>
          <a:p>
            <a:r>
              <a:rPr lang="en-GB" dirty="0"/>
              <a:t>(a) intending to destroy or damage any property or being reckless as to whether any property would be destroyed or damaged; and</a:t>
            </a:r>
          </a:p>
          <a:p>
            <a:r>
              <a:rPr lang="en-GB" dirty="0"/>
              <a:t>(b) intending by the destruction or damage to endanger the life of another or being reckless as to whether the life of another would be thereby endangered; shall be guilty of an offence.’</a:t>
            </a:r>
          </a:p>
          <a:p>
            <a:r>
              <a:rPr lang="en-GB" dirty="0"/>
              <a:t>This offence is regarded as being much more serious than simple criminal damage and it carries a maximum sentence of life imprisonment.</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13</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Intention or recklessness as to endangering life</a:t>
            </a:r>
          </a:p>
          <a:p>
            <a:r>
              <a:rPr lang="en-GB" dirty="0"/>
              <a:t>D must intend or foresee a risk that life will be endangered by the destruction or damage and not by the act that causes the destruction or damage. In Steer [1988] AC 111, D fired shots at the windows and door of his former business partner, causing damage to the house. The Court of Appeal quashed his conviction as it held that any danger to life came from the bullets, not from any damage the bullets had caused to the windows or door. </a:t>
            </a:r>
          </a:p>
          <a:p>
            <a:endParaRPr lang="en-GB" dirty="0"/>
          </a:p>
          <a:p>
            <a:r>
              <a:rPr lang="en-GB" b="1" u="sng" dirty="0"/>
              <a:t>Life need not actually be endangered</a:t>
            </a:r>
          </a:p>
          <a:p>
            <a:r>
              <a:rPr lang="en-GB" dirty="0"/>
              <a:t>Life does not actually have to be endangered. In Parker [1993] Crim LR 856, D started a fire in a house in which he rented a room. His aim was to persuade the council to rehouse his landlady, which they had previously refused to do. Although no lives were actually in danger as both the house and the neighbouring property were unoccupied at the time, D was liable because the section does not require proof that a life was in fact endangered.</a:t>
            </a:r>
          </a:p>
          <a:p>
            <a:endParaRPr lang="en-GB" dirty="0"/>
          </a:p>
          <a:p>
            <a:endParaRPr lang="en-GB" dirty="0"/>
          </a:p>
          <a:p>
            <a:r>
              <a:rPr lang="en-GB" b="1" u="sng" dirty="0"/>
              <a:t>Own property</a:t>
            </a:r>
          </a:p>
          <a:p>
            <a:r>
              <a:rPr lang="en-GB" dirty="0"/>
              <a:t>Section 1(2) applies even where a defendant damages their own property. This can be justified in most situations, as a person cannot be allowed to damage their own property in a manner that creates a risk to life. In Maitland-Thomas [2013] EWCA Crim 1063, D, who lived in a block of flats, was convicted of aggravated arson (criminal damage by fire – see section 12.3) after setting fire to her own sofa, causing damage to her own flat. The offence was aggravated because D was held to have been reckless as to whether the damage to her property would endanger the lives of others, most obviously her neighbours.</a:t>
            </a:r>
          </a:p>
          <a:p>
            <a:endParaRPr lang="en-GB" dirty="0"/>
          </a:p>
          <a:p>
            <a:r>
              <a:rPr lang="en-GB" dirty="0"/>
              <a:t>However, the case of Merrick [1996] 1 Cr App R 130 shows that the section can operate harshly. D was employed by a householder to remove some old television cable. While doing this, D left the live cable exposed for about six minutes. The Court of Appeal upheld his conviction under s 1(2) of the 1971 Act. In this case the householder was using D as an agent, but if the householder had done the work personally it seems that he might equally have been guilty. The other anomaly shown by this case is that D was guilty only because he was removing old cable and ‘damaging’ it by this process. If he had been installing new wiring and left that exposed for six minutes it would have been difficult to argue that there was any damage, so he would not have been liable even though the action and the danger in both situations are the same.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995937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Intention and recklessness have the same meaning as for the basic offence (see section 12.1.4). This means that the Caldwell (1981) test for recklessness has been overruled and the prosecution must prove that the defendant either intended or was aware of a risk both that there the property would be destroyed or damaged and that life would be endangered.</a:t>
            </a:r>
          </a:p>
          <a:p>
            <a:endParaRPr lang="en-GB" dirty="0"/>
          </a:p>
          <a:p>
            <a:r>
              <a:rPr lang="en-GB" dirty="0"/>
              <a:t>The decision in R (Stephen Malcolm) (1984) 79 Cr App R 334, in which the Court of Appeal reluctantly followed the decision in Elliott v C (1983), must be taken to have been overruled. In that case the defendant was a 15-year-old boy who, with two friends, had thrown milk bottles filled with petrol at the outside wall of a neighbour’s ground-floor flat. These had caused sheets of flame which flashed across the window of the flat, endangering the lives of the occupants. D argued that he had not realised the risk, but the Court of Appeal held that the test was whether an ordinary prudent man would have appreciated the risk that life might be endangered. The question following G and another (2003) would be whether the defendant had appreciated the risk.</a:t>
            </a:r>
          </a:p>
          <a:p>
            <a:endParaRPr lang="en-GB" dirty="0"/>
          </a:p>
          <a:p>
            <a:r>
              <a:rPr lang="en-GB" dirty="0"/>
              <a:t>This was confirmed in Cooper [2004] EWCA Crim 1382 and Castle [2004] EWCA Crim 2758.</a:t>
            </a:r>
          </a:p>
          <a:p>
            <a:endParaRPr lang="en-GB" dirty="0"/>
          </a:p>
          <a:p>
            <a:r>
              <a:rPr lang="en-GB" dirty="0"/>
              <a:t>CASE EXAMPLE</a:t>
            </a:r>
          </a:p>
          <a:p>
            <a:endParaRPr lang="en-GB" dirty="0"/>
          </a:p>
          <a:p>
            <a:r>
              <a:rPr lang="en-GB" dirty="0"/>
              <a:t>Cooper [2004] EWCA Crim 1382</a:t>
            </a:r>
          </a:p>
          <a:p>
            <a:endParaRPr lang="en-GB" dirty="0"/>
          </a:p>
          <a:p>
            <a:r>
              <a:rPr lang="en-GB" dirty="0"/>
              <a:t>D, who lived in a hostel for people needing support for mental illness, set fire to his mattress and bedding. There was no serious damage. When asked by the police if it had crossed his mind that people might have been hurt, he replied ‘I don’t think, it did cross my mind a bit but nobody would have got hurt.’ He was charged with arson being reckless as to whether life would be endangered. The trial judge directed the jury in accordance with Caldwell. D was convicted but the conviction was quashed as the Court of Appeal held that the Caldwell test was no longer appropriate. The test for recklessness was subjective.</a:t>
            </a:r>
          </a:p>
        </p:txBody>
      </p:sp>
      <p:sp>
        <p:nvSpPr>
          <p:cNvPr id="4" name="Slide Number Placeholder 3"/>
          <p:cNvSpPr>
            <a:spLocks noGrp="1"/>
          </p:cNvSpPr>
          <p:nvPr>
            <p:ph type="sldNum" sz="quarter" idx="5"/>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4096715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basic CD s.1</a:t>
            </a:r>
          </a:p>
          <a:p>
            <a:r>
              <a:rPr lang="en-GB" dirty="0"/>
              <a:t>AR: Definitely destruction of property which belonged to someone else</a:t>
            </a:r>
          </a:p>
          <a:p>
            <a:pPr marL="171450" indent="-171450">
              <a:buFontTx/>
              <a:buChar char="-"/>
            </a:pPr>
            <a:r>
              <a:rPr lang="en-GB" dirty="0"/>
              <a:t>No lawful excuse applies</a:t>
            </a:r>
          </a:p>
          <a:p>
            <a:pPr marL="171450" indent="-171450">
              <a:buFontTx/>
              <a:buChar char="-"/>
            </a:pPr>
            <a:endParaRPr lang="en-GB" dirty="0"/>
          </a:p>
          <a:p>
            <a:pPr marL="0" indent="0">
              <a:buFontTx/>
              <a:buNone/>
            </a:pPr>
            <a:r>
              <a:rPr lang="en-GB" dirty="0"/>
              <a:t>MR: Kerry</a:t>
            </a:r>
          </a:p>
          <a:p>
            <a:pPr marL="0" indent="0">
              <a:buFontTx/>
              <a:buNone/>
            </a:pPr>
            <a:r>
              <a:rPr lang="en-GB" dirty="0"/>
              <a:t>DIRECT INTENTION – aim/purpose – purpose was to harm Rachel not to break the glass</a:t>
            </a:r>
          </a:p>
          <a:p>
            <a:pPr marL="0" indent="0">
              <a:buFontTx/>
              <a:buNone/>
            </a:pPr>
            <a:r>
              <a:rPr lang="en-GB" dirty="0"/>
              <a:t>INDIRECT INTENTION –</a:t>
            </a:r>
          </a:p>
          <a:p>
            <a:pPr marL="0" indent="0">
              <a:buFontTx/>
              <a:buNone/>
            </a:pPr>
            <a:r>
              <a:rPr lang="en-GB" dirty="0"/>
              <a:t>RECKLESSNESS – ‘Kerry was aware that the chemical might break the glass and endanger Rachels life but believed this would take half and hour to happen.</a:t>
            </a:r>
          </a:p>
          <a:p>
            <a:pPr marL="0" indent="0">
              <a:buFontTx/>
              <a:buNone/>
            </a:pPr>
            <a:r>
              <a:rPr lang="en-GB" dirty="0"/>
              <a:t> </a:t>
            </a:r>
          </a:p>
          <a:p>
            <a:pPr marL="0" indent="0">
              <a:buFontTx/>
              <a:buNone/>
            </a:pPr>
            <a:r>
              <a:rPr lang="en-GB" dirty="0"/>
              <a:t>s.2 CD</a:t>
            </a:r>
          </a:p>
          <a:p>
            <a:pPr marL="0" indent="0">
              <a:buFontTx/>
              <a:buNone/>
            </a:pPr>
            <a:r>
              <a:rPr lang="en-GB" dirty="0"/>
              <a:t>AR present from s1.</a:t>
            </a:r>
          </a:p>
          <a:p>
            <a:pPr marL="0" indent="0">
              <a:buFontTx/>
              <a:buNone/>
            </a:pPr>
            <a:r>
              <a:rPr lang="en-GB" dirty="0"/>
              <a:t>Q: Did Kerry have the ulterior intent to endanger life?</a:t>
            </a:r>
          </a:p>
          <a:p>
            <a:pPr marL="0" indent="0">
              <a:buFontTx/>
              <a:buNone/>
            </a:pPr>
            <a:endParaRPr lang="en-GB" dirty="0"/>
          </a:p>
          <a:p>
            <a:pPr marL="0" indent="0">
              <a:buFontTx/>
              <a:buNone/>
            </a:pPr>
            <a:r>
              <a:rPr lang="en-GB" dirty="0"/>
              <a:t>Direct</a:t>
            </a:r>
          </a:p>
          <a:p>
            <a:pPr marL="0" indent="0">
              <a:buFontTx/>
              <a:buNone/>
            </a:pPr>
            <a:r>
              <a:rPr lang="en-GB" dirty="0"/>
              <a:t>Indirect</a:t>
            </a:r>
          </a:p>
          <a:p>
            <a:pPr marL="0" indent="0">
              <a:buFontTx/>
              <a:buNone/>
            </a:pPr>
            <a:r>
              <a:rPr lang="en-GB" dirty="0"/>
              <a:t>Recklessness – K was aware that the glass might break and endanger life even though she was mistaken as to when this might happen.</a:t>
            </a:r>
          </a:p>
          <a:p>
            <a:pPr marL="0" indent="0">
              <a:buFontTx/>
              <a:buNone/>
            </a:pPr>
            <a:endParaRPr lang="en-GB" dirty="0"/>
          </a:p>
          <a:p>
            <a:pPr marL="0" indent="0">
              <a:buFontTx/>
              <a:buNone/>
            </a:pPr>
            <a:r>
              <a:rPr lang="en-GB" dirty="0"/>
              <a:t>= Guilty</a:t>
            </a:r>
          </a:p>
          <a:p>
            <a:pPr marL="0" indent="0">
              <a:buFontTx/>
              <a:buNone/>
            </a:pPr>
            <a:endParaRPr lang="en-GB" dirty="0"/>
          </a:p>
          <a:p>
            <a:pPr marL="0" indent="0">
              <a:buFontTx/>
              <a:buNone/>
            </a:pPr>
            <a:r>
              <a:rPr lang="en-GB" dirty="0"/>
              <a:t>N:B – Although Rachels life is in danger, there s no need to prove this (Dudley case).</a:t>
            </a:r>
          </a:p>
        </p:txBody>
      </p:sp>
      <p:sp>
        <p:nvSpPr>
          <p:cNvPr id="4" name="Slide Number Placeholder 3"/>
          <p:cNvSpPr>
            <a:spLocks noGrp="1"/>
          </p:cNvSpPr>
          <p:nvPr>
            <p:ph type="sldNum" sz="quarter" idx="10"/>
          </p:nvPr>
        </p:nvSpPr>
        <p:spPr/>
        <p:txBody>
          <a:bodyPr/>
          <a:lstStyle/>
          <a:p>
            <a:fld id="{822C4D0A-F94A-4C10-95CC-2DB2EC463302}" type="slidenum">
              <a:rPr lang="en-GB" smtClean="0"/>
              <a:t>16</a:t>
            </a:fld>
            <a:endParaRPr lang="en-GB"/>
          </a:p>
        </p:txBody>
      </p:sp>
    </p:spTree>
    <p:extLst>
      <p:ext uri="{BB962C8B-B14F-4D97-AF65-F5344CB8AC3E}">
        <p14:creationId xmlns:p14="http://schemas.microsoft.com/office/powerpoint/2010/main" val="27485097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solidFill>
                  <a:srgbClr val="003975"/>
                </a:solidFill>
                <a:effectLst/>
                <a:latin typeface="LinLibertine"/>
                <a:ea typeface="Times New Roman" panose="02020603050405020304" pitchFamily="18" charset="0"/>
                <a:cs typeface="Times New Roman" panose="02020603050405020304" pitchFamily="18" charset="0"/>
              </a:rPr>
              <a:t>12.3 Arson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Under s 1(3) Criminal Damage Act 1971, where an offence of either simple or aggravated criminal damage is committed by destroying or damaging property by fire, the defendant will be charged with arson. The maximum penalty for arson is life imprisonment.</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solidFill>
                  <a:srgbClr val="000000"/>
                </a:solidFill>
                <a:effectLst/>
                <a:latin typeface="LinLibertine"/>
                <a:ea typeface="Times New Roman" panose="02020603050405020304" pitchFamily="18" charset="0"/>
                <a:cs typeface="Times New Roman" panose="02020603050405020304" pitchFamily="18" charset="0"/>
              </a:rPr>
              <a:t>For simple arson, the prosecution must prove D destroyed or damaged another’s property by fire, intending or being reckless as to that destruction or damage. Where aggravated arson is charged, then it is additionally necessary for the prosecution to prove the defendant intended or was reckless as to whether life would be endangered by the damage or destruction by fire.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solidFill>
                  <a:srgbClr val="000000"/>
                </a:solidFill>
                <a:effectLst/>
                <a:latin typeface="LinLibertine"/>
                <a:ea typeface="Times New Roman" panose="02020603050405020304" pitchFamily="18" charset="0"/>
                <a:cs typeface="Times New Roman" panose="02020603050405020304" pitchFamily="18" charset="0"/>
              </a:rPr>
              <a:t>In </a:t>
            </a:r>
            <a:r>
              <a:rPr lang="en-GB" sz="1800" i="1" dirty="0">
                <a:solidFill>
                  <a:srgbClr val="000000"/>
                </a:solidFill>
                <a:effectLst/>
                <a:latin typeface="LinLibertine"/>
                <a:ea typeface="Times New Roman" panose="02020603050405020304" pitchFamily="18" charset="0"/>
                <a:cs typeface="Times New Roman" panose="02020603050405020304" pitchFamily="18" charset="0"/>
              </a:rPr>
              <a:t>Miller</a:t>
            </a:r>
            <a:r>
              <a:rPr lang="en-GB" sz="1800" dirty="0">
                <a:solidFill>
                  <a:srgbClr val="000000"/>
                </a:solidFill>
                <a:effectLst/>
                <a:latin typeface="LinLibertine"/>
                <a:ea typeface="Times New Roman" panose="02020603050405020304" pitchFamily="18" charset="0"/>
                <a:cs typeface="Times New Roman" panose="02020603050405020304" pitchFamily="18" charset="0"/>
              </a:rPr>
              <a:t> [1983] 2 AC 161; [1983] 2 WLR 539, the House of Lords held that arson could be committed by an omission. The defendant had created a dangerous situation by accidentally starting a fire, then failed </a:t>
            </a: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2C4D0A-F94A-4C10-95CC-2DB2EC463302}" type="slidenum">
              <a:rPr lang="en-GB" smtClean="0"/>
              <a:t>18</a:t>
            </a:fld>
            <a:endParaRPr lang="en-GB"/>
          </a:p>
        </p:txBody>
      </p:sp>
    </p:spTree>
    <p:extLst>
      <p:ext uri="{BB962C8B-B14F-4D97-AF65-F5344CB8AC3E}">
        <p14:creationId xmlns:p14="http://schemas.microsoft.com/office/powerpoint/2010/main" val="345196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Threats to destroy or damage property</a:t>
            </a:r>
          </a:p>
          <a:p>
            <a:r>
              <a:rPr lang="en-GB" dirty="0"/>
              <a:t>This is an offence against s 2 of the Criminal Damage Act 1971:</a:t>
            </a:r>
          </a:p>
          <a:p>
            <a:endParaRPr lang="en-GB" dirty="0"/>
          </a:p>
          <a:p>
            <a:r>
              <a:rPr lang="en-GB" dirty="0"/>
              <a:t>SECTION</a:t>
            </a:r>
          </a:p>
          <a:p>
            <a:endParaRPr lang="en-GB" dirty="0"/>
          </a:p>
          <a:p>
            <a:r>
              <a:rPr lang="en-GB" dirty="0"/>
              <a:t>‘2 A person who without lawful excuse makes to another a threat, intending that that other would fear it would be carried out –</a:t>
            </a:r>
          </a:p>
          <a:p>
            <a:r>
              <a:rPr lang="en-GB" dirty="0"/>
              <a:t>(a) to destroy or damage any property belonging to that other or a third person; or</a:t>
            </a:r>
          </a:p>
          <a:p>
            <a:r>
              <a:rPr lang="en-GB" dirty="0"/>
              <a:t>(b) to destroy or damage his own property in a way which he knows is likely to endanger the life of that other or a third person; shall be guilty of an offence.’</a:t>
            </a:r>
          </a:p>
          <a:p>
            <a:endParaRPr lang="en-GB" dirty="0"/>
          </a:p>
          <a:p>
            <a:r>
              <a:rPr lang="en-GB" dirty="0"/>
              <a:t>The threat is, therefore, of conduct which would be an offence under s 1 of the Act. However, there is a key difference in that the defendant must intend that the other would fear the threat would (or might) be carried out. Section 2 does not give any alternative of being reckless as to whether the other would fear the threat would be carried out. In </a:t>
            </a:r>
            <a:r>
              <a:rPr lang="en-GB" dirty="0" err="1"/>
              <a:t>Cakman</a:t>
            </a:r>
            <a:r>
              <a:rPr lang="en-GB" dirty="0"/>
              <a:t> and others [2002] EWCA Crim 500; [2002] 2 Cr App R 10, the defendants had occupied two of the ‘pods’ of the London Eye, demonstrating against human rights abuses in Turkey. They used an intercom to contact the operator of the wheel. They threatened to set fire to themselves if any attempt was made to storm the pods. Some of the protesters were seen to pour liquid over themselves. They were convicted of offences under s 2(a).</a:t>
            </a:r>
          </a:p>
          <a:p>
            <a:endParaRPr lang="en-GB" dirty="0"/>
          </a:p>
          <a:p>
            <a:r>
              <a:rPr lang="en-GB" dirty="0"/>
              <a:t>Quashing the convictions, the Court of Appeal held that it had to be proved that the defendant intended the person threatened would fear that the threat would be carried out. Unlike s 1, there is no mention of ‘recklessly’ in s 2, so recklessness as to causing such fear will not suffice. The Court of Appeal also pointed out that whether there was a threat to damage property had to be considered objectively, and it was not necessary to determine whether the person threatened in fact feared the threat would be carried out.</a:t>
            </a:r>
          </a:p>
          <a:p>
            <a:endParaRPr lang="en-GB" dirty="0"/>
          </a:p>
          <a:p>
            <a:r>
              <a:rPr lang="en-GB" dirty="0"/>
              <a:t>In </a:t>
            </a:r>
            <a:r>
              <a:rPr lang="en-GB" dirty="0" err="1"/>
              <a:t>Ankerson</a:t>
            </a:r>
            <a:r>
              <a:rPr lang="en-GB" dirty="0"/>
              <a:t> [2015] EWCA Crim 549, the Court of Appeal confirmed that the nature of the threat had to be considered objectively. It would not be enough for liability under s 2 if D’s threat ‘objectively viewed, is merely fanciful because then there would not be a real and genuine fear that the threat would be carried out’. Elias LJ explained the scope of s 2 as follows:</a:t>
            </a:r>
          </a:p>
          <a:p>
            <a:endParaRPr lang="en-GB" dirty="0"/>
          </a:p>
          <a:p>
            <a:r>
              <a:rPr lang="en-GB" dirty="0"/>
              <a:t>JUDGMENT</a:t>
            </a:r>
          </a:p>
          <a:p>
            <a:endParaRPr lang="en-GB" dirty="0"/>
          </a:p>
          <a:p>
            <a:r>
              <a:rPr lang="en-GB" dirty="0"/>
              <a:t>‘There is no material difference between a defendant who intends that the listener should fear that the threat will be carried out and one who intends that the listener should fear that it might be carried out. It seems to us that the critical word is “fear”. To fear that something will happen is not to be equated with a belief that it will happen. It is to be anxious about the possibility it will happen. That anxiety or fear arises where there is a risk that it might happen. So in our view it is enough if the intention is to create in the mind an objective listener the genuine fear that the threat might be carried out.’ (emphasis added)</a:t>
            </a:r>
          </a:p>
          <a:p>
            <a:endParaRPr lang="en-GB" dirty="0"/>
          </a:p>
          <a:p>
            <a:r>
              <a:rPr lang="en-GB" dirty="0"/>
              <a:t>CASE EXAMPLE</a:t>
            </a:r>
          </a:p>
          <a:p>
            <a:endParaRPr lang="en-GB" dirty="0"/>
          </a:p>
          <a:p>
            <a:r>
              <a:rPr lang="en-GB" dirty="0" err="1"/>
              <a:t>Ankerson</a:t>
            </a:r>
            <a:r>
              <a:rPr lang="en-GB" dirty="0"/>
              <a:t> [2015] EWCA Crim 549</a:t>
            </a:r>
          </a:p>
          <a:p>
            <a:endParaRPr lang="en-GB" dirty="0"/>
          </a:p>
          <a:p>
            <a:r>
              <a:rPr lang="en-GB" dirty="0"/>
              <a:t>D was separated from his partner, V, and had no contact with his four children. One day he went to his local council offices and spoke to social workers. During the meeting, he made threats to burn down V’s house regardless of whether the children were inside. He said he would go to the petrol station and fill cans with petrol to burn down the house and then burn himself. Both social workers believed that the threat was real and called the police. D was convicted under s 2 after the trial judge directed the jury that they could convict if satisfied that D intended the social workers to fear that he ‘might’ carry out the threat. D appealed, but the Court of Appeal upheld his conviction. The critical word in s 2 was ‘fear’, and the listener could have that fear even if she was not certain that the threat would be carried out.</a:t>
            </a:r>
          </a:p>
        </p:txBody>
      </p:sp>
      <p:sp>
        <p:nvSpPr>
          <p:cNvPr id="4" name="Slide Number Placeholder 3"/>
          <p:cNvSpPr>
            <a:spLocks noGrp="1"/>
          </p:cNvSpPr>
          <p:nvPr>
            <p:ph type="sldNum" sz="quarter" idx="5"/>
          </p:nvPr>
        </p:nvSpPr>
        <p:spPr/>
        <p:txBody>
          <a:bodyPr/>
          <a:lstStyle/>
          <a:p>
            <a:fld id="{822C4D0A-F94A-4C10-95CC-2DB2EC463302}" type="slidenum">
              <a:rPr lang="en-GB" smtClean="0"/>
              <a:t>19</a:t>
            </a:fld>
            <a:endParaRPr lang="en-GB"/>
          </a:p>
        </p:txBody>
      </p:sp>
    </p:spTree>
    <p:extLst>
      <p:ext uri="{BB962C8B-B14F-4D97-AF65-F5344CB8AC3E}">
        <p14:creationId xmlns:p14="http://schemas.microsoft.com/office/powerpoint/2010/main" val="13520156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21</a:t>
            </a:fld>
            <a:endParaRPr lang="en-GB"/>
          </a:p>
        </p:txBody>
      </p:sp>
    </p:spTree>
    <p:extLst>
      <p:ext uri="{BB962C8B-B14F-4D97-AF65-F5344CB8AC3E}">
        <p14:creationId xmlns:p14="http://schemas.microsoft.com/office/powerpoint/2010/main" val="16852423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the conduct that may give rise to an offence:</a:t>
            </a:r>
          </a:p>
          <a:p>
            <a:endParaRPr lang="en-GB" dirty="0"/>
          </a:p>
          <a:p>
            <a:r>
              <a:rPr lang="en-GB" dirty="0"/>
              <a:t>E knocks down </a:t>
            </a:r>
            <a:r>
              <a:rPr lang="en-GB" dirty="0" err="1"/>
              <a:t>nos</a:t>
            </a:r>
            <a:r>
              <a:rPr lang="en-GB" dirty="0"/>
              <a:t> 1, 3 and 5 and damages no 7 and may be liable for criminal damage. Since he does not seem to have taken any steps to check whether the houses were occupied, he may also be liable for aggravated criminal damage.</a:t>
            </a:r>
          </a:p>
          <a:p>
            <a:r>
              <a:rPr lang="en-GB" dirty="0"/>
              <a:t>Define simple criminal damage:</a:t>
            </a:r>
          </a:p>
          <a:p>
            <a:endParaRPr lang="en-GB" dirty="0"/>
          </a:p>
          <a:p>
            <a:r>
              <a:rPr lang="en-GB" dirty="0"/>
              <a:t>State definition of criminal damage in s 1(1) Criminal Damage Act 1971.</a:t>
            </a:r>
          </a:p>
          <a:p>
            <a:r>
              <a:rPr lang="en-GB" dirty="0"/>
              <a:t>Actus reus:</a:t>
            </a:r>
          </a:p>
          <a:p>
            <a:endParaRPr lang="en-GB" dirty="0"/>
          </a:p>
          <a:p>
            <a:r>
              <a:rPr lang="en-GB" dirty="0"/>
              <a:t>Explain that ‘destruction’ and ‘damage’ are not defined in the Act.</a:t>
            </a:r>
          </a:p>
          <a:p>
            <a:r>
              <a:rPr lang="en-GB" dirty="0"/>
              <a:t>However, E has clearly destroyed numbers 1, 3 and 5 by knocking them down.</a:t>
            </a:r>
          </a:p>
          <a:p>
            <a:r>
              <a:rPr lang="en-GB" dirty="0"/>
              <a:t>Property is damaged if effort and expense will be needed to restore the property to its previous state (</a:t>
            </a:r>
            <a:r>
              <a:rPr lang="en-GB" dirty="0" err="1"/>
              <a:t>Fiak</a:t>
            </a:r>
            <a:r>
              <a:rPr lang="en-GB" dirty="0"/>
              <a:t>).</a:t>
            </a:r>
          </a:p>
          <a:p>
            <a:r>
              <a:rPr lang="en-GB" dirty="0"/>
              <a:t>It will cost money and time to repair the collapsed wall, so E has also damaged no 7.</a:t>
            </a:r>
          </a:p>
          <a:p>
            <a:r>
              <a:rPr lang="en-GB" dirty="0"/>
              <a:t>Property means tangible property, including real property (s 10(1)).</a:t>
            </a:r>
          </a:p>
          <a:p>
            <a:r>
              <a:rPr lang="en-GB" dirty="0"/>
              <a:t>The houses are real property.</a:t>
            </a:r>
          </a:p>
          <a:p>
            <a:r>
              <a:rPr lang="en-GB" dirty="0"/>
              <a:t>Property belongs to any person having custody or control over it or a proprietary right or interest in it (s 10(2)).</a:t>
            </a:r>
          </a:p>
          <a:p>
            <a:r>
              <a:rPr lang="en-GB" dirty="0"/>
              <a:t>The local authority has control over, and a proprietary interest in, </a:t>
            </a:r>
            <a:r>
              <a:rPr lang="en-GB" dirty="0" err="1"/>
              <a:t>nos</a:t>
            </a:r>
            <a:r>
              <a:rPr lang="en-GB" dirty="0"/>
              <a:t> 1, 3 and 5. Hannah is in possession of, and has a proprietary interest in, no 7. All of the houses therefore belong to another.</a:t>
            </a:r>
          </a:p>
          <a:p>
            <a:r>
              <a:rPr lang="en-GB" dirty="0" err="1"/>
              <a:t>Mens</a:t>
            </a:r>
            <a:r>
              <a:rPr lang="en-GB" dirty="0"/>
              <a:t> rea:</a:t>
            </a:r>
          </a:p>
          <a:p>
            <a:endParaRPr lang="en-GB" dirty="0"/>
          </a:p>
          <a:p>
            <a:r>
              <a:rPr lang="en-GB" dirty="0"/>
              <a:t>Explain that D must intend or be subjectively reckless (R v G) as to destroying or damaging property belonging to another.</a:t>
            </a:r>
          </a:p>
          <a:p>
            <a:r>
              <a:rPr lang="en-GB" dirty="0"/>
              <a:t>E deliberately destroys </a:t>
            </a:r>
            <a:r>
              <a:rPr lang="en-GB" dirty="0" err="1"/>
              <a:t>nos</a:t>
            </a:r>
            <a:r>
              <a:rPr lang="en-GB" dirty="0"/>
              <a:t> 1, 3 and 5, so intends to destroy property belonging to another.</a:t>
            </a:r>
          </a:p>
          <a:p>
            <a:r>
              <a:rPr lang="en-GB" dirty="0"/>
              <a:t>E may not intend to damage no 7. He will be reckless if he foresaw a risk of damaging no 7 and took that risk.</a:t>
            </a:r>
          </a:p>
          <a:p>
            <a:r>
              <a:rPr lang="en-GB" dirty="0"/>
              <a:t>Lawful excuse:</a:t>
            </a:r>
          </a:p>
          <a:p>
            <a:endParaRPr lang="en-GB" dirty="0"/>
          </a:p>
          <a:p>
            <a:r>
              <a:rPr lang="en-GB" dirty="0"/>
              <a:t>A person has a lawful excuse if they genuinely believe they have consent to the damage or destruction of property.</a:t>
            </a:r>
          </a:p>
          <a:p>
            <a:r>
              <a:rPr lang="en-GB" dirty="0"/>
              <a:t>E has been told to knock down the houses by his employers. He believes he has their consent to the damage. E has a lawful excuse for destroying </a:t>
            </a:r>
            <a:r>
              <a:rPr lang="en-GB" dirty="0" err="1"/>
              <a:t>nos</a:t>
            </a:r>
            <a:r>
              <a:rPr lang="en-GB" dirty="0"/>
              <a:t> 1, 3 and 5.</a:t>
            </a:r>
          </a:p>
          <a:p>
            <a:r>
              <a:rPr lang="en-GB" dirty="0"/>
              <a:t>Once he becomes aware that H owns no 7, E no longer believes he has the owner’s consent to damage it, so he could not rely on lawful excuse in relation to the damage to the internal wall.</a:t>
            </a:r>
          </a:p>
          <a:p>
            <a:r>
              <a:rPr lang="en-GB" dirty="0"/>
              <a:t>Define aggravated criminal damage:</a:t>
            </a:r>
          </a:p>
          <a:p>
            <a:endParaRPr lang="en-GB" dirty="0"/>
          </a:p>
          <a:p>
            <a:r>
              <a:rPr lang="en-GB" dirty="0"/>
              <a:t>State definition of criminal damage in s 1(2) Criminal Damage Act 1971.</a:t>
            </a:r>
          </a:p>
          <a:p>
            <a:r>
              <a:rPr lang="en-GB" dirty="0"/>
              <a:t>Actus reus/</a:t>
            </a:r>
            <a:r>
              <a:rPr lang="en-GB" dirty="0" err="1"/>
              <a:t>mens</a:t>
            </a:r>
            <a:r>
              <a:rPr lang="en-GB" dirty="0"/>
              <a:t> rea:</a:t>
            </a:r>
          </a:p>
          <a:p>
            <a:endParaRPr lang="en-GB" dirty="0"/>
          </a:p>
          <a:p>
            <a:r>
              <a:rPr lang="en-GB" dirty="0"/>
              <a:t>Explain that aggravated criminal damage requires proof that D intended or was subjectively reckless as to endangering life by the destruction or damage.</a:t>
            </a:r>
          </a:p>
          <a:p>
            <a:r>
              <a:rPr lang="en-GB" dirty="0"/>
              <a:t>E did not intend to endanger life. If he gave no thought to the possibility that the houses might be occupied, he would not be reckless either (Cooper; Castle).</a:t>
            </a:r>
          </a:p>
          <a:p>
            <a:r>
              <a:rPr lang="en-GB" dirty="0"/>
              <a:t>When E becomes aware no 7 is occupied, he appears to be aware of a risk to the life of H and anyone else who might be inside. He takes that risk by continuing to demolish no 5.</a:t>
            </a:r>
          </a:p>
          <a:p>
            <a:r>
              <a:rPr lang="en-GB" dirty="0"/>
              <a:t>Life does not actually have to be endangered (Parker), so it is irrelevant that H is unharmed.</a:t>
            </a:r>
          </a:p>
          <a:p>
            <a:r>
              <a:rPr lang="en-GB" dirty="0"/>
              <a:t>Lawful excuse:</a:t>
            </a:r>
          </a:p>
          <a:p>
            <a:endParaRPr lang="en-GB" dirty="0"/>
          </a:p>
          <a:p>
            <a:r>
              <a:rPr lang="en-GB" dirty="0"/>
              <a:t>The lawful excuses in s 5 do not apply to aggravated criminal damage.</a:t>
            </a:r>
          </a:p>
        </p:txBody>
      </p:sp>
      <p:sp>
        <p:nvSpPr>
          <p:cNvPr id="4" name="Slide Number Placeholder 3"/>
          <p:cNvSpPr>
            <a:spLocks noGrp="1"/>
          </p:cNvSpPr>
          <p:nvPr>
            <p:ph type="sldNum" sz="quarter" idx="5"/>
          </p:nvPr>
        </p:nvSpPr>
        <p:spPr/>
        <p:txBody>
          <a:bodyPr/>
          <a:lstStyle/>
          <a:p>
            <a:fld id="{822C4D0A-F94A-4C10-95CC-2DB2EC463302}" type="slidenum">
              <a:rPr lang="en-GB" smtClean="0"/>
              <a:t>22</a:t>
            </a:fld>
            <a:endParaRPr lang="en-GB"/>
          </a:p>
        </p:txBody>
      </p:sp>
    </p:spTree>
    <p:extLst>
      <p:ext uri="{BB962C8B-B14F-4D97-AF65-F5344CB8AC3E}">
        <p14:creationId xmlns:p14="http://schemas.microsoft.com/office/powerpoint/2010/main" val="13119251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21/11/2023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21/11/2023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21/11/2023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21/11/2023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21/11/2023</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21/11/2023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21/11/2023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video" Target="https://www.youtube.com/embed/-4TfT1ufADw?feature=oembed" TargetMode="External"/><Relationship Id="rId7" Type="http://schemas.openxmlformats.org/officeDocument/2006/relationships/image" Target="../media/image3.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www.walesonline.co.uk/news/wales-news/arson-attack-flat-woman-dangerous-26237040"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2804858"/>
      </p:ext>
    </p:extLst>
  </p:cSld>
  <p:clrMapOvr>
    <a:masterClrMapping/>
  </p:clrMapOvr>
  <mc:AlternateContent xmlns:mc="http://schemas.openxmlformats.org/markup-compatibility/2006" xmlns:p14="http://schemas.microsoft.com/office/powerpoint/2010/main">
    <mc:Choice Requires="p14">
      <p:transition spd="slow" p14:dur="2000" advTm="22757"/>
    </mc:Choice>
    <mc:Fallback xmlns="">
      <p:transition spd="slow" advTm="2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5332752"/>
          </a:xfrm>
        </p:spPr>
        <p:txBody>
          <a:bodyPr anchor="ctr">
            <a:normAutofit/>
          </a:bodyPr>
          <a:lstStyle/>
          <a:p>
            <a:pPr>
              <a:lnSpc>
                <a:spcPct val="90000"/>
              </a:lnSpc>
            </a:pPr>
            <a:r>
              <a:rPr lang="en-GB" dirty="0">
                <a:latin typeface="Arial" panose="020B0604020202020204" pitchFamily="34" charset="0"/>
                <a:cs typeface="Arial" panose="020B0604020202020204" pitchFamily="34" charset="0"/>
              </a:rPr>
              <a:t>The basic offence is defined in s1(1) Criminal Damage Act 1971:</a:t>
            </a:r>
          </a:p>
          <a:p>
            <a:pPr lvl="1">
              <a:lnSpc>
                <a:spcPct val="90000"/>
              </a:lnSpc>
            </a:pPr>
            <a:r>
              <a:rPr lang="en-GB" sz="1800" i="1" dirty="0">
                <a:latin typeface="Arial" panose="020B0604020202020204" pitchFamily="34" charset="0"/>
                <a:cs typeface="Arial" panose="020B0604020202020204" pitchFamily="34" charset="0"/>
              </a:rPr>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800" i="1"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The elements of the offence are:</a:t>
            </a:r>
          </a:p>
          <a:p>
            <a:pPr lvl="1">
              <a:lnSpc>
                <a:spcPct val="90000"/>
              </a:lnSpc>
            </a:pPr>
            <a:r>
              <a:rPr lang="en-GB" sz="1800" dirty="0">
                <a:latin typeface="Arial" panose="020B0604020202020204" pitchFamily="34" charset="0"/>
                <a:cs typeface="Arial" panose="020B0604020202020204" pitchFamily="34" charset="0"/>
              </a:rPr>
              <a:t>There is property</a:t>
            </a:r>
          </a:p>
          <a:p>
            <a:pPr lvl="1">
              <a:lnSpc>
                <a:spcPct val="90000"/>
              </a:lnSpc>
            </a:pPr>
            <a:r>
              <a:rPr lang="en-GB" sz="1800" dirty="0">
                <a:latin typeface="Arial" panose="020B0604020202020204" pitchFamily="34" charset="0"/>
                <a:cs typeface="Arial" panose="020B0604020202020204" pitchFamily="34" charset="0"/>
              </a:rPr>
              <a:t>That belongs to another</a:t>
            </a:r>
          </a:p>
          <a:p>
            <a:pPr lvl="1">
              <a:lnSpc>
                <a:spcPct val="90000"/>
              </a:lnSpc>
            </a:pPr>
            <a:r>
              <a:rPr lang="en-GB" sz="1800" dirty="0">
                <a:latin typeface="Arial" panose="020B0604020202020204" pitchFamily="34" charset="0"/>
                <a:cs typeface="Arial" panose="020B0604020202020204" pitchFamily="34" charset="0"/>
              </a:rPr>
              <a:t>D’s conduct</a:t>
            </a:r>
          </a:p>
          <a:p>
            <a:pPr lvl="1">
              <a:lnSpc>
                <a:spcPct val="90000"/>
              </a:lnSpc>
            </a:pPr>
            <a:r>
              <a:rPr lang="en-GB" sz="1800" dirty="0">
                <a:latin typeface="Arial" panose="020B0604020202020204" pitchFamily="34" charset="0"/>
                <a:cs typeface="Arial" panose="020B0604020202020204" pitchFamily="34" charset="0"/>
              </a:rPr>
              <a:t>Destroys or damages the property</a:t>
            </a:r>
          </a:p>
          <a:p>
            <a:pPr lvl="1">
              <a:lnSpc>
                <a:spcPct val="90000"/>
              </a:lnSpc>
            </a:pPr>
            <a:r>
              <a:rPr lang="en-GB" sz="1800" dirty="0">
                <a:latin typeface="Arial" panose="020B0604020202020204" pitchFamily="34" charset="0"/>
                <a:cs typeface="Arial" panose="020B0604020202020204" pitchFamily="34" charset="0"/>
              </a:rPr>
              <a:t>D does not have a lawful excuse</a:t>
            </a:r>
          </a:p>
          <a:p>
            <a:pPr lvl="1">
              <a:lnSpc>
                <a:spcPct val="90000"/>
              </a:lnSpc>
            </a:pPr>
            <a:r>
              <a:rPr lang="en-GB" sz="1800" dirty="0">
                <a:latin typeface="Arial" panose="020B0604020202020204" pitchFamily="34" charset="0"/>
                <a:cs typeface="Arial" panose="020B0604020202020204" pitchFamily="34" charset="0"/>
              </a:rPr>
              <a:t>D intends or is reckless to destroying or damaging property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404227"/>
      </p:ext>
    </p:extLst>
  </p:cSld>
  <p:clrMapOvr>
    <a:masterClrMapping/>
  </p:clrMapOvr>
  <mc:AlternateContent xmlns:mc="http://schemas.openxmlformats.org/markup-compatibility/2006" xmlns:p14="http://schemas.microsoft.com/office/powerpoint/2010/main">
    <mc:Choice Requires="p14">
      <p:transition spd="slow" p14:dur="2000" advTm="65775"/>
    </mc:Choice>
    <mc:Fallback xmlns="">
      <p:transition spd="slow" advTm="6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pic>
        <p:nvPicPr>
          <p:cNvPr id="3" name="Online Media 2" title="Shop worker licks chicken">
            <a:hlinkClick r:id="" action="ppaction://media"/>
            <a:extLst>
              <a:ext uri="{FF2B5EF4-FFF2-40B4-BE49-F238E27FC236}">
                <a16:creationId xmlns:a16="http://schemas.microsoft.com/office/drawing/2014/main" id="{DD6EA31D-4D52-3CC6-8EB5-223BDF1D50A2}"/>
              </a:ext>
            </a:extLst>
          </p:cNvPr>
          <p:cNvPicPr>
            <a:picLocks noRot="1" noChangeAspect="1"/>
          </p:cNvPicPr>
          <p:nvPr>
            <a:videoFile r:link="rId3"/>
          </p:nvPr>
        </p:nvPicPr>
        <p:blipFill>
          <a:blip r:embed="rId7"/>
          <a:stretch>
            <a:fillRect/>
          </a:stretch>
        </p:blipFill>
        <p:spPr>
          <a:xfrm>
            <a:off x="1096030" y="574963"/>
            <a:ext cx="10346717" cy="5845895"/>
          </a:xfrm>
          <a:prstGeom prst="rect">
            <a:avLst/>
          </a:prstGeom>
          <a:ln>
            <a:noFill/>
          </a:ln>
          <a:effectLst>
            <a:softEdge rad="112500"/>
          </a:effectLst>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xmlns:p14="http://schemas.microsoft.com/office/powerpoint/2010/main">
    <mc:Choice Requires="p14">
      <p:transition spd="slow" p14:dur="2000" advTm="66753"/>
    </mc:Choice>
    <mc:Fallback xmlns="">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video>
              <p:cMediaNode vol="80000">
                <p:cTn id="12" fill="hold" display="0">
                  <p:stCondLst>
                    <p:cond delay="indefinite"/>
                  </p:stCondLst>
                </p:cTn>
                <p:tgtEl>
                  <p:spTgt spid="3"/>
                </p:tgtEl>
              </p:cMediaNode>
            </p:video>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5"/>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6"/>
          <a:srcRect t="19315" r="1" b="7061"/>
          <a:stretch/>
        </p:blipFill>
        <p:spPr>
          <a:xfrm>
            <a:off x="7528308" y="3437472"/>
            <a:ext cx="4657341" cy="342899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xmlns:p14="http://schemas.microsoft.com/office/powerpoint/2010/main">
    <mc:Choice Requires="p14">
      <p:transition spd="slow" p14:dur="2000" advTm="193990"/>
    </mc:Choice>
    <mc:Fallback xmlns="">
      <p:transition spd="slow" advTm="19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5"/>
          <a:srcRect l="19627" r="19625" b="-2"/>
          <a:stretch/>
        </p:blipFill>
        <p:spPr>
          <a:xfrm>
            <a:off x="677334" y="2159331"/>
            <a:ext cx="3144597"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xmlns:p14="http://schemas.microsoft.com/office/powerpoint/2010/main">
    <mc:Choice Requires="p14">
      <p:transition spd="slow" p14:dur="2000" advTm="127044"/>
    </mc:Choice>
    <mc:Fallback xmlns="">
      <p:transition spd="slow" advTm="1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3480281515"/>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7DF6CBA8-C7CD-4636-A29D-640D00641FC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40780601"/>
      </p:ext>
    </p:extLst>
  </p:cSld>
  <p:clrMapOvr>
    <a:masterClrMapping/>
  </p:clrMapOvr>
  <mc:AlternateContent xmlns:mc="http://schemas.openxmlformats.org/markup-compatibility/2006" xmlns:p14="http://schemas.microsoft.com/office/powerpoint/2010/main">
    <mc:Choice Requires="p14">
      <p:transition spd="slow" p14:dur="2000" advTm="292258"/>
    </mc:Choice>
    <mc:Fallback xmlns="">
      <p:transition spd="slow" advTm="292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CC68-618F-31CE-59AE-77CFAD838990}"/>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1958C96-85F6-76D2-7D08-EAB862C5CABA}"/>
              </a:ext>
            </a:extLst>
          </p:cNvPr>
          <p:cNvSpPr>
            <a:spLocks noGrp="1"/>
          </p:cNvSpPr>
          <p:nvPr>
            <p:ph idx="1"/>
          </p:nvPr>
        </p:nvSpPr>
        <p:spPr>
          <a:xfrm>
            <a:off x="414098" y="921327"/>
            <a:ext cx="10087648" cy="5015346"/>
          </a:xfrm>
        </p:spPr>
        <p:txBody>
          <a:bodyPr>
            <a:normAutofit fontScale="70000" lnSpcReduction="20000"/>
          </a:bodyPr>
          <a:lstStyle/>
          <a:p>
            <a:pPr marL="0" indent="0">
              <a:buNone/>
            </a:pPr>
            <a:endParaRPr lang="en-GB" sz="2000" b="1" dirty="0"/>
          </a:p>
          <a:p>
            <a:endParaRPr lang="en-GB" sz="2600" b="1" dirty="0"/>
          </a:p>
          <a:p>
            <a:pPr marL="0" indent="0">
              <a:buNone/>
            </a:pPr>
            <a:r>
              <a:rPr lang="en-GB" sz="3400" b="1" dirty="0"/>
              <a:t>Explain whether there is ‘damage’ within the meaning of the Criminal Damage Act 1971 in each of the following situations.</a:t>
            </a:r>
          </a:p>
          <a:p>
            <a:pPr marL="0" indent="0">
              <a:buNone/>
            </a:pPr>
            <a:endParaRPr lang="en-GB" sz="3400" dirty="0"/>
          </a:p>
          <a:p>
            <a:r>
              <a:rPr lang="en-GB" sz="3400" dirty="0"/>
              <a:t>Aisha throws a bucket of clean water over Bess. The water thoroughly wets Bess’s jacket and skirt. Would it make any difference to your answer if the water was muddy?</a:t>
            </a:r>
          </a:p>
          <a:p>
            <a:r>
              <a:rPr lang="en-GB" sz="3400" dirty="0"/>
              <a:t>Conrad writes on the brick wall of the local town hall with white chalk.</a:t>
            </a:r>
          </a:p>
          <a:p>
            <a:r>
              <a:rPr lang="en-GB" sz="3400" dirty="0"/>
              <a:t>Dan is working on a construction site. He throws a spanner down. It hits a wall which is being constructed and causes a small piece of brick to chip off. The spanner also hits a scaffolding post and causes a small dent in it.</a:t>
            </a:r>
          </a:p>
        </p:txBody>
      </p:sp>
    </p:spTree>
    <p:extLst>
      <p:ext uri="{BB962C8B-B14F-4D97-AF65-F5344CB8AC3E}">
        <p14:creationId xmlns:p14="http://schemas.microsoft.com/office/powerpoint/2010/main" val="29989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a:t>eg</a:t>
            </a:r>
            <a:r>
              <a:rPr lang="en-GB" sz="1800" dirty="0"/>
              <a:t>. 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09441"/>
      </p:ext>
    </p:extLst>
  </p:cSld>
  <p:clrMapOvr>
    <a:masterClrMapping/>
  </p:clrMapOvr>
  <mc:AlternateContent xmlns:mc="http://schemas.openxmlformats.org/markup-compatibility/2006" xmlns:p14="http://schemas.microsoft.com/office/powerpoint/2010/main">
    <mc:Choice Requires="p14">
      <p:transition spd="slow" p14:dur="2000" advTm="238151"/>
    </mc:Choice>
    <mc:Fallback xmlns="">
      <p:transition spd="slow" advTm="23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100730"/>
      </p:ext>
    </p:extLst>
  </p:cSld>
  <p:clrMapOvr>
    <a:masterClrMapping/>
  </p:clrMapOvr>
  <mc:AlternateContent xmlns:mc="http://schemas.openxmlformats.org/markup-compatibility/2006" xmlns:p14="http://schemas.microsoft.com/office/powerpoint/2010/main">
    <mc:Choice Requires="p14">
      <p:transition spd="slow" p14:dur="2000" advTm="398875"/>
    </mc:Choice>
    <mc:Fallback xmlns="">
      <p:transition spd="slow" advTm="39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5"/>
          <a:srcRect l="9194" r="17698" b="-2"/>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xmlns:p14="http://schemas.microsoft.com/office/powerpoint/2010/main">
    <mc:Choice Requires="p14">
      <p:transition spd="slow" p14:dur="2000" advTm="153740"/>
    </mc:Choice>
    <mc:Fallback xmlns="">
      <p:transition spd="slow" advTm="15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lnSpcReduction="10000"/>
          </a:bodyPr>
          <a:lstStyle/>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D must:</a:t>
            </a:r>
          </a:p>
          <a:p>
            <a:pPr lvl="1"/>
            <a:r>
              <a:rPr lang="en-GB" sz="2400" b="1" dirty="0">
                <a:latin typeface="Arial" panose="020B0604020202020204" pitchFamily="34" charset="0"/>
                <a:cs typeface="Arial" panose="020B0604020202020204" pitchFamily="34" charset="0"/>
              </a:rPr>
              <a:t>Intend to destroy or damage property, or be reckless to this;</a:t>
            </a:r>
          </a:p>
          <a:p>
            <a:pPr lvl="1"/>
            <a:r>
              <a:rPr lang="en-GB" sz="2400" b="1" dirty="0">
                <a:latin typeface="Arial" panose="020B0604020202020204" pitchFamily="34" charset="0"/>
                <a:cs typeface="Arial" panose="020B0604020202020204" pitchFamily="34" charset="0"/>
              </a:rPr>
              <a:t>Know or be reckless to the fact that the damage or destruction is to property belonging to another</a:t>
            </a:r>
            <a:endParaRPr lang="en-GB" sz="1800"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Intention</a:t>
            </a:r>
          </a:p>
          <a:p>
            <a:pPr lvl="2"/>
            <a:r>
              <a:rPr lang="en-GB" sz="1800" dirty="0">
                <a:latin typeface="Arial" panose="020B0604020202020204" pitchFamily="34" charset="0"/>
                <a:cs typeface="Arial" panose="020B0604020202020204" pitchFamily="34" charset="0"/>
              </a:rPr>
              <a:t>Can be direct or oblique.  D’s good motive is irrelevant</a:t>
            </a:r>
          </a:p>
          <a:p>
            <a:pPr marL="457200" lvl="1" indent="0">
              <a:buNone/>
            </a:pPr>
            <a:r>
              <a:rPr lang="en-GB" sz="2000" b="1" dirty="0">
                <a:solidFill>
                  <a:srgbClr val="00B0F0"/>
                </a:solidFill>
                <a:latin typeface="Arial" panose="020B0604020202020204" pitchFamily="34" charset="0"/>
                <a:cs typeface="Arial" panose="020B0604020202020204" pitchFamily="34" charset="0"/>
              </a:rPr>
              <a:t>Recklessness</a:t>
            </a:r>
          </a:p>
          <a:p>
            <a:pPr lvl="2"/>
            <a:r>
              <a:rPr lang="en-GB" sz="1800" dirty="0">
                <a:latin typeface="Arial" panose="020B0604020202020204" pitchFamily="34" charset="0"/>
                <a:cs typeface="Arial" panose="020B0604020202020204" pitchFamily="34" charset="0"/>
              </a:rPr>
              <a:t>Subjective – </a:t>
            </a:r>
            <a:r>
              <a:rPr lang="en-GB" sz="1800" b="1" dirty="0">
                <a:solidFill>
                  <a:srgbClr val="FF0000"/>
                </a:solidFill>
                <a:latin typeface="Arial" panose="020B0604020202020204" pitchFamily="34" charset="0"/>
                <a:cs typeface="Arial" panose="020B0604020202020204" pitchFamily="34" charset="0"/>
              </a:rPr>
              <a:t>G and Another [2003] overruled Caldwell [1982]  </a:t>
            </a:r>
            <a:r>
              <a:rPr lang="en-GB" sz="1800" b="1" dirty="0">
                <a:latin typeface="Arial" panose="020B0604020202020204" pitchFamily="34" charset="0"/>
                <a:cs typeface="Arial" panose="020B0604020202020204" pitchFamily="34" charset="0"/>
              </a:rPr>
              <a:t>- now only SUBJECTIVE recklessness</a:t>
            </a:r>
          </a:p>
          <a:p>
            <a:pPr lvl="1"/>
            <a:endParaRPr lang="en-GB" sz="2000" b="1" dirty="0">
              <a:latin typeface="Arial" panose="020B0604020202020204" pitchFamily="34" charset="0"/>
              <a:cs typeface="Arial" panose="020B0604020202020204" pitchFamily="34" charset="0"/>
            </a:endParaRPr>
          </a:p>
          <a:p>
            <a:pPr marL="457200" lvl="1" indent="0">
              <a:buNone/>
            </a:pPr>
            <a:r>
              <a:rPr lang="en-GB" sz="2000" b="1" dirty="0">
                <a:solidFill>
                  <a:srgbClr val="00B0F0"/>
                </a:solidFill>
                <a:latin typeface="Arial" panose="020B0604020202020204" pitchFamily="34" charset="0"/>
                <a:cs typeface="Arial" panose="020B0604020202020204" pitchFamily="34" charset="0"/>
              </a:rPr>
              <a:t>Know or be reckless to the fact that the damage or destruction is to property belonging to another</a:t>
            </a:r>
          </a:p>
          <a:p>
            <a:pPr lvl="2"/>
            <a:r>
              <a:rPr lang="en-GB" sz="1800" dirty="0">
                <a:latin typeface="Arial" panose="020B0604020202020204" pitchFamily="34" charset="0"/>
                <a:cs typeface="Arial" panose="020B0604020202020204" pitchFamily="34" charset="0"/>
              </a:rPr>
              <a:t>Destruction/damage under a mistaken belief is insufficient </a:t>
            </a:r>
            <a:r>
              <a:rPr lang="en-GB" sz="1800" b="1" dirty="0">
                <a:solidFill>
                  <a:srgbClr val="FF0000"/>
                </a:solidFill>
                <a:latin typeface="Arial" panose="020B0604020202020204" pitchFamily="34" charset="0"/>
                <a:cs typeface="Arial" panose="020B0604020202020204" pitchFamily="34" charset="0"/>
              </a:rPr>
              <a:t>Smith [1974]</a:t>
            </a:r>
            <a:endParaRPr lang="en-GB" sz="1800" dirty="0">
              <a:solidFill>
                <a:srgbClr val="FF0000"/>
              </a:solidFill>
              <a:latin typeface="Arial" panose="020B0604020202020204" pitchFamily="34" charset="0"/>
              <a:cs typeface="Arial" panose="020B0604020202020204" pitchFamily="34" charset="0"/>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6293607"/>
      </p:ext>
    </p:extLst>
  </p:cSld>
  <p:clrMapOvr>
    <a:masterClrMapping/>
  </p:clrMapOvr>
  <mc:AlternateContent xmlns:mc="http://schemas.openxmlformats.org/markup-compatibility/2006" xmlns:p14="http://schemas.microsoft.com/office/powerpoint/2010/main">
    <mc:Choice Requires="p14">
      <p:transition spd="slow" p14:dur="2000" advTm="293634"/>
    </mc:Choice>
    <mc:Fallback xmlns="">
      <p:transition spd="slow" advTm="29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5"/>
          <a:srcRect l="6577" r="8209"/>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xmlns:p14="http://schemas.microsoft.com/office/powerpoint/2010/main">
    <mc:Choice Requires="p14">
      <p:transition spd="slow" p14:dur="2000" advTm="191600"/>
    </mc:Choice>
    <mc:Fallback xmlns="">
      <p:transition spd="slow" advTm="19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fontScale="92500"/>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BF99-B71E-3BF3-CE95-F8C47DFE1D24}"/>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8C5641DB-78E7-1FE5-C626-2F9E8467A23C}"/>
              </a:ext>
            </a:extLst>
          </p:cNvPr>
          <p:cNvSpPr>
            <a:spLocks noGrp="1"/>
          </p:cNvSpPr>
          <p:nvPr>
            <p:ph idx="1"/>
          </p:nvPr>
        </p:nvSpPr>
        <p:spPr>
          <a:xfrm>
            <a:off x="677334" y="1378527"/>
            <a:ext cx="8596668" cy="5022273"/>
          </a:xfrm>
        </p:spPr>
        <p:txBody>
          <a:bodyPr>
            <a:normAutofit lnSpcReduction="10000"/>
          </a:bodyPr>
          <a:lstStyle/>
          <a:p>
            <a:r>
              <a:rPr lang="en-GB" sz="2200" b="1" u="sng" dirty="0">
                <a:latin typeface="Arial" panose="020B0604020202020204" pitchFamily="34" charset="0"/>
                <a:cs typeface="Arial" panose="020B0604020202020204" pitchFamily="34" charset="0"/>
              </a:rPr>
              <a:t>Intention or recklessness to endangering life </a:t>
            </a:r>
            <a:r>
              <a:rPr lang="en-GB" sz="2200" dirty="0">
                <a:latin typeface="Arial" panose="020B0604020202020204" pitchFamily="34" charset="0"/>
                <a:cs typeface="Arial" panose="020B0604020202020204" pitchFamily="34" charset="0"/>
              </a:rPr>
              <a:t>–</a:t>
            </a:r>
          </a:p>
          <a:p>
            <a:pPr marL="0" indent="0">
              <a:buNone/>
            </a:pPr>
            <a:r>
              <a:rPr lang="en-GB" sz="2200" dirty="0">
                <a:latin typeface="Arial" panose="020B0604020202020204" pitchFamily="34" charset="0"/>
                <a:cs typeface="Arial" panose="020B0604020202020204" pitchFamily="34" charset="0"/>
              </a:rPr>
              <a:t> D must intend or foresee a risk that life will be endangered by the destruction or damage and not by the act that causes the destruction or damage </a:t>
            </a:r>
            <a:r>
              <a:rPr lang="en-GB" sz="2200" b="1" dirty="0">
                <a:solidFill>
                  <a:schemeClr val="accent2">
                    <a:lumMod val="60000"/>
                    <a:lumOff val="40000"/>
                  </a:schemeClr>
                </a:solidFill>
                <a:latin typeface="Arial" panose="020B0604020202020204" pitchFamily="34" charset="0"/>
                <a:cs typeface="Arial" panose="020B0604020202020204" pitchFamily="34" charset="0"/>
              </a:rPr>
              <a:t>(Steer, 1988).</a:t>
            </a:r>
          </a:p>
          <a:p>
            <a:r>
              <a:rPr lang="en-GB" sz="2200" b="1" u="sng" dirty="0">
                <a:latin typeface="Arial" panose="020B0604020202020204" pitchFamily="34" charset="0"/>
                <a:cs typeface="Arial" panose="020B0604020202020204" pitchFamily="34" charset="0"/>
              </a:rPr>
              <a:t>Life need not actually be endangered</a:t>
            </a:r>
            <a:r>
              <a:rPr lang="en-GB" sz="2200" dirty="0">
                <a:latin typeface="Arial" panose="020B0604020202020204" pitchFamily="34" charset="0"/>
                <a:cs typeface="Arial" panose="020B0604020202020204" pitchFamily="34" charset="0"/>
              </a:rPr>
              <a:t>.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Parker [1993]</a:t>
            </a:r>
          </a:p>
          <a:p>
            <a:r>
              <a:rPr lang="en-GB" sz="2200" b="1" u="sng" dirty="0">
                <a:latin typeface="Arial" panose="020B0604020202020204" pitchFamily="34" charset="0"/>
                <a:cs typeface="Arial" panose="020B0604020202020204" pitchFamily="34" charset="0"/>
              </a:rPr>
              <a:t>Own property</a:t>
            </a:r>
          </a:p>
          <a:p>
            <a:pPr marL="0" indent="0">
              <a:buNone/>
            </a:pPr>
            <a:r>
              <a:rPr lang="en-GB" sz="2200" dirty="0">
                <a:latin typeface="Arial" panose="020B0604020202020204" pitchFamily="34" charset="0"/>
                <a:cs typeface="Arial" panose="020B0604020202020204" pitchFamily="34" charset="0"/>
              </a:rPr>
              <a:t>Section 1(2) applies even where a defendant damages their own property. This can be justified in most situations, as a person cannot be allowed to damage their own property in a manner that creates a risk to life. </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Maitland-Thomas [2013]</a:t>
            </a:r>
          </a:p>
          <a:p>
            <a:pPr marL="0" indent="0">
              <a:buNone/>
            </a:pPr>
            <a:r>
              <a:rPr lang="en-GB" sz="2200" b="1" dirty="0">
                <a:solidFill>
                  <a:schemeClr val="accent2">
                    <a:lumMod val="60000"/>
                    <a:lumOff val="40000"/>
                  </a:schemeClr>
                </a:solidFill>
                <a:latin typeface="Arial" panose="020B0604020202020204" pitchFamily="34" charset="0"/>
                <a:cs typeface="Arial" panose="020B0604020202020204" pitchFamily="34" charset="0"/>
              </a:rPr>
              <a:t>Merrick [1996]</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6060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99259-FE97-B8E6-914C-E8968CC77F4A}"/>
              </a:ext>
            </a:extLst>
          </p:cNvPr>
          <p:cNvSpPr>
            <a:spLocks noGrp="1"/>
          </p:cNvSpPr>
          <p:nvPr>
            <p:ph type="title"/>
          </p:nvPr>
        </p:nvSpPr>
        <p:spPr/>
        <p:txBody>
          <a:bodyPr/>
          <a:lstStyle/>
          <a:p>
            <a:r>
              <a:rPr lang="en-GB" dirty="0"/>
              <a:t>Aggravated criminal damage</a:t>
            </a:r>
          </a:p>
        </p:txBody>
      </p:sp>
      <p:sp>
        <p:nvSpPr>
          <p:cNvPr id="3" name="Content Placeholder 2">
            <a:extLst>
              <a:ext uri="{FF2B5EF4-FFF2-40B4-BE49-F238E27FC236}">
                <a16:creationId xmlns:a16="http://schemas.microsoft.com/office/drawing/2014/main" id="{E236FD7B-6A04-7768-51CD-27452F186CD5}"/>
              </a:ext>
            </a:extLst>
          </p:cNvPr>
          <p:cNvSpPr>
            <a:spLocks noGrp="1"/>
          </p:cNvSpPr>
          <p:nvPr>
            <p:ph idx="1"/>
          </p:nvPr>
        </p:nvSpPr>
        <p:spPr>
          <a:xfrm>
            <a:off x="677334" y="1517073"/>
            <a:ext cx="8882302" cy="4524289"/>
          </a:xfrm>
        </p:spPr>
        <p:txBody>
          <a:bodyPr>
            <a:normAutofit/>
          </a:bodyPr>
          <a:lstStyle/>
          <a:p>
            <a:pPr marL="0" indent="0">
              <a:buNone/>
            </a:pPr>
            <a:r>
              <a:rPr lang="en-GB" sz="2000" b="1" u="sng" dirty="0" err="1">
                <a:latin typeface="Arial" panose="020B0604020202020204" pitchFamily="34" charset="0"/>
                <a:cs typeface="Arial" panose="020B0604020202020204" pitchFamily="34" charset="0"/>
              </a:rPr>
              <a:t>Mens</a:t>
            </a:r>
            <a:r>
              <a:rPr lang="en-GB" sz="2000" b="1" u="sng" dirty="0">
                <a:latin typeface="Arial" panose="020B0604020202020204" pitchFamily="34" charset="0"/>
                <a:cs typeface="Arial" panose="020B0604020202020204" pitchFamily="34" charset="0"/>
              </a:rPr>
              <a:t> rea</a:t>
            </a:r>
          </a:p>
          <a:p>
            <a:pPr marL="0" indent="0">
              <a:buNone/>
            </a:pPr>
            <a:r>
              <a:rPr lang="en-GB" sz="2000" dirty="0">
                <a:latin typeface="Arial" panose="020B0604020202020204" pitchFamily="34" charset="0"/>
                <a:cs typeface="Arial" panose="020B0604020202020204" pitchFamily="34" charset="0"/>
              </a:rPr>
              <a:t>There are two points which the prosecution must prove. These are: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intention or recklessness as to destroying or damaging any property;</a:t>
            </a:r>
          </a:p>
          <a:p>
            <a:r>
              <a:rPr lang="en-GB" sz="2000" dirty="0">
                <a:latin typeface="Arial" panose="020B0604020202020204" pitchFamily="34" charset="0"/>
                <a:cs typeface="Arial" panose="020B0604020202020204" pitchFamily="34" charset="0"/>
              </a:rPr>
              <a:t>intention or recklessness as to whether life is endangered by the destruction or damage.</a:t>
            </a:r>
          </a:p>
          <a:p>
            <a:endParaRPr lang="en-GB" sz="2000" dirty="0">
              <a:latin typeface="Arial" panose="020B0604020202020204" pitchFamily="34" charset="0"/>
              <a:cs typeface="Arial" panose="020B0604020202020204" pitchFamily="34" charset="0"/>
            </a:endParaRPr>
          </a:p>
          <a:p>
            <a:r>
              <a:rPr lang="en-GB" sz="2000" dirty="0">
                <a:solidFill>
                  <a:schemeClr val="accent2">
                    <a:lumMod val="60000"/>
                    <a:lumOff val="40000"/>
                  </a:schemeClr>
                </a:solidFill>
                <a:latin typeface="Arial" panose="020B0604020202020204" pitchFamily="34" charset="0"/>
                <a:cs typeface="Arial" panose="020B0604020202020204" pitchFamily="34" charset="0"/>
              </a:rPr>
              <a:t>The prosecution must prove that the defendant either intended or was aware of a risk both that there the property would be destroyed or damaged and that life would be endangered</a:t>
            </a:r>
          </a:p>
          <a:p>
            <a:r>
              <a:rPr lang="en-GB" sz="2000" dirty="0">
                <a:solidFill>
                  <a:schemeClr val="accent2">
                    <a:lumMod val="60000"/>
                    <a:lumOff val="40000"/>
                  </a:schemeClr>
                </a:solidFill>
                <a:latin typeface="Arial" panose="020B0604020202020204" pitchFamily="34" charset="0"/>
                <a:cs typeface="Arial" panose="020B0604020202020204" pitchFamily="34" charset="0"/>
              </a:rPr>
              <a:t>Cooper [2004]</a:t>
            </a:r>
          </a:p>
        </p:txBody>
      </p:sp>
    </p:spTree>
    <p:extLst>
      <p:ext uri="{BB962C8B-B14F-4D97-AF65-F5344CB8AC3E}">
        <p14:creationId xmlns:p14="http://schemas.microsoft.com/office/powerpoint/2010/main" val="1169083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a:bodyPr>
          <a:lstStyle/>
          <a:p>
            <a:r>
              <a:rPr lang="en-GB"/>
              <a:t>Criminal Damage</a:t>
            </a:r>
          </a:p>
        </p:txBody>
      </p:sp>
      <p:pic>
        <p:nvPicPr>
          <p:cNvPr id="5" name="Picture 4">
            <a:extLst>
              <a:ext uri="{FF2B5EF4-FFF2-40B4-BE49-F238E27FC236}">
                <a16:creationId xmlns:a16="http://schemas.microsoft.com/office/drawing/2014/main" id="{CB9068EC-A5CE-7500-7442-F51D92DA0CA8}"/>
              </a:ext>
            </a:extLst>
          </p:cNvPr>
          <p:cNvPicPr>
            <a:picLocks noChangeAspect="1"/>
          </p:cNvPicPr>
          <p:nvPr/>
        </p:nvPicPr>
        <p:blipFill rotWithShape="1">
          <a:blip r:embed="rId3"/>
          <a:srcRect r="-1" b="11344"/>
          <a:stretch/>
        </p:blipFill>
        <p:spPr>
          <a:xfrm>
            <a:off x="633999" y="640081"/>
            <a:ext cx="4001315" cy="5314406"/>
          </a:xfrm>
          <a:prstGeom prst="rect">
            <a:avLst/>
          </a:prstGeom>
        </p:spPr>
      </p:pic>
      <p:sp>
        <p:nvSpPr>
          <p:cNvPr id="3" name="Content Placeholder 2"/>
          <p:cNvSpPr>
            <a:spLocks noGrp="1"/>
          </p:cNvSpPr>
          <p:nvPr>
            <p:ph idx="1"/>
          </p:nvPr>
        </p:nvSpPr>
        <p:spPr>
          <a:xfrm>
            <a:off x="4974769" y="1481559"/>
            <a:ext cx="6831408" cy="4387535"/>
          </a:xfrm>
          <a:solidFill>
            <a:schemeClr val="bg1"/>
          </a:solidFill>
        </p:spPr>
        <p:txBody>
          <a:bodyPr>
            <a:normAutofit/>
          </a:bodyPr>
          <a:lstStyle/>
          <a:p>
            <a:pPr marL="0" indent="0">
              <a:buNone/>
            </a:pPr>
            <a:endParaRPr lang="en-GB" dirty="0"/>
          </a:p>
          <a:p>
            <a:r>
              <a:rPr lang="en-GB" sz="2000" dirty="0"/>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p>
          <a:p>
            <a:r>
              <a:rPr lang="en-GB" sz="2000" dirty="0"/>
              <a:t>Discuss whether Kerry committed any offences under CDA 1971.  Do not discuss any other offences.</a:t>
            </a:r>
          </a:p>
        </p:txBody>
      </p:sp>
    </p:spTree>
    <p:extLst>
      <p:ext uri="{BB962C8B-B14F-4D97-AF65-F5344CB8AC3E}">
        <p14:creationId xmlns:p14="http://schemas.microsoft.com/office/powerpoint/2010/main" val="2228794601"/>
      </p:ext>
    </p:extLst>
  </p:cSld>
  <p:clrMapOvr>
    <a:masterClrMapping/>
  </p:clrMapOvr>
  <mc:AlternateContent xmlns:mc="http://schemas.openxmlformats.org/markup-compatibility/2006" xmlns:p14="http://schemas.microsoft.com/office/powerpoint/2010/main">
    <mc:Choice Requires="p14">
      <p:transition spd="slow" p14:dur="2000" advTm="220055"/>
    </mc:Choice>
    <mc:Fallback xmlns="">
      <p:transition spd="slow" advTm="22005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4771" y="634946"/>
            <a:ext cx="6574972" cy="1450757"/>
          </a:xfrm>
        </p:spPr>
        <p:txBody>
          <a:bodyPr>
            <a:normAutofit fontScale="90000"/>
          </a:bodyPr>
          <a:lstStyle/>
          <a:p>
            <a:r>
              <a:rPr lang="en-GB" sz="3400"/>
              <a:t>Criminal Damage</a:t>
            </a:r>
            <a:br>
              <a:rPr lang="en-GB" sz="3400"/>
            </a:br>
            <a:br>
              <a:rPr lang="en-GB" sz="3400"/>
            </a:br>
            <a:r>
              <a:rPr lang="en-GB" sz="3400"/>
              <a:t>Arson s1(3)</a:t>
            </a:r>
          </a:p>
        </p:txBody>
      </p:sp>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7335" r="37489" b="-2"/>
          <a:stretch/>
        </p:blipFill>
        <p:spPr>
          <a:xfrm>
            <a:off x="633999" y="640081"/>
            <a:ext cx="4001315" cy="5314406"/>
          </a:xfrm>
          <a:prstGeom prst="rect">
            <a:avLst/>
          </a:prstGeom>
        </p:spPr>
      </p:pic>
      <p:sp>
        <p:nvSpPr>
          <p:cNvPr id="3" name="Content Placeholder 2"/>
          <p:cNvSpPr>
            <a:spLocks noGrp="1"/>
          </p:cNvSpPr>
          <p:nvPr>
            <p:ph idx="1"/>
          </p:nvPr>
        </p:nvSpPr>
        <p:spPr>
          <a:xfrm>
            <a:off x="4974769" y="2198913"/>
            <a:ext cx="6663049" cy="4361214"/>
          </a:xfrm>
          <a:solidFill>
            <a:schemeClr val="bg1"/>
          </a:solidFill>
        </p:spPr>
        <p:txBody>
          <a:bodyPr vert="horz" lIns="91440" tIns="45720" rIns="91440" bIns="45720" rtlCol="0">
            <a:normAutofit fontScale="92500" lnSpcReduction="20000"/>
          </a:bodyPr>
          <a:lstStyle/>
          <a:p>
            <a:pPr marL="0" indent="0">
              <a:buNone/>
            </a:pPr>
            <a:endParaRPr lang="en-GB" sz="1100" dirty="0"/>
          </a:p>
          <a:p>
            <a:r>
              <a:rPr lang="en-GB" sz="1800" dirty="0"/>
              <a:t>An offence committed under this section by destroying or damaging property by fire shall be charged as arson</a:t>
            </a:r>
          </a:p>
          <a:p>
            <a:r>
              <a:rPr lang="en-GB" sz="1800" b="1" dirty="0"/>
              <a:t>NB Arson is not a separate offence but refers to where D commits an offence under s1(1) or s1(2) by means of fire</a:t>
            </a:r>
          </a:p>
          <a:p>
            <a:endParaRPr lang="en-GB" sz="1800" b="1" dirty="0"/>
          </a:p>
          <a:p>
            <a:pPr marL="0" indent="0">
              <a:buNone/>
            </a:pPr>
            <a:r>
              <a:rPr lang="en-GB" sz="1800" b="1" u="sng" dirty="0"/>
              <a:t>ACTUS REUS</a:t>
            </a:r>
          </a:p>
          <a:p>
            <a:r>
              <a:rPr lang="en-GB" sz="1800" dirty="0"/>
              <a:t>Depends whether D charged with basic or aggravated offence.  Additional requirement of damage/destroy by fire</a:t>
            </a:r>
          </a:p>
          <a:p>
            <a:pPr marL="0" indent="0">
              <a:buNone/>
            </a:pPr>
            <a:endParaRPr lang="en-GB" sz="1800" dirty="0"/>
          </a:p>
          <a:p>
            <a:pPr marL="0" indent="0">
              <a:buNone/>
            </a:pPr>
            <a:r>
              <a:rPr lang="en-GB" sz="1800" b="1" u="sng" dirty="0"/>
              <a:t>MENS REA</a:t>
            </a:r>
          </a:p>
          <a:p>
            <a:r>
              <a:rPr lang="en-GB" sz="1800" dirty="0"/>
              <a:t>Must be shown that D intended to, or was reckless as to damage/destroy </a:t>
            </a:r>
            <a:r>
              <a:rPr lang="en-GB" sz="1800" b="1" u="sng" dirty="0"/>
              <a:t>by fire</a:t>
            </a:r>
            <a:r>
              <a:rPr lang="en-GB" sz="1800" dirty="0"/>
              <a:t> (simple offence)</a:t>
            </a:r>
          </a:p>
          <a:p>
            <a:r>
              <a:rPr lang="en-GB" sz="1800" dirty="0"/>
              <a:t>Must be shown D intended to, or was reckless as to endangering life </a:t>
            </a:r>
            <a:r>
              <a:rPr lang="en-GB" sz="1800" b="1" u="sng" dirty="0"/>
              <a:t>by fire</a:t>
            </a:r>
            <a:endParaRPr lang="en-GB" sz="1800" dirty="0"/>
          </a:p>
          <a:p>
            <a:endParaRPr lang="en-GB" sz="1100" u="sng" dirty="0"/>
          </a:p>
        </p:txBody>
      </p:sp>
    </p:spTree>
    <p:extLst>
      <p:ext uri="{BB962C8B-B14F-4D97-AF65-F5344CB8AC3E}">
        <p14:creationId xmlns:p14="http://schemas.microsoft.com/office/powerpoint/2010/main" val="2489619069"/>
      </p:ext>
    </p:extLst>
  </p:cSld>
  <p:clrMapOvr>
    <a:masterClrMapping/>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1C7AC6-5E1A-AA07-7C76-2DA03564B9D6}"/>
              </a:ext>
            </a:extLst>
          </p:cNvPr>
          <p:cNvPicPr>
            <a:picLocks noChangeAspect="1"/>
          </p:cNvPicPr>
          <p:nvPr/>
        </p:nvPicPr>
        <p:blipFill rotWithShape="1">
          <a:blip r:embed="rId3"/>
          <a:srcRect l="4659" t="27673" r="77702" b="25213"/>
          <a:stretch/>
        </p:blipFill>
        <p:spPr>
          <a:xfrm>
            <a:off x="360217" y="385546"/>
            <a:ext cx="8215748" cy="6086907"/>
          </a:xfrm>
          <a:prstGeom prst="rect">
            <a:avLst/>
          </a:prstGeom>
        </p:spPr>
      </p:pic>
      <p:sp>
        <p:nvSpPr>
          <p:cNvPr id="6" name="TextBox 5">
            <a:extLst>
              <a:ext uri="{FF2B5EF4-FFF2-40B4-BE49-F238E27FC236}">
                <a16:creationId xmlns:a16="http://schemas.microsoft.com/office/drawing/2014/main" id="{1B1BAA1E-C726-F811-6F69-F534E5D85A11}"/>
              </a:ext>
            </a:extLst>
          </p:cNvPr>
          <p:cNvSpPr txBox="1"/>
          <p:nvPr/>
        </p:nvSpPr>
        <p:spPr>
          <a:xfrm>
            <a:off x="6096000" y="5301780"/>
            <a:ext cx="6102926" cy="923330"/>
          </a:xfrm>
          <a:prstGeom prst="rect">
            <a:avLst/>
          </a:prstGeom>
          <a:noFill/>
        </p:spPr>
        <p:txBody>
          <a:bodyPr wrap="square">
            <a:spAutoFit/>
          </a:bodyPr>
          <a:lstStyle/>
          <a:p>
            <a:r>
              <a:rPr lang="en-GB" dirty="0">
                <a:hlinkClick r:id="rId4"/>
              </a:rPr>
              <a:t>https://www.walesonline.co.uk/news/wales-news/arson-attack-flat-woman-dangerous-26237040</a:t>
            </a:r>
            <a:endParaRPr lang="en-GB" dirty="0"/>
          </a:p>
          <a:p>
            <a:endParaRPr lang="en-GB" dirty="0"/>
          </a:p>
        </p:txBody>
      </p:sp>
    </p:spTree>
    <p:extLst>
      <p:ext uri="{BB962C8B-B14F-4D97-AF65-F5344CB8AC3E}">
        <p14:creationId xmlns:p14="http://schemas.microsoft.com/office/powerpoint/2010/main" val="4086204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C75F9-6D63-9801-A813-D91AF71F328B}"/>
              </a:ext>
            </a:extLst>
          </p:cNvPr>
          <p:cNvSpPr>
            <a:spLocks noGrp="1"/>
          </p:cNvSpPr>
          <p:nvPr>
            <p:ph type="title"/>
          </p:nvPr>
        </p:nvSpPr>
        <p:spPr/>
        <p:txBody>
          <a:bodyPr/>
          <a:lstStyle/>
          <a:p>
            <a:r>
              <a:rPr lang="en-GB" dirty="0"/>
              <a:t>Threats to destroy or damage property: s.2 CDA (1971)</a:t>
            </a:r>
          </a:p>
        </p:txBody>
      </p:sp>
      <p:sp>
        <p:nvSpPr>
          <p:cNvPr id="3" name="Content Placeholder 2">
            <a:extLst>
              <a:ext uri="{FF2B5EF4-FFF2-40B4-BE49-F238E27FC236}">
                <a16:creationId xmlns:a16="http://schemas.microsoft.com/office/drawing/2014/main" id="{3E85E4F7-248C-C83C-AA6C-47AA6A8782C5}"/>
              </a:ext>
            </a:extLst>
          </p:cNvPr>
          <p:cNvSpPr>
            <a:spLocks noGrp="1"/>
          </p:cNvSpPr>
          <p:nvPr>
            <p:ph idx="1"/>
          </p:nvPr>
        </p:nvSpPr>
        <p:spPr>
          <a:xfrm>
            <a:off x="677334" y="2160589"/>
            <a:ext cx="8596668" cy="4337193"/>
          </a:xfrm>
        </p:spPr>
        <p:txBody>
          <a:bodyPr>
            <a:normAutofit/>
          </a:bodyPr>
          <a:lstStyle/>
          <a:p>
            <a:pPr marL="0" indent="0">
              <a:buNone/>
            </a:pPr>
            <a:r>
              <a:rPr lang="en-GB" dirty="0"/>
              <a:t>2</a:t>
            </a:r>
            <a:r>
              <a:rPr lang="en-GB" sz="2400" dirty="0">
                <a:latin typeface="Arial" panose="020B0604020202020204" pitchFamily="34" charset="0"/>
                <a:cs typeface="Arial" panose="020B0604020202020204" pitchFamily="34" charset="0"/>
              </a:rPr>
              <a:t>.  A person who without lawful excuse makes to another a threat, intending that that other would fear it would be carried out –</a:t>
            </a:r>
          </a:p>
          <a:p>
            <a:r>
              <a:rPr lang="en-GB" sz="2400" dirty="0">
                <a:latin typeface="Arial" panose="020B0604020202020204" pitchFamily="34" charset="0"/>
                <a:cs typeface="Arial" panose="020B0604020202020204" pitchFamily="34" charset="0"/>
              </a:rPr>
              <a:t>(a) to destroy or damage any property belonging to that other or a third person; or</a:t>
            </a:r>
          </a:p>
          <a:p>
            <a:r>
              <a:rPr lang="en-GB" sz="2400" dirty="0">
                <a:latin typeface="Arial" panose="020B0604020202020204" pitchFamily="34" charset="0"/>
                <a:cs typeface="Arial" panose="020B0604020202020204" pitchFamily="34" charset="0"/>
              </a:rPr>
              <a:t>(b) to destroy or damage his own property in a way which he knows is likely to endanger the life of that other or a third person; shall be guilty of an offence.’</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Cakman</a:t>
            </a:r>
            <a:r>
              <a:rPr lang="en-GB" sz="2600" b="1" dirty="0">
                <a:solidFill>
                  <a:schemeClr val="accent2">
                    <a:lumMod val="60000"/>
                    <a:lumOff val="40000"/>
                  </a:schemeClr>
                </a:solidFill>
                <a:latin typeface="Arial" panose="020B0604020202020204" pitchFamily="34" charset="0"/>
                <a:cs typeface="Arial" panose="020B0604020202020204" pitchFamily="34" charset="0"/>
              </a:rPr>
              <a:t> and others [2002] </a:t>
            </a:r>
          </a:p>
          <a:p>
            <a:pPr marL="0" indent="0">
              <a:buNone/>
            </a:pPr>
            <a:r>
              <a:rPr lang="en-GB" sz="2600" b="1" dirty="0" err="1">
                <a:solidFill>
                  <a:schemeClr val="accent2">
                    <a:lumMod val="60000"/>
                    <a:lumOff val="40000"/>
                  </a:schemeClr>
                </a:solidFill>
                <a:latin typeface="Arial" panose="020B0604020202020204" pitchFamily="34" charset="0"/>
                <a:cs typeface="Arial" panose="020B0604020202020204" pitchFamily="34" charset="0"/>
              </a:rPr>
              <a:t>Ankerson</a:t>
            </a:r>
            <a:r>
              <a:rPr lang="en-GB" sz="2600" b="1" dirty="0">
                <a:solidFill>
                  <a:schemeClr val="accent2">
                    <a:lumMod val="60000"/>
                    <a:lumOff val="40000"/>
                  </a:schemeClr>
                </a:solidFill>
                <a:latin typeface="Arial" panose="020B0604020202020204" pitchFamily="34" charset="0"/>
                <a:cs typeface="Arial" panose="020B0604020202020204" pitchFamily="34" charset="0"/>
              </a:rPr>
              <a:t> [2015] </a:t>
            </a:r>
          </a:p>
          <a:p>
            <a:pPr marL="0" indent="0">
              <a:buNone/>
            </a:pPr>
            <a:endParaRPr lang="en-GB" dirty="0"/>
          </a:p>
          <a:p>
            <a:endParaRPr lang="en-GB" dirty="0"/>
          </a:p>
        </p:txBody>
      </p:sp>
    </p:spTree>
    <p:extLst>
      <p:ext uri="{BB962C8B-B14F-4D97-AF65-F5344CB8AC3E}">
        <p14:creationId xmlns:p14="http://schemas.microsoft.com/office/powerpoint/2010/main" val="4264585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9C661-D76B-200B-A86B-009A3F62F2E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FFFF02C-5E6E-8338-447D-668FA1CF2B65}"/>
              </a:ext>
            </a:extLst>
          </p:cNvPr>
          <p:cNvSpPr>
            <a:spLocks noGrp="1"/>
          </p:cNvSpPr>
          <p:nvPr>
            <p:ph idx="1"/>
          </p:nvPr>
        </p:nvSpPr>
        <p:spPr/>
        <p:txBody>
          <a:bodyPr>
            <a:normAutofit/>
          </a:bodyPr>
          <a:lstStyle/>
          <a:p>
            <a:pPr marL="0" indent="0" algn="ctr">
              <a:buNone/>
            </a:pPr>
            <a:r>
              <a:rPr lang="en-GB" sz="3600" dirty="0"/>
              <a:t>Is making threats to destroy or damage property an offence?</a:t>
            </a:r>
          </a:p>
          <a:p>
            <a:pPr marL="0" indent="0" algn="ctr">
              <a:buNone/>
            </a:pPr>
            <a:r>
              <a:rPr lang="en-GB" sz="3600" dirty="0"/>
              <a:t>What evidence can you find to support your answer? </a:t>
            </a:r>
          </a:p>
        </p:txBody>
      </p:sp>
    </p:spTree>
    <p:extLst>
      <p:ext uri="{BB962C8B-B14F-4D97-AF65-F5344CB8AC3E}">
        <p14:creationId xmlns:p14="http://schemas.microsoft.com/office/powerpoint/2010/main" val="2213565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1097280" y="286603"/>
            <a:ext cx="10058400" cy="1450757"/>
          </a:xfrm>
        </p:spPr>
        <p:txBody>
          <a:bodyPr>
            <a:normAutofit/>
          </a:bodyPr>
          <a:lstStyle/>
          <a:p>
            <a:r>
              <a:rPr lang="en-GB" dirty="0">
                <a:cs typeface="Calibri Light"/>
              </a:rPr>
              <a:t>Using the following structure, please answer </a:t>
            </a:r>
            <a:r>
              <a:rPr lang="en-GB">
                <a:cs typeface="Calibri Light"/>
              </a:rPr>
              <a:t>the problem question</a:t>
            </a:r>
            <a:endParaRPr lang="en-GB"/>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639733" y="1845734"/>
            <a:ext cx="6515947" cy="4023360"/>
          </a:xfrm>
        </p:spPr>
        <p:txBody>
          <a:bodyPr vert="horz" lIns="91440" tIns="45720" rIns="91440" bIns="45720" rtlCol="0">
            <a:normAutofit/>
          </a:bodyPr>
          <a:lstStyle/>
          <a:p>
            <a:pPr marL="0" indent="0">
              <a:buNone/>
            </a:pPr>
            <a:r>
              <a:rPr lang="en-GB" dirty="0">
                <a:cs typeface="Calibri"/>
              </a:rPr>
              <a:t>1. Introduce the question and how you are going to answer it (V by V, D by D, chronologically).</a:t>
            </a:r>
            <a:endParaRPr lang="en-US" dirty="0"/>
          </a:p>
          <a:p>
            <a:pPr marL="0" indent="0">
              <a:buNone/>
            </a:pPr>
            <a:r>
              <a:rPr lang="en-GB" dirty="0">
                <a:cs typeface="Calibri"/>
              </a:rPr>
              <a:t>2. Identify the potential criminal offence in the facts</a:t>
            </a:r>
          </a:p>
          <a:p>
            <a:pPr marL="0" indent="0">
              <a:buNone/>
            </a:pPr>
            <a:r>
              <a:rPr lang="en-GB" dirty="0">
                <a:cs typeface="Calibri"/>
              </a:rPr>
              <a:t>3. Apply the law:</a:t>
            </a:r>
          </a:p>
          <a:p>
            <a:pPr marL="0" indent="0">
              <a:buNone/>
            </a:pPr>
            <a:r>
              <a:rPr lang="en-GB" dirty="0">
                <a:cs typeface="Calibri"/>
              </a:rPr>
              <a:t>Actus reus: What is it? Did the D do it?</a:t>
            </a:r>
          </a:p>
          <a:p>
            <a:pPr marL="0" indent="0">
              <a:buNone/>
            </a:pPr>
            <a:r>
              <a:rPr lang="en-GB" dirty="0" err="1">
                <a:cs typeface="Calibri"/>
              </a:rPr>
              <a:t>Mens</a:t>
            </a:r>
            <a:r>
              <a:rPr lang="en-GB" dirty="0">
                <a:cs typeface="Calibri"/>
              </a:rPr>
              <a:t> Rea: What is it? Did the D do it?</a:t>
            </a:r>
          </a:p>
          <a:p>
            <a:pPr marL="0" indent="0">
              <a:buNone/>
            </a:pPr>
            <a:r>
              <a:rPr lang="en-GB" dirty="0">
                <a:cs typeface="Calibri"/>
              </a:rPr>
              <a:t>4. Are there any defences available?</a:t>
            </a:r>
          </a:p>
          <a:p>
            <a:pPr marL="0" indent="0">
              <a:buNone/>
            </a:pPr>
            <a:r>
              <a:rPr lang="en-GB" dirty="0">
                <a:cs typeface="Calibri"/>
              </a:rPr>
              <a:t>5. Conclude liability</a:t>
            </a:r>
          </a:p>
          <a:p>
            <a:pPr marL="0" indent="0">
              <a:buNone/>
            </a:pPr>
            <a:r>
              <a:rPr lang="en-GB" dirty="0">
                <a:cs typeface="Calibri"/>
              </a:rPr>
              <a:t>6. Consider any other offences</a:t>
            </a:r>
          </a:p>
        </p:txBody>
      </p:sp>
    </p:spTree>
    <p:extLst>
      <p:ext uri="{BB962C8B-B14F-4D97-AF65-F5344CB8AC3E}">
        <p14:creationId xmlns:p14="http://schemas.microsoft.com/office/powerpoint/2010/main" val="175652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18C7A4-79AB-42D2-A34E-D2FFD26BF725}"/>
              </a:ext>
            </a:extLst>
          </p:cNvPr>
          <p:cNvSpPr>
            <a:spLocks noGrp="1"/>
          </p:cNvSpPr>
          <p:nvPr>
            <p:ph idx="1"/>
          </p:nvPr>
        </p:nvSpPr>
        <p:spPr>
          <a:xfrm>
            <a:off x="362465" y="387178"/>
            <a:ext cx="10991335" cy="5789785"/>
          </a:xfrm>
          <a:solidFill>
            <a:schemeClr val="bg1"/>
          </a:solidFill>
        </p:spPr>
        <p:txBody>
          <a:bodyPr>
            <a:normAutofit lnSpcReduction="10000"/>
          </a:bodyPr>
          <a:lstStyle/>
          <a:p>
            <a:pPr marL="0" indent="0">
              <a:buNone/>
            </a:pPr>
            <a:r>
              <a:rPr lang="en-GB" sz="2800" dirty="0"/>
              <a:t>Errol is a demolition worker for the local council. He is given instructions to knock down council houses in Green Street. He is told to demolish numbers 1, 3, 5, 7, 9 and 11. When he arrives at Green Street he sees that the houses are semi-detached and in pairs: 1 and 3, 5 and 7, 9 and 11. Assuming the houses are all unoccupied, he demolishes numbers 1 and 3. He then uses heavy machinery to knock down the side wall of number 5. At this point Hannah, who owns number 7, comes out and tells Errol to stop. Hannah says that if he continues to demolish number 5 it will damage her house as well, as the houses share an internal wall. Errol continues knocking down number 5 while Hannah goes back into number 7 to telephone the council. While she is inside, number 5 falls down and causes part of the internal wall with number 7 to collapse. Fortunately, Hannah is unharmed.</a:t>
            </a:r>
          </a:p>
        </p:txBody>
      </p:sp>
    </p:spTree>
    <p:extLst>
      <p:ext uri="{BB962C8B-B14F-4D97-AF65-F5344CB8AC3E}">
        <p14:creationId xmlns:p14="http://schemas.microsoft.com/office/powerpoint/2010/main" val="2122029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5" ma:contentTypeDescription="Create a new document." ma:contentTypeScope="" ma:versionID="95b54cd7af2bfb35ce26df626d2e1eef">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56ba76b421133605d163c245052f71e4"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cd37a66e-3d04-4ec3-9f32-c102877c0ffa"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534398-CC4B-4AF5-917D-8EC537CD6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DC59E-B525-4D96-B5F0-34464CC54F23}">
  <ds:schemaRefs>
    <ds:schemaRef ds:uri="http://schemas.microsoft.com/office/2006/documentManagement/types"/>
    <ds:schemaRef ds:uri="http://purl.org/dc/elements/1.1/"/>
    <ds:schemaRef ds:uri="http://schemas.microsoft.com/office/infopath/2007/PartnerControls"/>
    <ds:schemaRef ds:uri="cd37a66e-3d04-4ec3-9f32-c102877c0ffa"/>
    <ds:schemaRef ds:uri="http://www.w3.org/XML/1998/namespace"/>
    <ds:schemaRef ds:uri="http://purl.org/dc/dcmitype/"/>
    <ds:schemaRef ds:uri="http://schemas.openxmlformats.org/package/2006/metadata/core-properties"/>
    <ds:schemaRef ds:uri="2d635988-d293-44d9-8d7b-b24bbfd2ebfc"/>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90EEDE11-5D57-4939-9E7D-4A85E843A69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TotalTime>
  <Words>7329</Words>
  <Application>Microsoft Office PowerPoint</Application>
  <PresentationFormat>Widescreen</PresentationFormat>
  <Paragraphs>403</Paragraphs>
  <Slides>22</Slides>
  <Notes>21</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LinLibertine</vt:lpstr>
      <vt:lpstr>Arial</vt:lpstr>
      <vt:lpstr>Calibri</vt:lpstr>
      <vt:lpstr>Lato</vt:lpstr>
      <vt:lpstr>Lora</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Activity</vt:lpstr>
      <vt:lpstr>Criminal Damage </vt:lpstr>
      <vt:lpstr>Criminal Damage</vt:lpstr>
      <vt:lpstr>Criminal Damage</vt:lpstr>
      <vt:lpstr>Criminal Damage: Mens Rea</vt:lpstr>
      <vt:lpstr>Criminal Damage</vt:lpstr>
      <vt:lpstr>The aggravated offence: s1(2) CDA 1971</vt:lpstr>
      <vt:lpstr>Aggravated criminal damage</vt:lpstr>
      <vt:lpstr>Aggravated criminal damage</vt:lpstr>
      <vt:lpstr>Criminal Damage</vt:lpstr>
      <vt:lpstr>Criminal Damage  Arson s1(3)</vt:lpstr>
      <vt:lpstr>PowerPoint Presentation</vt:lpstr>
      <vt:lpstr>Threats to destroy or damage property: s.2 CDA (1971)</vt:lpstr>
      <vt:lpstr>TASK</vt:lpstr>
      <vt:lpstr>Using the following structure, please answer the problem question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Humphries</cp:lastModifiedBy>
  <cp:revision>171</cp:revision>
  <cp:lastPrinted>2017-11-09T18:51:27Z</cp:lastPrinted>
  <dcterms:created xsi:type="dcterms:W3CDTF">2016-03-07T22:18:18Z</dcterms:created>
  <dcterms:modified xsi:type="dcterms:W3CDTF">2023-11-21T08:44:53Z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