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3"/>
  </p:notesMasterIdLst>
  <p:sldIdLst>
    <p:sldId id="257" r:id="rId2"/>
    <p:sldId id="259" r:id="rId3"/>
    <p:sldId id="261" r:id="rId4"/>
    <p:sldId id="264" r:id="rId5"/>
    <p:sldId id="282" r:id="rId6"/>
    <p:sldId id="265" r:id="rId7"/>
    <p:sldId id="283" r:id="rId8"/>
    <p:sldId id="267" r:id="rId9"/>
    <p:sldId id="284" r:id="rId10"/>
    <p:sldId id="285" r:id="rId11"/>
    <p:sldId id="286" r:id="rId12"/>
    <p:sldId id="287" r:id="rId13"/>
    <p:sldId id="288" r:id="rId14"/>
    <p:sldId id="289" r:id="rId15"/>
    <p:sldId id="290" r:id="rId16"/>
    <p:sldId id="275" r:id="rId17"/>
    <p:sldId id="292" r:id="rId18"/>
    <p:sldId id="279" r:id="rId19"/>
    <p:sldId id="281" r:id="rId20"/>
    <p:sldId id="293" r:id="rId21"/>
    <p:sldId id="294"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60DB8A-85C7-4424-82CF-5F763D24F7B8}" v="7" dt="2023-03-27T16:13:57.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770" autoAdjust="0"/>
  </p:normalViewPr>
  <p:slideViewPr>
    <p:cSldViewPr>
      <p:cViewPr varScale="1">
        <p:scale>
          <a:sx n="50" d="100"/>
          <a:sy n="50" d="100"/>
        </p:scale>
        <p:origin x="1740" y="3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udmila Diacov" userId="af9e0c9654fc0a8c" providerId="LiveId" clId="{155AD479-9558-4F2E-AD26-FBD4DD508FFB}"/>
    <pc:docChg chg="modSld">
      <pc:chgData name="Liudmila Diacov" userId="af9e0c9654fc0a8c" providerId="LiveId" clId="{155AD479-9558-4F2E-AD26-FBD4DD508FFB}" dt="2023-03-27T17:20:21.777" v="13" actId="20577"/>
      <pc:docMkLst>
        <pc:docMk/>
      </pc:docMkLst>
      <pc:sldChg chg="modSp mod">
        <pc:chgData name="Liudmila Diacov" userId="af9e0c9654fc0a8c" providerId="LiveId" clId="{155AD479-9558-4F2E-AD26-FBD4DD508FFB}" dt="2023-03-27T17:20:21.777" v="13" actId="20577"/>
        <pc:sldMkLst>
          <pc:docMk/>
          <pc:sldMk cId="3424046803" sldId="294"/>
        </pc:sldMkLst>
        <pc:spChg chg="mod">
          <ac:chgData name="Liudmila Diacov" userId="af9e0c9654fc0a8c" providerId="LiveId" clId="{155AD479-9558-4F2E-AD26-FBD4DD508FFB}" dt="2023-03-27T17:20:21.777" v="13" actId="20577"/>
          <ac:spMkLst>
            <pc:docMk/>
            <pc:sldMk cId="3424046803" sldId="294"/>
            <ac:spMk id="2" creationId="{72AC5A48-FBF8-89B3-8E02-6743B127346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9E67180-7579-4C28-8AF5-2FF3D54572B4}" type="datetimeFigureOut">
              <a:rPr lang="en-US" smtClean="0"/>
              <a:t>3/27/2023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C02DE25-8530-417B-99B4-2A3C67460124}" type="slidenum">
              <a:rPr lang="en-US" smtClean="0"/>
              <a:t>‹#›</a:t>
            </a:fld>
            <a:endParaRPr lang="en-US"/>
          </a:p>
        </p:txBody>
      </p:sp>
    </p:spTree>
    <p:extLst>
      <p:ext uri="{BB962C8B-B14F-4D97-AF65-F5344CB8AC3E}">
        <p14:creationId xmlns:p14="http://schemas.microsoft.com/office/powerpoint/2010/main" val="19271535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1221F623-21F2-4C30-BE6A-926ACD55DC3A}" type="slidenum">
              <a:rPr lang="en-IN" smtClean="0">
                <a:solidFill>
                  <a:prstClr val="black"/>
                </a:solidFill>
              </a:rPr>
              <a:pPr/>
              <a:t>1</a:t>
            </a:fld>
            <a:endParaRPr lang="en-IN">
              <a:solidFill>
                <a:prstClr val="black"/>
              </a:solidFill>
            </a:endParaRPr>
          </a:p>
        </p:txBody>
      </p:sp>
    </p:spTree>
    <p:extLst>
      <p:ext uri="{BB962C8B-B14F-4D97-AF65-F5344CB8AC3E}">
        <p14:creationId xmlns:p14="http://schemas.microsoft.com/office/powerpoint/2010/main" val="2843848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mn-lt"/>
                <a:ea typeface="+mn-ea"/>
                <a:cs typeface="+mn-cs"/>
              </a:rPr>
              <a:t>This slide shows the agenda of the presentation. The </a:t>
            </a:r>
            <a:r>
              <a:rPr lang="en-GB" sz="1200" b="0" kern="1200" dirty="0">
                <a:solidFill>
                  <a:schemeClr val="tx1"/>
                </a:solidFill>
                <a:effectLst/>
                <a:latin typeface="+mn-lt"/>
                <a:ea typeface="+mn-ea"/>
                <a:cs typeface="+mn-cs"/>
              </a:rPr>
              <a:t>purpose</a:t>
            </a:r>
            <a:r>
              <a:rPr lang="en-GB" sz="1200" kern="1200" dirty="0">
                <a:solidFill>
                  <a:schemeClr val="tx1"/>
                </a:solidFill>
                <a:effectLst/>
                <a:latin typeface="+mn-lt"/>
                <a:ea typeface="+mn-ea"/>
                <a:cs typeface="+mn-cs"/>
              </a:rPr>
              <a:t> is to deliver</a:t>
            </a:r>
            <a:r>
              <a:rPr lang="en-GB" sz="1200" kern="1200" baseline="0" dirty="0">
                <a:solidFill>
                  <a:schemeClr val="tx1"/>
                </a:solidFill>
                <a:effectLst/>
                <a:latin typeface="+mn-lt"/>
                <a:ea typeface="+mn-ea"/>
                <a:cs typeface="+mn-cs"/>
              </a:rPr>
              <a:t> practical recommendations which can improve the prospects for a successful joint venture between two companies with a different countries of origin. The objects are Vodafone and Xiaomi – two companies from different countries – the UK and China, respectively. The main topic of exploration, which also refers to the subject of the presentation, refers to the role of business culture and its impact on communication and management. By understanding the cultural specifics and differences between UK and China, it is possible to become better aware of the possible problems faced by the future joint venture. As a result, the analysis of the culture is quite important in delivering specific recommendations for better management of the common company. </a:t>
            </a:r>
          </a:p>
          <a:p>
            <a:pPr algn="just">
              <a:lnSpc>
                <a:spcPct val="150000"/>
              </a:lnSpc>
            </a:pPr>
            <a:r>
              <a:rPr lang="en-GB" sz="1200" kern="1200" baseline="0" dirty="0">
                <a:solidFill>
                  <a:schemeClr val="tx1"/>
                </a:solidFill>
                <a:effectLst/>
                <a:latin typeface="+mn-lt"/>
                <a:ea typeface="+mn-ea"/>
                <a:cs typeface="+mn-cs"/>
              </a:rPr>
              <a:t>In order to address the studied problem, the presentation has specific content, as shown on the slide. The discussion takes into consideration the definition and role of culture in a business context. Special attention is placed on understanding the specifics of Chinese culture. Moreover, there is a critical discussion aiming at exploring the key factors which determine the success and failure of a joint venture in an international context. The national cultures of the UK and China are also explored and compared in order to find similarities and differences. This is done by using Hofstede’s model of cultural dimensions. On the basis of research findings, the presentation identifies key recommendations which can be used in the future, so that the joint venture is able to address the existing cultural specifics and achieve optimal performance.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221F623-21F2-4C30-BE6A-926ACD55DC3A}" type="slidenum">
              <a:rPr lang="en-IN" smtClean="0"/>
              <a:t>2</a:t>
            </a:fld>
            <a:endParaRPr lang="en-IN"/>
          </a:p>
        </p:txBody>
      </p:sp>
    </p:spTree>
    <p:extLst>
      <p:ext uri="{BB962C8B-B14F-4D97-AF65-F5344CB8AC3E}">
        <p14:creationId xmlns:p14="http://schemas.microsoft.com/office/powerpoint/2010/main" val="29387785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Business culture is unique</a:t>
            </a:r>
            <a:r>
              <a:rPr lang="en-GB" sz="1200" kern="1200" baseline="0" dirty="0">
                <a:solidFill>
                  <a:schemeClr val="tx1"/>
                </a:solidFill>
                <a:effectLst/>
                <a:latin typeface="+mn-lt"/>
                <a:ea typeface="+mn-ea"/>
                <a:cs typeface="+mn-cs"/>
              </a:rPr>
              <a:t> for every organisation. It is related to a set of values, beliefs, and behaviours that are specific to the company under consideration (Tarver, 2022). Business culture is not necessarily defined with words; instead, it may be implicitly understood and accepted by organisational members (Tarver, 2022). In reality, business culture may be developed over time; hence, it is not something static. </a:t>
            </a:r>
          </a:p>
          <a:p>
            <a:pPr algn="just"/>
            <a:r>
              <a:rPr lang="en-GB" sz="1200" kern="1200" baseline="0" dirty="0">
                <a:solidFill>
                  <a:schemeClr val="tx1"/>
                </a:solidFill>
                <a:effectLst/>
                <a:latin typeface="+mn-lt"/>
                <a:ea typeface="+mn-ea"/>
                <a:cs typeface="+mn-cs"/>
              </a:rPr>
              <a:t>The importance of business culture is significant because it determines many aspects of organisational development and management (Rollinson, 2019). For example, culture determines the communication preferences, power mechanisms, types of preferred rewards, and actual goals of an organisation (Rollinson, 2019). Culture may also determine what is accepted and avoided as a part of the day-to-day management of a company. Alignment to culture may also be quite important for avoiding and resolving conflicts in the workplace (Rollinson, 2019). Considering all, organisational development and management are quite dependent on its culture. </a:t>
            </a:r>
          </a:p>
          <a:p>
            <a:pPr algn="just"/>
            <a:r>
              <a:rPr lang="en-GB" sz="1200" kern="1200" baseline="0" dirty="0">
                <a:solidFill>
                  <a:schemeClr val="tx1"/>
                </a:solidFill>
                <a:effectLst/>
                <a:latin typeface="+mn-lt"/>
                <a:ea typeface="+mn-ea"/>
                <a:cs typeface="+mn-cs"/>
              </a:rPr>
              <a:t>In the case of joint ventures, cultural differences may be a key obstacle preventing the achievement of optimal performance. This is particularly important when the members of a joint venture have different organisational cultures; thereby, experiencing different values, attitudes, and behavioural norms (Hill, 2007). In the current case, the participants in the joint venture – Vodafone and Xiaomi – originate from two countries with relatively different cultures. Therefore, it is quite important to examine the cultural specifics of the UK and China, as well as the possible implications on future performance and ways of management.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221F623-21F2-4C30-BE6A-926ACD55DC3A}" type="slidenum">
              <a:rPr lang="en-IN" smtClean="0"/>
              <a:t>3</a:t>
            </a:fld>
            <a:endParaRPr lang="en-IN"/>
          </a:p>
        </p:txBody>
      </p:sp>
    </p:spTree>
    <p:extLst>
      <p:ext uri="{BB962C8B-B14F-4D97-AF65-F5344CB8AC3E}">
        <p14:creationId xmlns:p14="http://schemas.microsoft.com/office/powerpoint/2010/main" val="3301022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If Vodafone intends to expand its business in China, consideration of several Chinese cultures for the business is required. Although both businesses in the current business situation may not be doing well, the ability to combine resources, experts, and cultural aspects would benefit both organizations. </a:t>
            </a:r>
            <a:endParaRPr lang="en-IN"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Several differences present in the British and the Chinese business culture are: - </a:t>
            </a:r>
            <a:endParaRPr lang="en-IN"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Dynamic and scheduled time control: </a:t>
            </a:r>
            <a:r>
              <a:rPr lang="en-GB" sz="1200" kern="1200" dirty="0">
                <a:solidFill>
                  <a:schemeClr val="tx1"/>
                </a:solidFill>
                <a:effectLst/>
                <a:latin typeface="+mn-lt"/>
                <a:ea typeface="+mn-ea"/>
                <a:cs typeface="+mn-cs"/>
              </a:rPr>
              <a:t>The employee control in the business of Xiaomi over employees is way more dominant and strict in nature. Whereas, the employees at Vodafone are given the time required to come up with better results in the dynamic market. In any dynamic situation, Xiaomi understands the customer interest, meanwhile, business operations in Vodafone are done mostly on a scheduled basis over the customer preference. </a:t>
            </a:r>
            <a:endParaRPr lang="en-IN" sz="1200" kern="1200" dirty="0">
              <a:solidFill>
                <a:schemeClr val="tx1"/>
              </a:solidFill>
              <a:effectLst/>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221F623-21F2-4C30-BE6A-926ACD55DC3A}" type="slidenum">
              <a:rPr lang="en-IN" smtClean="0"/>
              <a:t>4</a:t>
            </a:fld>
            <a:endParaRPr lang="en-IN"/>
          </a:p>
        </p:txBody>
      </p:sp>
    </p:spTree>
    <p:extLst>
      <p:ext uri="{BB962C8B-B14F-4D97-AF65-F5344CB8AC3E}">
        <p14:creationId xmlns:p14="http://schemas.microsoft.com/office/powerpoint/2010/main" val="38433693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WeChat and Email differences: </a:t>
            </a:r>
            <a:r>
              <a:rPr lang="en-GB" sz="1200" kern="1200" dirty="0">
                <a:solidFill>
                  <a:schemeClr val="tx1"/>
                </a:solidFill>
                <a:effectLst/>
                <a:latin typeface="+mn-lt"/>
                <a:ea typeface="+mn-ea"/>
                <a:cs typeface="+mn-cs"/>
              </a:rPr>
              <a:t>The communication preferences are way different. Many business deals and contracts are communicated via emails or in written content. But in the case of China, businesses prefer face-to-face interactions and use WeChat for business meetings. Statistically, only 5% of businesses in China communicate through email majority prefers to do it in manual meetings or face-to-face interactions.</a:t>
            </a:r>
          </a:p>
          <a:p>
            <a:pPr algn="just"/>
            <a:r>
              <a:rPr lang="en-GB" sz="1200" b="1" kern="1200" dirty="0">
                <a:solidFill>
                  <a:schemeClr val="tx1"/>
                </a:solidFill>
                <a:effectLst/>
                <a:latin typeface="+mn-lt"/>
                <a:ea typeface="+mn-ea"/>
                <a:cs typeface="+mn-cs"/>
              </a:rPr>
              <a:t>Straight forward and dynamic mindset: </a:t>
            </a:r>
            <a:r>
              <a:rPr lang="en-GB" sz="1200" kern="1200" dirty="0">
                <a:solidFill>
                  <a:schemeClr val="tx1"/>
                </a:solidFill>
                <a:effectLst/>
                <a:latin typeface="+mn-lt"/>
                <a:ea typeface="+mn-ea"/>
                <a:cs typeface="+mn-cs"/>
              </a:rPr>
              <a:t>Vodafone is more of an individualistic and specific business, whereas Xiaomi takes into consideration every factor affecting the business place. Vodafone operating in China need to consider every direct and indirect function in the company to adapt to the business culture of China to build the venture with Xiaomi to understand and gain the interest of their customer (Cheng, Zhong, and Cao, 2020).</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C02DE25-8530-417B-99B4-2A3C67460124}" type="slidenum">
              <a:rPr lang="en-US" smtClean="0"/>
              <a:t>5</a:t>
            </a:fld>
            <a:endParaRPr lang="en-US"/>
          </a:p>
        </p:txBody>
      </p:sp>
    </p:spTree>
    <p:extLst>
      <p:ext uri="{BB962C8B-B14F-4D97-AF65-F5344CB8AC3E}">
        <p14:creationId xmlns:p14="http://schemas.microsoft.com/office/powerpoint/2010/main" val="16776865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examples presented in the case of the joint venture firm between the culture of the UK and China are Vodafone and Xiaomi. Both businesses are filled with heavy competitors in the market. The impact of the business culture will affect both organisations. </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 different cultural approach of Vodafone often affects the ways of achieving its objective. The relevant examples of this aspect of Vodafone in the business culture can be the barriers of communication, where employees in the management may find it difficult to speak to one another due to different languages. Physical barriers, communication is not just about speaking to one another within a short distance but also conveying the message from a distance (Dominique, 2020).</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221F623-21F2-4C30-BE6A-926ACD55DC3A}" type="slidenum">
              <a:rPr lang="en-IN" smtClean="0">
                <a:solidFill>
                  <a:prstClr val="black"/>
                </a:solidFill>
              </a:rPr>
              <a:pPr/>
              <a:t>6</a:t>
            </a:fld>
            <a:endParaRPr lang="en-IN">
              <a:solidFill>
                <a:prstClr val="black"/>
              </a:solidFill>
            </a:endParaRPr>
          </a:p>
        </p:txBody>
      </p:sp>
    </p:spTree>
    <p:extLst>
      <p:ext uri="{BB962C8B-B14F-4D97-AF65-F5344CB8AC3E}">
        <p14:creationId xmlns:p14="http://schemas.microsoft.com/office/powerpoint/2010/main" val="23070445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physical barrier in Vodafone and Xiaomi also covers the distance between senders and receivers, people with physical barriers may not be able to communicate in the appropriate manner, which may later lead to a lack of errors in the workplace and work done. Being in a different region, different norms have been followed by the employees in the workplace, and this could reflect in their behaviour in the workplace. Lastly, the psychological barrier is caused due to the individual differences among the employees in the workplace who have different sets of mentality and ideology in the workplace, which could be seen in their emotions, ideas, and work ethic (Chu, Chen, and Gan, 2020).</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C02DE25-8530-417B-99B4-2A3C67460124}" type="slidenum">
              <a:rPr lang="en-US" smtClean="0"/>
              <a:t>7</a:t>
            </a:fld>
            <a:endParaRPr lang="en-US"/>
          </a:p>
        </p:txBody>
      </p:sp>
    </p:spTree>
    <p:extLst>
      <p:ext uri="{BB962C8B-B14F-4D97-AF65-F5344CB8AC3E}">
        <p14:creationId xmlns:p14="http://schemas.microsoft.com/office/powerpoint/2010/main" val="15060508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 joint venture</a:t>
            </a:r>
            <a:r>
              <a:rPr lang="en-GB" dirty="0"/>
              <a:t> is represented by two or even more enterprises that have the same common denominator and that, to </a:t>
            </a:r>
            <a:r>
              <a:rPr lang="en-GB" dirty="0" err="1"/>
              <a:t>fulfill</a:t>
            </a:r>
            <a:r>
              <a:rPr lang="en-GB" dirty="0"/>
              <a:t> or achieve a common objective, gather all their resources (UK, 2010).   </a:t>
            </a:r>
          </a:p>
          <a:p>
            <a:r>
              <a:rPr lang="en-GB" b="1" dirty="0"/>
              <a:t>Success: </a:t>
            </a:r>
          </a:p>
          <a:p>
            <a:r>
              <a:rPr lang="en-GB" b="1" dirty="0"/>
              <a:t>For the best possible relationship between enterprises, the following factors were implemented below, which led to the success of enterprises:</a:t>
            </a:r>
          </a:p>
          <a:p>
            <a:r>
              <a:rPr lang="en-GB" b="1" dirty="0"/>
              <a:t>Clear objective</a:t>
            </a:r>
            <a:r>
              <a:rPr lang="en-GB" dirty="0"/>
              <a:t>: Although both the businesses Vodafone and Xiaomi are not able to capture the major share in the electronic market. Adaptation to new market conditions and pulling out the resource allows the organisation to work in an innovative manner in the Chinese market to gain customer interest. </a:t>
            </a:r>
          </a:p>
          <a:p>
            <a:r>
              <a:rPr lang="en-GB" b="1" dirty="0"/>
              <a:t>Sufficient resources</a:t>
            </a:r>
            <a:r>
              <a:rPr lang="en-GB" dirty="0"/>
              <a:t>: Pulling out the resource of Vodafone’s cost-affecting strategy in the market space of Xiaomi will allow them to compete and participate in the market space effectively and may create the factor of differentiation from the competitors. In this process, Vodafone has the access to the resources which they intend to have while operating in the new market. </a:t>
            </a:r>
          </a:p>
          <a:p>
            <a:r>
              <a:rPr lang="en-GB" b="1" dirty="0"/>
              <a:t>Relationship</a:t>
            </a:r>
            <a:r>
              <a:rPr lang="en-GB" dirty="0"/>
              <a:t>: The relationship between both Xiaomi and Vodafone is related to the business objective, an effective relationship between the organisation makes the business stronger and allows them to operate with a clear understanding in a goal-oriented manner. Forming a joint can be a real challenge, but if managed correctly, things can take a profitable turn, which can bring your business in a more profitable direction, but also in a positive direction, thus developing its opportunities, reputation, and increasing income.</a:t>
            </a:r>
            <a:endParaRPr lang="en-IN" dirty="0"/>
          </a:p>
        </p:txBody>
      </p:sp>
      <p:sp>
        <p:nvSpPr>
          <p:cNvPr id="4" name="Slide Number Placeholder 3"/>
          <p:cNvSpPr>
            <a:spLocks noGrp="1"/>
          </p:cNvSpPr>
          <p:nvPr>
            <p:ph type="sldNum" sz="quarter" idx="10"/>
          </p:nvPr>
        </p:nvSpPr>
        <p:spPr/>
        <p:txBody>
          <a:bodyPr/>
          <a:lstStyle/>
          <a:p>
            <a:fld id="{1221F623-21F2-4C30-BE6A-926ACD55DC3A}" type="slidenum">
              <a:rPr lang="en-IN" smtClean="0"/>
              <a:t>8</a:t>
            </a:fld>
            <a:endParaRPr lang="en-IN"/>
          </a:p>
        </p:txBody>
      </p:sp>
    </p:spTree>
    <p:extLst>
      <p:ext uri="{BB962C8B-B14F-4D97-AF65-F5344CB8AC3E}">
        <p14:creationId xmlns:p14="http://schemas.microsoft.com/office/powerpoint/2010/main" val="27737813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Failures:</a:t>
            </a:r>
          </a:p>
          <a:p>
            <a:r>
              <a:rPr lang="en-GB" dirty="0"/>
              <a:t> One of the first important things that should be considered when a joint venture is planned is the compatibility of the businesses because all the businesses involved should be well-suited to work together and have aligned motives. In the formation of a joint venture, there are four typical obstacles that companies can encounter over time in one way or another.  These are:</a:t>
            </a:r>
          </a:p>
          <a:p>
            <a:r>
              <a:rPr lang="en-GB" b="1" dirty="0"/>
              <a:t>- Agreement and joint venture problems</a:t>
            </a:r>
          </a:p>
          <a:p>
            <a:r>
              <a:rPr lang="en-GB" b="1" dirty="0"/>
              <a:t>- Compatibility problems </a:t>
            </a:r>
          </a:p>
          <a:p>
            <a:r>
              <a:rPr lang="en-GB" b="1" dirty="0"/>
              <a:t>- Different expectations of the profit or even the result </a:t>
            </a:r>
          </a:p>
          <a:p>
            <a:r>
              <a:rPr lang="en-GB" b="1" dirty="0"/>
              <a:t>- Financing </a:t>
            </a:r>
            <a:r>
              <a:rPr lang="en-GB" b="0" dirty="0"/>
              <a:t>(Shishido, et al., 2015).</a:t>
            </a:r>
          </a:p>
          <a:p>
            <a:r>
              <a:rPr lang="en-GB" b="1" dirty="0"/>
              <a:t>Compatibility issues</a:t>
            </a:r>
            <a:r>
              <a:rPr lang="en-GB" dirty="0"/>
              <a:t>: In the business scenario there are often due to the different cultures of Xiaomi and Vodafone, where they may not feel comfortable working with one another. Often workers may find it difficult to work with one another based on their working culture or attitude. </a:t>
            </a:r>
          </a:p>
          <a:p>
            <a:r>
              <a:rPr lang="en-GB" b="1" dirty="0"/>
              <a:t>Funding</a:t>
            </a:r>
            <a:r>
              <a:rPr lang="en-GB" dirty="0"/>
              <a:t>: Joint venture in a different country requires heavy investment to establish and operate in, lacking funds may not allow the business organisation to operate in an effective manner and to work towards the objective as per the company needs. In the current business condition, both companies are in a state of loss-making, and this may not allow them to get access to the bigger fund and the scope. </a:t>
            </a:r>
          </a:p>
          <a:p>
            <a:endParaRPr lang="en-IN" dirty="0"/>
          </a:p>
        </p:txBody>
      </p:sp>
      <p:sp>
        <p:nvSpPr>
          <p:cNvPr id="4" name="Slide Number Placeholder 3"/>
          <p:cNvSpPr>
            <a:spLocks noGrp="1"/>
          </p:cNvSpPr>
          <p:nvPr>
            <p:ph type="sldNum" sz="quarter" idx="10"/>
          </p:nvPr>
        </p:nvSpPr>
        <p:spPr/>
        <p:txBody>
          <a:bodyPr/>
          <a:lstStyle/>
          <a:p>
            <a:fld id="{7C02DE25-8530-417B-99B4-2A3C67460124}" type="slidenum">
              <a:rPr lang="en-US" smtClean="0"/>
              <a:t>9</a:t>
            </a:fld>
            <a:endParaRPr lang="en-US"/>
          </a:p>
        </p:txBody>
      </p:sp>
    </p:spTree>
    <p:extLst>
      <p:ext uri="{BB962C8B-B14F-4D97-AF65-F5344CB8AC3E}">
        <p14:creationId xmlns:p14="http://schemas.microsoft.com/office/powerpoint/2010/main" val="7062090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Agreements:</a:t>
            </a:r>
            <a:r>
              <a:rPr lang="en-GB" dirty="0"/>
              <a:t> Operating in a different country, Vodafone is meant to follow the rules and regulations in China. Not being able to </a:t>
            </a:r>
            <a:r>
              <a:rPr lang="en-GB" dirty="0" err="1"/>
              <a:t>fulfill</a:t>
            </a:r>
            <a:r>
              <a:rPr lang="en-GB" dirty="0"/>
              <a:t> the needs and requirements may affect the company policy and may cause disputes in both the organizations amongst the employees and the workforce.  </a:t>
            </a:r>
          </a:p>
          <a:p>
            <a:r>
              <a:rPr lang="en-GB" b="1" dirty="0"/>
              <a:t>Outcome expectation</a:t>
            </a:r>
            <a:r>
              <a:rPr lang="en-GB" dirty="0"/>
              <a:t>: Xiaomi and Vodafone came together to work towards a common objective and work in an efficient manner by combining both efforts and resources with the expectation of a better outcome. </a:t>
            </a:r>
            <a:endParaRPr lang="en-IN" dirty="0"/>
          </a:p>
        </p:txBody>
      </p:sp>
      <p:sp>
        <p:nvSpPr>
          <p:cNvPr id="4" name="Slide Number Placeholder 3"/>
          <p:cNvSpPr>
            <a:spLocks noGrp="1"/>
          </p:cNvSpPr>
          <p:nvPr>
            <p:ph type="sldNum" sz="quarter" idx="10"/>
          </p:nvPr>
        </p:nvSpPr>
        <p:spPr/>
        <p:txBody>
          <a:bodyPr/>
          <a:lstStyle/>
          <a:p>
            <a:fld id="{7C02DE25-8530-417B-99B4-2A3C67460124}" type="slidenum">
              <a:rPr lang="en-US" smtClean="0"/>
              <a:t>10</a:t>
            </a:fld>
            <a:endParaRPr lang="en-US"/>
          </a:p>
        </p:txBody>
      </p:sp>
    </p:spTree>
    <p:extLst>
      <p:ext uri="{BB962C8B-B14F-4D97-AF65-F5344CB8AC3E}">
        <p14:creationId xmlns:p14="http://schemas.microsoft.com/office/powerpoint/2010/main" val="19460195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culture in Chinese business is followed nuanced in nature with a bent on ancient and traditional norms and values. Going against the trend and work ethic may not be suitable for the workforce and organisation. Especially, when Vodafone will enter the Chinese market with a different ideology and perspective they may not be able to adopt the operation system in Xiaomi due to the cultural difference. This leads to a level of miscommunication and chances of disputes between the ventures because the approach may not be favourable for both. But in the reality, China is one of the most advanced nations in terms of technology and digital marketing resources.</a:t>
            </a:r>
            <a:endParaRPr lang="en-IN" dirty="0"/>
          </a:p>
        </p:txBody>
      </p:sp>
      <p:sp>
        <p:nvSpPr>
          <p:cNvPr id="4" name="Slide Number Placeholder 3"/>
          <p:cNvSpPr>
            <a:spLocks noGrp="1"/>
          </p:cNvSpPr>
          <p:nvPr>
            <p:ph type="sldNum" sz="quarter" idx="10"/>
          </p:nvPr>
        </p:nvSpPr>
        <p:spPr/>
        <p:txBody>
          <a:bodyPr/>
          <a:lstStyle/>
          <a:p>
            <a:fld id="{7C02DE25-8530-417B-99B4-2A3C67460124}" type="slidenum">
              <a:rPr lang="en-US" smtClean="0"/>
              <a:t>11</a:t>
            </a:fld>
            <a:endParaRPr lang="en-US"/>
          </a:p>
        </p:txBody>
      </p:sp>
    </p:spTree>
    <p:extLst>
      <p:ext uri="{BB962C8B-B14F-4D97-AF65-F5344CB8AC3E}">
        <p14:creationId xmlns:p14="http://schemas.microsoft.com/office/powerpoint/2010/main" val="9355681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business culture in China is more conserved as compared to the business culture in the UK. The difference can especially be seen in the workforce of both organizations working in a different manner. The workplace in the UK is more open and free-minded which allows them to work according to their understanding and preference because Vodafone has belief in them and their work. Whereas, the workforce in China uses up-to-down methods where the employees must follow the rules and regulations as per the top level of management.</a:t>
            </a:r>
            <a:endParaRPr lang="en-IN" dirty="0"/>
          </a:p>
        </p:txBody>
      </p:sp>
      <p:sp>
        <p:nvSpPr>
          <p:cNvPr id="4" name="Slide Number Placeholder 3"/>
          <p:cNvSpPr>
            <a:spLocks noGrp="1"/>
          </p:cNvSpPr>
          <p:nvPr>
            <p:ph type="sldNum" sz="quarter" idx="10"/>
          </p:nvPr>
        </p:nvSpPr>
        <p:spPr/>
        <p:txBody>
          <a:bodyPr/>
          <a:lstStyle/>
          <a:p>
            <a:fld id="{7C02DE25-8530-417B-99B4-2A3C67460124}" type="slidenum">
              <a:rPr lang="en-US" smtClean="0"/>
              <a:t>12</a:t>
            </a:fld>
            <a:endParaRPr lang="en-US"/>
          </a:p>
        </p:txBody>
      </p:sp>
    </p:spTree>
    <p:extLst>
      <p:ext uri="{BB962C8B-B14F-4D97-AF65-F5344CB8AC3E}">
        <p14:creationId xmlns:p14="http://schemas.microsoft.com/office/powerpoint/2010/main" val="42283836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Hofstede value dimension framework is used to understand how the basic values determine organizational </a:t>
            </a:r>
            <a:r>
              <a:rPr lang="en-GB" dirty="0" err="1"/>
              <a:t>behavior</a:t>
            </a:r>
            <a:r>
              <a:rPr lang="en-GB" dirty="0"/>
              <a:t>. The following five value dimensions will be determined and discussed based on this research on China and UK: </a:t>
            </a:r>
          </a:p>
          <a:p>
            <a:pPr algn="just"/>
            <a:r>
              <a:rPr lang="en-GB" dirty="0"/>
              <a:t>- Power distance</a:t>
            </a:r>
          </a:p>
          <a:p>
            <a:pPr algn="just"/>
            <a:r>
              <a:rPr lang="en-GB" dirty="0"/>
              <a:t>- Individualism – collectivism</a:t>
            </a:r>
          </a:p>
          <a:p>
            <a:pPr marL="0" indent="0" algn="just">
              <a:buFontTx/>
              <a:buNone/>
            </a:pPr>
            <a:r>
              <a:rPr lang="en-GB" dirty="0"/>
              <a:t>- Uncertainty avoidance</a:t>
            </a:r>
          </a:p>
          <a:p>
            <a:pPr marL="0" indent="0" algn="just">
              <a:buFontTx/>
              <a:buNone/>
            </a:pPr>
            <a:r>
              <a:rPr lang="en-GB" dirty="0"/>
              <a:t>- Masculinity – Femininity</a:t>
            </a:r>
          </a:p>
          <a:p>
            <a:pPr marL="0" indent="0" algn="just">
              <a:buFontTx/>
              <a:buNone/>
            </a:pPr>
            <a:r>
              <a:rPr lang="en-GB" dirty="0"/>
              <a:t>- Short and Long-term oriented</a:t>
            </a:r>
          </a:p>
          <a:p>
            <a:pPr marL="0" indent="0">
              <a:buFontTx/>
              <a:buNone/>
            </a:pPr>
            <a:r>
              <a:rPr lang="en-GB" dirty="0"/>
              <a:t>(Deresky, 2017).</a:t>
            </a:r>
          </a:p>
          <a:p>
            <a:endParaRPr lang="en-IN" dirty="0"/>
          </a:p>
        </p:txBody>
      </p:sp>
      <p:sp>
        <p:nvSpPr>
          <p:cNvPr id="4" name="Slide Number Placeholder 3"/>
          <p:cNvSpPr>
            <a:spLocks noGrp="1"/>
          </p:cNvSpPr>
          <p:nvPr>
            <p:ph type="sldNum" sz="quarter" idx="10"/>
          </p:nvPr>
        </p:nvSpPr>
        <p:spPr/>
        <p:txBody>
          <a:bodyPr/>
          <a:lstStyle/>
          <a:p>
            <a:fld id="{7C02DE25-8530-417B-99B4-2A3C67460124}" type="slidenum">
              <a:rPr lang="en-US" smtClean="0"/>
              <a:t>13</a:t>
            </a:fld>
            <a:endParaRPr lang="en-US"/>
          </a:p>
        </p:txBody>
      </p:sp>
    </p:spTree>
    <p:extLst>
      <p:ext uri="{BB962C8B-B14F-4D97-AF65-F5344CB8AC3E}">
        <p14:creationId xmlns:p14="http://schemas.microsoft.com/office/powerpoint/2010/main" val="6099931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dirty="0"/>
              <a:t>Power distance</a:t>
            </a:r>
            <a:r>
              <a:rPr lang="en-GB" b="0" dirty="0"/>
              <a:t>: The distribution of power in institutions is unequal and different. The power distance value dimension will help to determine the level of acceptance of </a:t>
            </a:r>
            <a:r>
              <a:rPr lang="en-GB" dirty="0"/>
              <a:t>power by society. </a:t>
            </a:r>
          </a:p>
          <a:p>
            <a:pPr algn="just"/>
            <a:r>
              <a:rPr lang="en-GB" dirty="0"/>
              <a:t>The power of the distance approach in the workforce of Xiaomi is high. The approach followed by them is based on the top-down method. The employees are required to follow what the superior wants from them. This results in a centralized structure and autocratic leadership. Whereas, the power distance in the workforce of Vodafone is low because the approach is more of an individualistic format and employees get full exposure to work based on their understanding and mindset (</a:t>
            </a:r>
            <a:r>
              <a:rPr lang="en-GB" dirty="0" err="1"/>
              <a:t>Escandon</a:t>
            </a:r>
            <a:r>
              <a:rPr lang="en-GB" dirty="0"/>
              <a:t>-Barbosa, Ramirez, and Salas et al., 2022). This results that the employees being more open to communicating their ideas, working in a harmony, and better cooperation. </a:t>
            </a:r>
          </a:p>
          <a:p>
            <a:pPr algn="just"/>
            <a:r>
              <a:rPr lang="en-GB" b="1" dirty="0"/>
              <a:t>Individualism – collectivism</a:t>
            </a:r>
            <a:r>
              <a:rPr lang="en-GB" dirty="0"/>
              <a:t>: Refers to the tendency of employees to implement their independence of the needs in the company. Also, describe the manner in which the member of a group relates to one another. </a:t>
            </a:r>
          </a:p>
          <a:p>
            <a:pPr algn="just"/>
            <a:r>
              <a:rPr lang="en-GB" dirty="0"/>
              <a:t>The approach used in Vodafone’s business and operations is mostly an individualist approach where the employees are given enough freedom and space to operate and function as per their understanding and perspectives. Which allows the company to work in a diverse manner and expand the chances of innovation. Whereas, the collectivist approach in Xiaomi brings employees together and makes them dependable on one another for their skills (</a:t>
            </a:r>
            <a:r>
              <a:rPr lang="en-GB" dirty="0" err="1"/>
              <a:t>DeBode</a:t>
            </a:r>
            <a:r>
              <a:rPr lang="en-GB" dirty="0"/>
              <a:t>, Haggard, and Haggard, 2020).</a:t>
            </a:r>
          </a:p>
          <a:p>
            <a:pPr algn="just"/>
            <a:r>
              <a:rPr lang="en-GB" b="1" dirty="0"/>
              <a:t>Uncertainty avoidance: </a:t>
            </a:r>
            <a:r>
              <a:rPr lang="en-GB" dirty="0"/>
              <a:t>The uncertainty avoidance index is taken into consideration how much uncertainty may be tolerated by the organisation in terms of formal rules and procedures which are designed to provide the stability and the security of companies. This factor is low in terms of Vodafone with UK-based companies, where employees are given the freedom to expand their work and diversify their work to gain a better and more innovative advantage. This increases the level of risks and uncertainty for the business in terms of failure and incurring costs. Whereas, the level of uncertainty avoidance is higher in the operating businesses of Xiaomi in China, because the work done by the employees is mostly traditional and is done under the supervision of higher-level managers, following strict laws and procedures. (Gallego-Álvarez and </a:t>
            </a:r>
            <a:r>
              <a:rPr lang="en-GB" dirty="0" err="1"/>
              <a:t>Pucheta</a:t>
            </a:r>
            <a:r>
              <a:rPr lang="en-GB" dirty="0"/>
              <a:t>-Martínez, 2021).</a:t>
            </a:r>
          </a:p>
          <a:p>
            <a:endParaRPr lang="en-GB" dirty="0"/>
          </a:p>
          <a:p>
            <a:endParaRPr lang="en-IN" dirty="0"/>
          </a:p>
        </p:txBody>
      </p:sp>
      <p:sp>
        <p:nvSpPr>
          <p:cNvPr id="4" name="Slide Number Placeholder 3"/>
          <p:cNvSpPr>
            <a:spLocks noGrp="1"/>
          </p:cNvSpPr>
          <p:nvPr>
            <p:ph type="sldNum" sz="quarter" idx="10"/>
          </p:nvPr>
        </p:nvSpPr>
        <p:spPr/>
        <p:txBody>
          <a:bodyPr/>
          <a:lstStyle/>
          <a:p>
            <a:fld id="{7C02DE25-8530-417B-99B4-2A3C67460124}" type="slidenum">
              <a:rPr lang="en-US" smtClean="0"/>
              <a:t>14</a:t>
            </a:fld>
            <a:endParaRPr lang="en-US"/>
          </a:p>
        </p:txBody>
      </p:sp>
    </p:spTree>
    <p:extLst>
      <p:ext uri="{BB962C8B-B14F-4D97-AF65-F5344CB8AC3E}">
        <p14:creationId xmlns:p14="http://schemas.microsoft.com/office/powerpoint/2010/main" val="20346846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Masculinity – femininity</a:t>
            </a:r>
            <a:r>
              <a:rPr lang="en-GB" dirty="0"/>
              <a:t>: Refers to the degree of masculinity values and feminine values.</a:t>
            </a:r>
          </a:p>
          <a:p>
            <a:r>
              <a:rPr lang="en-GB" dirty="0"/>
              <a:t>In the business culture of China, the Masculinity trait is much more in common because men are given more responsibility for the completion of the work in an effective manner, and women are barely given the opportunity to work at Xiaomi. Whereas, in Vodafone, the approach is more gender-neutral, and both of them are given equal responsibilities and authority based on their skills and abilities (Shao et al., 2020).</a:t>
            </a:r>
          </a:p>
          <a:p>
            <a:r>
              <a:rPr lang="en-GB" b="1" dirty="0"/>
              <a:t>Short and long-term oriented:</a:t>
            </a:r>
            <a:r>
              <a:rPr lang="en-GB" dirty="0"/>
              <a:t> Any organisation working in the market, has both long and short-term objectives. The short-term objective implemented by the UK simplifies the paths and makes it much easier for the organisation to achieve the long-term objective, such as short-term results and higher profitability. The timeline of the objective often relies on the objective of the organisation and draws the pathways according to it (</a:t>
            </a:r>
            <a:r>
              <a:rPr lang="en-GB" dirty="0" err="1"/>
              <a:t>Leonavičienė</a:t>
            </a:r>
            <a:r>
              <a:rPr lang="en-GB" dirty="0"/>
              <a:t> and </a:t>
            </a:r>
            <a:r>
              <a:rPr lang="en-GB" dirty="0" err="1"/>
              <a:t>Burinskienė</a:t>
            </a:r>
            <a:r>
              <a:rPr lang="en-GB" dirty="0"/>
              <a:t>, 2021). China implements long-term orientation in defining the company’s needs.</a:t>
            </a:r>
          </a:p>
          <a:p>
            <a:endParaRPr lang="en-IN" dirty="0"/>
          </a:p>
        </p:txBody>
      </p:sp>
      <p:sp>
        <p:nvSpPr>
          <p:cNvPr id="4" name="Slide Number Placeholder 3"/>
          <p:cNvSpPr>
            <a:spLocks noGrp="1"/>
          </p:cNvSpPr>
          <p:nvPr>
            <p:ph type="sldNum" sz="quarter" idx="10"/>
          </p:nvPr>
        </p:nvSpPr>
        <p:spPr/>
        <p:txBody>
          <a:bodyPr/>
          <a:lstStyle/>
          <a:p>
            <a:fld id="{7C02DE25-8530-417B-99B4-2A3C67460124}" type="slidenum">
              <a:rPr lang="en-US" smtClean="0"/>
              <a:t>15</a:t>
            </a:fld>
            <a:endParaRPr lang="en-US"/>
          </a:p>
        </p:txBody>
      </p:sp>
    </p:spTree>
    <p:extLst>
      <p:ext uri="{BB962C8B-B14F-4D97-AF65-F5344CB8AC3E}">
        <p14:creationId xmlns:p14="http://schemas.microsoft.com/office/powerpoint/2010/main" val="25999308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recommendation for Vodafone and Xiaomi while operating in the joint venture in China would be communication. The reason why communication between the organisation and within the workforce is important is that it clears out the misunderstanding and disputes within them and makes them work in accordance with the objective as per the preference of one another. Vodafone operates in the UK and has the plan to operate in China. Then it is a must for them to get an understanding of the culture of China to operate in a manner that is more understandable for the consumers in China. </a:t>
            </a:r>
            <a:endParaRPr lang="en-IN" dirty="0"/>
          </a:p>
        </p:txBody>
      </p:sp>
      <p:sp>
        <p:nvSpPr>
          <p:cNvPr id="4" name="Slide Number Placeholder 3"/>
          <p:cNvSpPr>
            <a:spLocks noGrp="1"/>
          </p:cNvSpPr>
          <p:nvPr>
            <p:ph type="sldNum" sz="quarter" idx="10"/>
          </p:nvPr>
        </p:nvSpPr>
        <p:spPr/>
        <p:txBody>
          <a:bodyPr/>
          <a:lstStyle/>
          <a:p>
            <a:fld id="{1221F623-21F2-4C30-BE6A-926ACD55DC3A}" type="slidenum">
              <a:rPr lang="en-IN" smtClean="0"/>
              <a:t>16</a:t>
            </a:fld>
            <a:endParaRPr lang="en-IN"/>
          </a:p>
        </p:txBody>
      </p:sp>
    </p:spTree>
    <p:extLst>
      <p:ext uri="{BB962C8B-B14F-4D97-AF65-F5344CB8AC3E}">
        <p14:creationId xmlns:p14="http://schemas.microsoft.com/office/powerpoint/2010/main" val="30436016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Negotiating a win-win deal for everyone party involved in the agreement</a:t>
            </a:r>
            <a:endParaRPr lang="en-GB" sz="1200" kern="1200" dirty="0">
              <a:solidFill>
                <a:schemeClr val="tx1"/>
              </a:solidFill>
              <a:effectLst/>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general, a joint venture is planned by organizations when they have bigger ideas and concepts in mind and are not capable enough to pull them off by themselves. The effective involvement of more individuals and parties would make it much easier for Vodafone and Xiaomi to pull it off. Making agreements regarding fair shares for the involved parties would make every one of them involved in the most effective manner and will make them work to their full potential to achieve the best objective possible. A win-win deal makes a clear understanding and guidelines for the parties involved in what are their gains on their investments and makes the agreement more valuable and connected. Distributing the products in an effective manner will let the contributing parties know them their importance and role in the business (Leonard et al., 2020).</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C02DE25-8530-417B-99B4-2A3C67460124}" type="slidenum">
              <a:rPr lang="en-US" smtClean="0"/>
              <a:t>17</a:t>
            </a:fld>
            <a:endParaRPr lang="en-US"/>
          </a:p>
        </p:txBody>
      </p:sp>
    </p:spTree>
    <p:extLst>
      <p:ext uri="{BB962C8B-B14F-4D97-AF65-F5344CB8AC3E}">
        <p14:creationId xmlns:p14="http://schemas.microsoft.com/office/powerpoint/2010/main" val="32552062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the joint venture approach is used by the organisation when the objective is way bigger than the organisation potential, in which organisations take the help of other parties and organisation to achieve the objective in return for some shares from the achieved objective. The presentation has discussed Vodafone operating in China with the objective of expanding their business with the significance of the challenges faced by Vodafone while facing those objectives, with several roles of the organisation in the cultural dynamics of the Country. Further, the Hofstede model has been used to evaluate the business culture in China and UK. Finally, were provided recommendations and conclusions for the organisation to work more effectively by overcoming the barriers of cultural differences in the market.  </a:t>
            </a:r>
            <a:endParaRPr lang="en-IN" dirty="0"/>
          </a:p>
        </p:txBody>
      </p:sp>
      <p:sp>
        <p:nvSpPr>
          <p:cNvPr id="4" name="Slide Number Placeholder 3"/>
          <p:cNvSpPr>
            <a:spLocks noGrp="1"/>
          </p:cNvSpPr>
          <p:nvPr>
            <p:ph type="sldNum" sz="quarter" idx="10"/>
          </p:nvPr>
        </p:nvSpPr>
        <p:spPr/>
        <p:txBody>
          <a:bodyPr/>
          <a:lstStyle/>
          <a:p>
            <a:fld id="{1221F623-21F2-4C30-BE6A-926ACD55DC3A}" type="slidenum">
              <a:rPr lang="en-IN" smtClean="0"/>
              <a:t>18</a:t>
            </a:fld>
            <a:endParaRPr lang="en-IN"/>
          </a:p>
        </p:txBody>
      </p:sp>
    </p:spTree>
    <p:extLst>
      <p:ext uri="{BB962C8B-B14F-4D97-AF65-F5344CB8AC3E}">
        <p14:creationId xmlns:p14="http://schemas.microsoft.com/office/powerpoint/2010/main" val="24483734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1221F623-21F2-4C30-BE6A-926ACD55DC3A}" type="slidenum">
              <a:rPr lang="en-IN" smtClean="0"/>
              <a:t>19</a:t>
            </a:fld>
            <a:endParaRPr lang="en-IN"/>
          </a:p>
        </p:txBody>
      </p:sp>
    </p:spTree>
    <p:extLst>
      <p:ext uri="{BB962C8B-B14F-4D97-AF65-F5344CB8AC3E}">
        <p14:creationId xmlns:p14="http://schemas.microsoft.com/office/powerpoint/2010/main" val="555338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5B846836-3DFA-482E-9060-8D54F56622CB}" type="datetimeFigureOut">
              <a:rPr lang="en-US" smtClean="0">
                <a:solidFill>
                  <a:prstClr val="white">
                    <a:lumMod val="95000"/>
                  </a:prstClr>
                </a:solidFill>
                <a:effectLst>
                  <a:outerShdw blurRad="50800" dist="38100" dir="2700000" algn="tl" rotWithShape="0">
                    <a:prstClr val="black">
                      <a:alpha val="43000"/>
                    </a:prstClr>
                  </a:outerShdw>
                </a:effectLst>
              </a:rPr>
              <a:pPr/>
              <a:t>3/27/2023</a:t>
            </a:fld>
            <a:endParaRPr lang="en-US">
              <a:solidFill>
                <a:prstClr val="white">
                  <a:lumMod val="95000"/>
                </a:prstClr>
              </a:solidFill>
              <a:effectLst>
                <a:outerShdw blurRad="50800" dist="38100" dir="2700000" algn="tl" rotWithShape="0">
                  <a:prstClr val="black">
                    <a:alpha val="43000"/>
                  </a:prstClr>
                </a:outerShdw>
              </a:effectLst>
            </a:endParaRPr>
          </a:p>
        </p:txBody>
      </p:sp>
      <p:sp>
        <p:nvSpPr>
          <p:cNvPr id="5" name="Footer Placeholder 4"/>
          <p:cNvSpPr>
            <a:spLocks noGrp="1"/>
          </p:cNvSpPr>
          <p:nvPr>
            <p:ph type="ftr" sz="quarter" idx="11"/>
          </p:nvPr>
        </p:nvSpPr>
        <p:spPr/>
        <p:txBody>
          <a:bodyPr/>
          <a:lstStyle/>
          <a:p>
            <a:endParaRPr lang="en-US">
              <a:solidFill>
                <a:prstClr val="white">
                  <a:lumMod val="95000"/>
                </a:prstClr>
              </a:solidFill>
              <a:effectLst>
                <a:outerShdw blurRad="50800" dist="38100" dir="2700000" algn="tl" rotWithShape="0">
                  <a:prstClr val="black">
                    <a:alpha val="43000"/>
                  </a:prstClr>
                </a:outerShdw>
              </a:effectLst>
            </a:endParaRPr>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07B5F5D4-3012-4A68-B648-865CE5EFF6F8}" type="slidenum">
              <a:rPr lang="en-US" smtClean="0">
                <a:solidFill>
                  <a:prstClr val="white">
                    <a:lumMod val="95000"/>
                  </a:prstClr>
                </a:solidFill>
                <a:effectLst>
                  <a:outerShdw blurRad="50800" dist="38100" dir="2700000" algn="tl" rotWithShape="0">
                    <a:prstClr val="black">
                      <a:alpha val="43000"/>
                    </a:prstClr>
                  </a:outerShdw>
                </a:effectLst>
              </a:rPr>
              <a:pPr/>
              <a:t>‹#›</a:t>
            </a:fld>
            <a:endParaRPr lang="en-US">
              <a:solidFill>
                <a:prstClr val="white">
                  <a:lumMod val="95000"/>
                </a:prstClr>
              </a:solidFill>
              <a:effectLst>
                <a:outerShdw blurRad="50800" dist="38100" dir="2700000" algn="tl" rotWithShape="0">
                  <a:prstClr val="black">
                    <a:alpha val="43000"/>
                  </a:prstClr>
                </a:outerShdw>
              </a:effectLst>
            </a:endParaRPr>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846836-3DFA-482E-9060-8D54F56622CB}" type="datetimeFigureOut">
              <a:rPr lang="en-US" smtClean="0">
                <a:solidFill>
                  <a:prstClr val="white">
                    <a:lumMod val="95000"/>
                  </a:prstClr>
                </a:solidFill>
                <a:effectLst>
                  <a:outerShdw blurRad="50800" dist="38100" dir="2700000" algn="tl" rotWithShape="0">
                    <a:prstClr val="black">
                      <a:alpha val="43000"/>
                    </a:prstClr>
                  </a:outerShdw>
                </a:effectLst>
              </a:rPr>
              <a:pPr/>
              <a:t>3/27/2023</a:t>
            </a:fld>
            <a:endParaRPr lang="en-US">
              <a:solidFill>
                <a:prstClr val="white">
                  <a:lumMod val="95000"/>
                </a:prstClr>
              </a:solidFill>
              <a:effectLst>
                <a:outerShdw blurRad="50800" dist="38100" dir="2700000" algn="tl" rotWithShape="0">
                  <a:prstClr val="black">
                    <a:alpha val="43000"/>
                  </a:prstClr>
                </a:outerShdw>
              </a:effectLst>
            </a:endParaRPr>
          </a:p>
        </p:txBody>
      </p:sp>
      <p:sp>
        <p:nvSpPr>
          <p:cNvPr id="5" name="Footer Placeholder 4"/>
          <p:cNvSpPr>
            <a:spLocks noGrp="1"/>
          </p:cNvSpPr>
          <p:nvPr>
            <p:ph type="ftr" sz="quarter" idx="11"/>
          </p:nvPr>
        </p:nvSpPr>
        <p:spPr/>
        <p:txBody>
          <a:bodyPr/>
          <a:lstStyle/>
          <a:p>
            <a:endParaRPr lang="en-US">
              <a:solidFill>
                <a:prstClr val="white">
                  <a:lumMod val="95000"/>
                </a:prstClr>
              </a:solidFill>
              <a:effectLst>
                <a:outerShdw blurRad="50800" dist="38100" dir="2700000" algn="tl" rotWithShape="0">
                  <a:prstClr val="black">
                    <a:alpha val="43000"/>
                  </a:prstClr>
                </a:outerShdw>
              </a:effectLst>
            </a:endParaRPr>
          </a:p>
        </p:txBody>
      </p:sp>
      <p:sp>
        <p:nvSpPr>
          <p:cNvPr id="6" name="Slide Number Placeholder 5"/>
          <p:cNvSpPr>
            <a:spLocks noGrp="1"/>
          </p:cNvSpPr>
          <p:nvPr>
            <p:ph type="sldNum" sz="quarter" idx="12"/>
          </p:nvPr>
        </p:nvSpPr>
        <p:spPr/>
        <p:txBody>
          <a:bodyPr/>
          <a:lstStyle/>
          <a:p>
            <a:fld id="{07B5F5D4-3012-4A68-B648-865CE5EFF6F8}" type="slidenum">
              <a:rPr lang="en-US" smtClean="0">
                <a:solidFill>
                  <a:prstClr val="white">
                    <a:lumMod val="95000"/>
                  </a:prstClr>
                </a:solidFill>
                <a:effectLst>
                  <a:outerShdw blurRad="50800" dist="38100" dir="2700000" algn="tl" rotWithShape="0">
                    <a:prstClr val="black">
                      <a:alpha val="43000"/>
                    </a:prstClr>
                  </a:outerShdw>
                </a:effectLst>
              </a:rPr>
              <a:pPr/>
              <a:t>‹#›</a:t>
            </a:fld>
            <a:endParaRPr lang="en-US">
              <a:solidFill>
                <a:prstClr val="white">
                  <a:lumMod val="95000"/>
                </a:prstClr>
              </a:solidFill>
              <a:effectLst>
                <a:outerShdw blurRad="50800" dist="38100" dir="2700000" algn="tl" rotWithShape="0">
                  <a:prstClr val="black">
                    <a:alpha val="43000"/>
                  </a:prstClr>
                </a:outerShdw>
              </a:effectLst>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5B846836-3DFA-482E-9060-8D54F56622CB}" type="datetimeFigureOut">
              <a:rPr lang="en-US" smtClean="0">
                <a:solidFill>
                  <a:prstClr val="white">
                    <a:lumMod val="95000"/>
                  </a:prstClr>
                </a:solidFill>
                <a:effectLst>
                  <a:outerShdw blurRad="50800" dist="38100" dir="2700000" algn="tl" rotWithShape="0">
                    <a:prstClr val="black">
                      <a:alpha val="43000"/>
                    </a:prstClr>
                  </a:outerShdw>
                </a:effectLst>
              </a:rPr>
              <a:pPr/>
              <a:t>3/27/2023</a:t>
            </a:fld>
            <a:endParaRPr lang="en-US">
              <a:solidFill>
                <a:prstClr val="white">
                  <a:lumMod val="95000"/>
                </a:prstClr>
              </a:solidFill>
              <a:effectLst>
                <a:outerShdw blurRad="50800" dist="38100" dir="2700000" algn="tl" rotWithShape="0">
                  <a:prstClr val="black">
                    <a:alpha val="43000"/>
                  </a:prstClr>
                </a:outerShdw>
              </a:effectLst>
            </a:endParaRPr>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US">
              <a:solidFill>
                <a:prstClr val="white">
                  <a:lumMod val="95000"/>
                </a:prstClr>
              </a:solidFill>
              <a:effectLst>
                <a:outerShdw blurRad="50800" dist="38100" dir="2700000" algn="tl" rotWithShape="0">
                  <a:prstClr val="black">
                    <a:alpha val="43000"/>
                  </a:prstClr>
                </a:outerShdw>
              </a:effectLst>
            </a:endParaRPr>
          </a:p>
        </p:txBody>
      </p:sp>
      <p:sp>
        <p:nvSpPr>
          <p:cNvPr id="6" name="Slide Number Placeholder 5"/>
          <p:cNvSpPr>
            <a:spLocks noGrp="1"/>
          </p:cNvSpPr>
          <p:nvPr>
            <p:ph type="sldNum" sz="quarter" idx="12"/>
          </p:nvPr>
        </p:nvSpPr>
        <p:spPr/>
        <p:txBody>
          <a:bodyPr/>
          <a:lstStyle/>
          <a:p>
            <a:fld id="{07B5F5D4-3012-4A68-B648-865CE5EFF6F8}" type="slidenum">
              <a:rPr lang="en-US" smtClean="0">
                <a:solidFill>
                  <a:prstClr val="white">
                    <a:lumMod val="95000"/>
                  </a:prstClr>
                </a:solidFill>
                <a:effectLst>
                  <a:outerShdw blurRad="50800" dist="38100" dir="2700000" algn="tl" rotWithShape="0">
                    <a:prstClr val="black">
                      <a:alpha val="43000"/>
                    </a:prstClr>
                  </a:outerShdw>
                </a:effectLst>
              </a:rPr>
              <a:pPr/>
              <a:t>‹#›</a:t>
            </a:fld>
            <a:endParaRPr lang="en-US">
              <a:solidFill>
                <a:prstClr val="white">
                  <a:lumMod val="95000"/>
                </a:prstClr>
              </a:solidFill>
              <a:effectLst>
                <a:outerShdw blurRad="50800" dist="38100" dir="2700000" algn="tl" rotWithShape="0">
                  <a:prstClr val="black">
                    <a:alpha val="43000"/>
                  </a:prstClr>
                </a:outerShdw>
              </a:effectLst>
            </a:endParaRPr>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a:t>Click to edit Master title style</a:t>
            </a:r>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846836-3DFA-482E-9060-8D54F56622CB}" type="datetimeFigureOut">
              <a:rPr lang="en-US" smtClean="0">
                <a:solidFill>
                  <a:prstClr val="white">
                    <a:lumMod val="95000"/>
                  </a:prstClr>
                </a:solidFill>
                <a:effectLst>
                  <a:outerShdw blurRad="50800" dist="38100" dir="2700000" algn="tl" rotWithShape="0">
                    <a:prstClr val="black">
                      <a:alpha val="43000"/>
                    </a:prstClr>
                  </a:outerShdw>
                </a:effectLst>
              </a:rPr>
              <a:pPr/>
              <a:t>3/27/2023</a:t>
            </a:fld>
            <a:endParaRPr lang="en-US">
              <a:solidFill>
                <a:prstClr val="white">
                  <a:lumMod val="95000"/>
                </a:prstClr>
              </a:solidFill>
              <a:effectLst>
                <a:outerShdw blurRad="50800" dist="38100" dir="2700000" algn="tl" rotWithShape="0">
                  <a:prstClr val="black">
                    <a:alpha val="43000"/>
                  </a:prstClr>
                </a:outerShdw>
              </a:effectLst>
            </a:endParaRPr>
          </a:p>
        </p:txBody>
      </p:sp>
      <p:sp>
        <p:nvSpPr>
          <p:cNvPr id="6" name="Footer Placeholder 5"/>
          <p:cNvSpPr>
            <a:spLocks noGrp="1"/>
          </p:cNvSpPr>
          <p:nvPr>
            <p:ph type="ftr" sz="quarter" idx="11"/>
          </p:nvPr>
        </p:nvSpPr>
        <p:spPr/>
        <p:txBody>
          <a:bodyPr/>
          <a:lstStyle/>
          <a:p>
            <a:endParaRPr lang="en-US">
              <a:solidFill>
                <a:prstClr val="white">
                  <a:lumMod val="95000"/>
                </a:prstClr>
              </a:solidFill>
              <a:effectLst>
                <a:outerShdw blurRad="50800" dist="38100" dir="2700000" algn="tl" rotWithShape="0">
                  <a:prstClr val="black">
                    <a:alpha val="43000"/>
                  </a:prstClr>
                </a:outerShdw>
              </a:effectLst>
            </a:endParaRPr>
          </a:p>
        </p:txBody>
      </p:sp>
      <p:sp>
        <p:nvSpPr>
          <p:cNvPr id="7" name="Slide Number Placeholder 6"/>
          <p:cNvSpPr>
            <a:spLocks noGrp="1"/>
          </p:cNvSpPr>
          <p:nvPr>
            <p:ph type="sldNum" sz="quarter" idx="12"/>
          </p:nvPr>
        </p:nvSpPr>
        <p:spPr/>
        <p:txBody>
          <a:bodyPr/>
          <a:lstStyle/>
          <a:p>
            <a:fld id="{07B5F5D4-3012-4A68-B648-865CE5EFF6F8}" type="slidenum">
              <a:rPr lang="en-US" smtClean="0">
                <a:solidFill>
                  <a:prstClr val="white">
                    <a:lumMod val="95000"/>
                  </a:prstClr>
                </a:solidFill>
                <a:effectLst>
                  <a:outerShdw blurRad="50800" dist="38100" dir="2700000" algn="tl" rotWithShape="0">
                    <a:prstClr val="black">
                      <a:alpha val="43000"/>
                    </a:prstClr>
                  </a:outerShdw>
                </a:effectLst>
              </a:rPr>
              <a:pPr/>
              <a:t>‹#›</a:t>
            </a:fld>
            <a:endParaRPr lang="en-US">
              <a:solidFill>
                <a:prstClr val="white">
                  <a:lumMod val="95000"/>
                </a:prstClr>
              </a:solidFill>
              <a:effectLst>
                <a:outerShdw blurRad="50800" dist="38100" dir="2700000" algn="tl" rotWithShape="0">
                  <a:prstClr val="black">
                    <a:alpha val="43000"/>
                  </a:prstClr>
                </a:outerShdw>
              </a:effectLst>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846836-3DFA-482E-9060-8D54F56622CB}" type="datetimeFigureOut">
              <a:rPr lang="en-US" smtClean="0">
                <a:solidFill>
                  <a:prstClr val="white">
                    <a:lumMod val="95000"/>
                  </a:prstClr>
                </a:solidFill>
                <a:effectLst>
                  <a:outerShdw blurRad="50800" dist="38100" dir="2700000" algn="tl" rotWithShape="0">
                    <a:prstClr val="black">
                      <a:alpha val="43000"/>
                    </a:prstClr>
                  </a:outerShdw>
                </a:effectLst>
              </a:rPr>
              <a:pPr/>
              <a:t>3/27/2023</a:t>
            </a:fld>
            <a:endParaRPr lang="en-US">
              <a:solidFill>
                <a:prstClr val="white">
                  <a:lumMod val="95000"/>
                </a:prstClr>
              </a:solidFill>
              <a:effectLst>
                <a:outerShdw blurRad="50800" dist="38100" dir="2700000" algn="tl" rotWithShape="0">
                  <a:prstClr val="black">
                    <a:alpha val="43000"/>
                  </a:prstClr>
                </a:outerShdw>
              </a:effectLst>
            </a:endParaRPr>
          </a:p>
        </p:txBody>
      </p:sp>
      <p:sp>
        <p:nvSpPr>
          <p:cNvPr id="8" name="Footer Placeholder 7"/>
          <p:cNvSpPr>
            <a:spLocks noGrp="1"/>
          </p:cNvSpPr>
          <p:nvPr>
            <p:ph type="ftr" sz="quarter" idx="11"/>
          </p:nvPr>
        </p:nvSpPr>
        <p:spPr/>
        <p:txBody>
          <a:bodyPr/>
          <a:lstStyle/>
          <a:p>
            <a:endParaRPr lang="en-US">
              <a:solidFill>
                <a:prstClr val="white">
                  <a:lumMod val="95000"/>
                </a:prstClr>
              </a:solidFill>
              <a:effectLst>
                <a:outerShdw blurRad="50800" dist="38100" dir="2700000" algn="tl" rotWithShape="0">
                  <a:prstClr val="black">
                    <a:alpha val="43000"/>
                  </a:prstClr>
                </a:outerShdw>
              </a:effectLst>
            </a:endParaRPr>
          </a:p>
        </p:txBody>
      </p:sp>
      <p:sp>
        <p:nvSpPr>
          <p:cNvPr id="9" name="Slide Number Placeholder 8"/>
          <p:cNvSpPr>
            <a:spLocks noGrp="1"/>
          </p:cNvSpPr>
          <p:nvPr>
            <p:ph type="sldNum" sz="quarter" idx="12"/>
          </p:nvPr>
        </p:nvSpPr>
        <p:spPr/>
        <p:txBody>
          <a:bodyPr/>
          <a:lstStyle/>
          <a:p>
            <a:fld id="{07B5F5D4-3012-4A68-B648-865CE5EFF6F8}" type="slidenum">
              <a:rPr lang="en-US" smtClean="0">
                <a:solidFill>
                  <a:prstClr val="white">
                    <a:lumMod val="95000"/>
                  </a:prstClr>
                </a:solidFill>
                <a:effectLst>
                  <a:outerShdw blurRad="50800" dist="38100" dir="2700000" algn="tl" rotWithShape="0">
                    <a:prstClr val="black">
                      <a:alpha val="43000"/>
                    </a:prstClr>
                  </a:outerShdw>
                </a:effectLst>
              </a:rPr>
              <a:pPr/>
              <a:t>‹#›</a:t>
            </a:fld>
            <a:endParaRPr lang="en-US">
              <a:solidFill>
                <a:prstClr val="white">
                  <a:lumMod val="95000"/>
                </a:prstClr>
              </a:solidFill>
              <a:effectLst>
                <a:outerShdw blurRad="50800" dist="38100" dir="2700000" algn="tl" rotWithShape="0">
                  <a:prstClr val="black">
                    <a:alpha val="43000"/>
                  </a:prstClr>
                </a:outerShdw>
              </a:effectLst>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846836-3DFA-482E-9060-8D54F56622CB}" type="datetimeFigureOut">
              <a:rPr lang="en-US" smtClean="0">
                <a:solidFill>
                  <a:prstClr val="white">
                    <a:lumMod val="95000"/>
                  </a:prstClr>
                </a:solidFill>
                <a:effectLst>
                  <a:outerShdw blurRad="50800" dist="38100" dir="2700000" algn="tl" rotWithShape="0">
                    <a:prstClr val="black">
                      <a:alpha val="43000"/>
                    </a:prstClr>
                  </a:outerShdw>
                </a:effectLst>
              </a:rPr>
              <a:pPr/>
              <a:t>3/27/2023</a:t>
            </a:fld>
            <a:endParaRPr lang="en-US">
              <a:solidFill>
                <a:prstClr val="white">
                  <a:lumMod val="95000"/>
                </a:prstClr>
              </a:solidFill>
              <a:effectLst>
                <a:outerShdw blurRad="50800" dist="38100" dir="2700000" algn="tl" rotWithShape="0">
                  <a:prstClr val="black">
                    <a:alpha val="43000"/>
                  </a:prstClr>
                </a:outerShdw>
              </a:effectLst>
            </a:endParaRPr>
          </a:p>
        </p:txBody>
      </p:sp>
      <p:sp>
        <p:nvSpPr>
          <p:cNvPr id="4" name="Footer Placeholder 3"/>
          <p:cNvSpPr>
            <a:spLocks noGrp="1"/>
          </p:cNvSpPr>
          <p:nvPr>
            <p:ph type="ftr" sz="quarter" idx="11"/>
          </p:nvPr>
        </p:nvSpPr>
        <p:spPr/>
        <p:txBody>
          <a:bodyPr/>
          <a:lstStyle/>
          <a:p>
            <a:endParaRPr lang="en-US">
              <a:solidFill>
                <a:prstClr val="white">
                  <a:lumMod val="95000"/>
                </a:prstClr>
              </a:solidFill>
              <a:effectLst>
                <a:outerShdw blurRad="50800" dist="38100" dir="2700000" algn="tl" rotWithShape="0">
                  <a:prstClr val="black">
                    <a:alpha val="43000"/>
                  </a:prstClr>
                </a:outerShdw>
              </a:effectLst>
            </a:endParaRPr>
          </a:p>
        </p:txBody>
      </p:sp>
      <p:sp>
        <p:nvSpPr>
          <p:cNvPr id="5" name="Slide Number Placeholder 4"/>
          <p:cNvSpPr>
            <a:spLocks noGrp="1"/>
          </p:cNvSpPr>
          <p:nvPr>
            <p:ph type="sldNum" sz="quarter" idx="12"/>
          </p:nvPr>
        </p:nvSpPr>
        <p:spPr/>
        <p:txBody>
          <a:bodyPr/>
          <a:lstStyle/>
          <a:p>
            <a:fld id="{07B5F5D4-3012-4A68-B648-865CE5EFF6F8}" type="slidenum">
              <a:rPr lang="en-US" smtClean="0">
                <a:solidFill>
                  <a:prstClr val="white">
                    <a:lumMod val="95000"/>
                  </a:prstClr>
                </a:solidFill>
                <a:effectLst>
                  <a:outerShdw blurRad="50800" dist="38100" dir="2700000" algn="tl" rotWithShape="0">
                    <a:prstClr val="black">
                      <a:alpha val="43000"/>
                    </a:prstClr>
                  </a:outerShdw>
                </a:effectLst>
              </a:rPr>
              <a:pPr/>
              <a:t>‹#›</a:t>
            </a:fld>
            <a:endParaRPr lang="en-US">
              <a:solidFill>
                <a:prstClr val="white">
                  <a:lumMod val="95000"/>
                </a:prstClr>
              </a:solidFill>
              <a:effectLst>
                <a:outerShdw blurRad="50800" dist="38100" dir="2700000" algn="tl" rotWithShape="0">
                  <a:prstClr val="black">
                    <a:alpha val="43000"/>
                  </a:prstClr>
                </a:outerShdw>
              </a:effectLst>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5B846836-3DFA-482E-9060-8D54F56622CB}" type="datetimeFigureOut">
              <a:rPr lang="en-US" smtClean="0">
                <a:solidFill>
                  <a:prstClr val="white">
                    <a:lumMod val="95000"/>
                  </a:prstClr>
                </a:solidFill>
                <a:effectLst>
                  <a:outerShdw blurRad="50800" dist="38100" dir="2700000" algn="tl" rotWithShape="0">
                    <a:prstClr val="black">
                      <a:alpha val="43000"/>
                    </a:prstClr>
                  </a:outerShdw>
                </a:effectLst>
              </a:rPr>
              <a:pPr/>
              <a:t>3/27/2023</a:t>
            </a:fld>
            <a:endParaRPr lang="en-US">
              <a:solidFill>
                <a:prstClr val="white">
                  <a:lumMod val="95000"/>
                </a:prstClr>
              </a:solidFill>
              <a:effectLst>
                <a:outerShdw blurRad="50800" dist="38100" dir="2700000" algn="tl" rotWithShape="0">
                  <a:prstClr val="black">
                    <a:alpha val="43000"/>
                  </a:prstClr>
                </a:outerShdw>
              </a:effectLst>
            </a:endParaRPr>
          </a:p>
        </p:txBody>
      </p:sp>
      <p:sp>
        <p:nvSpPr>
          <p:cNvPr id="3" name="Footer Placeholder 2"/>
          <p:cNvSpPr>
            <a:spLocks noGrp="1"/>
          </p:cNvSpPr>
          <p:nvPr>
            <p:ph type="ftr" sz="quarter" idx="11"/>
          </p:nvPr>
        </p:nvSpPr>
        <p:spPr/>
        <p:txBody>
          <a:bodyPr/>
          <a:lstStyle/>
          <a:p>
            <a:endParaRPr lang="en-US">
              <a:solidFill>
                <a:prstClr val="white">
                  <a:lumMod val="95000"/>
                </a:prstClr>
              </a:solidFill>
              <a:effectLst>
                <a:outerShdw blurRad="50800" dist="38100" dir="2700000" algn="tl" rotWithShape="0">
                  <a:prstClr val="black">
                    <a:alpha val="43000"/>
                  </a:prstClr>
                </a:outerShdw>
              </a:effectLst>
            </a:endParaRPr>
          </a:p>
        </p:txBody>
      </p:sp>
      <p:sp>
        <p:nvSpPr>
          <p:cNvPr id="4" name="Slide Number Placeholder 3"/>
          <p:cNvSpPr>
            <a:spLocks noGrp="1"/>
          </p:cNvSpPr>
          <p:nvPr>
            <p:ph type="sldNum" sz="quarter" idx="12"/>
          </p:nvPr>
        </p:nvSpPr>
        <p:spPr/>
        <p:txBody>
          <a:bodyPr/>
          <a:lstStyle/>
          <a:p>
            <a:fld id="{07B5F5D4-3012-4A68-B648-865CE5EFF6F8}" type="slidenum">
              <a:rPr lang="en-US" smtClean="0">
                <a:solidFill>
                  <a:prstClr val="white">
                    <a:lumMod val="95000"/>
                  </a:prstClr>
                </a:solidFill>
                <a:effectLst>
                  <a:outerShdw blurRad="50800" dist="38100" dir="2700000" algn="tl" rotWithShape="0">
                    <a:prstClr val="black">
                      <a:alpha val="43000"/>
                    </a:prstClr>
                  </a:outerShdw>
                </a:effectLst>
              </a:rPr>
              <a:pPr/>
              <a:t>‹#›</a:t>
            </a:fld>
            <a:endParaRPr lang="en-US">
              <a:solidFill>
                <a:prstClr val="white">
                  <a:lumMod val="95000"/>
                </a:prstClr>
              </a:solidFill>
              <a:effectLst>
                <a:outerShdw blurRad="50800" dist="38100" dir="2700000" algn="tl" rotWithShape="0">
                  <a:prstClr val="black">
                    <a:alpha val="43000"/>
                  </a:prstClr>
                </a:outerShdw>
              </a:effectLst>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846836-3DFA-482E-9060-8D54F56622CB}" type="datetimeFigureOut">
              <a:rPr lang="en-US" smtClean="0">
                <a:solidFill>
                  <a:prstClr val="white">
                    <a:lumMod val="95000"/>
                  </a:prstClr>
                </a:solidFill>
                <a:effectLst>
                  <a:outerShdw blurRad="50800" dist="38100" dir="2700000" algn="tl" rotWithShape="0">
                    <a:prstClr val="black">
                      <a:alpha val="43000"/>
                    </a:prstClr>
                  </a:outerShdw>
                </a:effectLst>
              </a:rPr>
              <a:pPr/>
              <a:t>3/27/2023</a:t>
            </a:fld>
            <a:endParaRPr lang="en-US">
              <a:solidFill>
                <a:prstClr val="white">
                  <a:lumMod val="95000"/>
                </a:prstClr>
              </a:solidFill>
              <a:effectLst>
                <a:outerShdw blurRad="50800" dist="38100" dir="2700000" algn="tl" rotWithShape="0">
                  <a:prstClr val="black">
                    <a:alpha val="43000"/>
                  </a:prstClr>
                </a:outerShdw>
              </a:effectLst>
            </a:endParaRPr>
          </a:p>
        </p:txBody>
      </p:sp>
      <p:sp>
        <p:nvSpPr>
          <p:cNvPr id="6" name="Footer Placeholder 5"/>
          <p:cNvSpPr>
            <a:spLocks noGrp="1"/>
          </p:cNvSpPr>
          <p:nvPr>
            <p:ph type="ftr" sz="quarter" idx="11"/>
          </p:nvPr>
        </p:nvSpPr>
        <p:spPr/>
        <p:txBody>
          <a:bodyPr/>
          <a:lstStyle/>
          <a:p>
            <a:endParaRPr lang="en-US">
              <a:solidFill>
                <a:prstClr val="white">
                  <a:lumMod val="95000"/>
                </a:prstClr>
              </a:solidFill>
              <a:effectLst>
                <a:outerShdw blurRad="50800" dist="38100" dir="2700000" algn="tl" rotWithShape="0">
                  <a:prstClr val="black">
                    <a:alpha val="43000"/>
                  </a:prstClr>
                </a:outerShdw>
              </a:effectLst>
            </a:endParaRPr>
          </a:p>
        </p:txBody>
      </p:sp>
      <p:sp>
        <p:nvSpPr>
          <p:cNvPr id="7" name="Slide Number Placeholder 6"/>
          <p:cNvSpPr>
            <a:spLocks noGrp="1"/>
          </p:cNvSpPr>
          <p:nvPr>
            <p:ph type="sldNum" sz="quarter" idx="12"/>
          </p:nvPr>
        </p:nvSpPr>
        <p:spPr/>
        <p:txBody>
          <a:bodyPr/>
          <a:lstStyle/>
          <a:p>
            <a:fld id="{07B5F5D4-3012-4A68-B648-865CE5EFF6F8}" type="slidenum">
              <a:rPr lang="en-US" smtClean="0">
                <a:solidFill>
                  <a:prstClr val="white">
                    <a:lumMod val="95000"/>
                  </a:prstClr>
                </a:solidFill>
                <a:effectLst>
                  <a:outerShdw blurRad="50800" dist="38100" dir="2700000" algn="tl" rotWithShape="0">
                    <a:prstClr val="black">
                      <a:alpha val="43000"/>
                    </a:prstClr>
                  </a:outerShdw>
                </a:effectLst>
              </a:rPr>
              <a:pPr/>
              <a:t>‹#›</a:t>
            </a:fld>
            <a:endParaRPr lang="en-US">
              <a:solidFill>
                <a:prstClr val="white">
                  <a:lumMod val="95000"/>
                </a:prstClr>
              </a:solidFill>
              <a:effectLst>
                <a:outerShdw blurRad="50800" dist="38100" dir="2700000" algn="tl" rotWithShape="0">
                  <a:prstClr val="black">
                    <a:alpha val="43000"/>
                  </a:prstClr>
                </a:outerShdw>
              </a:effectLst>
            </a:endParaRPr>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p:txBody>
          <a:bodyPr/>
          <a:lstStyle/>
          <a:p>
            <a:fld id="{5B846836-3DFA-482E-9060-8D54F56622CB}" type="datetimeFigureOut">
              <a:rPr lang="en-US" smtClean="0">
                <a:solidFill>
                  <a:prstClr val="white">
                    <a:lumMod val="95000"/>
                  </a:prstClr>
                </a:solidFill>
                <a:effectLst>
                  <a:outerShdw blurRad="50800" dist="38100" dir="2700000" algn="tl" rotWithShape="0">
                    <a:prstClr val="black">
                      <a:alpha val="43000"/>
                    </a:prstClr>
                  </a:outerShdw>
                </a:effectLst>
              </a:rPr>
              <a:pPr/>
              <a:t>3/27/2023</a:t>
            </a:fld>
            <a:endParaRPr lang="en-US">
              <a:solidFill>
                <a:prstClr val="white">
                  <a:lumMod val="95000"/>
                </a:prstClr>
              </a:solidFill>
              <a:effectLst>
                <a:outerShdw blurRad="50800" dist="38100" dir="2700000" algn="tl" rotWithShape="0">
                  <a:prstClr val="black">
                    <a:alpha val="43000"/>
                  </a:prstClr>
                </a:outerShdw>
              </a:effectLst>
            </a:endParaRPr>
          </a:p>
        </p:txBody>
      </p:sp>
      <p:sp>
        <p:nvSpPr>
          <p:cNvPr id="7" name="Slide Number Placeholder 6"/>
          <p:cNvSpPr>
            <a:spLocks noGrp="1"/>
          </p:cNvSpPr>
          <p:nvPr>
            <p:ph type="sldNum" sz="quarter" idx="12"/>
          </p:nvPr>
        </p:nvSpPr>
        <p:spPr/>
        <p:txBody>
          <a:bodyPr/>
          <a:lstStyle/>
          <a:p>
            <a:fld id="{07B5F5D4-3012-4A68-B648-865CE5EFF6F8}" type="slidenum">
              <a:rPr lang="en-US" smtClean="0">
                <a:solidFill>
                  <a:prstClr val="white">
                    <a:lumMod val="95000"/>
                  </a:prstClr>
                </a:solidFill>
                <a:effectLst>
                  <a:outerShdw blurRad="50800" dist="38100" dir="2700000" algn="tl" rotWithShape="0">
                    <a:prstClr val="black">
                      <a:alpha val="43000"/>
                    </a:prstClr>
                  </a:outerShdw>
                </a:effectLst>
              </a:rPr>
              <a:pPr/>
              <a:t>‹#›</a:t>
            </a:fld>
            <a:endParaRPr lang="en-US">
              <a:solidFill>
                <a:prstClr val="white">
                  <a:lumMod val="95000"/>
                </a:prstClr>
              </a:solidFill>
              <a:effectLst>
                <a:outerShdw blurRad="50800" dist="38100" dir="2700000" algn="tl" rotWithShape="0">
                  <a:prstClr val="black">
                    <a:alpha val="43000"/>
                  </a:prstClr>
                </a:outerShdw>
              </a:effectLst>
            </a:endParaRPr>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US">
              <a:solidFill>
                <a:prstClr val="white">
                  <a:lumMod val="95000"/>
                </a:prstClr>
              </a:solidFill>
              <a:effectLst>
                <a:outerShdw blurRad="50800" dist="38100" dir="2700000" algn="tl" rotWithShape="0">
                  <a:prstClr val="black">
                    <a:alpha val="43000"/>
                  </a:prstClr>
                </a:outerShdw>
              </a:effectLst>
            </a:endParaRPr>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846836-3DFA-482E-9060-8D54F56622CB}" type="datetimeFigureOut">
              <a:rPr lang="en-US" smtClean="0">
                <a:solidFill>
                  <a:prstClr val="white">
                    <a:lumMod val="95000"/>
                  </a:prstClr>
                </a:solidFill>
                <a:effectLst>
                  <a:outerShdw blurRad="50800" dist="38100" dir="2700000" algn="tl" rotWithShape="0">
                    <a:prstClr val="black">
                      <a:alpha val="43000"/>
                    </a:prstClr>
                  </a:outerShdw>
                </a:effectLst>
              </a:rPr>
              <a:pPr/>
              <a:t>3/27/2023</a:t>
            </a:fld>
            <a:endParaRPr lang="en-US">
              <a:solidFill>
                <a:prstClr val="white">
                  <a:lumMod val="95000"/>
                </a:prstClr>
              </a:solidFill>
              <a:effectLst>
                <a:outerShdw blurRad="50800" dist="38100" dir="2700000" algn="tl" rotWithShape="0">
                  <a:prstClr val="black">
                    <a:alpha val="43000"/>
                  </a:prstClr>
                </a:outerShdw>
              </a:effectLst>
            </a:endParaRPr>
          </a:p>
        </p:txBody>
      </p:sp>
      <p:sp>
        <p:nvSpPr>
          <p:cNvPr id="5" name="Footer Placeholder 4"/>
          <p:cNvSpPr>
            <a:spLocks noGrp="1"/>
          </p:cNvSpPr>
          <p:nvPr>
            <p:ph type="ftr" sz="quarter" idx="11"/>
          </p:nvPr>
        </p:nvSpPr>
        <p:spPr/>
        <p:txBody>
          <a:bodyPr/>
          <a:lstStyle/>
          <a:p>
            <a:endParaRPr lang="en-US">
              <a:solidFill>
                <a:prstClr val="white">
                  <a:lumMod val="95000"/>
                </a:prstClr>
              </a:solidFill>
              <a:effectLst>
                <a:outerShdw blurRad="50800" dist="38100" dir="2700000" algn="tl" rotWithShape="0">
                  <a:prstClr val="black">
                    <a:alpha val="43000"/>
                  </a:prstClr>
                </a:outerShdw>
              </a:effectLst>
            </a:endParaRPr>
          </a:p>
        </p:txBody>
      </p:sp>
      <p:sp>
        <p:nvSpPr>
          <p:cNvPr id="6" name="Slide Number Placeholder 5"/>
          <p:cNvSpPr>
            <a:spLocks noGrp="1"/>
          </p:cNvSpPr>
          <p:nvPr>
            <p:ph type="sldNum" sz="quarter" idx="12"/>
          </p:nvPr>
        </p:nvSpPr>
        <p:spPr/>
        <p:txBody>
          <a:bodyPr/>
          <a:lstStyle/>
          <a:p>
            <a:fld id="{07B5F5D4-3012-4A68-B648-865CE5EFF6F8}" type="slidenum">
              <a:rPr lang="en-US" smtClean="0">
                <a:solidFill>
                  <a:prstClr val="white">
                    <a:lumMod val="95000"/>
                  </a:prstClr>
                </a:solidFill>
                <a:effectLst>
                  <a:outerShdw blurRad="50800" dist="38100" dir="2700000" algn="tl" rotWithShape="0">
                    <a:prstClr val="black">
                      <a:alpha val="43000"/>
                    </a:prstClr>
                  </a:outerShdw>
                </a:effectLst>
              </a:rPr>
              <a:pPr/>
              <a:t>‹#›</a:t>
            </a:fld>
            <a:endParaRPr lang="en-US">
              <a:solidFill>
                <a:prstClr val="white">
                  <a:lumMod val="95000"/>
                </a:prstClr>
              </a:solidFill>
              <a:effectLst>
                <a:outerShdw blurRad="50800" dist="38100" dir="2700000" algn="tl" rotWithShape="0">
                  <a:prstClr val="black">
                    <a:alpha val="43000"/>
                  </a:prstClr>
                </a:outerShdw>
              </a:effectLst>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solidFill>
                  <a:prstClr val="white">
                    <a:lumMod val="95000"/>
                  </a:prstClr>
                </a:solidFill>
                <a:effectLst>
                  <a:outerShdw blurRad="50800" dist="38100" dir="2700000" algn="tl" rotWithShape="0">
                    <a:prstClr val="black">
                      <a:alpha val="43000"/>
                    </a:prstClr>
                  </a:outerShdw>
                </a:effectLst>
              </a:rPr>
              <a:pPr/>
              <a:t>3/27/2023</a:t>
            </a:fld>
            <a:endParaRPr lang="en-US">
              <a:solidFill>
                <a:prstClr val="white">
                  <a:lumMod val="95000"/>
                </a:prstClr>
              </a:solidFill>
              <a:effectLst>
                <a:outerShdw blurRad="50800" dist="38100" dir="2700000" algn="tl" rotWithShape="0">
                  <a:prstClr val="black">
                    <a:alpha val="43000"/>
                  </a:prstClr>
                </a:outerShdw>
              </a:effectLst>
            </a:endParaRPr>
          </a:p>
        </p:txBody>
      </p:sp>
      <p:sp>
        <p:nvSpPr>
          <p:cNvPr id="5" name="Footer Placeholder 4"/>
          <p:cNvSpPr>
            <a:spLocks noGrp="1"/>
          </p:cNvSpPr>
          <p:nvPr>
            <p:ph type="ftr" sz="quarter" idx="11"/>
          </p:nvPr>
        </p:nvSpPr>
        <p:spPr/>
        <p:txBody>
          <a:bodyPr/>
          <a:lstStyle/>
          <a:p>
            <a:endParaRPr lang="en-US">
              <a:solidFill>
                <a:prstClr val="white">
                  <a:lumMod val="95000"/>
                </a:prstClr>
              </a:solidFill>
              <a:effectLst>
                <a:outerShdw blurRad="50800" dist="38100" dir="2700000" algn="tl" rotWithShape="0">
                  <a:prstClr val="black">
                    <a:alpha val="43000"/>
                  </a:prstClr>
                </a:outerShdw>
              </a:effectLst>
            </a:endParaRPr>
          </a:p>
        </p:txBody>
      </p:sp>
      <p:sp>
        <p:nvSpPr>
          <p:cNvPr id="6" name="Slide Number Placeholder 5"/>
          <p:cNvSpPr>
            <a:spLocks noGrp="1"/>
          </p:cNvSpPr>
          <p:nvPr>
            <p:ph type="sldNum" sz="quarter" idx="12"/>
          </p:nvPr>
        </p:nvSpPr>
        <p:spPr/>
        <p:txBody>
          <a:bodyPr/>
          <a:lstStyle/>
          <a:p>
            <a:fld id="{07B5F5D4-3012-4A68-B648-865CE5EFF6F8}" type="slidenum">
              <a:rPr lang="en-US" smtClean="0">
                <a:solidFill>
                  <a:prstClr val="white">
                    <a:lumMod val="95000"/>
                  </a:prstClr>
                </a:solidFill>
                <a:effectLst>
                  <a:outerShdw blurRad="50800" dist="38100" dir="2700000" algn="tl" rotWithShape="0">
                    <a:prstClr val="black">
                      <a:alpha val="43000"/>
                    </a:prstClr>
                  </a:outerShdw>
                </a:effectLst>
              </a:rPr>
              <a:pPr/>
              <a:t>‹#›</a:t>
            </a:fld>
            <a:endParaRPr lang="en-US">
              <a:solidFill>
                <a:prstClr val="white">
                  <a:lumMod val="95000"/>
                </a:prstClr>
              </a:solidFill>
              <a:effectLst>
                <a:outerShdw blurRad="50800" dist="38100" dir="2700000" algn="tl" rotWithShape="0">
                  <a:prstClr val="black">
                    <a:alpha val="43000"/>
                  </a:prstClr>
                </a:outerShdw>
              </a:effectLst>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5B846836-3DFA-482E-9060-8D54F56622CB}" type="datetimeFigureOut">
              <a:rPr lang="en-US" smtClean="0">
                <a:solidFill>
                  <a:prstClr val="white">
                    <a:lumMod val="95000"/>
                  </a:prstClr>
                </a:solidFill>
                <a:effectLst>
                  <a:outerShdw blurRad="50800" dist="38100" dir="2700000" algn="tl" rotWithShape="0">
                    <a:prstClr val="black">
                      <a:alpha val="43000"/>
                    </a:prstClr>
                  </a:outerShdw>
                </a:effectLst>
              </a:rPr>
              <a:pPr/>
              <a:t>3/27/2023</a:t>
            </a:fld>
            <a:endParaRPr lang="en-US">
              <a:solidFill>
                <a:prstClr val="white">
                  <a:lumMod val="95000"/>
                </a:prstClr>
              </a:solidFill>
              <a:effectLst>
                <a:outerShdw blurRad="50800" dist="38100" dir="2700000" algn="tl" rotWithShape="0">
                  <a:prstClr val="black">
                    <a:alpha val="43000"/>
                  </a:prstClr>
                </a:outerShdw>
              </a:effectLst>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US">
              <a:solidFill>
                <a:prstClr val="white">
                  <a:lumMod val="95000"/>
                </a:prstClr>
              </a:solidFill>
              <a:effectLst>
                <a:outerShdw blurRad="50800" dist="38100" dir="2700000" algn="tl" rotWithShape="0">
                  <a:prstClr val="black">
                    <a:alpha val="43000"/>
                  </a:prstClr>
                </a:outerShdw>
              </a:effectLst>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07B5F5D4-3012-4A68-B648-865CE5EFF6F8}" type="slidenum">
              <a:rPr lang="en-US" smtClean="0">
                <a:solidFill>
                  <a:prstClr val="white">
                    <a:lumMod val="95000"/>
                  </a:prstClr>
                </a:solidFill>
                <a:effectLst>
                  <a:outerShdw blurRad="50800" dist="38100" dir="2700000" algn="tl" rotWithShape="0">
                    <a:prstClr val="black">
                      <a:alpha val="43000"/>
                    </a:prstClr>
                  </a:outerShdw>
                </a:effectLst>
              </a:rPr>
              <a:pPr/>
              <a:t>‹#›</a:t>
            </a:fld>
            <a:endParaRPr lang="en-US">
              <a:solidFill>
                <a:prstClr val="white">
                  <a:lumMod val="95000"/>
                </a:prstClr>
              </a:solidFill>
              <a:effectLst>
                <a:outerShdw blurRad="50800" dist="38100" dir="2700000" algn="tl" rotWithShape="0">
                  <a:prstClr val="black">
                    <a:alpha val="43000"/>
                  </a:prstClr>
                </a:outerShdw>
              </a:effectLst>
            </a:endParaRPr>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25321/06_joint_venture_guidance.pdf" TargetMode="External"/><Relationship Id="rId2" Type="http://schemas.openxmlformats.org/officeDocument/2006/relationships/hyperlink" Target="https://www.investopedia.com/terms/c/corporate-culture.asp"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E55BD-CD39-4890-BDF2-10378D5A7ED9}"/>
              </a:ext>
            </a:extLst>
          </p:cNvPr>
          <p:cNvSpPr>
            <a:spLocks noGrp="1"/>
          </p:cNvSpPr>
          <p:nvPr>
            <p:ph type="title"/>
          </p:nvPr>
        </p:nvSpPr>
        <p:spPr>
          <a:xfrm>
            <a:off x="426128" y="228600"/>
            <a:ext cx="8260672" cy="1371600"/>
          </a:xfrm>
        </p:spPr>
        <p:txBody>
          <a:bodyPr>
            <a:normAutofit fontScale="90000"/>
          </a:bodyPr>
          <a:lstStyle/>
          <a:p>
            <a:r>
              <a:rPr lang="en-US" dirty="0"/>
              <a:t>Module: INTERNATIONAL Business COMMUNICATION </a:t>
            </a:r>
            <a:br>
              <a:rPr lang="en-US" dirty="0"/>
            </a:br>
            <a:r>
              <a:rPr lang="en-US" dirty="0"/>
              <a:t>LCBB6001</a:t>
            </a:r>
          </a:p>
        </p:txBody>
      </p:sp>
      <p:sp>
        <p:nvSpPr>
          <p:cNvPr id="3" name="Subtitle 2">
            <a:extLst>
              <a:ext uri="{FF2B5EF4-FFF2-40B4-BE49-F238E27FC236}">
                <a16:creationId xmlns:a16="http://schemas.microsoft.com/office/drawing/2014/main" id="{490272FD-B790-4CBB-A841-686B426BF85B}"/>
              </a:ext>
            </a:extLst>
          </p:cNvPr>
          <p:cNvSpPr>
            <a:spLocks noGrp="1"/>
          </p:cNvSpPr>
          <p:nvPr>
            <p:ph idx="1"/>
          </p:nvPr>
        </p:nvSpPr>
        <p:spPr>
          <a:xfrm>
            <a:off x="457200" y="1676400"/>
            <a:ext cx="8077200" cy="4953000"/>
          </a:xfrm>
        </p:spPr>
        <p:txBody>
          <a:bodyPr>
            <a:noAutofit/>
          </a:bodyPr>
          <a:lstStyle/>
          <a:p>
            <a:pPr marL="114300" indent="0">
              <a:lnSpc>
                <a:spcPct val="150000"/>
              </a:lnSpc>
              <a:buNone/>
            </a:pPr>
            <a:r>
              <a:rPr lang="en-US" dirty="0">
                <a:solidFill>
                  <a:schemeClr val="tx1"/>
                </a:solidFill>
                <a:latin typeface="Times New Roman" panose="02020603050405020304" pitchFamily="18" charset="0"/>
                <a:cs typeface="Times New Roman" panose="02020603050405020304" pitchFamily="18" charset="0"/>
              </a:rPr>
              <a:t>February: Term 1 Group 2</a:t>
            </a:r>
          </a:p>
          <a:p>
            <a:pPr marL="114300" indent="0">
              <a:lnSpc>
                <a:spcPct val="150000"/>
              </a:lnSpc>
              <a:buNone/>
            </a:pPr>
            <a:r>
              <a:rPr lang="en-US" dirty="0">
                <a:solidFill>
                  <a:schemeClr val="tx1"/>
                </a:solidFill>
                <a:latin typeface="Times New Roman" panose="02020603050405020304" pitchFamily="18" charset="0"/>
                <a:cs typeface="Times New Roman" panose="02020603050405020304" pitchFamily="18" charset="0"/>
              </a:rPr>
              <a:t>STUDENT NAME:</a:t>
            </a:r>
          </a:p>
          <a:p>
            <a:pPr>
              <a:lnSpc>
                <a:spcPct val="150000"/>
              </a:lnSpc>
              <a:buFontTx/>
              <a:buChar char="-"/>
            </a:pPr>
            <a:r>
              <a:rPr lang="en-US" dirty="0">
                <a:solidFill>
                  <a:schemeClr val="tx1"/>
                </a:solidFill>
                <a:latin typeface="Times New Roman" panose="02020603050405020304" pitchFamily="18" charset="0"/>
                <a:cs typeface="Times New Roman" panose="02020603050405020304" pitchFamily="18" charset="0"/>
              </a:rPr>
              <a:t>Pavel </a:t>
            </a:r>
            <a:r>
              <a:rPr lang="en-US" dirty="0" err="1">
                <a:solidFill>
                  <a:schemeClr val="tx1"/>
                </a:solidFill>
                <a:latin typeface="Times New Roman" panose="02020603050405020304" pitchFamily="18" charset="0"/>
                <a:cs typeface="Times New Roman" panose="02020603050405020304" pitchFamily="18" charset="0"/>
              </a:rPr>
              <a:t>Bodushki</a:t>
            </a:r>
            <a:r>
              <a:rPr lang="en-US" dirty="0">
                <a:solidFill>
                  <a:schemeClr val="tx1"/>
                </a:solidFill>
                <a:latin typeface="Times New Roman" panose="02020603050405020304" pitchFamily="18" charset="0"/>
                <a:cs typeface="Times New Roman" panose="02020603050405020304" pitchFamily="18" charset="0"/>
              </a:rPr>
              <a:t> (2023711)</a:t>
            </a:r>
          </a:p>
          <a:p>
            <a:pPr>
              <a:lnSpc>
                <a:spcPct val="150000"/>
              </a:lnSpc>
              <a:buFontTx/>
              <a:buChar char="-"/>
            </a:pPr>
            <a:r>
              <a:rPr lang="en-US" dirty="0" err="1">
                <a:solidFill>
                  <a:schemeClr val="tx1"/>
                </a:solidFill>
                <a:latin typeface="Times New Roman" panose="02020603050405020304" pitchFamily="18" charset="0"/>
                <a:cs typeface="Times New Roman" panose="02020603050405020304" pitchFamily="18" charset="0"/>
              </a:rPr>
              <a:t>Vasile</a:t>
            </a:r>
            <a:r>
              <a:rPr lang="en-US" dirty="0">
                <a:solidFill>
                  <a:schemeClr val="tx1"/>
                </a:solidFill>
                <a:latin typeface="Times New Roman" panose="02020603050405020304" pitchFamily="18" charset="0"/>
                <a:cs typeface="Times New Roman" panose="02020603050405020304" pitchFamily="18" charset="0"/>
              </a:rPr>
              <a:t> </a:t>
            </a:r>
            <a:r>
              <a:rPr lang="en-US" dirty="0" err="1">
                <a:solidFill>
                  <a:schemeClr val="tx1"/>
                </a:solidFill>
                <a:latin typeface="Times New Roman" panose="02020603050405020304" pitchFamily="18" charset="0"/>
                <a:cs typeface="Times New Roman" panose="02020603050405020304" pitchFamily="18" charset="0"/>
              </a:rPr>
              <a:t>Murgu</a:t>
            </a:r>
            <a:r>
              <a:rPr lang="en-US" dirty="0">
                <a:solidFill>
                  <a:schemeClr val="tx1"/>
                </a:solidFill>
                <a:latin typeface="Times New Roman" panose="02020603050405020304" pitchFamily="18" charset="0"/>
                <a:cs typeface="Times New Roman" panose="02020603050405020304" pitchFamily="18" charset="0"/>
              </a:rPr>
              <a:t> (2019287)</a:t>
            </a:r>
          </a:p>
          <a:p>
            <a:pPr>
              <a:lnSpc>
                <a:spcPct val="150000"/>
              </a:lnSpc>
              <a:buFontTx/>
              <a:buChar char="-"/>
            </a:pPr>
            <a:r>
              <a:rPr lang="en-US" dirty="0">
                <a:solidFill>
                  <a:schemeClr val="tx1"/>
                </a:solidFill>
                <a:latin typeface="Times New Roman" panose="02020603050405020304" pitchFamily="18" charset="0"/>
                <a:cs typeface="Times New Roman" panose="02020603050405020304" pitchFamily="18" charset="0"/>
              </a:rPr>
              <a:t>Sabina-Ioana </a:t>
            </a:r>
            <a:r>
              <a:rPr lang="en-US" dirty="0" err="1">
                <a:solidFill>
                  <a:schemeClr val="tx1"/>
                </a:solidFill>
                <a:latin typeface="Times New Roman" panose="02020603050405020304" pitchFamily="18" charset="0"/>
                <a:cs typeface="Times New Roman" panose="02020603050405020304" pitchFamily="18" charset="0"/>
              </a:rPr>
              <a:t>Murgu</a:t>
            </a:r>
            <a:r>
              <a:rPr lang="en-US" dirty="0">
                <a:solidFill>
                  <a:schemeClr val="tx1"/>
                </a:solidFill>
                <a:latin typeface="Times New Roman" panose="02020603050405020304" pitchFamily="18" charset="0"/>
                <a:cs typeface="Times New Roman" panose="02020603050405020304" pitchFamily="18" charset="0"/>
              </a:rPr>
              <a:t> (2018269)</a:t>
            </a:r>
          </a:p>
          <a:p>
            <a:pPr>
              <a:lnSpc>
                <a:spcPct val="150000"/>
              </a:lnSpc>
              <a:buFontTx/>
              <a:buChar char="-"/>
            </a:pPr>
            <a:r>
              <a:rPr lang="en-US" dirty="0">
                <a:solidFill>
                  <a:schemeClr val="tx1"/>
                </a:solidFill>
                <a:latin typeface="Times New Roman" panose="02020603050405020304" pitchFamily="18" charset="0"/>
                <a:cs typeface="Times New Roman" panose="02020603050405020304" pitchFamily="18" charset="0"/>
              </a:rPr>
              <a:t>Cornelia-Roxana Rad (2023709)</a:t>
            </a:r>
          </a:p>
          <a:p>
            <a:pPr>
              <a:lnSpc>
                <a:spcPct val="150000"/>
              </a:lnSpc>
              <a:buFontTx/>
              <a:buChar char="-"/>
            </a:pPr>
            <a:r>
              <a:rPr lang="en-US" dirty="0">
                <a:solidFill>
                  <a:schemeClr val="tx1"/>
                </a:solidFill>
                <a:latin typeface="Times New Roman" panose="02020603050405020304" pitchFamily="18" charset="0"/>
                <a:cs typeface="Times New Roman" panose="02020603050405020304" pitchFamily="18" charset="0"/>
              </a:rPr>
              <a:t>Liudmila Diacov (2023710)</a:t>
            </a:r>
          </a:p>
          <a:p>
            <a:pPr marL="114300" indent="0">
              <a:lnSpc>
                <a:spcPct val="150000"/>
              </a:lnSpc>
              <a:buNone/>
            </a:pPr>
            <a:r>
              <a:rPr lang="en-US" dirty="0">
                <a:solidFill>
                  <a:schemeClr val="tx1"/>
                </a:solidFill>
                <a:latin typeface="Times New Roman" panose="02020603050405020304" pitchFamily="18" charset="0"/>
                <a:cs typeface="Times New Roman" panose="02020603050405020304" pitchFamily="18" charset="0"/>
              </a:rPr>
              <a:t>Please find under each slide the notes</a:t>
            </a:r>
          </a:p>
          <a:p>
            <a:pPr marL="114300" indent="0">
              <a:lnSpc>
                <a:spcPct val="150000"/>
              </a:lnSpc>
              <a:buNone/>
            </a:pP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53007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A093-8D09-4686-9065-B73A58303013}"/>
              </a:ext>
            </a:extLst>
          </p:cNvPr>
          <p:cNvSpPr>
            <a:spLocks noGrp="1"/>
          </p:cNvSpPr>
          <p:nvPr>
            <p:ph type="title"/>
          </p:nvPr>
        </p:nvSpPr>
        <p:spPr/>
        <p:txBody>
          <a:bodyPr/>
          <a:lstStyle/>
          <a:p>
            <a:r>
              <a:rPr lang="en-GB" dirty="0"/>
              <a:t>Agenda of the presentation </a:t>
            </a:r>
            <a:endParaRPr lang="en-US" dirty="0"/>
          </a:p>
        </p:txBody>
      </p:sp>
      <p:sp>
        <p:nvSpPr>
          <p:cNvPr id="3" name="Content Placeholder 2">
            <a:extLst>
              <a:ext uri="{FF2B5EF4-FFF2-40B4-BE49-F238E27FC236}">
                <a16:creationId xmlns:a16="http://schemas.microsoft.com/office/drawing/2014/main" id="{79B86257-01FF-492B-B767-57EA3DB8F00F}"/>
              </a:ext>
            </a:extLst>
          </p:cNvPr>
          <p:cNvSpPr>
            <a:spLocks noGrp="1"/>
          </p:cNvSpPr>
          <p:nvPr>
            <p:ph idx="1"/>
          </p:nvPr>
        </p:nvSpPr>
        <p:spPr>
          <a:xfrm>
            <a:off x="457200" y="1752600"/>
            <a:ext cx="8305800" cy="4724400"/>
          </a:xfrm>
        </p:spPr>
        <p:txBody>
          <a:bodyPr>
            <a:normAutofit fontScale="77500" lnSpcReduction="20000"/>
          </a:bodyPr>
          <a:lstStyle/>
          <a:p>
            <a:pPr indent="-342900" algn="just">
              <a:lnSpc>
                <a:spcPct val="150000"/>
              </a:lnSpc>
            </a:pPr>
            <a:r>
              <a:rPr lang="en-GB" b="1" dirty="0">
                <a:solidFill>
                  <a:schemeClr val="tx1"/>
                </a:solidFill>
                <a:latin typeface="Times New Roman" panose="02020603050405020304" pitchFamily="18" charset="0"/>
                <a:cs typeface="Times New Roman" panose="02020603050405020304" pitchFamily="18" charset="0"/>
              </a:rPr>
              <a:t>Purpose</a:t>
            </a:r>
            <a:r>
              <a:rPr lang="en-GB" dirty="0">
                <a:solidFill>
                  <a:schemeClr val="tx1"/>
                </a:solidFill>
                <a:latin typeface="Times New Roman" panose="02020603050405020304" pitchFamily="18" charset="0"/>
                <a:cs typeface="Times New Roman" panose="02020603050405020304" pitchFamily="18" charset="0"/>
              </a:rPr>
              <a:t>: To facilitate the formation of an international joint venture. </a:t>
            </a:r>
          </a:p>
          <a:p>
            <a:pPr indent="-342900" algn="just">
              <a:lnSpc>
                <a:spcPct val="150000"/>
              </a:lnSpc>
            </a:pPr>
            <a:r>
              <a:rPr lang="en-GB" b="1" dirty="0">
                <a:solidFill>
                  <a:schemeClr val="tx1"/>
                </a:solidFill>
                <a:latin typeface="Times New Roman" panose="02020603050405020304" pitchFamily="18" charset="0"/>
                <a:cs typeface="Times New Roman" panose="02020603050405020304" pitchFamily="18" charset="0"/>
              </a:rPr>
              <a:t>Subject</a:t>
            </a:r>
            <a:r>
              <a:rPr lang="en-GB" dirty="0">
                <a:solidFill>
                  <a:schemeClr val="tx1"/>
                </a:solidFill>
                <a:latin typeface="Times New Roman" panose="02020603050405020304" pitchFamily="18" charset="0"/>
                <a:cs typeface="Times New Roman" panose="02020603050405020304" pitchFamily="18" charset="0"/>
              </a:rPr>
              <a:t>: The role of culture in business communication and management. </a:t>
            </a:r>
          </a:p>
          <a:p>
            <a:pPr indent="-342900" algn="just">
              <a:lnSpc>
                <a:spcPct val="150000"/>
              </a:lnSpc>
            </a:pPr>
            <a:r>
              <a:rPr lang="en-GB" b="1" dirty="0">
                <a:solidFill>
                  <a:schemeClr val="tx1"/>
                </a:solidFill>
                <a:latin typeface="Times New Roman" panose="02020603050405020304" pitchFamily="18" charset="0"/>
                <a:cs typeface="Times New Roman" panose="02020603050405020304" pitchFamily="18" charset="0"/>
              </a:rPr>
              <a:t>Objects</a:t>
            </a:r>
            <a:r>
              <a:rPr lang="en-GB" dirty="0">
                <a:solidFill>
                  <a:schemeClr val="tx1"/>
                </a:solidFill>
                <a:latin typeface="Times New Roman" panose="02020603050405020304" pitchFamily="18" charset="0"/>
                <a:cs typeface="Times New Roman" panose="02020603050405020304" pitchFamily="18" charset="0"/>
              </a:rPr>
              <a:t>: Vodafone (UK) forms a joint venture with Xiaomi (China). </a:t>
            </a:r>
          </a:p>
          <a:p>
            <a:pPr indent="-342900" algn="just">
              <a:lnSpc>
                <a:spcPct val="150000"/>
              </a:lnSpc>
            </a:pPr>
            <a:r>
              <a:rPr lang="en-GB" b="1" dirty="0">
                <a:solidFill>
                  <a:schemeClr val="tx1"/>
                </a:solidFill>
                <a:latin typeface="Times New Roman" panose="02020603050405020304" pitchFamily="18" charset="0"/>
                <a:cs typeface="Times New Roman" panose="02020603050405020304" pitchFamily="18" charset="0"/>
              </a:rPr>
              <a:t>Presentation contents</a:t>
            </a:r>
            <a:r>
              <a:rPr lang="en-GB" dirty="0">
                <a:solidFill>
                  <a:schemeClr val="tx1"/>
                </a:solidFill>
                <a:latin typeface="Times New Roman" panose="02020603050405020304" pitchFamily="18" charset="0"/>
                <a:cs typeface="Times New Roman" panose="02020603050405020304" pitchFamily="18" charset="0"/>
              </a:rPr>
              <a:t>: </a:t>
            </a:r>
          </a:p>
          <a:p>
            <a:pPr marL="457200" indent="-457200" algn="just">
              <a:lnSpc>
                <a:spcPct val="150000"/>
              </a:lnSpc>
              <a:buFont typeface="+mj-lt"/>
              <a:buAutoNum type="arabicPeriod"/>
            </a:pPr>
            <a:r>
              <a:rPr lang="en-GB" dirty="0">
                <a:solidFill>
                  <a:schemeClr val="tx1"/>
                </a:solidFill>
                <a:latin typeface="Times New Roman" panose="02020603050405020304" pitchFamily="18" charset="0"/>
                <a:cs typeface="Times New Roman" panose="02020603050405020304" pitchFamily="18" charset="0"/>
              </a:rPr>
              <a:t>Understanding of culture and its role. </a:t>
            </a:r>
          </a:p>
          <a:p>
            <a:pPr marL="457200" indent="-457200" algn="just">
              <a:lnSpc>
                <a:spcPct val="150000"/>
              </a:lnSpc>
              <a:buFont typeface="+mj-lt"/>
              <a:buAutoNum type="arabicPeriod"/>
            </a:pPr>
            <a:r>
              <a:rPr lang="en-GB" dirty="0">
                <a:solidFill>
                  <a:schemeClr val="tx1"/>
                </a:solidFill>
                <a:latin typeface="Times New Roman" panose="02020603050405020304" pitchFamily="18" charset="0"/>
                <a:cs typeface="Times New Roman" panose="02020603050405020304" pitchFamily="18" charset="0"/>
              </a:rPr>
              <a:t>Specifics of the Chinese culture. </a:t>
            </a:r>
          </a:p>
          <a:p>
            <a:pPr marL="457200" indent="-457200" algn="just">
              <a:lnSpc>
                <a:spcPct val="150000"/>
              </a:lnSpc>
              <a:buFont typeface="+mj-lt"/>
              <a:buAutoNum type="arabicPeriod"/>
            </a:pPr>
            <a:r>
              <a:rPr lang="en-GB" dirty="0">
                <a:solidFill>
                  <a:schemeClr val="tx1"/>
                </a:solidFill>
                <a:latin typeface="Times New Roman" panose="02020603050405020304" pitchFamily="18" charset="0"/>
                <a:cs typeface="Times New Roman" panose="02020603050405020304" pitchFamily="18" charset="0"/>
              </a:rPr>
              <a:t>Key success and failure factors in the context of joint ventures.</a:t>
            </a:r>
          </a:p>
          <a:p>
            <a:pPr marL="457200" indent="-457200" algn="just">
              <a:lnSpc>
                <a:spcPct val="150000"/>
              </a:lnSpc>
              <a:buFont typeface="+mj-lt"/>
              <a:buAutoNum type="arabicPeriod"/>
            </a:pPr>
            <a:r>
              <a:rPr lang="en-GB" dirty="0">
                <a:solidFill>
                  <a:schemeClr val="tx1"/>
                </a:solidFill>
                <a:latin typeface="Times New Roman" panose="02020603050405020304" pitchFamily="18" charset="0"/>
                <a:cs typeface="Times New Roman" panose="02020603050405020304" pitchFamily="18" charset="0"/>
              </a:rPr>
              <a:t>Comparison of the Chinese and UK cultures</a:t>
            </a:r>
          </a:p>
          <a:p>
            <a:pPr marL="457200" indent="-457200" algn="just">
              <a:lnSpc>
                <a:spcPct val="150000"/>
              </a:lnSpc>
              <a:buFont typeface="+mj-lt"/>
              <a:buAutoNum type="arabicPeriod"/>
            </a:pPr>
            <a:r>
              <a:rPr lang="en-GB" dirty="0">
                <a:solidFill>
                  <a:schemeClr val="tx1"/>
                </a:solidFill>
                <a:latin typeface="Times New Roman" panose="02020603050405020304" pitchFamily="18" charset="0"/>
                <a:cs typeface="Times New Roman" panose="02020603050405020304" pitchFamily="18" charset="0"/>
              </a:rPr>
              <a:t>Implementation of Hofstede's model. </a:t>
            </a:r>
          </a:p>
          <a:p>
            <a:pPr marL="457200" indent="-457200" algn="just">
              <a:lnSpc>
                <a:spcPct val="150000"/>
              </a:lnSpc>
              <a:buFont typeface="+mj-lt"/>
              <a:buAutoNum type="arabicPeriod"/>
            </a:pPr>
            <a:r>
              <a:rPr lang="en-GB" dirty="0">
                <a:solidFill>
                  <a:schemeClr val="tx1"/>
                </a:solidFill>
                <a:latin typeface="Times New Roman" panose="02020603050405020304" pitchFamily="18" charset="0"/>
                <a:cs typeface="Times New Roman" panose="02020603050405020304" pitchFamily="18" charset="0"/>
              </a:rPr>
              <a:t>Key recommendations for better cross-cultural performance and management.</a:t>
            </a:r>
            <a:r>
              <a:rPr lang="en-GB"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225818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5866-00B1-45FB-AC0E-6CD3B986E74B}"/>
              </a:ext>
            </a:extLst>
          </p:cNvPr>
          <p:cNvSpPr>
            <a:spLocks noGrp="1"/>
          </p:cNvSpPr>
          <p:nvPr>
            <p:ph type="title"/>
          </p:nvPr>
        </p:nvSpPr>
        <p:spPr>
          <a:xfrm>
            <a:off x="739263" y="500067"/>
            <a:ext cx="7886700" cy="1325563"/>
          </a:xfrm>
        </p:spPr>
        <p:txBody>
          <a:bodyPr/>
          <a:lstStyle/>
          <a:p>
            <a:r>
              <a:rPr lang="en-GB" dirty="0"/>
              <a:t>Introduction to the context </a:t>
            </a:r>
            <a:endParaRPr lang="en-US" dirty="0"/>
          </a:p>
        </p:txBody>
      </p:sp>
      <p:sp>
        <p:nvSpPr>
          <p:cNvPr id="3" name="Content Placeholder 2">
            <a:extLst>
              <a:ext uri="{FF2B5EF4-FFF2-40B4-BE49-F238E27FC236}">
                <a16:creationId xmlns:a16="http://schemas.microsoft.com/office/drawing/2014/main" id="{D84F0B19-C886-4399-AD4E-9FD3A0C2CAB0}"/>
              </a:ext>
            </a:extLst>
          </p:cNvPr>
          <p:cNvSpPr>
            <a:spLocks noGrp="1"/>
          </p:cNvSpPr>
          <p:nvPr>
            <p:ph idx="1"/>
          </p:nvPr>
        </p:nvSpPr>
        <p:spPr>
          <a:xfrm>
            <a:off x="457200" y="1752600"/>
            <a:ext cx="8229600" cy="4711394"/>
          </a:xfrm>
        </p:spPr>
        <p:txBody>
          <a:bodyPr>
            <a:normAutofit/>
          </a:bodyPr>
          <a:lstStyle/>
          <a:p>
            <a:pPr indent="-342900" algn="just">
              <a:lnSpc>
                <a:spcPct val="150000"/>
              </a:lnSpc>
            </a:pPr>
            <a:r>
              <a:rPr lang="en-GB" sz="2400" dirty="0">
                <a:solidFill>
                  <a:schemeClr val="tx1"/>
                </a:solidFill>
                <a:latin typeface="Times New Roman" panose="02020603050405020304" pitchFamily="18" charset="0"/>
                <a:cs typeface="Times New Roman" panose="02020603050405020304" pitchFamily="18" charset="0"/>
              </a:rPr>
              <a:t>Definition of business culture</a:t>
            </a:r>
          </a:p>
          <a:p>
            <a:pPr indent="-342900" algn="just">
              <a:lnSpc>
                <a:spcPct val="150000"/>
              </a:lnSpc>
            </a:pPr>
            <a:r>
              <a:rPr lang="en-GB" dirty="0">
                <a:solidFill>
                  <a:schemeClr val="tx1"/>
                </a:solidFill>
                <a:latin typeface="Times New Roman" panose="02020603050405020304" pitchFamily="18" charset="0"/>
                <a:cs typeface="Times New Roman" panose="02020603050405020304" pitchFamily="18" charset="0"/>
              </a:rPr>
              <a:t>Importance of culture for business success </a:t>
            </a:r>
          </a:p>
          <a:p>
            <a:pPr indent="-342900" algn="just">
              <a:lnSpc>
                <a:spcPct val="150000"/>
              </a:lnSpc>
            </a:pPr>
            <a:r>
              <a:rPr lang="en-GB" sz="2400" dirty="0">
                <a:solidFill>
                  <a:schemeClr val="tx1"/>
                </a:solidFill>
                <a:latin typeface="Times New Roman" panose="02020603050405020304" pitchFamily="18" charset="0"/>
                <a:cs typeface="Times New Roman" panose="02020603050405020304" pitchFamily="18" charset="0"/>
              </a:rPr>
              <a:t>Cultura</a:t>
            </a:r>
            <a:r>
              <a:rPr lang="en-GB" dirty="0">
                <a:solidFill>
                  <a:schemeClr val="tx1"/>
                </a:solidFill>
                <a:latin typeface="Times New Roman" panose="02020603050405020304" pitchFamily="18" charset="0"/>
                <a:cs typeface="Times New Roman" panose="02020603050405020304" pitchFamily="18" charset="0"/>
              </a:rPr>
              <a:t>l challenges in international business </a:t>
            </a:r>
            <a:endParaRPr lang="en-GB" sz="2400" dirty="0">
              <a:solidFill>
                <a:schemeClr val="tx1"/>
              </a:solidFill>
              <a:latin typeface="Times New Roman" panose="02020603050405020304" pitchFamily="18" charset="0"/>
              <a:cs typeface="Times New Roman" panose="02020603050405020304" pitchFamily="18" charset="0"/>
            </a:endParaRPr>
          </a:p>
          <a:p>
            <a:pPr marL="0" indent="0" algn="just">
              <a:lnSpc>
                <a:spcPct val="150000"/>
              </a:lnSpc>
              <a:buNone/>
            </a:pPr>
            <a:endParaRPr lang="en-GB" dirty="0">
              <a:latin typeface="+mj-lt"/>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44633" y="3960163"/>
            <a:ext cx="3342167" cy="2503831"/>
          </a:xfrm>
          <a:prstGeom prst="rect">
            <a:avLst/>
          </a:prstGeom>
        </p:spPr>
      </p:pic>
    </p:spTree>
    <p:extLst>
      <p:ext uri="{BB962C8B-B14F-4D97-AF65-F5344CB8AC3E}">
        <p14:creationId xmlns:p14="http://schemas.microsoft.com/office/powerpoint/2010/main" val="4171457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p:txBody>
          <a:bodyPr/>
          <a:lstStyle/>
          <a:p>
            <a:r>
              <a:rPr lang="en-GB" dirty="0"/>
              <a:t>Introduce the Chinese culture </a:t>
            </a:r>
            <a:endParaRPr lang="en-US" dirty="0"/>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p:txBody>
          <a:bodyPr>
            <a:normAutofit/>
          </a:bodyPr>
          <a:lstStyle/>
          <a:p>
            <a:pPr algn="just">
              <a:lnSpc>
                <a:spcPct val="150000"/>
              </a:lnSpc>
            </a:pPr>
            <a:r>
              <a:rPr lang="en-GB" sz="1800" dirty="0">
                <a:solidFill>
                  <a:schemeClr val="tx1"/>
                </a:solidFill>
                <a:latin typeface="Times New Roman" panose="02020603050405020304" pitchFamily="18" charset="0"/>
                <a:cs typeface="Times New Roman" panose="02020603050405020304" pitchFamily="18" charset="0"/>
              </a:rPr>
              <a:t>The business culture in China (Xiaomi) is influenced by Confucianism, employees in the workplace give importance to personal ethics and morality in the workplace.</a:t>
            </a:r>
          </a:p>
          <a:p>
            <a:pPr algn="just">
              <a:lnSpc>
                <a:spcPct val="150000"/>
              </a:lnSpc>
            </a:pPr>
            <a:r>
              <a:rPr lang="en-GB" sz="1800" dirty="0">
                <a:solidFill>
                  <a:schemeClr val="tx1"/>
                </a:solidFill>
                <a:latin typeface="Times New Roman" panose="02020603050405020304" pitchFamily="18" charset="0"/>
                <a:cs typeface="Times New Roman" panose="02020603050405020304" pitchFamily="18" charset="0"/>
              </a:rPr>
              <a:t>The fundamental principles used in Vodafone are related to courtesy, politeness, punctuality, and discipline. In the business culture, managers keep marginal power over the workers. The hierarchical approach can be definitive and influence the power of decision-making in the workplace.</a:t>
            </a:r>
          </a:p>
          <a:p>
            <a:pPr algn="just">
              <a:lnSpc>
                <a:spcPct val="150000"/>
              </a:lnSpc>
            </a:pPr>
            <a:endParaRPr lang="en-GB" sz="1800" dirty="0">
              <a:latin typeface="+mj-lt"/>
            </a:endParaRPr>
          </a:p>
          <a:p>
            <a:pPr marL="0" indent="0">
              <a:buNone/>
            </a:pPr>
            <a:endParaRPr lang="en-US" sz="18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86400" y="4267200"/>
            <a:ext cx="2895599" cy="1643360"/>
          </a:xfrm>
          <a:prstGeom prst="rect">
            <a:avLst/>
          </a:prstGeom>
        </p:spPr>
      </p:pic>
    </p:spTree>
    <p:extLst>
      <p:ext uri="{BB962C8B-B14F-4D97-AF65-F5344CB8AC3E}">
        <p14:creationId xmlns:p14="http://schemas.microsoft.com/office/powerpoint/2010/main" val="2746737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Introduce the Chinese culture </a:t>
            </a:r>
            <a:r>
              <a:rPr lang="en-GB" dirty="0" err="1"/>
              <a:t>CONtinuation</a:t>
            </a:r>
            <a:endParaRPr lang="en-IN" dirty="0"/>
          </a:p>
        </p:txBody>
      </p:sp>
      <p:sp>
        <p:nvSpPr>
          <p:cNvPr id="3" name="Content Placeholder 2"/>
          <p:cNvSpPr>
            <a:spLocks noGrp="1"/>
          </p:cNvSpPr>
          <p:nvPr>
            <p:ph idx="1"/>
          </p:nvPr>
        </p:nvSpPr>
        <p:spPr/>
        <p:txBody>
          <a:bodyPr>
            <a:normAutofit fontScale="85000" lnSpcReduction="10000"/>
          </a:bodyPr>
          <a:lstStyle/>
          <a:p>
            <a:pPr algn="just">
              <a:lnSpc>
                <a:spcPct val="150000"/>
              </a:lnSpc>
            </a:pPr>
            <a:r>
              <a:rPr lang="en-GB" sz="2600" b="1" dirty="0">
                <a:solidFill>
                  <a:schemeClr val="tx1"/>
                </a:solidFill>
                <a:latin typeface="Times New Roman" panose="02020603050405020304" pitchFamily="18" charset="0"/>
                <a:cs typeface="Times New Roman" panose="02020603050405020304" pitchFamily="18" charset="0"/>
              </a:rPr>
              <a:t>WeChat and Email differences: </a:t>
            </a:r>
            <a:r>
              <a:rPr lang="en-GB" sz="2600" dirty="0">
                <a:solidFill>
                  <a:schemeClr val="tx1"/>
                </a:solidFill>
                <a:latin typeface="Times New Roman" panose="02020603050405020304" pitchFamily="18" charset="0"/>
                <a:cs typeface="Times New Roman" panose="02020603050405020304" pitchFamily="18" charset="0"/>
              </a:rPr>
              <a:t>The communication preferences are way different. Many business deals and contracts are communicated via emails or in written content. But in the case of China, businesses prefer face-to-face interactions and use WeChat for business meetings.</a:t>
            </a:r>
          </a:p>
          <a:p>
            <a:pPr algn="just">
              <a:lnSpc>
                <a:spcPct val="150000"/>
              </a:lnSpc>
            </a:pPr>
            <a:r>
              <a:rPr lang="en-GB" sz="2600" b="1" dirty="0">
                <a:solidFill>
                  <a:schemeClr val="tx1"/>
                </a:solidFill>
                <a:latin typeface="Times New Roman" panose="02020603050405020304" pitchFamily="18" charset="0"/>
                <a:cs typeface="Times New Roman" panose="02020603050405020304" pitchFamily="18" charset="0"/>
              </a:rPr>
              <a:t>Straight forward and dynamic mindset: </a:t>
            </a:r>
            <a:r>
              <a:rPr lang="en-GB" sz="2600" dirty="0">
                <a:solidFill>
                  <a:schemeClr val="tx1"/>
                </a:solidFill>
                <a:latin typeface="Times New Roman" panose="02020603050405020304" pitchFamily="18" charset="0"/>
                <a:cs typeface="Times New Roman" panose="02020603050405020304" pitchFamily="18" charset="0"/>
              </a:rPr>
              <a:t>Vodafone is more of an individualistic and specific business, whereas Xiaomi takes into consideration every factor affecting the business place</a:t>
            </a:r>
            <a:r>
              <a:rPr lang="en-GB" dirty="0">
                <a:solidFill>
                  <a:schemeClr val="tx1"/>
                </a:solidFill>
                <a:latin typeface="+mj-lt"/>
              </a:rPr>
              <a:t>. </a:t>
            </a:r>
            <a:endParaRPr lang="en-GB" b="1" dirty="0">
              <a:solidFill>
                <a:schemeClr val="tx1"/>
              </a:solidFill>
              <a:latin typeface="+mj-lt"/>
            </a:endParaRPr>
          </a:p>
          <a:p>
            <a:endParaRPr lang="en-IN" dirty="0"/>
          </a:p>
        </p:txBody>
      </p:sp>
    </p:spTree>
    <p:extLst>
      <p:ext uri="{BB962C8B-B14F-4D97-AF65-F5344CB8AC3E}">
        <p14:creationId xmlns:p14="http://schemas.microsoft.com/office/powerpoint/2010/main" val="17513426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p:txBody>
          <a:bodyPr/>
          <a:lstStyle/>
          <a:p>
            <a:r>
              <a:rPr lang="en-GB" dirty="0"/>
              <a:t>RELEVANT EXAMPLES </a:t>
            </a:r>
            <a:endParaRPr lang="en-US" dirty="0"/>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p:txBody>
          <a:bodyPr>
            <a:noAutofit/>
          </a:bodyPr>
          <a:lstStyle/>
          <a:p>
            <a:pPr algn="just">
              <a:lnSpc>
                <a:spcPct val="150000"/>
              </a:lnSpc>
            </a:pPr>
            <a:endParaRPr lang="en-IN" sz="1600" dirty="0">
              <a:latin typeface="+mj-lt"/>
            </a:endParaRP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The relevant examples in this aspect of Vodafone in the business culture can be the barriers of communication, where employees in the management may find it difficult to speak to one another due to different languages. Physical barriers, communication is not just about speaking to one another within a short distance, but also conveying the message from a distance (Dominique, 2020).</a:t>
            </a:r>
            <a:endParaRPr lang="en-IN" sz="2000" dirty="0">
              <a:solidFill>
                <a:schemeClr val="tx1"/>
              </a:solidFill>
              <a:latin typeface="Times New Roman" panose="02020603050405020304" pitchFamily="18" charset="0"/>
              <a:cs typeface="Times New Roman" panose="02020603050405020304" pitchFamily="18" charset="0"/>
            </a:endParaRPr>
          </a:p>
          <a:p>
            <a:endParaRPr lang="en-IN" sz="1600" dirty="0"/>
          </a:p>
          <a:p>
            <a:endParaRPr lang="en-US" sz="16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3000" y="4724400"/>
            <a:ext cx="4038600" cy="2019300"/>
          </a:xfrm>
          <a:prstGeom prst="rect">
            <a:avLst/>
          </a:prstGeom>
        </p:spPr>
      </p:pic>
    </p:spTree>
    <p:extLst>
      <p:ext uri="{BB962C8B-B14F-4D97-AF65-F5344CB8AC3E}">
        <p14:creationId xmlns:p14="http://schemas.microsoft.com/office/powerpoint/2010/main" val="4171375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Relevant examples </a:t>
            </a:r>
            <a:br>
              <a:rPr lang="en-GB" dirty="0"/>
            </a:br>
            <a:r>
              <a:rPr lang="en-GB" dirty="0"/>
              <a:t>CONTINUATION </a:t>
            </a:r>
            <a:endParaRPr lang="en-IN" dirty="0"/>
          </a:p>
        </p:txBody>
      </p:sp>
      <p:sp>
        <p:nvSpPr>
          <p:cNvPr id="3" name="Content Placeholder 2"/>
          <p:cNvSpPr>
            <a:spLocks noGrp="1"/>
          </p:cNvSpPr>
          <p:nvPr>
            <p:ph idx="1"/>
          </p:nvPr>
        </p:nvSpPr>
        <p:spPr/>
        <p:txBody>
          <a:bodyPr>
            <a:normAutofit lnSpcReduction="10000"/>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Physical barrier in Vodafone and Xiaomi also covers the distance between senders and receivers, people with physical barriers may not be able to communicate in the appropriate manner, which may later lead to a lack of errors in the workplace and work done. Being in a different region, different norms have been followed by the employees in the workplace, this could reflect on their behaviour in the workplace (Chu, Chen, and Gan, 2020).</a:t>
            </a:r>
            <a:endParaRPr lang="en-IN" dirty="0">
              <a:solidFill>
                <a:schemeClr val="tx1"/>
              </a:solidFill>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2187354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14CC-11D8-4409-86A2-E5569C36827B}"/>
              </a:ext>
            </a:extLst>
          </p:cNvPr>
          <p:cNvSpPr>
            <a:spLocks noGrp="1"/>
          </p:cNvSpPr>
          <p:nvPr>
            <p:ph type="title"/>
          </p:nvPr>
        </p:nvSpPr>
        <p:spPr/>
        <p:txBody>
          <a:bodyPr>
            <a:normAutofit fontScale="90000"/>
          </a:bodyPr>
          <a:lstStyle/>
          <a:p>
            <a:r>
              <a:rPr lang="en-GB" dirty="0"/>
              <a:t>SUCCESS FACTORS OF JOINT VENTURES </a:t>
            </a:r>
            <a:endParaRPr lang="en-US" dirty="0"/>
          </a:p>
        </p:txBody>
      </p:sp>
      <p:sp>
        <p:nvSpPr>
          <p:cNvPr id="3" name="Content Placeholder 2">
            <a:extLst>
              <a:ext uri="{FF2B5EF4-FFF2-40B4-BE49-F238E27FC236}">
                <a16:creationId xmlns:a16="http://schemas.microsoft.com/office/drawing/2014/main" id="{857A3F04-B8EB-4FC0-9B7B-F3B0940CC12A}"/>
              </a:ext>
            </a:extLst>
          </p:cNvPr>
          <p:cNvSpPr>
            <a:spLocks noGrp="1"/>
          </p:cNvSpPr>
          <p:nvPr>
            <p:ph idx="1"/>
          </p:nvPr>
        </p:nvSpPr>
        <p:spPr/>
        <p:txBody>
          <a:bodyPr>
            <a:noAutofit/>
          </a:bodyPr>
          <a:lstStyle/>
          <a:p>
            <a:pPr marL="0" indent="0" algn="just">
              <a:lnSpc>
                <a:spcPct val="160000"/>
              </a:lnSpc>
              <a:buNone/>
            </a:pPr>
            <a:r>
              <a:rPr lang="en-GB" sz="1800" b="1" dirty="0">
                <a:solidFill>
                  <a:schemeClr val="tx1"/>
                </a:solidFill>
                <a:latin typeface="Times New Roman" panose="02020603050405020304" pitchFamily="18" charset="0"/>
                <a:cs typeface="Times New Roman" panose="02020603050405020304" pitchFamily="18" charset="0"/>
              </a:rPr>
              <a:t>Success: - </a:t>
            </a:r>
            <a:endParaRPr lang="en-IN" sz="1800" b="1" dirty="0">
              <a:solidFill>
                <a:schemeClr val="tx1"/>
              </a:solidFill>
              <a:latin typeface="Times New Roman" panose="02020603050405020304" pitchFamily="18" charset="0"/>
              <a:cs typeface="Times New Roman" panose="02020603050405020304" pitchFamily="18" charset="0"/>
            </a:endParaRPr>
          </a:p>
          <a:p>
            <a:pPr algn="just">
              <a:lnSpc>
                <a:spcPct val="160000"/>
              </a:lnSpc>
            </a:pPr>
            <a:r>
              <a:rPr lang="en-GB" sz="1800" b="1" dirty="0">
                <a:solidFill>
                  <a:schemeClr val="tx1"/>
                </a:solidFill>
                <a:latin typeface="Times New Roman" panose="02020603050405020304" pitchFamily="18" charset="0"/>
                <a:cs typeface="Times New Roman" panose="02020603050405020304" pitchFamily="18" charset="0"/>
              </a:rPr>
              <a:t>Clear objective - </a:t>
            </a:r>
            <a:r>
              <a:rPr lang="en-GB" sz="1800" dirty="0">
                <a:solidFill>
                  <a:schemeClr val="tx1"/>
                </a:solidFill>
                <a:latin typeface="Times New Roman" panose="02020603050405020304" pitchFamily="18" charset="0"/>
                <a:cs typeface="Times New Roman" panose="02020603050405020304" pitchFamily="18" charset="0"/>
              </a:rPr>
              <a:t>Although both the businesses Vodafone and Xiaomi are not able to capture the major share in the electronic market. </a:t>
            </a:r>
            <a:endParaRPr lang="en-GB" sz="1800" b="1" dirty="0">
              <a:solidFill>
                <a:schemeClr val="tx1"/>
              </a:solidFill>
              <a:latin typeface="Times New Roman" panose="02020603050405020304" pitchFamily="18" charset="0"/>
              <a:cs typeface="Times New Roman" panose="02020603050405020304" pitchFamily="18" charset="0"/>
            </a:endParaRPr>
          </a:p>
          <a:p>
            <a:pPr algn="just">
              <a:lnSpc>
                <a:spcPct val="160000"/>
              </a:lnSpc>
            </a:pPr>
            <a:r>
              <a:rPr lang="en-GB" sz="1800" b="1" dirty="0">
                <a:solidFill>
                  <a:schemeClr val="tx1"/>
                </a:solidFill>
                <a:latin typeface="Times New Roman" panose="02020603050405020304" pitchFamily="18" charset="0"/>
                <a:cs typeface="Times New Roman" panose="02020603050405020304" pitchFamily="18" charset="0"/>
              </a:rPr>
              <a:t>Sufficient resources - </a:t>
            </a:r>
            <a:r>
              <a:rPr lang="en-GB" sz="1800" dirty="0">
                <a:solidFill>
                  <a:schemeClr val="tx1"/>
                </a:solidFill>
                <a:latin typeface="Times New Roman" panose="02020603050405020304" pitchFamily="18" charset="0"/>
                <a:cs typeface="Times New Roman" panose="02020603050405020304" pitchFamily="18" charset="0"/>
              </a:rPr>
              <a:t>Pulling out the resource of Vodafone’s cost-affecting strategy in the market space of Xiaomi will allow them to compete and participate in the market space effectively.</a:t>
            </a:r>
            <a:endParaRPr lang="en-GB" sz="1800" b="1" dirty="0">
              <a:solidFill>
                <a:schemeClr val="tx1"/>
              </a:solidFill>
              <a:latin typeface="Times New Roman" panose="02020603050405020304" pitchFamily="18" charset="0"/>
              <a:cs typeface="Times New Roman" panose="02020603050405020304" pitchFamily="18" charset="0"/>
            </a:endParaRPr>
          </a:p>
          <a:p>
            <a:pPr marL="114300" indent="0" algn="just">
              <a:lnSpc>
                <a:spcPct val="160000"/>
              </a:lnSpc>
              <a:buNone/>
            </a:pPr>
            <a:endParaRPr lang="en-GB" sz="1600" b="1" dirty="0">
              <a:latin typeface="+mj-lt"/>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67400" y="4114800"/>
            <a:ext cx="2519137" cy="2120302"/>
          </a:xfrm>
          <a:prstGeom prst="rect">
            <a:avLst/>
          </a:prstGeom>
        </p:spPr>
      </p:pic>
    </p:spTree>
    <p:extLst>
      <p:ext uri="{BB962C8B-B14F-4D97-AF65-F5344CB8AC3E}">
        <p14:creationId xmlns:p14="http://schemas.microsoft.com/office/powerpoint/2010/main" val="1710995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dirty="0"/>
              <a:t> </a:t>
            </a:r>
            <a:r>
              <a:rPr lang="en-GB" dirty="0"/>
              <a:t>FAILURE FACTORS OF JOINT VENTURES </a:t>
            </a:r>
            <a:endParaRPr lang="en-IN" dirty="0"/>
          </a:p>
        </p:txBody>
      </p:sp>
      <p:sp>
        <p:nvSpPr>
          <p:cNvPr id="3" name="Content Placeholder 2"/>
          <p:cNvSpPr>
            <a:spLocks noGrp="1"/>
          </p:cNvSpPr>
          <p:nvPr>
            <p:ph idx="1"/>
          </p:nvPr>
        </p:nvSpPr>
        <p:spPr/>
        <p:txBody>
          <a:bodyPr>
            <a:normAutofit/>
          </a:bodyPr>
          <a:lstStyle/>
          <a:p>
            <a:pPr marL="114300" indent="0" algn="just">
              <a:lnSpc>
                <a:spcPct val="150000"/>
              </a:lnSpc>
              <a:buNone/>
            </a:pPr>
            <a:r>
              <a:rPr lang="en-GB" sz="2000" b="1" dirty="0">
                <a:solidFill>
                  <a:schemeClr val="tx1"/>
                </a:solidFill>
                <a:latin typeface="Times New Roman" panose="02020603050405020304" pitchFamily="18" charset="0"/>
                <a:cs typeface="Times New Roman" panose="02020603050405020304" pitchFamily="18" charset="0"/>
              </a:rPr>
              <a:t>Failures: -</a:t>
            </a:r>
          </a:p>
          <a:p>
            <a:pPr algn="just">
              <a:lnSpc>
                <a:spcPct val="150000"/>
              </a:lnSpc>
            </a:pPr>
            <a:r>
              <a:rPr lang="en-GB" sz="2000" b="1" dirty="0">
                <a:solidFill>
                  <a:schemeClr val="tx1"/>
                </a:solidFill>
                <a:latin typeface="Times New Roman" panose="02020603050405020304" pitchFamily="18" charset="0"/>
                <a:cs typeface="Times New Roman" panose="02020603050405020304" pitchFamily="18" charset="0"/>
              </a:rPr>
              <a:t>Compatibility issues - </a:t>
            </a:r>
            <a:r>
              <a:rPr lang="en-GB" sz="2000" dirty="0">
                <a:solidFill>
                  <a:schemeClr val="tx1"/>
                </a:solidFill>
                <a:latin typeface="Times New Roman" panose="02020603050405020304" pitchFamily="18" charset="0"/>
                <a:cs typeface="Times New Roman" panose="02020603050405020304" pitchFamily="18" charset="0"/>
              </a:rPr>
              <a:t>In the business scenario there are often times due to the different cultures of Xiaomi and Vodafone, where they may not feel comfortable working with one another. </a:t>
            </a:r>
            <a:endParaRPr lang="en-GB" sz="2000" b="1"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sz="2000" b="1" dirty="0">
                <a:solidFill>
                  <a:schemeClr val="tx1"/>
                </a:solidFill>
                <a:latin typeface="Times New Roman" panose="02020603050405020304" pitchFamily="18" charset="0"/>
                <a:cs typeface="Times New Roman" panose="02020603050405020304" pitchFamily="18" charset="0"/>
              </a:rPr>
              <a:t>Funding - </a:t>
            </a:r>
            <a:r>
              <a:rPr lang="en-GB" sz="2000" dirty="0">
                <a:solidFill>
                  <a:schemeClr val="tx1"/>
                </a:solidFill>
                <a:latin typeface="Times New Roman" panose="02020603050405020304" pitchFamily="18" charset="0"/>
                <a:cs typeface="Times New Roman" panose="02020603050405020304" pitchFamily="18" charset="0"/>
              </a:rPr>
              <a:t>Joint venture in a different country requires heavy investment to establish and operate in, lacking funds may not allow the business organisation to operate in an effective manner and to work towards the objective as per the company needs. </a:t>
            </a:r>
            <a:endParaRPr lang="en-IN" sz="20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38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Failure factors of joint venture</a:t>
            </a:r>
            <a:br>
              <a:rPr lang="en-GB" dirty="0"/>
            </a:br>
            <a:r>
              <a:rPr lang="en-GB" dirty="0"/>
              <a:t>CONTINUATION </a:t>
            </a:r>
            <a:endParaRPr lang="en-IN" dirty="0"/>
          </a:p>
        </p:txBody>
      </p:sp>
      <p:sp>
        <p:nvSpPr>
          <p:cNvPr id="3" name="Content Placeholder 2"/>
          <p:cNvSpPr>
            <a:spLocks noGrp="1"/>
          </p:cNvSpPr>
          <p:nvPr>
            <p:ph idx="1"/>
          </p:nvPr>
        </p:nvSpPr>
        <p:spPr/>
        <p:txBody>
          <a:bodyPr>
            <a:normAutofit/>
          </a:bodyPr>
          <a:lstStyle/>
          <a:p>
            <a:pPr algn="just">
              <a:lnSpc>
                <a:spcPct val="150000"/>
              </a:lnSpc>
            </a:pPr>
            <a:r>
              <a:rPr lang="en-GB" b="1" dirty="0">
                <a:solidFill>
                  <a:schemeClr val="tx1"/>
                </a:solidFill>
                <a:latin typeface="Times New Roman" panose="02020603050405020304" pitchFamily="18" charset="0"/>
                <a:cs typeface="Times New Roman" panose="02020603050405020304" pitchFamily="18" charset="0"/>
              </a:rPr>
              <a:t>Agreements: </a:t>
            </a:r>
            <a:r>
              <a:rPr lang="en-GB" dirty="0">
                <a:solidFill>
                  <a:schemeClr val="tx1"/>
                </a:solidFill>
                <a:latin typeface="Times New Roman" panose="02020603050405020304" pitchFamily="18" charset="0"/>
                <a:cs typeface="Times New Roman" panose="02020603050405020304" pitchFamily="18" charset="0"/>
              </a:rPr>
              <a:t>Operating in a different country, Vodafone is meant to follow the rules and regulations in China. </a:t>
            </a:r>
          </a:p>
          <a:p>
            <a:pPr algn="just">
              <a:lnSpc>
                <a:spcPct val="150000"/>
              </a:lnSpc>
            </a:pPr>
            <a:r>
              <a:rPr lang="en-GB" b="1" dirty="0">
                <a:solidFill>
                  <a:schemeClr val="tx1"/>
                </a:solidFill>
                <a:latin typeface="Times New Roman" panose="02020603050405020304" pitchFamily="18" charset="0"/>
                <a:cs typeface="Times New Roman" panose="02020603050405020304" pitchFamily="18" charset="0"/>
              </a:rPr>
              <a:t>Outcome expectation: </a:t>
            </a:r>
            <a:r>
              <a:rPr lang="en-GB" dirty="0">
                <a:solidFill>
                  <a:schemeClr val="tx1"/>
                </a:solidFill>
                <a:latin typeface="Times New Roman" panose="02020603050405020304" pitchFamily="18" charset="0"/>
                <a:cs typeface="Times New Roman" panose="02020603050405020304" pitchFamily="18" charset="0"/>
              </a:rPr>
              <a:t>Xiaomi and Vodafone came together to work towards a common objective and work in an efficient manner by combining both the efforts and resources with the expectation of a better outcome</a:t>
            </a:r>
            <a:r>
              <a:rPr lang="en-GB" dirty="0">
                <a:solidFill>
                  <a:schemeClr val="tx1"/>
                </a:solidFill>
                <a:latin typeface="+mj-lt"/>
              </a:rPr>
              <a:t>. </a:t>
            </a:r>
            <a:endParaRPr lang="en-IN" dirty="0"/>
          </a:p>
        </p:txBody>
      </p:sp>
    </p:spTree>
    <p:extLst>
      <p:ext uri="{BB962C8B-B14F-4D97-AF65-F5344CB8AC3E}">
        <p14:creationId xmlns:p14="http://schemas.microsoft.com/office/powerpoint/2010/main" val="18139963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CULTURAL SENSITIVITY IN CHINA</a:t>
            </a: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400" y="1742425"/>
            <a:ext cx="7315200" cy="4707203"/>
          </a:xfrm>
          <a:prstGeom prst="rect">
            <a:avLst/>
          </a:prstGeom>
        </p:spPr>
      </p:pic>
    </p:spTree>
    <p:extLst>
      <p:ext uri="{BB962C8B-B14F-4D97-AF65-F5344CB8AC3E}">
        <p14:creationId xmlns:p14="http://schemas.microsoft.com/office/powerpoint/2010/main" val="4250455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a:t>
            </a:r>
            <a:r>
              <a:rPr kumimoji="0" lang="en-GB" sz="3200" b="0" i="0" u="none" strike="noStrike" kern="1200" cap="all" spc="0" normalizeH="0" baseline="0" noProof="0" dirty="0">
                <a:ln>
                  <a:noFill/>
                </a:ln>
                <a:solidFill>
                  <a:srgbClr val="93A299">
                    <a:lumMod val="75000"/>
                  </a:srgbClr>
                </a:solidFill>
                <a:effectLst/>
                <a:uLnTx/>
                <a:uFillTx/>
                <a:latin typeface="Book Antiqua"/>
                <a:ea typeface="+mj-ea"/>
                <a:cs typeface="+mj-cs"/>
              </a:rPr>
              <a:t>DIFFERENCES FROM THE UK</a:t>
            </a:r>
            <a:endParaRPr lang="en-IN" dirty="0"/>
          </a:p>
        </p:txBody>
      </p:sp>
      <p:sp>
        <p:nvSpPr>
          <p:cNvPr id="3" name="Content Placeholder 2"/>
          <p:cNvSpPr>
            <a:spLocks noGrp="1"/>
          </p:cNvSpPr>
          <p:nvPr>
            <p:ph idx="1"/>
          </p:nvPr>
        </p:nvSpPr>
        <p:spPr/>
        <p:txBody>
          <a:bodyPr>
            <a:normAutofit/>
          </a:bodyPr>
          <a:lstStyle/>
          <a:p>
            <a:pPr algn="just">
              <a:lnSpc>
                <a:spcPct val="150000"/>
              </a:lnSpc>
            </a:pPr>
            <a:r>
              <a:rPr lang="en-GB" sz="2800" dirty="0">
                <a:solidFill>
                  <a:schemeClr val="tx1"/>
                </a:solidFill>
                <a:latin typeface="Times New Roman" panose="02020603050405020304" pitchFamily="18" charset="0"/>
                <a:cs typeface="Times New Roman" panose="02020603050405020304" pitchFamily="18" charset="0"/>
              </a:rPr>
              <a:t>The business culture in China is more conserved as compared to the business culture in the UK. The difference can especially be seen in the workforce of both organizations working in a different manner. </a:t>
            </a:r>
            <a:endParaRPr lang="en-IN"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96940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664" y="381000"/>
            <a:ext cx="8260672" cy="1039427"/>
          </a:xfrm>
        </p:spPr>
        <p:txBody>
          <a:bodyPr>
            <a:normAutofit fontScale="90000"/>
          </a:bodyPr>
          <a:lstStyle/>
          <a:p>
            <a:r>
              <a:rPr lang="en-GB" dirty="0"/>
              <a:t>HOFSTEDE CULTURE DIMENSION: UK AND CHINA </a:t>
            </a:r>
            <a:endParaRPr lang="en-IN"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533400" y="2057400"/>
            <a:ext cx="7848600" cy="3886200"/>
          </a:xfrm>
          <a:prstGeom prst="rect">
            <a:avLst/>
          </a:prstGeom>
        </p:spPr>
      </p:pic>
    </p:spTree>
    <p:extLst>
      <p:ext uri="{BB962C8B-B14F-4D97-AF65-F5344CB8AC3E}">
        <p14:creationId xmlns:p14="http://schemas.microsoft.com/office/powerpoint/2010/main" val="21499846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nSpc>
                <a:spcPct val="150000"/>
              </a:lnSpc>
            </a:pPr>
            <a:r>
              <a:rPr lang="en-GB" dirty="0">
                <a:solidFill>
                  <a:schemeClr val="tx1"/>
                </a:solidFill>
                <a:latin typeface="Times New Roman" panose="02020603050405020304" pitchFamily="18" charset="0"/>
                <a:cs typeface="Times New Roman" panose="02020603050405020304" pitchFamily="18" charset="0"/>
              </a:rPr>
              <a:t>Power distance</a:t>
            </a:r>
          </a:p>
          <a:p>
            <a:pPr>
              <a:lnSpc>
                <a:spcPct val="150000"/>
              </a:lnSpc>
            </a:pPr>
            <a:r>
              <a:rPr lang="en-GB" dirty="0">
                <a:solidFill>
                  <a:schemeClr val="tx1"/>
                </a:solidFill>
                <a:latin typeface="Times New Roman" panose="02020603050405020304" pitchFamily="18" charset="0"/>
                <a:cs typeface="Times New Roman" panose="02020603050405020304" pitchFamily="18" charset="0"/>
              </a:rPr>
              <a:t>Individualism – collectivism</a:t>
            </a:r>
          </a:p>
          <a:p>
            <a:pPr>
              <a:lnSpc>
                <a:spcPct val="150000"/>
              </a:lnSpc>
            </a:pPr>
            <a:r>
              <a:rPr lang="en-GB" dirty="0">
                <a:solidFill>
                  <a:schemeClr val="tx1"/>
                </a:solidFill>
                <a:latin typeface="Times New Roman" panose="02020603050405020304" pitchFamily="18" charset="0"/>
                <a:cs typeface="Times New Roman" panose="02020603050405020304" pitchFamily="18" charset="0"/>
              </a:rPr>
              <a:t>Uncertainty avoidance</a:t>
            </a:r>
            <a:endParaRPr lang="en-IN" dirty="0">
              <a:latin typeface="Times New Roman" panose="02020603050405020304" pitchFamily="18" charset="0"/>
              <a:cs typeface="Times New Roman" panose="02020603050405020304" pitchFamily="18" charset="0"/>
            </a:endParaRPr>
          </a:p>
        </p:txBody>
      </p:sp>
      <p:sp>
        <p:nvSpPr>
          <p:cNvPr id="5" name="Title 4">
            <a:extLst>
              <a:ext uri="{FF2B5EF4-FFF2-40B4-BE49-F238E27FC236}">
                <a16:creationId xmlns:a16="http://schemas.microsoft.com/office/drawing/2014/main" id="{86D816E1-DFB8-1DAD-0432-7EB02B05A781}"/>
              </a:ext>
            </a:extLst>
          </p:cNvPr>
          <p:cNvSpPr>
            <a:spLocks noGrp="1"/>
          </p:cNvSpPr>
          <p:nvPr>
            <p:ph type="title"/>
          </p:nvPr>
        </p:nvSpPr>
        <p:spPr/>
        <p:txBody>
          <a:bodyPr>
            <a:normAutofit fontScale="90000"/>
          </a:bodyPr>
          <a:lstStyle/>
          <a:p>
            <a:r>
              <a:rPr lang="en-GB" dirty="0"/>
              <a:t>HOFSTEDE CULTURE DIMENSION: UK AND CHINA </a:t>
            </a:r>
          </a:p>
        </p:txBody>
      </p:sp>
    </p:spTree>
    <p:extLst>
      <p:ext uri="{BB962C8B-B14F-4D97-AF65-F5344CB8AC3E}">
        <p14:creationId xmlns:p14="http://schemas.microsoft.com/office/powerpoint/2010/main" val="14417742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dirty="0"/>
              <a:t>HOFSTEDE CULTURE DIMENSION: UK AND CHINA </a:t>
            </a:r>
          </a:p>
        </p:txBody>
      </p:sp>
      <p:sp>
        <p:nvSpPr>
          <p:cNvPr id="3" name="Content Placeholder 2"/>
          <p:cNvSpPr>
            <a:spLocks noGrp="1"/>
          </p:cNvSpPr>
          <p:nvPr>
            <p:ph idx="1"/>
          </p:nvPr>
        </p:nvSpPr>
        <p:spPr/>
        <p:txBody>
          <a:bodyPr/>
          <a:lstStyle/>
          <a:p>
            <a:pPr>
              <a:lnSpc>
                <a:spcPct val="150000"/>
              </a:lnSpc>
            </a:pPr>
            <a:r>
              <a:rPr lang="en-GB" dirty="0">
                <a:solidFill>
                  <a:schemeClr val="tx1"/>
                </a:solidFill>
                <a:latin typeface="Times New Roman" panose="02020603050405020304" pitchFamily="18" charset="0"/>
                <a:cs typeface="Times New Roman" panose="02020603050405020304" pitchFamily="18" charset="0"/>
              </a:rPr>
              <a:t>Masculinity – Femininity</a:t>
            </a:r>
          </a:p>
          <a:p>
            <a:pPr>
              <a:lnSpc>
                <a:spcPct val="150000"/>
              </a:lnSpc>
            </a:pPr>
            <a:r>
              <a:rPr lang="en-GB" dirty="0">
                <a:solidFill>
                  <a:schemeClr val="tx1"/>
                </a:solidFill>
                <a:latin typeface="Times New Roman" panose="02020603050405020304" pitchFamily="18" charset="0"/>
                <a:cs typeface="Times New Roman" panose="02020603050405020304" pitchFamily="18" charset="0"/>
              </a:rPr>
              <a:t>Short and Long-term oriented</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524579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p:txBody>
          <a:bodyPr/>
          <a:lstStyle/>
          <a:p>
            <a:r>
              <a:rPr lang="en-US" dirty="0"/>
              <a:t>Recommendations </a:t>
            </a:r>
          </a:p>
        </p:txBody>
      </p:sp>
      <p:sp>
        <p:nvSpPr>
          <p:cNvPr id="3" name="Content Placeholder 2">
            <a:extLst>
              <a:ext uri="{FF2B5EF4-FFF2-40B4-BE49-F238E27FC236}">
                <a16:creationId xmlns:a16="http://schemas.microsoft.com/office/drawing/2014/main" id="{AB2849A0-BD0B-44CE-98F8-E2EE8DAC608E}"/>
              </a:ext>
            </a:extLst>
          </p:cNvPr>
          <p:cNvSpPr>
            <a:spLocks noGrp="1"/>
          </p:cNvSpPr>
          <p:nvPr>
            <p:ph idx="1"/>
          </p:nvPr>
        </p:nvSpPr>
        <p:spPr/>
        <p:txBody>
          <a:bodyPr>
            <a:normAutofit/>
          </a:bodyPr>
          <a:lstStyle/>
          <a:p>
            <a:pPr marL="0" indent="0">
              <a:buNone/>
            </a:pPr>
            <a:r>
              <a:rPr lang="en-GB" sz="2800" b="1" dirty="0">
                <a:solidFill>
                  <a:schemeClr val="tx1"/>
                </a:solidFill>
                <a:latin typeface="Times New Roman" panose="02020603050405020304" pitchFamily="18" charset="0"/>
                <a:cs typeface="Times New Roman" panose="02020603050405020304" pitchFamily="18" charset="0"/>
              </a:rPr>
              <a:t>Communication: -</a:t>
            </a:r>
          </a:p>
          <a:p>
            <a:pPr marL="0" indent="0" algn="just">
              <a:lnSpc>
                <a:spcPct val="150000"/>
              </a:lnSpc>
              <a:buNone/>
            </a:pPr>
            <a:r>
              <a:rPr lang="en-GB" sz="2800" dirty="0">
                <a:solidFill>
                  <a:schemeClr val="tx1"/>
                </a:solidFill>
                <a:latin typeface="Times New Roman" panose="02020603050405020304" pitchFamily="18" charset="0"/>
                <a:cs typeface="Times New Roman" panose="02020603050405020304" pitchFamily="18" charset="0"/>
              </a:rPr>
              <a:t>The reason why communication between the organisation and within the workforce is important is that it clears out the misunderstanding and disputes within them and makes them work in accordance with the objective as per the preference of one another.  </a:t>
            </a:r>
          </a:p>
          <a:p>
            <a:pPr marL="0" indent="0">
              <a:buNone/>
            </a:pPr>
            <a:endParaRPr lang="en-US" sz="2400" dirty="0">
              <a:latin typeface="+mj-lt"/>
            </a:endParaRPr>
          </a:p>
        </p:txBody>
      </p:sp>
    </p:spTree>
    <p:extLst>
      <p:ext uri="{BB962C8B-B14F-4D97-AF65-F5344CB8AC3E}">
        <p14:creationId xmlns:p14="http://schemas.microsoft.com/office/powerpoint/2010/main" val="35931993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 </a:t>
            </a:r>
            <a:endParaRPr lang="en-IN" dirty="0"/>
          </a:p>
        </p:txBody>
      </p:sp>
      <p:sp>
        <p:nvSpPr>
          <p:cNvPr id="3" name="Content Placeholder 2"/>
          <p:cNvSpPr>
            <a:spLocks noGrp="1"/>
          </p:cNvSpPr>
          <p:nvPr>
            <p:ph idx="1"/>
          </p:nvPr>
        </p:nvSpPr>
        <p:spPr/>
        <p:txBody>
          <a:bodyPr/>
          <a:lstStyle/>
          <a:p>
            <a:pPr marL="0" indent="0" algn="just">
              <a:lnSpc>
                <a:spcPct val="150000"/>
              </a:lnSpc>
              <a:buNone/>
            </a:pPr>
            <a:r>
              <a:rPr lang="en-GB" sz="2800" b="1" dirty="0">
                <a:solidFill>
                  <a:schemeClr val="tx1"/>
                </a:solidFill>
                <a:latin typeface="Times New Roman" panose="02020603050405020304" pitchFamily="18" charset="0"/>
                <a:cs typeface="Times New Roman" panose="02020603050405020304" pitchFamily="18" charset="0"/>
              </a:rPr>
              <a:t>Negotiating for a win-win deal for everyone: - </a:t>
            </a:r>
          </a:p>
          <a:p>
            <a:pPr marL="0" indent="0" algn="just">
              <a:lnSpc>
                <a:spcPct val="150000"/>
              </a:lnSpc>
              <a:buNone/>
            </a:pPr>
            <a:r>
              <a:rPr lang="en-GB" sz="2800" dirty="0">
                <a:solidFill>
                  <a:schemeClr val="tx1"/>
                </a:solidFill>
                <a:latin typeface="Times New Roman" panose="02020603050405020304" pitchFamily="18" charset="0"/>
                <a:cs typeface="Times New Roman" panose="02020603050405020304" pitchFamily="18" charset="0"/>
              </a:rPr>
              <a:t>A win-win deal makes a clear understanding and guidelines for the parties involved in what are their gains on their investments and makes the agreement more valuable and connected. </a:t>
            </a:r>
            <a:endParaRPr lang="en-US" sz="2800" dirty="0">
              <a:solidFill>
                <a:schemeClr val="tx1"/>
              </a:solidFill>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391700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9C979006-228E-433A-B2F5-C42C4564AA20}"/>
              </a:ext>
            </a:extLst>
          </p:cNvPr>
          <p:cNvSpPr>
            <a:spLocks noGrp="1"/>
          </p:cNvSpPr>
          <p:nvPr>
            <p:ph idx="1"/>
          </p:nvPr>
        </p:nvSpPr>
        <p:spPr/>
        <p:txBody>
          <a:bodyPr>
            <a:normAutofit fontScale="92500" lnSpcReduction="20000"/>
          </a:bodyPr>
          <a:lstStyle/>
          <a:p>
            <a:pPr marL="0" indent="0" algn="just">
              <a:lnSpc>
                <a:spcPct val="150000"/>
              </a:lnSpc>
              <a:spcBef>
                <a:spcPts val="0"/>
              </a:spcBef>
              <a:buNone/>
              <a:defRPr/>
            </a:pPr>
            <a:r>
              <a:rPr lang="en-US" sz="2600" dirty="0">
                <a:solidFill>
                  <a:schemeClr val="tx1"/>
                </a:solidFill>
                <a:latin typeface="Times New Roman" panose="02020603050405020304" pitchFamily="18" charset="0"/>
                <a:cs typeface="Times New Roman" panose="02020603050405020304" pitchFamily="18" charset="0"/>
              </a:rPr>
              <a:t>In conclusion, </a:t>
            </a:r>
            <a:r>
              <a:rPr lang="en-GB" sz="2600" dirty="0">
                <a:solidFill>
                  <a:schemeClr val="tx1"/>
                </a:solidFill>
                <a:latin typeface="Times New Roman" panose="02020603050405020304" pitchFamily="18" charset="0"/>
                <a:cs typeface="Times New Roman" panose="02020603050405020304" pitchFamily="18" charset="0"/>
              </a:rPr>
              <a:t>the presentation has discussed the UK-based company operating in China with the objective of expanding their business with the significance of the challenges faced by the organisation while facing those objectives, with several roles of the organisation in the cultural dynamics of the Country. Further, the Hofstede model has been used to evaluate the business culture in China and UK. Finally, were provided recommendations and conclusions for the organisation to work more effectively by overcoming the barriers of cultural differences in the market</a:t>
            </a:r>
            <a:r>
              <a:rPr lang="en-GB" dirty="0"/>
              <a:t>.   </a:t>
            </a:r>
            <a:endParaRPr lang="en-IN" dirty="0"/>
          </a:p>
          <a:p>
            <a:endParaRPr lang="en-IN" dirty="0"/>
          </a:p>
          <a:p>
            <a:endParaRPr lang="en-US" dirty="0"/>
          </a:p>
        </p:txBody>
      </p:sp>
    </p:spTree>
    <p:extLst>
      <p:ext uri="{BB962C8B-B14F-4D97-AF65-F5344CB8AC3E}">
        <p14:creationId xmlns:p14="http://schemas.microsoft.com/office/powerpoint/2010/main" val="2734734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a:xfrm>
            <a:off x="685800" y="304800"/>
            <a:ext cx="7765322" cy="970450"/>
          </a:xfrm>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0" y="1600200"/>
            <a:ext cx="9144000" cy="5257800"/>
          </a:xfrm>
        </p:spPr>
        <p:txBody>
          <a:bodyPr>
            <a:noAutofit/>
          </a:bodyPr>
          <a:lstStyle/>
          <a:p>
            <a:pPr algn="just">
              <a:lnSpc>
                <a:spcPct val="170000"/>
              </a:lnSpc>
            </a:pPr>
            <a:r>
              <a:rPr lang="en-GB" sz="1200" dirty="0">
                <a:solidFill>
                  <a:schemeClr val="tx1"/>
                </a:solidFill>
                <a:latin typeface="Times New Roman" panose="02020603050405020304" pitchFamily="18" charset="0"/>
                <a:cs typeface="Times New Roman" panose="02020603050405020304" pitchFamily="18" charset="0"/>
              </a:rPr>
              <a:t>Cheng, C., </a:t>
            </a:r>
            <a:r>
              <a:rPr lang="en-GB" sz="1200" dirty="0" err="1">
                <a:solidFill>
                  <a:schemeClr val="tx1"/>
                </a:solidFill>
                <a:latin typeface="Times New Roman" panose="02020603050405020304" pitchFamily="18" charset="0"/>
                <a:cs typeface="Times New Roman" panose="02020603050405020304" pitchFamily="18" charset="0"/>
              </a:rPr>
              <a:t>Zhong</a:t>
            </a:r>
            <a:r>
              <a:rPr lang="en-GB" sz="1200" dirty="0">
                <a:solidFill>
                  <a:schemeClr val="tx1"/>
                </a:solidFill>
                <a:latin typeface="Times New Roman" panose="02020603050405020304" pitchFamily="18" charset="0"/>
                <a:cs typeface="Times New Roman" panose="02020603050405020304" pitchFamily="18" charset="0"/>
              </a:rPr>
              <a:t>, H. and Cao, L. (2020) Facilitating speed of internationalization: The roles of business intelligence and organizational agility. </a:t>
            </a:r>
            <a:r>
              <a:rPr lang="en-GB" sz="1200" i="1" dirty="0">
                <a:solidFill>
                  <a:schemeClr val="tx1"/>
                </a:solidFill>
                <a:latin typeface="Times New Roman" panose="02020603050405020304" pitchFamily="18" charset="0"/>
                <a:cs typeface="Times New Roman" panose="02020603050405020304" pitchFamily="18" charset="0"/>
              </a:rPr>
              <a:t>Journal of Business Research</a:t>
            </a:r>
            <a:r>
              <a:rPr lang="en-GB" sz="1200" dirty="0">
                <a:solidFill>
                  <a:schemeClr val="tx1"/>
                </a:solidFill>
                <a:latin typeface="Times New Roman" panose="02020603050405020304" pitchFamily="18" charset="0"/>
                <a:cs typeface="Times New Roman" panose="02020603050405020304" pitchFamily="18" charset="0"/>
              </a:rPr>
              <a:t>, </a:t>
            </a:r>
            <a:r>
              <a:rPr lang="en-GB" sz="1200" i="1" dirty="0">
                <a:solidFill>
                  <a:schemeClr val="tx1"/>
                </a:solidFill>
                <a:latin typeface="Times New Roman" panose="02020603050405020304" pitchFamily="18" charset="0"/>
                <a:cs typeface="Times New Roman" panose="02020603050405020304" pitchFamily="18" charset="0"/>
              </a:rPr>
              <a:t>110</a:t>
            </a:r>
            <a:r>
              <a:rPr lang="en-GB" sz="1200" dirty="0">
                <a:solidFill>
                  <a:schemeClr val="tx1"/>
                </a:solidFill>
                <a:latin typeface="Times New Roman" panose="02020603050405020304" pitchFamily="18" charset="0"/>
                <a:cs typeface="Times New Roman" panose="02020603050405020304" pitchFamily="18" charset="0"/>
              </a:rPr>
              <a:t>, pp.95-103.</a:t>
            </a:r>
            <a:endParaRPr lang="en-IN" sz="1200" dirty="0">
              <a:solidFill>
                <a:schemeClr val="tx1"/>
              </a:solidFill>
              <a:latin typeface="Times New Roman" panose="02020603050405020304" pitchFamily="18" charset="0"/>
              <a:cs typeface="Times New Roman" panose="02020603050405020304" pitchFamily="18" charset="0"/>
            </a:endParaRPr>
          </a:p>
          <a:p>
            <a:pPr algn="just">
              <a:lnSpc>
                <a:spcPct val="170000"/>
              </a:lnSpc>
            </a:pPr>
            <a:r>
              <a:rPr lang="en-GB" sz="1200" dirty="0">
                <a:solidFill>
                  <a:schemeClr val="tx1"/>
                </a:solidFill>
                <a:latin typeface="Times New Roman" panose="02020603050405020304" pitchFamily="18" charset="0"/>
                <a:cs typeface="Times New Roman" panose="02020603050405020304" pitchFamily="18" charset="0"/>
              </a:rPr>
              <a:t>Chu, S.C., Chen, H.T. and </a:t>
            </a:r>
            <a:r>
              <a:rPr lang="en-GB" sz="1200" dirty="0" err="1">
                <a:solidFill>
                  <a:schemeClr val="tx1"/>
                </a:solidFill>
                <a:latin typeface="Times New Roman" panose="02020603050405020304" pitchFamily="18" charset="0"/>
                <a:cs typeface="Times New Roman" panose="02020603050405020304" pitchFamily="18" charset="0"/>
              </a:rPr>
              <a:t>Gan</a:t>
            </a:r>
            <a:r>
              <a:rPr lang="en-GB" sz="1200" dirty="0">
                <a:solidFill>
                  <a:schemeClr val="tx1"/>
                </a:solidFill>
                <a:latin typeface="Times New Roman" panose="02020603050405020304" pitchFamily="18" charset="0"/>
                <a:cs typeface="Times New Roman" panose="02020603050405020304" pitchFamily="18" charset="0"/>
              </a:rPr>
              <a:t>, C. (2020) Consumers’ engagement with corporate social responsibility (CSR) communication in social media: Evidence from China and the United States. </a:t>
            </a:r>
            <a:r>
              <a:rPr lang="en-GB" sz="1200" i="1" dirty="0">
                <a:solidFill>
                  <a:schemeClr val="tx1"/>
                </a:solidFill>
                <a:latin typeface="Times New Roman" panose="02020603050405020304" pitchFamily="18" charset="0"/>
                <a:cs typeface="Times New Roman" panose="02020603050405020304" pitchFamily="18" charset="0"/>
              </a:rPr>
              <a:t>Journal of Business Research</a:t>
            </a:r>
            <a:r>
              <a:rPr lang="en-GB" sz="1200" dirty="0">
                <a:solidFill>
                  <a:schemeClr val="tx1"/>
                </a:solidFill>
                <a:latin typeface="Times New Roman" panose="02020603050405020304" pitchFamily="18" charset="0"/>
                <a:cs typeface="Times New Roman" panose="02020603050405020304" pitchFamily="18" charset="0"/>
              </a:rPr>
              <a:t>, </a:t>
            </a:r>
            <a:r>
              <a:rPr lang="en-GB" sz="1200" i="1" dirty="0">
                <a:solidFill>
                  <a:schemeClr val="tx1"/>
                </a:solidFill>
                <a:latin typeface="Times New Roman" panose="02020603050405020304" pitchFamily="18" charset="0"/>
                <a:cs typeface="Times New Roman" panose="02020603050405020304" pitchFamily="18" charset="0"/>
              </a:rPr>
              <a:t>110</a:t>
            </a:r>
            <a:r>
              <a:rPr lang="en-GB" sz="1200" dirty="0">
                <a:solidFill>
                  <a:schemeClr val="tx1"/>
                </a:solidFill>
                <a:latin typeface="Times New Roman" panose="02020603050405020304" pitchFamily="18" charset="0"/>
                <a:cs typeface="Times New Roman" panose="02020603050405020304" pitchFamily="18" charset="0"/>
              </a:rPr>
              <a:t>, pp.260-271.</a:t>
            </a:r>
            <a:endParaRPr lang="en-IN" sz="1200" dirty="0">
              <a:solidFill>
                <a:schemeClr val="tx1"/>
              </a:solidFill>
              <a:latin typeface="Times New Roman" panose="02020603050405020304" pitchFamily="18" charset="0"/>
              <a:cs typeface="Times New Roman" panose="02020603050405020304" pitchFamily="18" charset="0"/>
            </a:endParaRPr>
          </a:p>
          <a:p>
            <a:pPr algn="just">
              <a:lnSpc>
                <a:spcPct val="170000"/>
              </a:lnSpc>
            </a:pPr>
            <a:r>
              <a:rPr lang="en-GB" sz="1200" dirty="0" err="1">
                <a:solidFill>
                  <a:schemeClr val="tx1"/>
                </a:solidFill>
                <a:latin typeface="Times New Roman" panose="02020603050405020304" pitchFamily="18" charset="0"/>
                <a:cs typeface="Times New Roman" panose="02020603050405020304" pitchFamily="18" charset="0"/>
              </a:rPr>
              <a:t>DeBode</a:t>
            </a:r>
            <a:r>
              <a:rPr lang="en-GB" sz="1200" dirty="0">
                <a:solidFill>
                  <a:schemeClr val="tx1"/>
                </a:solidFill>
                <a:latin typeface="Times New Roman" panose="02020603050405020304" pitchFamily="18" charset="0"/>
                <a:cs typeface="Times New Roman" panose="02020603050405020304" pitchFamily="18" charset="0"/>
              </a:rPr>
              <a:t>, J.D., Haggard, D.L. and Haggard, K.S. (2020) Economic freedom and Hofstede’s cultural dimensions. </a:t>
            </a:r>
            <a:r>
              <a:rPr lang="en-GB" sz="1200" i="1" dirty="0">
                <a:solidFill>
                  <a:schemeClr val="tx1"/>
                </a:solidFill>
                <a:latin typeface="Times New Roman" panose="02020603050405020304" pitchFamily="18" charset="0"/>
                <a:cs typeface="Times New Roman" panose="02020603050405020304" pitchFamily="18" charset="0"/>
              </a:rPr>
              <a:t>International Journal of Organization Theory &amp; </a:t>
            </a:r>
            <a:r>
              <a:rPr lang="en-GB" sz="1200" i="1" dirty="0" err="1">
                <a:solidFill>
                  <a:schemeClr val="tx1"/>
                </a:solidFill>
                <a:latin typeface="Times New Roman" panose="02020603050405020304" pitchFamily="18" charset="0"/>
                <a:cs typeface="Times New Roman" panose="02020603050405020304" pitchFamily="18" charset="0"/>
              </a:rPr>
              <a:t>Behavior</a:t>
            </a:r>
            <a:r>
              <a:rPr lang="en-GB" sz="1200" dirty="0">
                <a:solidFill>
                  <a:schemeClr val="tx1"/>
                </a:solidFill>
                <a:latin typeface="Times New Roman" panose="02020603050405020304" pitchFamily="18" charset="0"/>
                <a:cs typeface="Times New Roman" panose="02020603050405020304" pitchFamily="18" charset="0"/>
              </a:rPr>
              <a:t>.</a:t>
            </a:r>
          </a:p>
          <a:p>
            <a:pPr algn="just">
              <a:lnSpc>
                <a:spcPct val="170000"/>
              </a:lnSpc>
            </a:pPr>
            <a:r>
              <a:rPr lang="it-IT" sz="1200" dirty="0" err="1">
                <a:solidFill>
                  <a:schemeClr val="tx1"/>
                </a:solidFill>
                <a:latin typeface="Times New Roman" panose="02020603050405020304" pitchFamily="18" charset="0"/>
                <a:cs typeface="Times New Roman" panose="02020603050405020304" pitchFamily="18" charset="0"/>
              </a:rPr>
              <a:t>Deresky</a:t>
            </a:r>
            <a:r>
              <a:rPr lang="it-IT" sz="1200" dirty="0">
                <a:solidFill>
                  <a:schemeClr val="tx1"/>
                </a:solidFill>
                <a:latin typeface="Times New Roman" panose="02020603050405020304" pitchFamily="18" charset="0"/>
                <a:cs typeface="Times New Roman" panose="02020603050405020304" pitchFamily="18" charset="0"/>
              </a:rPr>
              <a:t>, H., 2017. International Management. Harlow: Pearson</a:t>
            </a:r>
            <a:endParaRPr lang="en-IN" sz="1200" dirty="0">
              <a:solidFill>
                <a:schemeClr val="tx1"/>
              </a:solidFill>
              <a:latin typeface="Times New Roman" panose="02020603050405020304" pitchFamily="18" charset="0"/>
              <a:cs typeface="Times New Roman" panose="02020603050405020304" pitchFamily="18" charset="0"/>
            </a:endParaRPr>
          </a:p>
          <a:p>
            <a:pPr algn="just">
              <a:lnSpc>
                <a:spcPct val="170000"/>
              </a:lnSpc>
            </a:pPr>
            <a:r>
              <a:rPr lang="en-GB" sz="1200" dirty="0">
                <a:solidFill>
                  <a:schemeClr val="tx1"/>
                </a:solidFill>
                <a:latin typeface="Times New Roman" panose="02020603050405020304" pitchFamily="18" charset="0"/>
                <a:cs typeface="Times New Roman" panose="02020603050405020304" pitchFamily="18" charset="0"/>
              </a:rPr>
              <a:t>Dominique, V. (2020) Business cultural training in a globalised economy. </a:t>
            </a:r>
            <a:r>
              <a:rPr lang="en-GB" sz="1200" i="1" dirty="0">
                <a:solidFill>
                  <a:schemeClr val="tx1"/>
                </a:solidFill>
                <a:latin typeface="Times New Roman" panose="02020603050405020304" pitchFamily="18" charset="0"/>
                <a:cs typeface="Times New Roman" panose="02020603050405020304" pitchFamily="18" charset="0"/>
              </a:rPr>
              <a:t>Training, Language and Culture</a:t>
            </a:r>
            <a:r>
              <a:rPr lang="en-GB" sz="1200" dirty="0">
                <a:solidFill>
                  <a:schemeClr val="tx1"/>
                </a:solidFill>
                <a:latin typeface="Times New Roman" panose="02020603050405020304" pitchFamily="18" charset="0"/>
                <a:cs typeface="Times New Roman" panose="02020603050405020304" pitchFamily="18" charset="0"/>
              </a:rPr>
              <a:t>, </a:t>
            </a:r>
            <a:r>
              <a:rPr lang="en-GB" sz="1200" i="1" dirty="0">
                <a:solidFill>
                  <a:schemeClr val="tx1"/>
                </a:solidFill>
                <a:latin typeface="Times New Roman" panose="02020603050405020304" pitchFamily="18" charset="0"/>
                <a:cs typeface="Times New Roman" panose="02020603050405020304" pitchFamily="18" charset="0"/>
              </a:rPr>
              <a:t>4</a:t>
            </a:r>
            <a:r>
              <a:rPr lang="en-GB" sz="1200" dirty="0">
                <a:solidFill>
                  <a:schemeClr val="tx1"/>
                </a:solidFill>
                <a:latin typeface="Times New Roman" panose="02020603050405020304" pitchFamily="18" charset="0"/>
                <a:cs typeface="Times New Roman" panose="02020603050405020304" pitchFamily="18" charset="0"/>
              </a:rPr>
              <a:t>(1), pp.33-43.</a:t>
            </a:r>
            <a:endParaRPr lang="en-IN" sz="1200" dirty="0">
              <a:solidFill>
                <a:schemeClr val="tx1"/>
              </a:solidFill>
              <a:latin typeface="Times New Roman" panose="02020603050405020304" pitchFamily="18" charset="0"/>
              <a:cs typeface="Times New Roman" panose="02020603050405020304" pitchFamily="18" charset="0"/>
            </a:endParaRPr>
          </a:p>
          <a:p>
            <a:pPr algn="just">
              <a:lnSpc>
                <a:spcPct val="170000"/>
              </a:lnSpc>
            </a:pPr>
            <a:r>
              <a:rPr lang="en-GB" sz="1200" dirty="0" err="1">
                <a:solidFill>
                  <a:schemeClr val="tx1"/>
                </a:solidFill>
                <a:latin typeface="Times New Roman" panose="02020603050405020304" pitchFamily="18" charset="0"/>
                <a:cs typeface="Times New Roman" panose="02020603050405020304" pitchFamily="18" charset="0"/>
              </a:rPr>
              <a:t>Escandon</a:t>
            </a:r>
            <a:r>
              <a:rPr lang="en-GB" sz="1200" dirty="0">
                <a:solidFill>
                  <a:schemeClr val="tx1"/>
                </a:solidFill>
                <a:latin typeface="Times New Roman" panose="02020603050405020304" pitchFamily="18" charset="0"/>
                <a:cs typeface="Times New Roman" panose="02020603050405020304" pitchFamily="18" charset="0"/>
              </a:rPr>
              <a:t>-Barbosa, D., Ramirez, A. and Salas-</a:t>
            </a:r>
            <a:r>
              <a:rPr lang="en-GB" sz="1200" dirty="0" err="1">
                <a:solidFill>
                  <a:schemeClr val="tx1"/>
                </a:solidFill>
                <a:latin typeface="Times New Roman" panose="02020603050405020304" pitchFamily="18" charset="0"/>
                <a:cs typeface="Times New Roman" panose="02020603050405020304" pitchFamily="18" charset="0"/>
              </a:rPr>
              <a:t>Paramo</a:t>
            </a:r>
            <a:r>
              <a:rPr lang="en-GB" sz="1200" dirty="0">
                <a:solidFill>
                  <a:schemeClr val="tx1"/>
                </a:solidFill>
                <a:latin typeface="Times New Roman" panose="02020603050405020304" pitchFamily="18" charset="0"/>
                <a:cs typeface="Times New Roman" panose="02020603050405020304" pitchFamily="18" charset="0"/>
              </a:rPr>
              <a:t>, J. (2022) The Effect of Cultural Orientations on Country Innovation Performance: Hofstede Cultural Dimensions Revisited?. </a:t>
            </a:r>
            <a:r>
              <a:rPr lang="en-GB" sz="1200" i="1" dirty="0">
                <a:solidFill>
                  <a:schemeClr val="tx1"/>
                </a:solidFill>
                <a:latin typeface="Times New Roman" panose="02020603050405020304" pitchFamily="18" charset="0"/>
                <a:cs typeface="Times New Roman" panose="02020603050405020304" pitchFamily="18" charset="0"/>
              </a:rPr>
              <a:t>Sustainability</a:t>
            </a:r>
            <a:r>
              <a:rPr lang="en-GB" sz="1200" dirty="0">
                <a:solidFill>
                  <a:schemeClr val="tx1"/>
                </a:solidFill>
                <a:latin typeface="Times New Roman" panose="02020603050405020304" pitchFamily="18" charset="0"/>
                <a:cs typeface="Times New Roman" panose="02020603050405020304" pitchFamily="18" charset="0"/>
              </a:rPr>
              <a:t>, </a:t>
            </a:r>
            <a:r>
              <a:rPr lang="en-GB" sz="1200" i="1" dirty="0">
                <a:solidFill>
                  <a:schemeClr val="tx1"/>
                </a:solidFill>
                <a:latin typeface="Times New Roman" panose="02020603050405020304" pitchFamily="18" charset="0"/>
                <a:cs typeface="Times New Roman" panose="02020603050405020304" pitchFamily="18" charset="0"/>
              </a:rPr>
              <a:t>14</a:t>
            </a:r>
            <a:r>
              <a:rPr lang="en-GB" sz="1200" dirty="0">
                <a:solidFill>
                  <a:schemeClr val="tx1"/>
                </a:solidFill>
                <a:latin typeface="Times New Roman" panose="02020603050405020304" pitchFamily="18" charset="0"/>
                <a:cs typeface="Times New Roman" panose="02020603050405020304" pitchFamily="18" charset="0"/>
              </a:rPr>
              <a:t>(10), p.5851.</a:t>
            </a:r>
            <a:endParaRPr lang="en-IN" sz="1200" dirty="0">
              <a:solidFill>
                <a:schemeClr val="tx1"/>
              </a:solidFill>
              <a:latin typeface="Times New Roman" panose="02020603050405020304" pitchFamily="18" charset="0"/>
              <a:cs typeface="Times New Roman" panose="02020603050405020304" pitchFamily="18" charset="0"/>
            </a:endParaRPr>
          </a:p>
          <a:p>
            <a:pPr algn="just">
              <a:lnSpc>
                <a:spcPct val="170000"/>
              </a:lnSpc>
            </a:pPr>
            <a:r>
              <a:rPr lang="en-GB" sz="1200" dirty="0" err="1">
                <a:solidFill>
                  <a:schemeClr val="tx1"/>
                </a:solidFill>
                <a:latin typeface="Times New Roman" panose="02020603050405020304" pitchFamily="18" charset="0"/>
                <a:cs typeface="Times New Roman" panose="02020603050405020304" pitchFamily="18" charset="0"/>
              </a:rPr>
              <a:t>Gallego-Álvarez</a:t>
            </a:r>
            <a:r>
              <a:rPr lang="en-GB" sz="1200" dirty="0">
                <a:solidFill>
                  <a:schemeClr val="tx1"/>
                </a:solidFill>
                <a:latin typeface="Times New Roman" panose="02020603050405020304" pitchFamily="18" charset="0"/>
                <a:cs typeface="Times New Roman" panose="02020603050405020304" pitchFamily="18" charset="0"/>
              </a:rPr>
              <a:t>, I. and </a:t>
            </a:r>
            <a:r>
              <a:rPr lang="en-GB" sz="1200" dirty="0" err="1">
                <a:solidFill>
                  <a:schemeClr val="tx1"/>
                </a:solidFill>
                <a:latin typeface="Times New Roman" panose="02020603050405020304" pitchFamily="18" charset="0"/>
                <a:cs typeface="Times New Roman" panose="02020603050405020304" pitchFamily="18" charset="0"/>
              </a:rPr>
              <a:t>Pucheta-Martínez</a:t>
            </a:r>
            <a:r>
              <a:rPr lang="en-GB" sz="1200" dirty="0">
                <a:solidFill>
                  <a:schemeClr val="tx1"/>
                </a:solidFill>
                <a:latin typeface="Times New Roman" panose="02020603050405020304" pitchFamily="18" charset="0"/>
                <a:cs typeface="Times New Roman" panose="02020603050405020304" pitchFamily="18" charset="0"/>
              </a:rPr>
              <a:t>, M.C. (2021) Hofstede’s cultural dimensions and R&amp;D intensity as an innovation strategy: A view from different institutional contexts. </a:t>
            </a:r>
            <a:r>
              <a:rPr lang="en-GB" sz="1200" i="1" dirty="0">
                <a:solidFill>
                  <a:schemeClr val="tx1"/>
                </a:solidFill>
                <a:latin typeface="Times New Roman" panose="02020603050405020304" pitchFamily="18" charset="0"/>
                <a:cs typeface="Times New Roman" panose="02020603050405020304" pitchFamily="18" charset="0"/>
              </a:rPr>
              <a:t>Eurasian Business Review</a:t>
            </a:r>
            <a:r>
              <a:rPr lang="en-GB" sz="1200" dirty="0">
                <a:solidFill>
                  <a:schemeClr val="tx1"/>
                </a:solidFill>
                <a:latin typeface="Times New Roman" panose="02020603050405020304" pitchFamily="18" charset="0"/>
                <a:cs typeface="Times New Roman" panose="02020603050405020304" pitchFamily="18" charset="0"/>
              </a:rPr>
              <a:t>, </a:t>
            </a:r>
            <a:r>
              <a:rPr lang="en-GB" sz="1200" i="1" dirty="0">
                <a:solidFill>
                  <a:schemeClr val="tx1"/>
                </a:solidFill>
                <a:latin typeface="Times New Roman" panose="02020603050405020304" pitchFamily="18" charset="0"/>
                <a:cs typeface="Times New Roman" panose="02020603050405020304" pitchFamily="18" charset="0"/>
              </a:rPr>
              <a:t>11</a:t>
            </a:r>
            <a:r>
              <a:rPr lang="en-GB" sz="1200" dirty="0">
                <a:solidFill>
                  <a:schemeClr val="tx1"/>
                </a:solidFill>
                <a:latin typeface="Times New Roman" panose="02020603050405020304" pitchFamily="18" charset="0"/>
                <a:cs typeface="Times New Roman" panose="02020603050405020304" pitchFamily="18" charset="0"/>
              </a:rPr>
              <a:t>, pp.191-220.</a:t>
            </a:r>
            <a:endParaRPr lang="en-IN" sz="1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361485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935B8-E671-3515-8650-B22219D9DC5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E505D5C-AA41-D3DC-BAA7-2900BB37AC82}"/>
              </a:ext>
            </a:extLst>
          </p:cNvPr>
          <p:cNvSpPr>
            <a:spLocks noGrp="1"/>
          </p:cNvSpPr>
          <p:nvPr>
            <p:ph idx="1"/>
          </p:nvPr>
        </p:nvSpPr>
        <p:spPr>
          <a:xfrm>
            <a:off x="457200" y="1600200"/>
            <a:ext cx="8229600" cy="5181600"/>
          </a:xfrm>
        </p:spPr>
        <p:txBody>
          <a:bodyPr>
            <a:normAutofit/>
          </a:bodyPr>
          <a:lstStyle/>
          <a:p>
            <a:pPr>
              <a:lnSpc>
                <a:spcPct val="170000"/>
              </a:lnSpc>
            </a:pPr>
            <a:r>
              <a:rPr lang="en-US" sz="1200" dirty="0">
                <a:solidFill>
                  <a:schemeClr val="tx1"/>
                </a:solidFill>
                <a:latin typeface="Times New Roman" panose="02020603050405020304" pitchFamily="18" charset="0"/>
                <a:cs typeface="Times New Roman" panose="02020603050405020304" pitchFamily="18" charset="0"/>
              </a:rPr>
              <a:t>Hill, C. (2007) </a:t>
            </a:r>
            <a:r>
              <a:rPr lang="en-US" sz="1200" i="1" dirty="0">
                <a:solidFill>
                  <a:schemeClr val="tx1"/>
                </a:solidFill>
                <a:latin typeface="Times New Roman" panose="02020603050405020304" pitchFamily="18" charset="0"/>
                <a:cs typeface="Times New Roman" panose="02020603050405020304" pitchFamily="18" charset="0"/>
              </a:rPr>
              <a:t>International Business Competing in the Global Marketplace</a:t>
            </a:r>
            <a:r>
              <a:rPr lang="en-US" sz="1200" dirty="0">
                <a:solidFill>
                  <a:schemeClr val="tx1"/>
                </a:solidFill>
                <a:latin typeface="Times New Roman" panose="02020603050405020304" pitchFamily="18" charset="0"/>
                <a:cs typeface="Times New Roman" panose="02020603050405020304" pitchFamily="18" charset="0"/>
              </a:rPr>
              <a:t>. Irwin: McGraw Hill</a:t>
            </a:r>
            <a:endParaRPr lang="en-IN" sz="1200" dirty="0">
              <a:solidFill>
                <a:schemeClr val="tx1"/>
              </a:solidFill>
              <a:latin typeface="Times New Roman" panose="02020603050405020304" pitchFamily="18" charset="0"/>
              <a:cs typeface="Times New Roman" panose="02020603050405020304" pitchFamily="18" charset="0"/>
            </a:endParaRPr>
          </a:p>
          <a:p>
            <a:pPr>
              <a:lnSpc>
                <a:spcPct val="170000"/>
              </a:lnSpc>
            </a:pPr>
            <a:r>
              <a:rPr lang="en-GB" sz="1200" dirty="0">
                <a:solidFill>
                  <a:schemeClr val="tx1"/>
                </a:solidFill>
                <a:latin typeface="Times New Roman" panose="02020603050405020304" pitchFamily="18" charset="0"/>
                <a:cs typeface="Times New Roman" panose="02020603050405020304" pitchFamily="18" charset="0"/>
              </a:rPr>
              <a:t>Leonard, T., </a:t>
            </a:r>
            <a:r>
              <a:rPr lang="en-GB" sz="1200" dirty="0" err="1">
                <a:solidFill>
                  <a:schemeClr val="tx1"/>
                </a:solidFill>
                <a:latin typeface="Times New Roman" panose="02020603050405020304" pitchFamily="18" charset="0"/>
                <a:cs typeface="Times New Roman" panose="02020603050405020304" pitchFamily="18" charset="0"/>
              </a:rPr>
              <a:t>Pakpahan</a:t>
            </a:r>
            <a:r>
              <a:rPr lang="en-GB" sz="1200" dirty="0">
                <a:solidFill>
                  <a:schemeClr val="tx1"/>
                </a:solidFill>
                <a:latin typeface="Times New Roman" panose="02020603050405020304" pitchFamily="18" charset="0"/>
                <a:cs typeface="Times New Roman" panose="02020603050405020304" pitchFamily="18" charset="0"/>
              </a:rPr>
              <a:t>, E.F., </a:t>
            </a:r>
            <a:r>
              <a:rPr lang="en-GB" sz="1200" dirty="0" err="1">
                <a:solidFill>
                  <a:schemeClr val="tx1"/>
                </a:solidFill>
                <a:latin typeface="Times New Roman" panose="02020603050405020304" pitchFamily="18" charset="0"/>
                <a:cs typeface="Times New Roman" panose="02020603050405020304" pitchFamily="18" charset="0"/>
              </a:rPr>
              <a:t>Heriyati</a:t>
            </a:r>
            <a:r>
              <a:rPr lang="en-GB" sz="1200" dirty="0">
                <a:solidFill>
                  <a:schemeClr val="tx1"/>
                </a:solidFill>
                <a:latin typeface="Times New Roman" panose="02020603050405020304" pitchFamily="18" charset="0"/>
                <a:cs typeface="Times New Roman" panose="02020603050405020304" pitchFamily="18" charset="0"/>
              </a:rPr>
              <a:t>, L.K. and </a:t>
            </a:r>
            <a:r>
              <a:rPr lang="en-GB" sz="1200" dirty="0" err="1">
                <a:solidFill>
                  <a:schemeClr val="tx1"/>
                </a:solidFill>
                <a:latin typeface="Times New Roman" panose="02020603050405020304" pitchFamily="18" charset="0"/>
                <a:cs typeface="Times New Roman" panose="02020603050405020304" pitchFamily="18" charset="0"/>
              </a:rPr>
              <a:t>Handayani</a:t>
            </a:r>
            <a:r>
              <a:rPr lang="en-GB" sz="1200" dirty="0">
                <a:solidFill>
                  <a:schemeClr val="tx1"/>
                </a:solidFill>
                <a:latin typeface="Times New Roman" panose="02020603050405020304" pitchFamily="18" charset="0"/>
                <a:cs typeface="Times New Roman" panose="02020603050405020304" pitchFamily="18" charset="0"/>
              </a:rPr>
              <a:t>, I.G.A.K.R. (2020) Legal review of share ownership in a joint venture company. </a:t>
            </a:r>
            <a:r>
              <a:rPr lang="en-GB" sz="1200" i="1" dirty="0">
                <a:solidFill>
                  <a:schemeClr val="tx1"/>
                </a:solidFill>
                <a:latin typeface="Times New Roman" panose="02020603050405020304" pitchFamily="18" charset="0"/>
                <a:cs typeface="Times New Roman" panose="02020603050405020304" pitchFamily="18" charset="0"/>
              </a:rPr>
              <a:t>International Journal of Innovation, Creativity and Change</a:t>
            </a:r>
            <a:r>
              <a:rPr lang="en-GB" sz="1200" dirty="0">
                <a:solidFill>
                  <a:schemeClr val="tx1"/>
                </a:solidFill>
                <a:latin typeface="Times New Roman" panose="02020603050405020304" pitchFamily="18" charset="0"/>
                <a:cs typeface="Times New Roman" panose="02020603050405020304" pitchFamily="18" charset="0"/>
              </a:rPr>
              <a:t>, </a:t>
            </a:r>
            <a:r>
              <a:rPr lang="en-GB" sz="1200" i="1" dirty="0">
                <a:solidFill>
                  <a:schemeClr val="tx1"/>
                </a:solidFill>
                <a:latin typeface="Times New Roman" panose="02020603050405020304" pitchFamily="18" charset="0"/>
                <a:cs typeface="Times New Roman" panose="02020603050405020304" pitchFamily="18" charset="0"/>
              </a:rPr>
              <a:t>11</a:t>
            </a:r>
            <a:r>
              <a:rPr lang="en-GB" sz="1200" dirty="0">
                <a:solidFill>
                  <a:schemeClr val="tx1"/>
                </a:solidFill>
                <a:latin typeface="Times New Roman" panose="02020603050405020304" pitchFamily="18" charset="0"/>
                <a:cs typeface="Times New Roman" panose="02020603050405020304" pitchFamily="18" charset="0"/>
              </a:rPr>
              <a:t>(8), pp.332-45.</a:t>
            </a:r>
            <a:endParaRPr lang="en-IN" sz="1200" dirty="0">
              <a:solidFill>
                <a:schemeClr val="tx1"/>
              </a:solidFill>
              <a:latin typeface="Times New Roman" panose="02020603050405020304" pitchFamily="18" charset="0"/>
              <a:cs typeface="Times New Roman" panose="02020603050405020304" pitchFamily="18" charset="0"/>
            </a:endParaRPr>
          </a:p>
          <a:p>
            <a:pPr>
              <a:lnSpc>
                <a:spcPct val="170000"/>
              </a:lnSpc>
            </a:pPr>
            <a:r>
              <a:rPr lang="en-GB" sz="1200" dirty="0" err="1">
                <a:solidFill>
                  <a:schemeClr val="tx1"/>
                </a:solidFill>
                <a:latin typeface="Times New Roman" panose="02020603050405020304" pitchFamily="18" charset="0"/>
                <a:cs typeface="Times New Roman" panose="02020603050405020304" pitchFamily="18" charset="0"/>
              </a:rPr>
              <a:t>Leonavičienė</a:t>
            </a:r>
            <a:r>
              <a:rPr lang="en-GB" sz="1200" dirty="0">
                <a:solidFill>
                  <a:schemeClr val="tx1"/>
                </a:solidFill>
                <a:latin typeface="Times New Roman" panose="02020603050405020304" pitchFamily="18" charset="0"/>
                <a:cs typeface="Times New Roman" panose="02020603050405020304" pitchFamily="18" charset="0"/>
              </a:rPr>
              <a:t>, E. and </a:t>
            </a:r>
            <a:r>
              <a:rPr lang="en-GB" sz="1200" dirty="0" err="1">
                <a:solidFill>
                  <a:schemeClr val="tx1"/>
                </a:solidFill>
                <a:latin typeface="Times New Roman" panose="02020603050405020304" pitchFamily="18" charset="0"/>
                <a:cs typeface="Times New Roman" panose="02020603050405020304" pitchFamily="18" charset="0"/>
              </a:rPr>
              <a:t>Burinskienė</a:t>
            </a:r>
            <a:r>
              <a:rPr lang="en-GB" sz="1200" dirty="0">
                <a:solidFill>
                  <a:schemeClr val="tx1"/>
                </a:solidFill>
                <a:latin typeface="Times New Roman" panose="02020603050405020304" pitchFamily="18" charset="0"/>
                <a:cs typeface="Times New Roman" panose="02020603050405020304" pitchFamily="18" charset="0"/>
              </a:rPr>
              <a:t>, A. (2021) Research on the reflection of cultural dimensions in international business. </a:t>
            </a:r>
            <a:r>
              <a:rPr lang="en-GB" sz="1200" i="1" dirty="0">
                <a:solidFill>
                  <a:schemeClr val="tx1"/>
                </a:solidFill>
                <a:latin typeface="Times New Roman" panose="02020603050405020304" pitchFamily="18" charset="0"/>
                <a:cs typeface="Times New Roman" panose="02020603050405020304" pitchFamily="18" charset="0"/>
              </a:rPr>
              <a:t>Insights into regional development</a:t>
            </a:r>
            <a:r>
              <a:rPr lang="en-GB" sz="1200" dirty="0">
                <a:solidFill>
                  <a:schemeClr val="tx1"/>
                </a:solidFill>
                <a:latin typeface="Times New Roman" panose="02020603050405020304" pitchFamily="18" charset="0"/>
                <a:cs typeface="Times New Roman" panose="02020603050405020304" pitchFamily="18" charset="0"/>
              </a:rPr>
              <a:t>, </a:t>
            </a:r>
            <a:r>
              <a:rPr lang="en-GB" sz="1200" i="1" dirty="0">
                <a:solidFill>
                  <a:schemeClr val="tx1"/>
                </a:solidFill>
                <a:latin typeface="Times New Roman" panose="02020603050405020304" pitchFamily="18" charset="0"/>
                <a:cs typeface="Times New Roman" panose="02020603050405020304" pitchFamily="18" charset="0"/>
              </a:rPr>
              <a:t>3</a:t>
            </a:r>
            <a:r>
              <a:rPr lang="en-GB" sz="1200" dirty="0">
                <a:solidFill>
                  <a:schemeClr val="tx1"/>
                </a:solidFill>
                <a:latin typeface="Times New Roman" panose="02020603050405020304" pitchFamily="18" charset="0"/>
                <a:cs typeface="Times New Roman" panose="02020603050405020304" pitchFamily="18" charset="0"/>
              </a:rPr>
              <a:t>(4), pp.101-114.</a:t>
            </a:r>
            <a:endParaRPr lang="en-IN" sz="1200" dirty="0">
              <a:solidFill>
                <a:schemeClr val="tx1"/>
              </a:solidFill>
              <a:latin typeface="Times New Roman" panose="02020603050405020304" pitchFamily="18" charset="0"/>
              <a:cs typeface="Times New Roman" panose="02020603050405020304" pitchFamily="18" charset="0"/>
            </a:endParaRPr>
          </a:p>
          <a:p>
            <a:pPr>
              <a:lnSpc>
                <a:spcPct val="170000"/>
              </a:lnSpc>
            </a:pPr>
            <a:r>
              <a:rPr lang="en-US" sz="1200" dirty="0">
                <a:solidFill>
                  <a:schemeClr val="tx1"/>
                </a:solidFill>
                <a:latin typeface="Times New Roman" panose="02020603050405020304" pitchFamily="18" charset="0"/>
                <a:cs typeface="Times New Roman" panose="02020603050405020304" pitchFamily="18" charset="0"/>
              </a:rPr>
              <a:t>Rollinson, D. (2019) </a:t>
            </a:r>
            <a:r>
              <a:rPr lang="en-US" sz="1200" i="1" dirty="0" err="1">
                <a:solidFill>
                  <a:schemeClr val="tx1"/>
                </a:solidFill>
                <a:latin typeface="Times New Roman" panose="02020603050405020304" pitchFamily="18" charset="0"/>
                <a:cs typeface="Times New Roman" panose="02020603050405020304" pitchFamily="18" charset="0"/>
              </a:rPr>
              <a:t>Organisational</a:t>
            </a:r>
            <a:r>
              <a:rPr lang="en-US" sz="1200" i="1" dirty="0">
                <a:solidFill>
                  <a:schemeClr val="tx1"/>
                </a:solidFill>
                <a:latin typeface="Times New Roman" panose="02020603050405020304" pitchFamily="18" charset="0"/>
                <a:cs typeface="Times New Roman" panose="02020603050405020304" pitchFamily="18" charset="0"/>
              </a:rPr>
              <a:t> </a:t>
            </a:r>
            <a:r>
              <a:rPr lang="en-US" sz="1200" i="1" dirty="0" err="1">
                <a:solidFill>
                  <a:schemeClr val="tx1"/>
                </a:solidFill>
                <a:latin typeface="Times New Roman" panose="02020603050405020304" pitchFamily="18" charset="0"/>
                <a:cs typeface="Times New Roman" panose="02020603050405020304" pitchFamily="18" charset="0"/>
              </a:rPr>
              <a:t>Behaviour</a:t>
            </a:r>
            <a:r>
              <a:rPr lang="en-US" sz="1200" i="1" dirty="0">
                <a:solidFill>
                  <a:schemeClr val="tx1"/>
                </a:solidFill>
                <a:latin typeface="Times New Roman" panose="02020603050405020304" pitchFamily="18" charset="0"/>
                <a:cs typeface="Times New Roman" panose="02020603050405020304" pitchFamily="18" charset="0"/>
              </a:rPr>
              <a:t> and Analysis: An Integrated Approach</a:t>
            </a:r>
            <a:r>
              <a:rPr lang="en-US" sz="1200" dirty="0">
                <a:solidFill>
                  <a:schemeClr val="tx1"/>
                </a:solidFill>
                <a:latin typeface="Times New Roman" panose="02020603050405020304" pitchFamily="18" charset="0"/>
                <a:cs typeface="Times New Roman" panose="02020603050405020304" pitchFamily="18" charset="0"/>
              </a:rPr>
              <a:t>. 7</a:t>
            </a:r>
            <a:r>
              <a:rPr lang="en-US" sz="1200" baseline="30000" dirty="0">
                <a:solidFill>
                  <a:schemeClr val="tx1"/>
                </a:solidFill>
                <a:latin typeface="Times New Roman" panose="02020603050405020304" pitchFamily="18" charset="0"/>
                <a:cs typeface="Times New Roman" panose="02020603050405020304" pitchFamily="18" charset="0"/>
              </a:rPr>
              <a:t>th</a:t>
            </a:r>
            <a:r>
              <a:rPr lang="en-US" sz="1200" dirty="0">
                <a:solidFill>
                  <a:schemeClr val="tx1"/>
                </a:solidFill>
                <a:latin typeface="Times New Roman" panose="02020603050405020304" pitchFamily="18" charset="0"/>
                <a:cs typeface="Times New Roman" panose="02020603050405020304" pitchFamily="18" charset="0"/>
              </a:rPr>
              <a:t> edition, London: Pearson</a:t>
            </a:r>
          </a:p>
          <a:p>
            <a:pPr>
              <a:lnSpc>
                <a:spcPct val="170000"/>
              </a:lnSpc>
            </a:pPr>
            <a:r>
              <a:rPr lang="de-DE" sz="1200" dirty="0" err="1">
                <a:solidFill>
                  <a:schemeClr val="tx1"/>
                </a:solidFill>
                <a:latin typeface="Times New Roman" panose="02020603050405020304" pitchFamily="18" charset="0"/>
                <a:cs typeface="Times New Roman" panose="02020603050405020304" pitchFamily="18" charset="0"/>
              </a:rPr>
              <a:t>Shishido</a:t>
            </a:r>
            <a:r>
              <a:rPr lang="de-DE" sz="1200" dirty="0">
                <a:solidFill>
                  <a:schemeClr val="tx1"/>
                </a:solidFill>
                <a:latin typeface="Times New Roman" panose="02020603050405020304" pitchFamily="18" charset="0"/>
                <a:cs typeface="Times New Roman" panose="02020603050405020304" pitchFamily="18" charset="0"/>
              </a:rPr>
              <a:t>, Z., Fukuda, M. &amp; </a:t>
            </a:r>
            <a:r>
              <a:rPr lang="de-DE" sz="1200" dirty="0" err="1">
                <a:solidFill>
                  <a:schemeClr val="tx1"/>
                </a:solidFill>
                <a:latin typeface="Times New Roman" panose="02020603050405020304" pitchFamily="18" charset="0"/>
                <a:cs typeface="Times New Roman" panose="02020603050405020304" pitchFamily="18" charset="0"/>
              </a:rPr>
              <a:t>Umetani</a:t>
            </a:r>
            <a:r>
              <a:rPr lang="de-DE" sz="1200" dirty="0">
                <a:solidFill>
                  <a:schemeClr val="tx1"/>
                </a:solidFill>
                <a:latin typeface="Times New Roman" panose="02020603050405020304" pitchFamily="18" charset="0"/>
                <a:cs typeface="Times New Roman" panose="02020603050405020304" pitchFamily="18" charset="0"/>
              </a:rPr>
              <a:t>, M., 2015. In: Joint Venture </a:t>
            </a:r>
            <a:r>
              <a:rPr lang="de-DE" sz="1200" dirty="0" err="1">
                <a:solidFill>
                  <a:schemeClr val="tx1"/>
                </a:solidFill>
                <a:latin typeface="Times New Roman" panose="02020603050405020304" pitchFamily="18" charset="0"/>
                <a:cs typeface="Times New Roman" panose="02020603050405020304" pitchFamily="18" charset="0"/>
              </a:rPr>
              <a:t>Strategies</a:t>
            </a:r>
            <a:r>
              <a:rPr lang="de-DE" sz="1200" dirty="0">
                <a:solidFill>
                  <a:schemeClr val="tx1"/>
                </a:solidFill>
                <a:latin typeface="Times New Roman" panose="02020603050405020304" pitchFamily="18" charset="0"/>
                <a:cs typeface="Times New Roman" panose="02020603050405020304" pitchFamily="18" charset="0"/>
              </a:rPr>
              <a:t>. </a:t>
            </a:r>
            <a:r>
              <a:rPr lang="de-DE" sz="1200" dirty="0" err="1">
                <a:solidFill>
                  <a:schemeClr val="tx1"/>
                </a:solidFill>
                <a:latin typeface="Times New Roman" panose="02020603050405020304" pitchFamily="18" charset="0"/>
                <a:cs typeface="Times New Roman" panose="02020603050405020304" pitchFamily="18" charset="0"/>
              </a:rPr>
              <a:t>s.l.:Edward</a:t>
            </a:r>
            <a:r>
              <a:rPr lang="de-DE" sz="1200" dirty="0">
                <a:solidFill>
                  <a:schemeClr val="tx1"/>
                </a:solidFill>
                <a:latin typeface="Times New Roman" panose="02020603050405020304" pitchFamily="18" charset="0"/>
                <a:cs typeface="Times New Roman" panose="02020603050405020304" pitchFamily="18" charset="0"/>
              </a:rPr>
              <a:t> Elgar.</a:t>
            </a:r>
            <a:endParaRPr lang="en-IN" sz="1200" dirty="0">
              <a:solidFill>
                <a:schemeClr val="tx1"/>
              </a:solidFill>
              <a:latin typeface="Times New Roman" panose="02020603050405020304" pitchFamily="18" charset="0"/>
              <a:cs typeface="Times New Roman" panose="02020603050405020304" pitchFamily="18" charset="0"/>
            </a:endParaRPr>
          </a:p>
          <a:p>
            <a:pPr>
              <a:lnSpc>
                <a:spcPct val="170000"/>
              </a:lnSpc>
            </a:pPr>
            <a:r>
              <a:rPr lang="en-GB" sz="1200" dirty="0">
                <a:solidFill>
                  <a:schemeClr val="tx1"/>
                </a:solidFill>
                <a:latin typeface="Times New Roman" panose="02020603050405020304" pitchFamily="18" charset="0"/>
                <a:cs typeface="Times New Roman" panose="02020603050405020304" pitchFamily="18" charset="0"/>
              </a:rPr>
              <a:t>Shao, F., Frederick, D.J., Haggard, D.L., Haggard, K.S. and Pace, G.R. (2020) Industrial actions and Hofstede's cultural dimensions. </a:t>
            </a:r>
            <a:r>
              <a:rPr lang="en-GB" sz="1200" i="1" dirty="0">
                <a:solidFill>
                  <a:schemeClr val="tx1"/>
                </a:solidFill>
                <a:latin typeface="Times New Roman" panose="02020603050405020304" pitchFamily="18" charset="0"/>
                <a:cs typeface="Times New Roman" panose="02020603050405020304" pitchFamily="18" charset="0"/>
              </a:rPr>
              <a:t>Business Management Dynamics</a:t>
            </a:r>
            <a:r>
              <a:rPr lang="en-GB" sz="1200" dirty="0">
                <a:solidFill>
                  <a:schemeClr val="tx1"/>
                </a:solidFill>
                <a:latin typeface="Times New Roman" panose="02020603050405020304" pitchFamily="18" charset="0"/>
                <a:cs typeface="Times New Roman" panose="02020603050405020304" pitchFamily="18" charset="0"/>
              </a:rPr>
              <a:t>, </a:t>
            </a:r>
            <a:r>
              <a:rPr lang="en-GB" sz="1200" i="1" dirty="0">
                <a:solidFill>
                  <a:schemeClr val="tx1"/>
                </a:solidFill>
                <a:latin typeface="Times New Roman" panose="02020603050405020304" pitchFamily="18" charset="0"/>
                <a:cs typeface="Times New Roman" panose="02020603050405020304" pitchFamily="18" charset="0"/>
              </a:rPr>
              <a:t>9</a:t>
            </a:r>
            <a:r>
              <a:rPr lang="en-GB" sz="1200" dirty="0">
                <a:solidFill>
                  <a:schemeClr val="tx1"/>
                </a:solidFill>
                <a:latin typeface="Times New Roman" panose="02020603050405020304" pitchFamily="18" charset="0"/>
                <a:cs typeface="Times New Roman" panose="02020603050405020304" pitchFamily="18" charset="0"/>
              </a:rPr>
              <a:t>(7), p.1.</a:t>
            </a:r>
          </a:p>
          <a:p>
            <a:pPr>
              <a:lnSpc>
                <a:spcPct val="170000"/>
              </a:lnSpc>
            </a:pPr>
            <a:r>
              <a:rPr lang="en-GB" sz="1200" dirty="0">
                <a:solidFill>
                  <a:schemeClr val="tx1"/>
                </a:solidFill>
                <a:latin typeface="Times New Roman" panose="02020603050405020304" pitchFamily="18" charset="0"/>
                <a:cs typeface="Times New Roman" panose="02020603050405020304" pitchFamily="18" charset="0"/>
              </a:rPr>
              <a:t>Tarver, E. (2022) </a:t>
            </a:r>
            <a:r>
              <a:rPr lang="en-GB" sz="1200" i="1" dirty="0">
                <a:solidFill>
                  <a:schemeClr val="tx1"/>
                </a:solidFill>
                <a:latin typeface="Times New Roman" panose="02020603050405020304" pitchFamily="18" charset="0"/>
                <a:cs typeface="Times New Roman" panose="02020603050405020304" pitchFamily="18" charset="0"/>
              </a:rPr>
              <a:t>Corporate Culture Definition, Characteristics, and Importance</a:t>
            </a:r>
            <a:r>
              <a:rPr lang="en-GB" sz="1200" dirty="0">
                <a:solidFill>
                  <a:schemeClr val="tx1"/>
                </a:solidFill>
                <a:latin typeface="Times New Roman" panose="02020603050405020304" pitchFamily="18" charset="0"/>
                <a:cs typeface="Times New Roman" panose="02020603050405020304" pitchFamily="18" charset="0"/>
              </a:rPr>
              <a:t>, [online] Available: </a:t>
            </a:r>
            <a:r>
              <a:rPr lang="en-GB" sz="1200" dirty="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https://www.investopedia.com/terms/c/corporate-culture.asp</a:t>
            </a:r>
            <a:r>
              <a:rPr lang="en-GB" sz="1200" dirty="0">
                <a:solidFill>
                  <a:schemeClr val="tx1"/>
                </a:solidFill>
                <a:latin typeface="Times New Roman" panose="02020603050405020304" pitchFamily="18" charset="0"/>
                <a:cs typeface="Times New Roman" panose="02020603050405020304" pitchFamily="18" charset="0"/>
              </a:rPr>
              <a:t> [Accessed: 25 March 2023]</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UK, G., 2010. Joint Ventures. [Online] Available at: </a:t>
            </a:r>
            <a:r>
              <a:rPr lang="en-IN" sz="1200"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https://assets.publishing.service.gov.uk/government/uploads/system/uploads/attachment_data/file/225321/06_joint_venture_guidance.pdf</a:t>
            </a:r>
            <a:r>
              <a:rPr lang="en-IN" sz="1200" dirty="0">
                <a:solidFill>
                  <a:schemeClr val="tx1"/>
                </a:solidFill>
                <a:latin typeface="Times New Roman" panose="02020603050405020304" pitchFamily="18" charset="0"/>
                <a:cs typeface="Times New Roman" panose="02020603050405020304" pitchFamily="18" charset="0"/>
              </a:rPr>
              <a:t> [</a:t>
            </a:r>
            <a:r>
              <a:rPr lang="en-IN" sz="1200" dirty="0" err="1">
                <a:solidFill>
                  <a:schemeClr val="tx1"/>
                </a:solidFill>
                <a:latin typeface="Times New Roman" panose="02020603050405020304" pitchFamily="18" charset="0"/>
                <a:cs typeface="Times New Roman" panose="02020603050405020304" pitchFamily="18" charset="0"/>
              </a:rPr>
              <a:t>Consultato</a:t>
            </a:r>
            <a:r>
              <a:rPr lang="en-IN" sz="1200" dirty="0">
                <a:solidFill>
                  <a:schemeClr val="tx1"/>
                </a:solidFill>
                <a:latin typeface="Times New Roman" panose="02020603050405020304" pitchFamily="18" charset="0"/>
                <a:cs typeface="Times New Roman" panose="02020603050405020304" pitchFamily="18" charset="0"/>
              </a:rPr>
              <a:t> il </a:t>
            </a:r>
            <a:r>
              <a:rPr lang="en-IN" sz="1200" dirty="0" err="1">
                <a:solidFill>
                  <a:schemeClr val="tx1"/>
                </a:solidFill>
                <a:latin typeface="Times New Roman" panose="02020603050405020304" pitchFamily="18" charset="0"/>
                <a:cs typeface="Times New Roman" panose="02020603050405020304" pitchFamily="18" charset="0"/>
              </a:rPr>
              <a:t>giorno</a:t>
            </a:r>
            <a:r>
              <a:rPr lang="en-IN" sz="1200" dirty="0">
                <a:solidFill>
                  <a:schemeClr val="tx1"/>
                </a:solidFill>
                <a:latin typeface="Times New Roman" panose="02020603050405020304" pitchFamily="18" charset="0"/>
                <a:cs typeface="Times New Roman" panose="02020603050405020304" pitchFamily="18" charset="0"/>
              </a:rPr>
              <a:t> 24 March 2023].</a:t>
            </a:r>
          </a:p>
          <a:p>
            <a:endParaRPr lang="en-GB" dirty="0"/>
          </a:p>
        </p:txBody>
      </p:sp>
    </p:spTree>
    <p:extLst>
      <p:ext uri="{BB962C8B-B14F-4D97-AF65-F5344CB8AC3E}">
        <p14:creationId xmlns:p14="http://schemas.microsoft.com/office/powerpoint/2010/main" val="13009326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C5A48-FBF8-89B3-8E02-6743B127346F}"/>
              </a:ext>
            </a:extLst>
          </p:cNvPr>
          <p:cNvSpPr>
            <a:spLocks noGrp="1"/>
          </p:cNvSpPr>
          <p:nvPr>
            <p:ph type="title"/>
          </p:nvPr>
        </p:nvSpPr>
        <p:spPr/>
        <p:txBody>
          <a:bodyPr/>
          <a:lstStyle/>
          <a:p>
            <a:r>
              <a:rPr lang="en-GB" dirty="0"/>
              <a:t>Any Question ?</a:t>
            </a:r>
          </a:p>
        </p:txBody>
      </p:sp>
      <p:sp>
        <p:nvSpPr>
          <p:cNvPr id="3" name="Content Placeholder 2">
            <a:extLst>
              <a:ext uri="{FF2B5EF4-FFF2-40B4-BE49-F238E27FC236}">
                <a16:creationId xmlns:a16="http://schemas.microsoft.com/office/drawing/2014/main" id="{95110AA2-1C45-A8AF-9FBA-0FA07204DC90}"/>
              </a:ext>
            </a:extLst>
          </p:cNvPr>
          <p:cNvSpPr>
            <a:spLocks noGrp="1"/>
          </p:cNvSpPr>
          <p:nvPr>
            <p:ph idx="1"/>
          </p:nvPr>
        </p:nvSpPr>
        <p:spPr/>
        <p:txBody>
          <a:bodyPr>
            <a:normAutofit/>
          </a:bodyPr>
          <a:lstStyle/>
          <a:p>
            <a:pPr marL="114300" indent="0" algn="ctr">
              <a:buNone/>
            </a:pPr>
            <a:endParaRPr lang="en-GB" sz="3200" dirty="0">
              <a:latin typeface="+mj-lt"/>
            </a:endParaRPr>
          </a:p>
          <a:p>
            <a:pPr marL="114300" indent="0" algn="ctr">
              <a:buNone/>
            </a:pPr>
            <a:endParaRPr lang="en-GB" sz="3200" dirty="0">
              <a:latin typeface="+mj-lt"/>
            </a:endParaRPr>
          </a:p>
          <a:p>
            <a:pPr marL="114300" indent="0" algn="ctr">
              <a:buNone/>
            </a:pPr>
            <a:endParaRPr lang="en-GB" sz="3200" dirty="0">
              <a:latin typeface="+mj-lt"/>
            </a:endParaRPr>
          </a:p>
          <a:p>
            <a:pPr marL="114300" indent="0" algn="ctr">
              <a:buNone/>
            </a:pPr>
            <a:r>
              <a:rPr lang="en-GB" sz="4400" dirty="0">
                <a:solidFill>
                  <a:schemeClr val="tx1"/>
                </a:solidFill>
                <a:latin typeface="+mj-lt"/>
              </a:rPr>
              <a:t>Thank you </a:t>
            </a:r>
          </a:p>
        </p:txBody>
      </p:sp>
    </p:spTree>
    <p:extLst>
      <p:ext uri="{BB962C8B-B14F-4D97-AF65-F5344CB8AC3E}">
        <p14:creationId xmlns:p14="http://schemas.microsoft.com/office/powerpoint/2010/main" val="34240468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emplate>
  <TotalTime>0</TotalTime>
  <Words>4482</Words>
  <Application>Microsoft Office PowerPoint</Application>
  <PresentationFormat>On-screen Show (4:3)</PresentationFormat>
  <Paragraphs>156</Paragraphs>
  <Slides>21</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Book Antiqua</vt:lpstr>
      <vt:lpstr>Calibri</vt:lpstr>
      <vt:lpstr>Century Gothic</vt:lpstr>
      <vt:lpstr>Times New Roman</vt:lpstr>
      <vt:lpstr>Apothecary</vt:lpstr>
      <vt:lpstr>Module: INTERNATIONAL Business COMMUNICATION  LCBB6001</vt:lpstr>
      <vt:lpstr>Agenda of the presentation </vt:lpstr>
      <vt:lpstr>Introduction to the context </vt:lpstr>
      <vt:lpstr>Introduce the Chinese culture </vt:lpstr>
      <vt:lpstr>Introduce the Chinese culture CONtinuation</vt:lpstr>
      <vt:lpstr>RELEVANT EXAMPLES </vt:lpstr>
      <vt:lpstr>Relevant examples  CONTINUATION </vt:lpstr>
      <vt:lpstr>SUCCESS FACTORS OF JOINT VENTURES </vt:lpstr>
      <vt:lpstr> FAILURE FACTORS OF JOINT VENTURES </vt:lpstr>
      <vt:lpstr>Failure factors of joint venture CONTINUATION </vt:lpstr>
      <vt:lpstr>CULTURAL SENSITIVITY IN CHINA</vt:lpstr>
      <vt:lpstr> DIFFERENCES FROM THE UK</vt:lpstr>
      <vt:lpstr>HOFSTEDE CULTURE DIMENSION: UK AND CHINA </vt:lpstr>
      <vt:lpstr>HOFSTEDE CULTURE DIMENSION: UK AND CHINA </vt:lpstr>
      <vt:lpstr>HOFSTEDE CULTURE DIMENSION: UK AND CHINA </vt:lpstr>
      <vt:lpstr>Recommendations </vt:lpstr>
      <vt:lpstr>Recommendations </vt:lpstr>
      <vt:lpstr>Conclusion </vt:lpstr>
      <vt:lpstr>References </vt:lpstr>
      <vt:lpstr>References</vt:lpstr>
      <vt:lpstr>Any Question ?</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BUSIENSS COMMUNICATION</dc:title>
  <dc:creator>Author</dc:creator>
  <cp:lastModifiedBy>Liudmila Diacov</cp:lastModifiedBy>
  <cp:revision>40</cp:revision>
  <dcterms:created xsi:type="dcterms:W3CDTF">2023-03-16T13:55:00Z</dcterms:created>
  <dcterms:modified xsi:type="dcterms:W3CDTF">2023-03-27T17:20:24Z</dcterms:modified>
</cp:coreProperties>
</file>