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Lst>
  <p:sldSz cx="17068800" cy="96012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10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7068800" cy="9601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844906" y="1078654"/>
            <a:ext cx="15095220" cy="4693920"/>
          </a:xfrm>
        </p:spPr>
        <p:txBody>
          <a:bodyPr anchor="b">
            <a:noAutofit/>
          </a:bodyPr>
          <a:lstStyle>
            <a:lvl1pPr algn="l">
              <a:lnSpc>
                <a:spcPct val="80000"/>
              </a:lnSpc>
              <a:defRPr sz="12320" spc="-168"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934518" y="5889626"/>
            <a:ext cx="12919481" cy="2304288"/>
          </a:xfrm>
        </p:spPr>
        <p:txBody>
          <a:bodyPr>
            <a:normAutofit/>
          </a:bodyPr>
          <a:lstStyle>
            <a:lvl1pPr marL="0" indent="0" algn="l">
              <a:buNone/>
              <a:defRPr sz="4480">
                <a:solidFill>
                  <a:schemeClr val="bg1"/>
                </a:solidFill>
                <a:latin typeface="+mj-lt"/>
              </a:defRPr>
            </a:lvl1pPr>
            <a:lvl2pPr marL="640080" indent="0" algn="ctr">
              <a:buNone/>
              <a:defRPr sz="3920"/>
            </a:lvl2pPr>
            <a:lvl3pPr marL="1280160" indent="0" algn="ctr">
              <a:buNone/>
              <a:defRPr sz="3360"/>
            </a:lvl3pPr>
            <a:lvl4pPr marL="1920240" indent="0" algn="ctr">
              <a:buNone/>
              <a:defRPr sz="2800"/>
            </a:lvl4pPr>
            <a:lvl5pPr marL="2560320" indent="0" algn="ctr">
              <a:buNone/>
              <a:defRPr sz="2800"/>
            </a:lvl5pPr>
            <a:lvl6pPr marL="3200400" indent="0" algn="ctr">
              <a:buNone/>
              <a:defRPr sz="2800"/>
            </a:lvl6pPr>
            <a:lvl7pPr marL="3840480" indent="0" algn="ctr">
              <a:buNone/>
              <a:defRPr sz="2800"/>
            </a:lvl7pPr>
            <a:lvl8pPr marL="4480560" indent="0" algn="ctr">
              <a:buNone/>
              <a:defRPr sz="2800"/>
            </a:lvl8pPr>
            <a:lvl9pPr marL="5120640" indent="0" algn="ctr">
              <a:buNone/>
              <a:defRPr sz="28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96116607-E1ED-44D3-B2CE-C1EA60C8D483}" type="datetimeFigureOut">
              <a:rPr lang="en-GB" smtClean="0"/>
              <a:t>15/03/2026</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C3B7ED2B-E8AA-46EC-84CE-E87DE2694057}" type="slidenum">
              <a:rPr lang="en-GB" smtClean="0"/>
              <a:t>‹#›</a:t>
            </a:fld>
            <a:endParaRPr lang="en-GB"/>
          </a:p>
        </p:txBody>
      </p:sp>
    </p:spTree>
    <p:extLst>
      <p:ext uri="{BB962C8B-B14F-4D97-AF65-F5344CB8AC3E}">
        <p14:creationId xmlns:p14="http://schemas.microsoft.com/office/powerpoint/2010/main" val="21820333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116607-E1ED-44D3-B2CE-C1EA60C8D483}"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B7ED2B-E8AA-46EC-84CE-E87DE2694057}" type="slidenum">
              <a:rPr lang="en-GB" smtClean="0"/>
              <a:t>‹#›</a:t>
            </a:fld>
            <a:endParaRPr lang="en-GB"/>
          </a:p>
        </p:txBody>
      </p:sp>
    </p:spTree>
    <p:extLst>
      <p:ext uri="{BB962C8B-B14F-4D97-AF65-F5344CB8AC3E}">
        <p14:creationId xmlns:p14="http://schemas.microsoft.com/office/powerpoint/2010/main" val="398003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44906" y="1074387"/>
            <a:ext cx="15093086" cy="4698187"/>
          </a:xfrm>
        </p:spPr>
        <p:txBody>
          <a:bodyPr anchor="b">
            <a:normAutofit/>
          </a:bodyPr>
          <a:lstStyle>
            <a:lvl1pPr>
              <a:lnSpc>
                <a:spcPct val="80000"/>
              </a:lnSpc>
              <a:defRPr sz="1232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934517" y="5885893"/>
            <a:ext cx="12916814" cy="2304288"/>
          </a:xfrm>
        </p:spPr>
        <p:txBody>
          <a:bodyPr anchor="t">
            <a:normAutofit/>
          </a:bodyPr>
          <a:lstStyle>
            <a:lvl1pPr marL="0" indent="0">
              <a:buNone/>
              <a:defRPr sz="4480">
                <a:solidFill>
                  <a:schemeClr val="tx1"/>
                </a:solidFill>
                <a:latin typeface="+mj-lt"/>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116607-E1ED-44D3-B2CE-C1EA60C8D483}"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B7ED2B-E8AA-46EC-84CE-E87DE2694057}" type="slidenum">
              <a:rPr lang="en-GB" smtClean="0"/>
              <a:t>‹#›</a:t>
            </a:fld>
            <a:endParaRPr lang="en-GB"/>
          </a:p>
        </p:txBody>
      </p:sp>
    </p:spTree>
    <p:extLst>
      <p:ext uri="{BB962C8B-B14F-4D97-AF65-F5344CB8AC3E}">
        <p14:creationId xmlns:p14="http://schemas.microsoft.com/office/powerpoint/2010/main" val="2083870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47318" y="2797388"/>
            <a:ext cx="6528816" cy="5274259"/>
          </a:xfrm>
        </p:spPr>
        <p:txBody>
          <a:bodyPr/>
          <a:lstStyle>
            <a:lvl1pPr>
              <a:defRPr sz="3360"/>
            </a:lvl1pPr>
            <a:lvl2pPr>
              <a:defRPr sz="2800"/>
            </a:lvl2pPr>
            <a:lvl3pPr>
              <a:defRPr sz="2520"/>
            </a:lvl3pPr>
            <a:lvl4pPr>
              <a:defRPr sz="2240"/>
            </a:lvl4pPr>
            <a:lvl5pPr>
              <a:defRPr sz="2240"/>
            </a:lvl5pPr>
            <a:lvl6pPr>
              <a:defRPr sz="2240"/>
            </a:lvl6pPr>
            <a:lvl7pPr>
              <a:defRPr sz="2240"/>
            </a:lvl7pPr>
            <a:lvl8pPr>
              <a:defRPr sz="2240"/>
            </a:lvl8pPr>
            <a:lvl9pPr>
              <a:defRPr sz="22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8415862" y="2797388"/>
            <a:ext cx="6528816" cy="5274259"/>
          </a:xfrm>
        </p:spPr>
        <p:txBody>
          <a:bodyPr/>
          <a:lstStyle>
            <a:lvl1pPr>
              <a:defRPr sz="3360"/>
            </a:lvl1pPr>
            <a:lvl2pPr>
              <a:defRPr sz="2800"/>
            </a:lvl2pPr>
            <a:lvl3pPr>
              <a:defRPr sz="2520"/>
            </a:lvl3pPr>
            <a:lvl4pPr>
              <a:defRPr sz="2240"/>
            </a:lvl4pPr>
            <a:lvl5pPr>
              <a:defRPr sz="2240"/>
            </a:lvl5pPr>
            <a:lvl6pPr>
              <a:defRPr sz="2240"/>
            </a:lvl6pPr>
            <a:lvl7pPr>
              <a:defRPr sz="2240"/>
            </a:lvl7pPr>
            <a:lvl8pPr>
              <a:defRPr sz="2240"/>
            </a:lvl8pPr>
            <a:lvl9pPr>
              <a:defRPr sz="22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116607-E1ED-44D3-B2CE-C1EA60C8D483}"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B7ED2B-E8AA-46EC-84CE-E87DE2694057}" type="slidenum">
              <a:rPr lang="en-GB" smtClean="0"/>
              <a:t>‹#›</a:t>
            </a:fld>
            <a:endParaRPr lang="en-GB"/>
          </a:p>
        </p:txBody>
      </p:sp>
    </p:spTree>
    <p:extLst>
      <p:ext uri="{BB962C8B-B14F-4D97-AF65-F5344CB8AC3E}">
        <p14:creationId xmlns:p14="http://schemas.microsoft.com/office/powerpoint/2010/main" val="79505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947318" y="2856654"/>
            <a:ext cx="6528816" cy="1012760"/>
          </a:xfrm>
        </p:spPr>
        <p:txBody>
          <a:bodyPr anchor="ctr">
            <a:normAutofit/>
          </a:bodyPr>
          <a:lstStyle>
            <a:lvl1pPr marL="0" indent="0">
              <a:buNone/>
              <a:defRPr sz="3080" b="0" cap="all" baseline="0">
                <a:solidFill>
                  <a:schemeClr val="tx1">
                    <a:lumMod val="85000"/>
                    <a:lumOff val="15000"/>
                  </a:schemeClr>
                </a:solidFill>
                <a:latin typeface="+mj-lt"/>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947318" y="3854318"/>
            <a:ext cx="6528816" cy="4480560"/>
          </a:xfrm>
        </p:spPr>
        <p:txBody>
          <a:bodyPr/>
          <a:lstStyle>
            <a:lvl1pPr>
              <a:defRPr sz="3360"/>
            </a:lvl1pPr>
            <a:lvl2pPr>
              <a:defRPr sz="2800"/>
            </a:lvl2pPr>
            <a:lvl3pPr>
              <a:defRPr sz="2520"/>
            </a:lvl3pPr>
            <a:lvl4pPr>
              <a:defRPr sz="2240"/>
            </a:lvl4pPr>
            <a:lvl5pPr>
              <a:defRPr sz="2240"/>
            </a:lvl5pPr>
            <a:lvl6pPr>
              <a:defRPr sz="2240"/>
            </a:lvl6pPr>
            <a:lvl7pPr>
              <a:defRPr sz="2240"/>
            </a:lvl7pPr>
            <a:lvl8pPr>
              <a:defRPr sz="2240"/>
            </a:lvl8pPr>
            <a:lvl9pPr>
              <a:defRPr sz="22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410651" y="2853809"/>
            <a:ext cx="6528816" cy="1011326"/>
          </a:xfrm>
        </p:spPr>
        <p:txBody>
          <a:bodyPr anchor="ctr">
            <a:normAutofit/>
          </a:bodyPr>
          <a:lstStyle>
            <a:lvl1pPr marL="0" indent="0">
              <a:buNone/>
              <a:defRPr sz="3080" b="0" cap="all" baseline="0">
                <a:solidFill>
                  <a:schemeClr val="tx1">
                    <a:lumMod val="85000"/>
                    <a:lumOff val="15000"/>
                  </a:schemeClr>
                </a:solidFill>
                <a:latin typeface="+mj-lt"/>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8410651" y="3851386"/>
            <a:ext cx="6528816" cy="4480560"/>
          </a:xfrm>
        </p:spPr>
        <p:txBody>
          <a:bodyPr/>
          <a:lstStyle>
            <a:lvl1pPr>
              <a:defRPr sz="3360"/>
            </a:lvl1pPr>
            <a:lvl2pPr>
              <a:defRPr sz="2800"/>
            </a:lvl2pPr>
            <a:lvl3pPr>
              <a:defRPr sz="2520"/>
            </a:lvl3pPr>
            <a:lvl4pPr>
              <a:defRPr sz="2240"/>
            </a:lvl4pPr>
            <a:lvl5pPr>
              <a:defRPr sz="2240"/>
            </a:lvl5pPr>
            <a:lvl6pPr>
              <a:defRPr sz="2240"/>
            </a:lvl6pPr>
            <a:lvl7pPr>
              <a:defRPr sz="2240"/>
            </a:lvl7pPr>
            <a:lvl8pPr>
              <a:defRPr sz="2240"/>
            </a:lvl8pPr>
            <a:lvl9pPr>
              <a:defRPr sz="22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116607-E1ED-44D3-B2CE-C1EA60C8D483}"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B7ED2B-E8AA-46EC-84CE-E87DE2694057}" type="slidenum">
              <a:rPr lang="en-GB" smtClean="0"/>
              <a:t>‹#›</a:t>
            </a:fld>
            <a:endParaRPr lang="en-GB"/>
          </a:p>
        </p:txBody>
      </p:sp>
    </p:spTree>
    <p:extLst>
      <p:ext uri="{BB962C8B-B14F-4D97-AF65-F5344CB8AC3E}">
        <p14:creationId xmlns:p14="http://schemas.microsoft.com/office/powerpoint/2010/main" val="133608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116607-E1ED-44D3-B2CE-C1EA60C8D483}"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B7ED2B-E8AA-46EC-84CE-E87DE2694057}" type="slidenum">
              <a:rPr lang="en-GB" smtClean="0"/>
              <a:t>‹#›</a:t>
            </a:fld>
            <a:endParaRPr lang="en-GB"/>
          </a:p>
        </p:txBody>
      </p:sp>
    </p:spTree>
    <p:extLst>
      <p:ext uri="{BB962C8B-B14F-4D97-AF65-F5344CB8AC3E}">
        <p14:creationId xmlns:p14="http://schemas.microsoft.com/office/powerpoint/2010/main" val="699268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116607-E1ED-44D3-B2CE-C1EA60C8D483}"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3B7ED2B-E8AA-46EC-84CE-E87DE2694057}" type="slidenum">
              <a:rPr lang="en-GB" smtClean="0"/>
              <a:t>‹#›</a:t>
            </a:fld>
            <a:endParaRPr lang="en-GB"/>
          </a:p>
        </p:txBody>
      </p:sp>
    </p:spTree>
    <p:extLst>
      <p:ext uri="{BB962C8B-B14F-4D97-AF65-F5344CB8AC3E}">
        <p14:creationId xmlns:p14="http://schemas.microsoft.com/office/powerpoint/2010/main" val="945111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10668000" y="0"/>
            <a:ext cx="6400800" cy="9601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Title 8"/>
          <p:cNvSpPr>
            <a:spLocks noGrp="1"/>
          </p:cNvSpPr>
          <p:nvPr>
            <p:ph type="title"/>
          </p:nvPr>
        </p:nvSpPr>
        <p:spPr>
          <a:xfrm>
            <a:off x="11565966" y="759195"/>
            <a:ext cx="4736592" cy="2688336"/>
          </a:xfrm>
        </p:spPr>
        <p:txBody>
          <a:bodyPr anchor="b">
            <a:noAutofit/>
          </a:bodyPr>
          <a:lstStyle>
            <a:lvl1pPr>
              <a:lnSpc>
                <a:spcPct val="85000"/>
              </a:lnSpc>
              <a:defRPr sz="5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1066800" y="1066800"/>
            <a:ext cx="8534400" cy="6400800"/>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86375" y="3516539"/>
            <a:ext cx="4757928" cy="4377782"/>
          </a:xfrm>
        </p:spPr>
        <p:txBody>
          <a:bodyPr>
            <a:normAutofit/>
          </a:bodyPr>
          <a:lstStyle>
            <a:lvl1pPr marL="0" marR="0" indent="0" algn="l" defTabSz="1280160" rtl="0" eaLnBrk="1" fontAlgn="auto" latinLnBrk="0" hangingPunct="1">
              <a:lnSpc>
                <a:spcPct val="100000"/>
              </a:lnSpc>
              <a:spcBef>
                <a:spcPts val="1680"/>
              </a:spcBef>
              <a:spcAft>
                <a:spcPts val="0"/>
              </a:spcAft>
              <a:buClrTx/>
              <a:buSzTx/>
              <a:buFontTx/>
              <a:buNone/>
              <a:tabLst/>
              <a:defRPr sz="2520">
                <a:solidFill>
                  <a:srgbClr val="262626"/>
                </a:solidFill>
              </a:defRPr>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marL="0" marR="0" lvl="0" indent="0" algn="l" defTabSz="1280160" rtl="0" eaLnBrk="1" fontAlgn="auto" latinLnBrk="0" hangingPunct="1">
              <a:lnSpc>
                <a:spcPct val="100000"/>
              </a:lnSpc>
              <a:spcBef>
                <a:spcPts val="196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96116607-E1ED-44D3-B2CE-C1EA60C8D483}"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C3B7ED2B-E8AA-46EC-84CE-E87DE2694057}" type="slidenum">
              <a:rPr lang="en-GB" smtClean="0"/>
              <a:t>‹#›</a:t>
            </a:fld>
            <a:endParaRPr lang="en-GB"/>
          </a:p>
        </p:txBody>
      </p:sp>
    </p:spTree>
    <p:extLst>
      <p:ext uri="{BB962C8B-B14F-4D97-AF65-F5344CB8AC3E}">
        <p14:creationId xmlns:p14="http://schemas.microsoft.com/office/powerpoint/2010/main" val="3345468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08914" y="7586135"/>
            <a:ext cx="15093086" cy="858596"/>
          </a:xfrm>
        </p:spPr>
        <p:txBody>
          <a:bodyPr anchor="b">
            <a:normAutofit/>
          </a:bodyPr>
          <a:lstStyle>
            <a:lvl1pPr>
              <a:defRPr sz="448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7068800" cy="7463333"/>
          </a:xfrm>
          <a:solidFill>
            <a:schemeClr val="accent1">
              <a:lumMod val="40000"/>
              <a:lumOff val="60000"/>
            </a:schemeClr>
          </a:solidFill>
        </p:spPr>
        <p:txBody>
          <a:bodyPr anchor="t"/>
          <a:lstStyle>
            <a:lvl1pPr marL="0" indent="0" algn="ctr">
              <a:spcBef>
                <a:spcPts val="1120"/>
              </a:spcBef>
              <a:buNone/>
              <a:defRPr sz="4480">
                <a:solidFill>
                  <a:schemeClr val="tx1">
                    <a:lumMod val="75000"/>
                    <a:lumOff val="25000"/>
                  </a:schemeClr>
                </a:solidFill>
              </a:defRPr>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947318" y="8273629"/>
            <a:ext cx="12921082" cy="746760"/>
          </a:xfrm>
        </p:spPr>
        <p:txBody>
          <a:bodyPr>
            <a:normAutofit/>
          </a:bodyPr>
          <a:lstStyle>
            <a:lvl1pPr marL="0" indent="0">
              <a:lnSpc>
                <a:spcPct val="90000"/>
              </a:lnSpc>
              <a:buNone/>
              <a:defRPr sz="1960">
                <a:solidFill>
                  <a:srgbClr val="262626"/>
                </a:solidFill>
              </a:defRPr>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96116607-E1ED-44D3-B2CE-C1EA60C8D483}" type="datetimeFigureOut">
              <a:rPr lang="en-GB" smtClean="0"/>
              <a:t>15/03/2026</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C3B7ED2B-E8AA-46EC-84CE-E87DE2694057}" type="slidenum">
              <a:rPr lang="en-GB" smtClean="0"/>
              <a:t>‹#›</a:t>
            </a:fld>
            <a:endParaRPr lang="en-GB"/>
          </a:p>
        </p:txBody>
      </p:sp>
    </p:spTree>
    <p:extLst>
      <p:ext uri="{BB962C8B-B14F-4D97-AF65-F5344CB8AC3E}">
        <p14:creationId xmlns:p14="http://schemas.microsoft.com/office/powerpoint/2010/main" val="3237648993"/>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116607-E1ED-44D3-B2CE-C1EA60C8D483}"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B7ED2B-E8AA-46EC-84CE-E87DE2694057}" type="slidenum">
              <a:rPr lang="en-GB" smtClean="0"/>
              <a:t>‹#›</a:t>
            </a:fld>
            <a:endParaRPr lang="en-GB"/>
          </a:p>
        </p:txBody>
      </p:sp>
    </p:spTree>
    <p:extLst>
      <p:ext uri="{BB962C8B-B14F-4D97-AF65-F5344CB8AC3E}">
        <p14:creationId xmlns:p14="http://schemas.microsoft.com/office/powerpoint/2010/main" val="4069940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241530" y="973455"/>
            <a:ext cx="3680460" cy="672084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80135" y="1000126"/>
            <a:ext cx="10828020" cy="756094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116607-E1ED-44D3-B2CE-C1EA60C8D483}"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B7ED2B-E8AA-46EC-84CE-E87DE2694057}" type="slidenum">
              <a:rPr lang="en-GB" smtClean="0"/>
              <a:t>‹#›</a:t>
            </a:fld>
            <a:endParaRPr lang="en-GB"/>
          </a:p>
        </p:txBody>
      </p:sp>
    </p:spTree>
    <p:extLst>
      <p:ext uri="{BB962C8B-B14F-4D97-AF65-F5344CB8AC3E}">
        <p14:creationId xmlns:p14="http://schemas.microsoft.com/office/powerpoint/2010/main" val="1869144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20114" y="699346"/>
            <a:ext cx="15081885" cy="23214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47319" y="2816353"/>
            <a:ext cx="15055215" cy="527265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60120" y="8977426"/>
            <a:ext cx="5760720" cy="320040"/>
          </a:xfrm>
          <a:prstGeom prst="rect">
            <a:avLst/>
          </a:prstGeom>
        </p:spPr>
        <p:txBody>
          <a:bodyPr vert="horz" lIns="91440" tIns="45720" rIns="91440" bIns="45720" rtlCol="0" anchor="ctr"/>
          <a:lstStyle>
            <a:lvl1pPr algn="l">
              <a:defRPr sz="1330">
                <a:solidFill>
                  <a:schemeClr val="tx1">
                    <a:alpha val="80000"/>
                  </a:schemeClr>
                </a:solidFill>
              </a:defRPr>
            </a:lvl1pPr>
          </a:lstStyle>
          <a:p>
            <a:fld id="{96116607-E1ED-44D3-B2CE-C1EA60C8D483}" type="datetimeFigureOut">
              <a:rPr lang="en-GB" smtClean="0"/>
              <a:t>15/03/2026</a:t>
            </a:fld>
            <a:endParaRPr lang="en-GB"/>
          </a:p>
        </p:txBody>
      </p:sp>
      <p:sp>
        <p:nvSpPr>
          <p:cNvPr id="5" name="Footer Placeholder 4"/>
          <p:cNvSpPr>
            <a:spLocks noGrp="1"/>
          </p:cNvSpPr>
          <p:nvPr>
            <p:ph type="ftr" sz="quarter" idx="3"/>
          </p:nvPr>
        </p:nvSpPr>
        <p:spPr>
          <a:xfrm>
            <a:off x="960120" y="9176576"/>
            <a:ext cx="7040880" cy="320040"/>
          </a:xfrm>
          <a:prstGeom prst="rect">
            <a:avLst/>
          </a:prstGeom>
        </p:spPr>
        <p:txBody>
          <a:bodyPr vert="horz" lIns="91440" tIns="45720" rIns="91440" bIns="45720" rtlCol="0" anchor="ctr"/>
          <a:lstStyle>
            <a:lvl1pPr algn="l">
              <a:defRPr sz="133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12269496" y="8226977"/>
            <a:ext cx="4096512" cy="1955855"/>
          </a:xfrm>
          <a:prstGeom prst="rect">
            <a:avLst/>
          </a:prstGeom>
        </p:spPr>
        <p:txBody>
          <a:bodyPr vert="horz" lIns="91440" tIns="45720" rIns="91440" bIns="45720" rtlCol="0" anchor="b"/>
          <a:lstStyle>
            <a:lvl1pPr algn="r">
              <a:defRPr sz="14420" b="0">
                <a:ln>
                  <a:noFill/>
                </a:ln>
                <a:solidFill>
                  <a:schemeClr val="accent1">
                    <a:alpha val="25000"/>
                  </a:schemeClr>
                </a:solidFill>
                <a:latin typeface="+mj-lt"/>
              </a:defRPr>
            </a:lvl1pPr>
          </a:lstStyle>
          <a:p>
            <a:fld id="{C3B7ED2B-E8AA-46EC-84CE-E87DE2694057}" type="slidenum">
              <a:rPr lang="en-GB" smtClean="0"/>
              <a:t>‹#›</a:t>
            </a:fld>
            <a:endParaRPr lang="en-GB"/>
          </a:p>
        </p:txBody>
      </p:sp>
    </p:spTree>
    <p:extLst>
      <p:ext uri="{BB962C8B-B14F-4D97-AF65-F5344CB8AC3E}">
        <p14:creationId xmlns:p14="http://schemas.microsoft.com/office/powerpoint/2010/main" val="98656801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1280160" rtl="0" eaLnBrk="1" latinLnBrk="0" hangingPunct="1">
        <a:lnSpc>
          <a:spcPct val="85000"/>
        </a:lnSpc>
        <a:spcBef>
          <a:spcPct val="0"/>
        </a:spcBef>
        <a:buNone/>
        <a:defRPr sz="7560" kern="1200" spc="-168" baseline="0">
          <a:solidFill>
            <a:schemeClr val="accent1"/>
          </a:solidFill>
          <a:latin typeface="+mj-lt"/>
          <a:ea typeface="+mj-ea"/>
          <a:cs typeface="+mj-cs"/>
        </a:defRPr>
      </a:lvl1pPr>
    </p:titleStyle>
    <p:bodyStyle>
      <a:lvl1pPr marL="128016" indent="-128016" algn="l" defTabSz="1280160" rtl="0" eaLnBrk="1" latinLnBrk="0" hangingPunct="1">
        <a:lnSpc>
          <a:spcPct val="85000"/>
        </a:lnSpc>
        <a:spcBef>
          <a:spcPts val="1820"/>
        </a:spcBef>
        <a:buFont typeface="Arial" pitchFamily="34" charset="0"/>
        <a:buChar char=" "/>
        <a:defRPr sz="3360" kern="1200">
          <a:solidFill>
            <a:schemeClr val="tx1">
              <a:lumMod val="85000"/>
              <a:lumOff val="15000"/>
            </a:schemeClr>
          </a:solidFill>
          <a:latin typeface="+mn-lt"/>
          <a:ea typeface="+mn-ea"/>
          <a:cs typeface="+mn-cs"/>
        </a:defRPr>
      </a:lvl1pPr>
      <a:lvl2pPr marL="486461" indent="-480060" algn="l" defTabSz="1280160" rtl="0" eaLnBrk="1" latinLnBrk="0" hangingPunct="1">
        <a:lnSpc>
          <a:spcPct val="85000"/>
        </a:lnSpc>
        <a:spcBef>
          <a:spcPts val="840"/>
        </a:spcBef>
        <a:buFont typeface="Arial" pitchFamily="34" charset="0"/>
        <a:buChar char=" "/>
        <a:defRPr sz="3360" kern="1200">
          <a:solidFill>
            <a:schemeClr val="tx1">
              <a:lumMod val="85000"/>
              <a:lumOff val="15000"/>
            </a:schemeClr>
          </a:solidFill>
          <a:latin typeface="+mn-lt"/>
          <a:ea typeface="+mn-ea"/>
          <a:cs typeface="+mn-cs"/>
        </a:defRPr>
      </a:lvl2pPr>
      <a:lvl3pPr marL="768096" indent="-768096" algn="l" defTabSz="1280160" rtl="0" eaLnBrk="1" latinLnBrk="0" hangingPunct="1">
        <a:lnSpc>
          <a:spcPct val="85000"/>
        </a:lnSpc>
        <a:spcBef>
          <a:spcPts val="840"/>
        </a:spcBef>
        <a:buFont typeface="Arial" pitchFamily="34" charset="0"/>
        <a:buChar char=" "/>
        <a:defRPr sz="2800" i="1" kern="1200">
          <a:solidFill>
            <a:schemeClr val="tx1">
              <a:lumMod val="85000"/>
              <a:lumOff val="15000"/>
            </a:schemeClr>
          </a:solidFill>
          <a:latin typeface="+mn-lt"/>
          <a:ea typeface="+mn-ea"/>
          <a:cs typeface="+mn-cs"/>
        </a:defRPr>
      </a:lvl3pPr>
      <a:lvl4pPr marL="1152144" indent="-1152144" algn="l" defTabSz="1280160" rtl="0" eaLnBrk="1" latinLnBrk="0" hangingPunct="1">
        <a:lnSpc>
          <a:spcPct val="85000"/>
        </a:lnSpc>
        <a:spcBef>
          <a:spcPts val="840"/>
        </a:spcBef>
        <a:buFont typeface="Arial" pitchFamily="34" charset="0"/>
        <a:buChar char=" "/>
        <a:defRPr sz="2520" kern="1200">
          <a:solidFill>
            <a:schemeClr val="tx1">
              <a:lumMod val="85000"/>
              <a:lumOff val="15000"/>
            </a:schemeClr>
          </a:solidFill>
          <a:latin typeface="+mn-lt"/>
          <a:ea typeface="+mn-ea"/>
          <a:cs typeface="+mn-cs"/>
        </a:defRPr>
      </a:lvl4pPr>
      <a:lvl5pPr marL="1536192" indent="-1536192" algn="l" defTabSz="1280160" rtl="0" eaLnBrk="1" latinLnBrk="0" hangingPunct="1">
        <a:lnSpc>
          <a:spcPct val="85000"/>
        </a:lnSpc>
        <a:spcBef>
          <a:spcPts val="840"/>
        </a:spcBef>
        <a:buFont typeface="Arial" pitchFamily="34" charset="0"/>
        <a:buChar char=" "/>
        <a:defRPr sz="2520" kern="1200">
          <a:solidFill>
            <a:schemeClr val="tx1">
              <a:lumMod val="85000"/>
              <a:lumOff val="15000"/>
            </a:schemeClr>
          </a:solidFill>
          <a:latin typeface="+mn-lt"/>
          <a:ea typeface="+mn-ea"/>
          <a:cs typeface="+mn-cs"/>
        </a:defRPr>
      </a:lvl5pPr>
      <a:lvl6pPr marL="1680000" indent="-320040" algn="l" defTabSz="1280160" rtl="0" eaLnBrk="1" latinLnBrk="0" hangingPunct="1">
        <a:lnSpc>
          <a:spcPct val="85000"/>
        </a:lnSpc>
        <a:spcBef>
          <a:spcPts val="840"/>
        </a:spcBef>
        <a:buFont typeface="Arial" pitchFamily="34" charset="0"/>
        <a:buChar char=" "/>
        <a:defRPr sz="2520" kern="1200">
          <a:solidFill>
            <a:schemeClr val="tx1">
              <a:lumMod val="85000"/>
              <a:lumOff val="15000"/>
            </a:schemeClr>
          </a:solidFill>
          <a:latin typeface="+mn-lt"/>
          <a:ea typeface="+mn-ea"/>
          <a:cs typeface="+mn-cs"/>
        </a:defRPr>
      </a:lvl6pPr>
      <a:lvl7pPr marL="1960000" indent="-320040" algn="l" defTabSz="1280160" rtl="0" eaLnBrk="1" latinLnBrk="0" hangingPunct="1">
        <a:lnSpc>
          <a:spcPct val="85000"/>
        </a:lnSpc>
        <a:spcBef>
          <a:spcPts val="840"/>
        </a:spcBef>
        <a:buFont typeface="Arial" pitchFamily="34" charset="0"/>
        <a:buChar char=" "/>
        <a:defRPr sz="2520" kern="1200">
          <a:solidFill>
            <a:schemeClr val="tx1">
              <a:lumMod val="85000"/>
              <a:lumOff val="15000"/>
            </a:schemeClr>
          </a:solidFill>
          <a:latin typeface="+mn-lt"/>
          <a:ea typeface="+mn-ea"/>
          <a:cs typeface="+mn-cs"/>
        </a:defRPr>
      </a:lvl7pPr>
      <a:lvl8pPr marL="2240000" indent="-320040" algn="l" defTabSz="1280160" rtl="0" eaLnBrk="1" latinLnBrk="0" hangingPunct="1">
        <a:lnSpc>
          <a:spcPct val="85000"/>
        </a:lnSpc>
        <a:spcBef>
          <a:spcPts val="840"/>
        </a:spcBef>
        <a:buFont typeface="Arial" pitchFamily="34" charset="0"/>
        <a:buChar char=" "/>
        <a:defRPr sz="2520" kern="1200">
          <a:solidFill>
            <a:schemeClr val="tx1">
              <a:lumMod val="85000"/>
              <a:lumOff val="15000"/>
            </a:schemeClr>
          </a:solidFill>
          <a:latin typeface="+mn-lt"/>
          <a:ea typeface="+mn-ea"/>
          <a:cs typeface="+mn-cs"/>
        </a:defRPr>
      </a:lvl8pPr>
      <a:lvl9pPr marL="2520000" indent="-320040" algn="l" defTabSz="1280160" rtl="0" eaLnBrk="1" latinLnBrk="0" hangingPunct="1">
        <a:lnSpc>
          <a:spcPct val="85000"/>
        </a:lnSpc>
        <a:spcBef>
          <a:spcPts val="840"/>
        </a:spcBef>
        <a:buFont typeface="Arial" pitchFamily="34" charset="0"/>
        <a:buChar char=" "/>
        <a:defRPr sz="2520" kern="1200">
          <a:solidFill>
            <a:schemeClr val="tx1">
              <a:lumMod val="85000"/>
              <a:lumOff val="15000"/>
            </a:schemeClr>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506BE-1307-0D7E-1139-53C2EA1F69B9}"/>
              </a:ext>
            </a:extLst>
          </p:cNvPr>
          <p:cNvSpPr>
            <a:spLocks noGrp="1"/>
          </p:cNvSpPr>
          <p:nvPr>
            <p:ph type="ctrTitle"/>
          </p:nvPr>
        </p:nvSpPr>
        <p:spPr>
          <a:xfrm>
            <a:off x="6140806" y="140947"/>
            <a:ext cx="10194009" cy="425723"/>
          </a:xfrm>
          <a:gradFill>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lstStyle/>
          <a:p>
            <a:pPr algn="ctr"/>
            <a:r>
              <a:rPr lang="en-GB" sz="1800" b="1" dirty="0">
                <a:solidFill>
                  <a:schemeClr val="tx1"/>
                </a:solidFill>
                <a:latin typeface="Arial" panose="020B0604020202020204" pitchFamily="34" charset="0"/>
                <a:cs typeface="Arial" panose="020B0604020202020204" pitchFamily="34" charset="0"/>
              </a:rPr>
              <a:t>Exploring the Relationship Between Ethical Leadership Skills and Employee Trust in the Workplace</a:t>
            </a:r>
            <a:endParaRPr lang="en-GB" sz="1800"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DB07C922-2A17-542D-3662-F862546B8936}"/>
              </a:ext>
            </a:extLst>
          </p:cNvPr>
          <p:cNvSpPr>
            <a:spLocks noGrp="1"/>
          </p:cNvSpPr>
          <p:nvPr>
            <p:ph type="subTitle" idx="1"/>
          </p:nvPr>
        </p:nvSpPr>
        <p:spPr>
          <a:xfrm>
            <a:off x="2518503" y="113427"/>
            <a:ext cx="3370596" cy="676973"/>
          </a:xfrm>
          <a:gradFill>
            <a:gsLst>
              <a:gs pos="0">
                <a:srgbClr val="00B0F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rmAutofit fontScale="92500" lnSpcReduction="20000"/>
          </a:bodyPr>
          <a:lstStyle/>
          <a:p>
            <a:pPr algn="ctr"/>
            <a:r>
              <a:rPr lang="en-GB" sz="1800" b="1" dirty="0">
                <a:solidFill>
                  <a:schemeClr val="tx1"/>
                </a:solidFill>
                <a:latin typeface="Arial" panose="020B0604020202020204" pitchFamily="34" charset="0"/>
                <a:cs typeface="Arial" panose="020B0604020202020204" pitchFamily="34" charset="0"/>
              </a:rPr>
              <a:t>Ana Maria Florina Tabac</a:t>
            </a:r>
            <a:endParaRPr lang="en-US" sz="1800" dirty="0">
              <a:solidFill>
                <a:schemeClr val="tx1"/>
              </a:solidFill>
              <a:latin typeface="Arial" panose="020B0604020202020204" pitchFamily="34" charset="0"/>
              <a:cs typeface="Arial" panose="020B0604020202020204" pitchFamily="34" charset="0"/>
            </a:endParaRPr>
          </a:p>
          <a:p>
            <a:pPr algn="ctr"/>
            <a:r>
              <a:rPr lang="en-GB" sz="1800" b="1" dirty="0">
                <a:solidFill>
                  <a:schemeClr val="tx1"/>
                </a:solidFill>
                <a:latin typeface="Arial" panose="020B0604020202020204" pitchFamily="34" charset="0"/>
                <a:cs typeface="Arial" panose="020B0604020202020204" pitchFamily="34" charset="0"/>
              </a:rPr>
              <a:t>2241775</a:t>
            </a:r>
            <a:endParaRPr lang="en-GB" sz="1800" dirty="0">
              <a:solidFill>
                <a:schemeClr val="tx1"/>
              </a:solidFill>
              <a:latin typeface="Arial" panose="020B060402020202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34C2E127-95CF-8824-58AE-3D5616B3AC50}"/>
              </a:ext>
            </a:extLst>
          </p:cNvPr>
          <p:cNvGrpSpPr/>
          <p:nvPr/>
        </p:nvGrpSpPr>
        <p:grpSpPr>
          <a:xfrm>
            <a:off x="1" y="62655"/>
            <a:ext cx="2946400" cy="898948"/>
            <a:chOff x="0" y="0"/>
            <a:chExt cx="5438775" cy="1648688"/>
          </a:xfrm>
        </p:grpSpPr>
        <p:sp>
          <p:nvSpPr>
            <p:cNvPr id="5" name="Rectangle 4">
              <a:extLst>
                <a:ext uri="{FF2B5EF4-FFF2-40B4-BE49-F238E27FC236}">
                  <a16:creationId xmlns:a16="http://schemas.microsoft.com/office/drawing/2014/main" id="{2D800F85-0567-F50B-F6D5-192D1EE117A8}"/>
                </a:ext>
              </a:extLst>
            </p:cNvPr>
            <p:cNvSpPr/>
            <p:nvPr/>
          </p:nvSpPr>
          <p:spPr>
            <a:xfrm>
              <a:off x="722630" y="0"/>
              <a:ext cx="42059" cy="186236"/>
            </a:xfrm>
            <a:prstGeom prst="rect">
              <a:avLst/>
            </a:prstGeom>
            <a:ln>
              <a:noFill/>
            </a:ln>
          </p:spPr>
          <p:txBody>
            <a:bodyPr vert="horz" lIns="0" tIns="0" rIns="0" bIns="0" rtlCol="0">
              <a:noAutofit/>
            </a:bodyPr>
            <a:lstStyle/>
            <a:p>
              <a:pPr marL="6350" marR="35560" indent="-6350">
                <a:lnSpc>
                  <a:spcPct val="107000"/>
                </a:lnSpc>
                <a:spcAft>
                  <a:spcPts val="800"/>
                </a:spcAft>
              </a:pPr>
              <a:r>
                <a:rPr lang="en-US" sz="1000" kern="100">
                  <a:solidFill>
                    <a:srgbClr val="000000"/>
                  </a:solidFill>
                  <a:latin typeface="Times New Roman" panose="02020603050405020304" pitchFamily="18" charset="0"/>
                  <a:ea typeface="Times New Roman" panose="02020603050405020304" pitchFamily="18" charset="0"/>
                </a:rPr>
                <a:t> </a:t>
              </a:r>
              <a:endParaRPr lang="en-US" sz="1200" kern="100">
                <a:solidFill>
                  <a:srgbClr val="000000"/>
                </a:solidFill>
                <a:latin typeface="Arial" panose="020B0604020202020204" pitchFamily="34" charset="0"/>
                <a:ea typeface="Arial" panose="020B0604020202020204" pitchFamily="34" charset="0"/>
              </a:endParaRPr>
            </a:p>
          </p:txBody>
        </p:sp>
        <p:sp>
          <p:nvSpPr>
            <p:cNvPr id="6" name="Rectangle 5">
              <a:extLst>
                <a:ext uri="{FF2B5EF4-FFF2-40B4-BE49-F238E27FC236}">
                  <a16:creationId xmlns:a16="http://schemas.microsoft.com/office/drawing/2014/main" id="{8C347864-51B9-6227-7252-0073C7B3584B}"/>
                </a:ext>
              </a:extLst>
            </p:cNvPr>
            <p:cNvSpPr/>
            <p:nvPr/>
          </p:nvSpPr>
          <p:spPr>
            <a:xfrm>
              <a:off x="754634" y="0"/>
              <a:ext cx="42059" cy="186236"/>
            </a:xfrm>
            <a:prstGeom prst="rect">
              <a:avLst/>
            </a:prstGeom>
            <a:ln>
              <a:noFill/>
            </a:ln>
          </p:spPr>
          <p:txBody>
            <a:bodyPr vert="horz" lIns="0" tIns="0" rIns="0" bIns="0" rtlCol="0">
              <a:noAutofit/>
            </a:bodyPr>
            <a:lstStyle/>
            <a:p>
              <a:pPr marL="6350" marR="35560" indent="-6350">
                <a:lnSpc>
                  <a:spcPct val="107000"/>
                </a:lnSpc>
                <a:spcAft>
                  <a:spcPts val="800"/>
                </a:spcAft>
              </a:pPr>
              <a:r>
                <a:rPr lang="en-US" sz="1000" kern="100">
                  <a:solidFill>
                    <a:srgbClr val="000000"/>
                  </a:solidFill>
                  <a:latin typeface="Times New Roman" panose="02020603050405020304" pitchFamily="18" charset="0"/>
                  <a:ea typeface="Times New Roman" panose="02020603050405020304" pitchFamily="18" charset="0"/>
                </a:rPr>
                <a:t> </a:t>
              </a:r>
              <a:endParaRPr lang="en-US" sz="1200" kern="100">
                <a:solidFill>
                  <a:srgbClr val="000000"/>
                </a:solidFill>
                <a:latin typeface="Arial" panose="020B0604020202020204" pitchFamily="34" charset="0"/>
                <a:ea typeface="Arial" panose="020B0604020202020204" pitchFamily="34" charset="0"/>
              </a:endParaRPr>
            </a:p>
          </p:txBody>
        </p:sp>
        <p:sp>
          <p:nvSpPr>
            <p:cNvPr id="7" name="Rectangle 6">
              <a:extLst>
                <a:ext uri="{FF2B5EF4-FFF2-40B4-BE49-F238E27FC236}">
                  <a16:creationId xmlns:a16="http://schemas.microsoft.com/office/drawing/2014/main" id="{A212125C-BDBE-1EE0-BF02-62472C787C87}"/>
                </a:ext>
              </a:extLst>
            </p:cNvPr>
            <p:cNvSpPr/>
            <p:nvPr/>
          </p:nvSpPr>
          <p:spPr>
            <a:xfrm>
              <a:off x="111506" y="1101765"/>
              <a:ext cx="136281" cy="546923"/>
            </a:xfrm>
            <a:prstGeom prst="rect">
              <a:avLst/>
            </a:prstGeom>
            <a:ln>
              <a:noFill/>
            </a:ln>
          </p:spPr>
          <p:txBody>
            <a:bodyPr vert="horz" lIns="0" tIns="0" rIns="0" bIns="0" rtlCol="0">
              <a:noAutofit/>
            </a:bodyPr>
            <a:lstStyle/>
            <a:p>
              <a:pPr marL="6350" marR="35560" indent="-6350">
                <a:lnSpc>
                  <a:spcPct val="107000"/>
                </a:lnSpc>
                <a:spcAft>
                  <a:spcPts val="800"/>
                </a:spcAft>
              </a:pPr>
              <a:r>
                <a:rPr lang="en-US" sz="2900" kern="100">
                  <a:solidFill>
                    <a:srgbClr val="000000"/>
                  </a:solidFill>
                  <a:latin typeface="Arial" panose="020B0604020202020204" pitchFamily="34" charset="0"/>
                  <a:ea typeface="Arial" panose="020B0604020202020204" pitchFamily="34" charset="0"/>
                </a:rPr>
                <a:t> </a:t>
              </a:r>
              <a:endParaRPr lang="en-US" sz="1200" kern="100">
                <a:solidFill>
                  <a:srgbClr val="000000"/>
                </a:solidFill>
                <a:latin typeface="Arial" panose="020B0604020202020204" pitchFamily="34" charset="0"/>
                <a:ea typeface="Arial" panose="020B0604020202020204" pitchFamily="34" charset="0"/>
              </a:endParaRPr>
            </a:p>
          </p:txBody>
        </p:sp>
        <p:pic>
          <p:nvPicPr>
            <p:cNvPr id="8" name="Picture 7">
              <a:extLst>
                <a:ext uri="{FF2B5EF4-FFF2-40B4-BE49-F238E27FC236}">
                  <a16:creationId xmlns:a16="http://schemas.microsoft.com/office/drawing/2014/main" id="{E1C41C0B-AC55-97EE-97DE-E236A24F99BB}"/>
                </a:ext>
              </a:extLst>
            </p:cNvPr>
            <p:cNvPicPr/>
            <p:nvPr/>
          </p:nvPicPr>
          <p:blipFill>
            <a:blip r:embed="rId2"/>
            <a:stretch>
              <a:fillRect/>
            </a:stretch>
          </p:blipFill>
          <p:spPr>
            <a:xfrm>
              <a:off x="0" y="6278"/>
              <a:ext cx="5438775" cy="1328420"/>
            </a:xfrm>
            <a:prstGeom prst="rect">
              <a:avLst/>
            </a:prstGeom>
          </p:spPr>
        </p:pic>
      </p:grpSp>
      <p:sp>
        <p:nvSpPr>
          <p:cNvPr id="10" name="TextBox 9">
            <a:extLst>
              <a:ext uri="{FF2B5EF4-FFF2-40B4-BE49-F238E27FC236}">
                <a16:creationId xmlns:a16="http://schemas.microsoft.com/office/drawing/2014/main" id="{F29C304B-0593-F68A-8A1A-D39AD8889C71}"/>
              </a:ext>
            </a:extLst>
          </p:cNvPr>
          <p:cNvSpPr txBox="1"/>
          <p:nvPr/>
        </p:nvSpPr>
        <p:spPr>
          <a:xfrm>
            <a:off x="60408" y="837749"/>
            <a:ext cx="4478628" cy="3108543"/>
          </a:xfrm>
          <a:prstGeom prst="rect">
            <a:avLst/>
          </a:prstGeom>
          <a:gradFill>
            <a:gsLst>
              <a:gs pos="0">
                <a:srgbClr val="FFC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r>
              <a:rPr lang="en-US" sz="1400" b="1" u="sng" dirty="0">
                <a:latin typeface="Arial" panose="020B0604020202020204" pitchFamily="34" charset="0"/>
                <a:cs typeface="Arial" panose="020B0604020202020204" pitchFamily="34" charset="0"/>
              </a:rPr>
              <a:t>Research Context and Background</a:t>
            </a:r>
          </a:p>
          <a:p>
            <a:pPr algn="ctr"/>
            <a:endParaRPr lang="en-US" sz="1400" b="1" u="sng"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Leadership ethics is a key issue in the contemporary organizational literature due to the fact that leadership affects employee trust and engagement and organizational culture.</a:t>
            </a:r>
          </a:p>
          <a:p>
            <a:pPr marL="171450" indent="-1714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Existing evidence suggests that when leaders display fair, honest and open behavior, they are more likely to generate positive employee attitudes and relations (Northouse, 2021).</a:t>
            </a:r>
          </a:p>
          <a:p>
            <a:pPr marL="171450" indent="-1714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In industries such as retail where employees have regular interactions with their managers, leadership ethics is particularly important for the establishment of trust and cooperation (Robbins and Judge, 2019).</a:t>
            </a:r>
            <a:endParaRPr lang="en-GB" sz="14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64D06019-5925-19A8-E926-2FC45BBBF9C8}"/>
              </a:ext>
            </a:extLst>
          </p:cNvPr>
          <p:cNvSpPr txBox="1"/>
          <p:nvPr/>
        </p:nvSpPr>
        <p:spPr>
          <a:xfrm>
            <a:off x="4607298" y="837749"/>
            <a:ext cx="6082167" cy="2308324"/>
          </a:xfrm>
          <a:prstGeom prst="rect">
            <a:avLst/>
          </a:prstGeom>
          <a:gradFill>
            <a:gsLst>
              <a:gs pos="0">
                <a:srgbClr val="00B0F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r>
              <a:rPr lang="en-US" sz="1200" b="1" u="sng" dirty="0">
                <a:latin typeface="Arial" panose="020B0604020202020204" pitchFamily="34" charset="0"/>
                <a:cs typeface="Arial" panose="020B0604020202020204" pitchFamily="34" charset="0"/>
              </a:rPr>
              <a:t>Research Aim and Objectives</a:t>
            </a:r>
          </a:p>
          <a:p>
            <a:pPr algn="ctr"/>
            <a:endParaRPr lang="en-US" sz="1200" b="1" u="sng"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v"/>
            </a:pPr>
            <a:r>
              <a:rPr lang="en-US" sz="1200" dirty="0">
                <a:latin typeface="Arial" panose="020B0604020202020204" pitchFamily="34" charset="0"/>
                <a:cs typeface="Arial" panose="020B0604020202020204" pitchFamily="34" charset="0"/>
              </a:rPr>
              <a:t>The aim of the study was to investigate the effect of ethical leadership behaviours on the employee trust in organizations. </a:t>
            </a:r>
          </a:p>
          <a:p>
            <a:pPr marL="171450" indent="-171450" algn="just">
              <a:buFont typeface="Wingdings" panose="05000000000000000000" pitchFamily="2" charset="2"/>
              <a:buChar char="v"/>
            </a:pPr>
            <a:r>
              <a:rPr lang="en-US" sz="1200" dirty="0">
                <a:latin typeface="Arial" panose="020B0604020202020204" pitchFamily="34" charset="0"/>
                <a:cs typeface="Arial" panose="020B0604020202020204" pitchFamily="34" charset="0"/>
              </a:rPr>
              <a:t>Ethical leadership is defined as, “the demonstration of normatively appropriate conduct through personal actions and interpersonal relationships, and the promotion of such conduct to followers through two-way communication, reinforcement, and decision-making, and the use of rewards and punishments to address ethical performance” (Brown and Treviño, 2020, p. 83). </a:t>
            </a:r>
          </a:p>
          <a:p>
            <a:pPr marL="171450" indent="-171450" algn="just">
              <a:buFont typeface="Wingdings" panose="05000000000000000000" pitchFamily="2" charset="2"/>
              <a:buChar char="v"/>
            </a:pPr>
            <a:r>
              <a:rPr lang="en-US" sz="1200" dirty="0">
                <a:latin typeface="Arial" panose="020B0604020202020204" pitchFamily="34" charset="0"/>
                <a:cs typeface="Arial" panose="020B0604020202020204" pitchFamily="34" charset="0"/>
              </a:rPr>
              <a:t>Specific objectives were; to examine the various leadership behaviors that promote trust and to investigate the relationship between these leadership behaviors and employee engagement and organizational performance (Mayer et al., 1995).</a:t>
            </a:r>
            <a:endParaRPr lang="en-GB" sz="12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B546F7AC-6CA6-8E65-67A5-E5B6468B2597}"/>
              </a:ext>
            </a:extLst>
          </p:cNvPr>
          <p:cNvSpPr txBox="1"/>
          <p:nvPr/>
        </p:nvSpPr>
        <p:spPr>
          <a:xfrm>
            <a:off x="10757726" y="837749"/>
            <a:ext cx="6250665" cy="2123658"/>
          </a:xfrm>
          <a:prstGeom prst="rect">
            <a:avLst/>
          </a:prstGeom>
          <a:gradFill>
            <a:gsLst>
              <a:gs pos="0">
                <a:srgbClr val="FF0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r>
              <a:rPr lang="en-US" sz="1200" b="1" u="sng" dirty="0">
                <a:latin typeface="Arial" panose="020B0604020202020204" pitchFamily="34" charset="0"/>
                <a:cs typeface="Arial" panose="020B0604020202020204" pitchFamily="34" charset="0"/>
              </a:rPr>
              <a:t>Research Design and Methodology</a:t>
            </a:r>
          </a:p>
          <a:p>
            <a:pPr algn="ctr"/>
            <a:endParaRPr lang="en-US" sz="1200" b="1" u="sng"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US" sz="1200" dirty="0">
                <a:latin typeface="Arial" panose="020B0604020202020204" pitchFamily="34" charset="0"/>
                <a:cs typeface="Arial" panose="020B0604020202020204" pitchFamily="34" charset="0"/>
              </a:rPr>
              <a:t>A systematic literature review was used to study academic papers and leadership research on ethical leadership and employee trust, which allowed the researcher to incorporate several theoretical perspectives and empirical data from organizational behavior studies (Saunders, Lewis and Thornhill, 2019). </a:t>
            </a:r>
          </a:p>
          <a:p>
            <a:pPr marL="171450" indent="-171450" algn="just">
              <a:buFont typeface="Wingdings" panose="05000000000000000000" pitchFamily="2" charset="2"/>
              <a:buChar char="q"/>
            </a:pPr>
            <a:r>
              <a:rPr lang="en-US" sz="1200" dirty="0">
                <a:latin typeface="Arial" panose="020B0604020202020204" pitchFamily="34" charset="0"/>
                <a:cs typeface="Arial" panose="020B0604020202020204" pitchFamily="34" charset="0"/>
              </a:rPr>
              <a:t>Secondary research provided the researcher with the opportunity to look at the academic evidence that was already there and also provided the researcher with the opportunity to look at the trends and correlations between leadership actions and employee trust (Bryman, 2016).</a:t>
            </a:r>
          </a:p>
          <a:p>
            <a:pPr algn="ctr"/>
            <a:endParaRPr lang="en-GB" sz="1200" b="1" u="sng" dirty="0">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3E939CB5-55AD-FD57-FA8D-EFD13D4D80F3}"/>
              </a:ext>
            </a:extLst>
          </p:cNvPr>
          <p:cNvPicPr>
            <a:picLocks noChangeAspect="1"/>
          </p:cNvPicPr>
          <p:nvPr/>
        </p:nvPicPr>
        <p:blipFill>
          <a:blip r:embed="rId3"/>
          <a:stretch>
            <a:fillRect/>
          </a:stretch>
        </p:blipFill>
        <p:spPr>
          <a:xfrm>
            <a:off x="10757726" y="3052293"/>
            <a:ext cx="6250665" cy="3290552"/>
          </a:xfrm>
          <a:prstGeom prst="rect">
            <a:avLst/>
          </a:prstGeom>
        </p:spPr>
      </p:pic>
      <p:sp>
        <p:nvSpPr>
          <p:cNvPr id="18" name="TextBox 17">
            <a:extLst>
              <a:ext uri="{FF2B5EF4-FFF2-40B4-BE49-F238E27FC236}">
                <a16:creationId xmlns:a16="http://schemas.microsoft.com/office/drawing/2014/main" id="{2F435B70-3C59-FC05-63D6-2FF13B89CFFE}"/>
              </a:ext>
            </a:extLst>
          </p:cNvPr>
          <p:cNvSpPr txBox="1"/>
          <p:nvPr/>
        </p:nvSpPr>
        <p:spPr>
          <a:xfrm>
            <a:off x="78865" y="4016068"/>
            <a:ext cx="4441714" cy="2785378"/>
          </a:xfrm>
          <a:prstGeom prst="rect">
            <a:avLst/>
          </a:prstGeom>
          <a:gradFill>
            <a:gsLst>
              <a:gs pos="0">
                <a:srgbClr val="7030A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r>
              <a:rPr lang="en-US" sz="1250" b="1" u="sng" dirty="0">
                <a:latin typeface="Arial" panose="020B0604020202020204" pitchFamily="34" charset="0"/>
                <a:cs typeface="Arial" panose="020B0604020202020204" pitchFamily="34" charset="0"/>
              </a:rPr>
              <a:t>Data Sources and Literature Selection</a:t>
            </a:r>
          </a:p>
          <a:p>
            <a:pPr algn="ctr"/>
            <a:endParaRPr lang="en-US" sz="1250" b="1" u="sng"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US" sz="1250" dirty="0">
                <a:latin typeface="Arial" panose="020B0604020202020204" pitchFamily="34" charset="0"/>
                <a:cs typeface="Arial" panose="020B0604020202020204" pitchFamily="34" charset="0"/>
              </a:rPr>
              <a:t>The academic literature used for this study was obtained from reputable academic sources such as Google Scholar, JSTOR, and ScienceDirect, to ensure that only relevant and peer reviewed studies were used for the study. </a:t>
            </a:r>
          </a:p>
          <a:p>
            <a:pPr marL="171450" indent="-171450" algn="just">
              <a:buFont typeface="Wingdings" panose="05000000000000000000" pitchFamily="2" charset="2"/>
              <a:buChar char="q"/>
            </a:pPr>
            <a:r>
              <a:rPr lang="en-US" sz="1250" dirty="0">
                <a:latin typeface="Arial" panose="020B0604020202020204" pitchFamily="34" charset="0"/>
                <a:cs typeface="Arial" panose="020B0604020202020204" pitchFamily="34" charset="0"/>
              </a:rPr>
              <a:t>These sources contain relevant and quality literature on leadership and organisational behaviour (Saunders et al., 2019). </a:t>
            </a:r>
          </a:p>
          <a:p>
            <a:pPr marL="171450" indent="-171450" algn="just">
              <a:buFont typeface="Wingdings" panose="05000000000000000000" pitchFamily="2" charset="2"/>
              <a:buChar char="q"/>
            </a:pPr>
            <a:r>
              <a:rPr lang="en-US" sz="1250" dirty="0">
                <a:latin typeface="Arial" panose="020B0604020202020204" pitchFamily="34" charset="0"/>
                <a:cs typeface="Arial" panose="020B0604020202020204" pitchFamily="34" charset="0"/>
              </a:rPr>
              <a:t>The literature used for the study were mainly those that had been published in the last 10 years to ensure that only recent literature on organisational leadership was used for the study.</a:t>
            </a:r>
            <a:endParaRPr lang="en-GB" sz="1250"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34AAE0C7-AAAD-9546-7FF9-0987857C00E3}"/>
              </a:ext>
            </a:extLst>
          </p:cNvPr>
          <p:cNvSpPr txBox="1"/>
          <p:nvPr/>
        </p:nvSpPr>
        <p:spPr>
          <a:xfrm>
            <a:off x="4607297" y="3229266"/>
            <a:ext cx="6082168" cy="2031325"/>
          </a:xfrm>
          <a:prstGeom prst="rect">
            <a:avLst/>
          </a:prstGeom>
          <a:gradFill>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r>
              <a:rPr lang="en-US" sz="1400" b="1" u="sng" dirty="0">
                <a:latin typeface="Arial" panose="020B0604020202020204" pitchFamily="34" charset="0"/>
                <a:cs typeface="Arial" panose="020B0604020202020204" pitchFamily="34" charset="0"/>
              </a:rPr>
              <a:t>Key Theoretical Perspectives</a:t>
            </a:r>
          </a:p>
          <a:p>
            <a:pPr algn="ctr"/>
            <a:endParaRPr lang="en-US" sz="1400" b="1" u="sng"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Several theoretical mechanisms provide the logic for these leadership behaviours to affect trust. Firstly, social learning theory predicts that employees will watch and emulate the behaviour of the credible leaders in the organisations (Bandura, 1977). </a:t>
            </a:r>
          </a:p>
          <a:p>
            <a:pPr marL="28575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Secondly, social exchange theory posits that fair and ethical leadership behavioural actions will induce employees to respond with trust, loyalty and commitment to the organisation (Blau, 1964).</a:t>
            </a:r>
            <a:endParaRPr lang="en-GB" sz="140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596674C3-6A1B-1EAD-6005-FED2598812CD}"/>
              </a:ext>
            </a:extLst>
          </p:cNvPr>
          <p:cNvSpPr txBox="1"/>
          <p:nvPr/>
        </p:nvSpPr>
        <p:spPr>
          <a:xfrm>
            <a:off x="78865" y="6898381"/>
            <a:ext cx="4478628" cy="2677656"/>
          </a:xfrm>
          <a:prstGeom prst="rect">
            <a:avLst/>
          </a:prstGeom>
          <a:gradFill>
            <a:gsLst>
              <a:gs pos="0">
                <a:srgbClr val="00B0F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r>
              <a:rPr lang="en-US" sz="1400" b="1" u="sng" dirty="0">
                <a:latin typeface="Arial" panose="020B0604020202020204" pitchFamily="34" charset="0"/>
                <a:cs typeface="Arial" panose="020B0604020202020204" pitchFamily="34" charset="0"/>
              </a:rPr>
              <a:t>Key Research Findings</a:t>
            </a:r>
          </a:p>
          <a:p>
            <a:pPr algn="ctr"/>
            <a:endParaRPr lang="en-US" sz="1400" b="1" u="sng"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The literature review showed a positive correlation between ethical leadership behaviors and employee trust. </a:t>
            </a:r>
          </a:p>
          <a:p>
            <a:pPr marL="28575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Ethical leaders who practice fairness, openness and honesty are more likely to foster positive working relationship and encourage cooperation within the organization (Brown and Treviño, 2020). </a:t>
            </a:r>
          </a:p>
          <a:p>
            <a:pPr marL="28575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Employee trust has also been found to enhance communication, teamwork and commitment (Robbins and Judge, 2019).</a:t>
            </a:r>
            <a:endParaRPr lang="en-GB" sz="14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A0593598-DC09-1E8A-EF97-7F2A2458A276}"/>
              </a:ext>
            </a:extLst>
          </p:cNvPr>
          <p:cNvSpPr txBox="1"/>
          <p:nvPr/>
        </p:nvSpPr>
        <p:spPr>
          <a:xfrm>
            <a:off x="4607297" y="5277162"/>
            <a:ext cx="6082168" cy="2031325"/>
          </a:xfrm>
          <a:prstGeom prst="rect">
            <a:avLst/>
          </a:prstGeom>
          <a:gradFill>
            <a:gsLst>
              <a:gs pos="0">
                <a:srgbClr val="FF0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r>
              <a:rPr lang="en-US" sz="1400" b="1" u="sng" dirty="0">
                <a:latin typeface="Arial" panose="020B0604020202020204" pitchFamily="34" charset="0"/>
                <a:cs typeface="Arial" panose="020B0604020202020204" pitchFamily="34" charset="0"/>
              </a:rPr>
              <a:t>Implications and Future Research</a:t>
            </a:r>
          </a:p>
          <a:p>
            <a:pPr algn="ctr"/>
            <a:endParaRPr lang="en-US" sz="1400" b="1" u="sng"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This result has implications for organizational leadership development programs, which should include the development of ethical leadership competencies. Organizational leaders should promote a culture of ethical decision-making and responsible behavior (Northouse, 2021).</a:t>
            </a:r>
          </a:p>
          <a:p>
            <a:pPr marL="285750" indent="-285750" algn="just">
              <a:buFont typeface="Wingdings" panose="05000000000000000000" pitchFamily="2" charset="2"/>
              <a:buChar char="q"/>
            </a:pPr>
            <a:r>
              <a:rPr lang="en-US" sz="1400" dirty="0">
                <a:latin typeface="Arial" panose="020B0604020202020204" pitchFamily="34" charset="0"/>
                <a:cs typeface="Arial" panose="020B0604020202020204" pitchFamily="34" charset="0"/>
              </a:rPr>
              <a:t>Directions for future research could include replicating this study with primary data collected from employees to determine how the behaviors of ethical leaders' impact trust in various organizational settings.</a:t>
            </a:r>
            <a:endParaRPr lang="en-GB" sz="1400"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3711D5C3-0949-D599-DF5D-820BA13598A3}"/>
              </a:ext>
            </a:extLst>
          </p:cNvPr>
          <p:cNvSpPr txBox="1"/>
          <p:nvPr/>
        </p:nvSpPr>
        <p:spPr>
          <a:xfrm>
            <a:off x="4645934" y="7364115"/>
            <a:ext cx="6060704" cy="2123658"/>
          </a:xfrm>
          <a:prstGeom prst="rect">
            <a:avLst/>
          </a:prstGeom>
          <a:gradFill>
            <a:gsLst>
              <a:gs pos="0">
                <a:srgbClr val="FFC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r>
              <a:rPr lang="en-US" sz="1200" b="1" u="sng" dirty="0">
                <a:latin typeface="Arial" panose="020B0604020202020204" pitchFamily="34" charset="0"/>
                <a:cs typeface="Arial" panose="020B0604020202020204" pitchFamily="34" charset="0"/>
              </a:rPr>
              <a:t>Conclusion</a:t>
            </a:r>
          </a:p>
          <a:p>
            <a:pPr algn="ctr"/>
            <a:endParaRPr lang="en-US" sz="1200" b="1" u="sng"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
            </a:pPr>
            <a:r>
              <a:rPr lang="en-US" sz="1200" dirty="0">
                <a:latin typeface="Arial" panose="020B0604020202020204" pitchFamily="34" charset="0"/>
                <a:cs typeface="Arial" panose="020B0604020202020204" pitchFamily="34" charset="0"/>
              </a:rPr>
              <a:t>The study shows that ethical leadership has a significant impact on building employees trust and enhancing interpersonal relationship among organizational members. When the leaders act justly, walk the talk, and are truthful, the more likely employees are to feel a more positive organizational culture and organizational commitment (Northouse, 2021).</a:t>
            </a:r>
          </a:p>
          <a:p>
            <a:pPr marL="171450" indent="-171450" algn="just">
              <a:buFont typeface="Wingdings" panose="05000000000000000000" pitchFamily="2" charset="2"/>
              <a:buChar char="§"/>
            </a:pPr>
            <a:r>
              <a:rPr lang="en-US" sz="1200" dirty="0">
                <a:latin typeface="Arial" panose="020B0604020202020204" pitchFamily="34" charset="0"/>
                <a:cs typeface="Arial" panose="020B0604020202020204" pitchFamily="34" charset="0"/>
              </a:rPr>
              <a:t>Finally, the study implies that the organization should emphasize the importance of practicing ethical leadership as a long-term management plan. By positively motivating their leaders to act ethically, it leads to improved organizational image, employee satisfaction, and organizational sustainability (Brown and Treviño, 2020).</a:t>
            </a:r>
            <a:endParaRPr lang="en-GB" sz="12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E203EA84-A7D7-2C6A-03C1-6DC705EEDEAA}"/>
              </a:ext>
            </a:extLst>
          </p:cNvPr>
          <p:cNvSpPr txBox="1"/>
          <p:nvPr/>
        </p:nvSpPr>
        <p:spPr>
          <a:xfrm>
            <a:off x="10757726" y="6433731"/>
            <a:ext cx="6232209" cy="2923877"/>
          </a:xfrm>
          <a:prstGeom prst="rect">
            <a:avLst/>
          </a:prstGeom>
          <a:gradFill>
            <a:gsLst>
              <a:gs pos="0">
                <a:srgbClr val="00B0F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r>
              <a:rPr lang="en-US" sz="1400" b="1" u="sng" dirty="0">
                <a:latin typeface="Arial" panose="020B0604020202020204" pitchFamily="34" charset="0"/>
                <a:cs typeface="Arial" panose="020B0604020202020204" pitchFamily="34" charset="0"/>
              </a:rPr>
              <a:t>References</a:t>
            </a:r>
          </a:p>
          <a:p>
            <a:pPr algn="ctr"/>
            <a:endParaRPr lang="en-US" sz="1400" b="1" u="sng"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Bandura, A. (1977) </a:t>
            </a:r>
            <a:r>
              <a:rPr lang="en-US" sz="1200" i="1" dirty="0">
                <a:latin typeface="Arial" panose="020B0604020202020204" pitchFamily="34" charset="0"/>
                <a:cs typeface="Arial" panose="020B0604020202020204" pitchFamily="34" charset="0"/>
              </a:rPr>
              <a:t>Social Learning Theory</a:t>
            </a:r>
            <a:r>
              <a:rPr lang="en-US" sz="1200" dirty="0">
                <a:latin typeface="Arial" panose="020B0604020202020204" pitchFamily="34" charset="0"/>
                <a:cs typeface="Arial" panose="020B0604020202020204" pitchFamily="34" charset="0"/>
              </a:rPr>
              <a:t>. Englewood Cliffs, NJ: Prentice Hall.</a:t>
            </a:r>
          </a:p>
          <a:p>
            <a:r>
              <a:rPr lang="en-US" sz="1200" dirty="0">
                <a:latin typeface="Arial" panose="020B0604020202020204" pitchFamily="34" charset="0"/>
                <a:cs typeface="Arial" panose="020B0604020202020204" pitchFamily="34" charset="0"/>
              </a:rPr>
              <a:t>Blau, P. (1964) </a:t>
            </a:r>
            <a:r>
              <a:rPr lang="en-US" sz="1200" i="1" dirty="0">
                <a:latin typeface="Arial" panose="020B0604020202020204" pitchFamily="34" charset="0"/>
                <a:cs typeface="Arial" panose="020B0604020202020204" pitchFamily="34" charset="0"/>
              </a:rPr>
              <a:t>Exchange and Power in Social Life</a:t>
            </a:r>
            <a:r>
              <a:rPr lang="en-US" sz="1200" dirty="0">
                <a:latin typeface="Arial" panose="020B0604020202020204" pitchFamily="34" charset="0"/>
                <a:cs typeface="Arial" panose="020B0604020202020204" pitchFamily="34" charset="0"/>
              </a:rPr>
              <a:t>. New York: Wiley.</a:t>
            </a:r>
          </a:p>
          <a:p>
            <a:r>
              <a:rPr lang="en-US" sz="1200" dirty="0">
                <a:latin typeface="Arial" panose="020B0604020202020204" pitchFamily="34" charset="0"/>
                <a:cs typeface="Arial" panose="020B0604020202020204" pitchFamily="34" charset="0"/>
              </a:rPr>
              <a:t>Brown, M.E. and Treviño, L.K. (2020) </a:t>
            </a:r>
            <a:r>
              <a:rPr lang="en-US" sz="1200" i="1" dirty="0">
                <a:latin typeface="Arial" panose="020B0604020202020204" pitchFamily="34" charset="0"/>
                <a:cs typeface="Arial" panose="020B0604020202020204" pitchFamily="34" charset="0"/>
              </a:rPr>
              <a:t>Ethical Leadership: A Review and Future Directions</a:t>
            </a:r>
            <a:r>
              <a:rPr lang="en-US" sz="1200" dirty="0">
                <a:latin typeface="Arial" panose="020B0604020202020204" pitchFamily="34" charset="0"/>
                <a:cs typeface="Arial" panose="020B0604020202020204" pitchFamily="34" charset="0"/>
              </a:rPr>
              <a:t>. New York: Routledge.</a:t>
            </a:r>
          </a:p>
          <a:p>
            <a:r>
              <a:rPr lang="en-US" sz="1200" dirty="0">
                <a:latin typeface="Arial" panose="020B0604020202020204" pitchFamily="34" charset="0"/>
                <a:cs typeface="Arial" panose="020B0604020202020204" pitchFamily="34" charset="0"/>
              </a:rPr>
              <a:t>Bryman, A. (2016) </a:t>
            </a:r>
            <a:r>
              <a:rPr lang="en-US" sz="1200" i="1" dirty="0">
                <a:latin typeface="Arial" panose="020B0604020202020204" pitchFamily="34" charset="0"/>
                <a:cs typeface="Arial" panose="020B0604020202020204" pitchFamily="34" charset="0"/>
              </a:rPr>
              <a:t>Social Research Methods</a:t>
            </a:r>
            <a:r>
              <a:rPr lang="en-US" sz="1200" dirty="0">
                <a:latin typeface="Arial" panose="020B0604020202020204" pitchFamily="34" charset="0"/>
                <a:cs typeface="Arial" panose="020B0604020202020204" pitchFamily="34" charset="0"/>
              </a:rPr>
              <a:t>. 5th edn. Oxford: Oxford University Press.</a:t>
            </a:r>
          </a:p>
          <a:p>
            <a:r>
              <a:rPr lang="en-US" sz="1200" dirty="0">
                <a:latin typeface="Arial" panose="020B0604020202020204" pitchFamily="34" charset="0"/>
                <a:cs typeface="Arial" panose="020B0604020202020204" pitchFamily="34" charset="0"/>
              </a:rPr>
              <a:t>Mayer, R.C., Davis, J.H. and Schoorman, F.D. (1995) ‘An integrative model of organisational trust’, </a:t>
            </a:r>
            <a:r>
              <a:rPr lang="en-US" sz="1200" i="1" dirty="0">
                <a:latin typeface="Arial" panose="020B0604020202020204" pitchFamily="34" charset="0"/>
                <a:cs typeface="Arial" panose="020B0604020202020204" pitchFamily="34" charset="0"/>
              </a:rPr>
              <a:t>Academy of Management Review</a:t>
            </a:r>
            <a:r>
              <a:rPr lang="en-US" sz="1200" dirty="0">
                <a:latin typeface="Arial" panose="020B0604020202020204" pitchFamily="34" charset="0"/>
                <a:cs typeface="Arial" panose="020B0604020202020204" pitchFamily="34" charset="0"/>
              </a:rPr>
              <a:t>, 20(3), pp. 709–734.</a:t>
            </a:r>
          </a:p>
          <a:p>
            <a:r>
              <a:rPr lang="en-US" sz="1200" dirty="0">
                <a:latin typeface="Arial" panose="020B0604020202020204" pitchFamily="34" charset="0"/>
                <a:cs typeface="Arial" panose="020B0604020202020204" pitchFamily="34" charset="0"/>
              </a:rPr>
              <a:t>Northouse, P.G. (2021) </a:t>
            </a:r>
            <a:r>
              <a:rPr lang="en-US" sz="1200" i="1" dirty="0">
                <a:latin typeface="Arial" panose="020B0604020202020204" pitchFamily="34" charset="0"/>
                <a:cs typeface="Arial" panose="020B0604020202020204" pitchFamily="34" charset="0"/>
              </a:rPr>
              <a:t>Leadership: Theory and Practice</a:t>
            </a:r>
            <a:r>
              <a:rPr lang="en-US" sz="1200" dirty="0">
                <a:latin typeface="Arial" panose="020B0604020202020204" pitchFamily="34" charset="0"/>
                <a:cs typeface="Arial" panose="020B0604020202020204" pitchFamily="34" charset="0"/>
              </a:rPr>
              <a:t>. 9th edn. Thousand Oaks, CA: Sage.</a:t>
            </a:r>
          </a:p>
          <a:p>
            <a:r>
              <a:rPr lang="en-US" sz="1200" dirty="0">
                <a:latin typeface="Arial" panose="020B0604020202020204" pitchFamily="34" charset="0"/>
                <a:cs typeface="Arial" panose="020B0604020202020204" pitchFamily="34" charset="0"/>
              </a:rPr>
              <a:t>Robbins, S.P. and Judge, T.A. (2019) </a:t>
            </a:r>
            <a:r>
              <a:rPr lang="en-US" sz="1200" i="1" dirty="0">
                <a:latin typeface="Arial" panose="020B0604020202020204" pitchFamily="34" charset="0"/>
                <a:cs typeface="Arial" panose="020B0604020202020204" pitchFamily="34" charset="0"/>
              </a:rPr>
              <a:t>Organisational Behavior</a:t>
            </a:r>
            <a:r>
              <a:rPr lang="en-US" sz="1200" dirty="0">
                <a:latin typeface="Arial" panose="020B0604020202020204" pitchFamily="34" charset="0"/>
                <a:cs typeface="Arial" panose="020B0604020202020204" pitchFamily="34" charset="0"/>
              </a:rPr>
              <a:t>. 18th edn. Harlow: Pearson Education.</a:t>
            </a:r>
          </a:p>
          <a:p>
            <a:r>
              <a:rPr lang="en-US" sz="1200" dirty="0">
                <a:latin typeface="Arial" panose="020B0604020202020204" pitchFamily="34" charset="0"/>
                <a:cs typeface="Arial" panose="020B0604020202020204" pitchFamily="34" charset="0"/>
              </a:rPr>
              <a:t>Saunders, M., Lewis, P. and Thornhill, A. (2019) </a:t>
            </a:r>
            <a:r>
              <a:rPr lang="en-US" sz="1200" i="1" dirty="0">
                <a:latin typeface="Arial" panose="020B0604020202020204" pitchFamily="34" charset="0"/>
                <a:cs typeface="Arial" panose="020B0604020202020204" pitchFamily="34" charset="0"/>
              </a:rPr>
              <a:t>Research Methods for Business Students</a:t>
            </a:r>
            <a:r>
              <a:rPr lang="en-US" sz="1200" dirty="0">
                <a:latin typeface="Arial" panose="020B0604020202020204" pitchFamily="34" charset="0"/>
                <a:cs typeface="Arial" panose="020B0604020202020204" pitchFamily="34" charset="0"/>
              </a:rPr>
              <a:t>. 8th edn. Harlow: Pearson Education.</a:t>
            </a:r>
          </a:p>
        </p:txBody>
      </p:sp>
    </p:spTree>
    <p:extLst>
      <p:ext uri="{BB962C8B-B14F-4D97-AF65-F5344CB8AC3E}">
        <p14:creationId xmlns:p14="http://schemas.microsoft.com/office/powerpoint/2010/main" val="551585636"/>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Metropolitan</Template>
  <TotalTime>30</TotalTime>
  <Words>957</Words>
  <Application>Microsoft Office PowerPoint</Application>
  <PresentationFormat>Custom</PresentationFormat>
  <Paragraphs>52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 Light</vt:lpstr>
      <vt:lpstr>Times New Roman</vt:lpstr>
      <vt:lpstr>Wingdings</vt:lpstr>
      <vt:lpstr>Metropolitan</vt:lpstr>
      <vt:lpstr>Exploring the Relationship Between Ethical Leadership Skills and Employee Trust in the Workplace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cp:revision>
  <dcterms:created xsi:type="dcterms:W3CDTF">2026-03-15T09:51:06Z</dcterms:created>
  <dcterms:modified xsi:type="dcterms:W3CDTF">2026-03-15T10:21:21Z</dcterms:modified>
</cp:coreProperties>
</file>