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95" r:id="rId2"/>
    <p:sldId id="297" r:id="rId3"/>
    <p:sldId id="298" r:id="rId4"/>
    <p:sldId id="299" r:id="rId5"/>
    <p:sldId id="301" r:id="rId6"/>
    <p:sldId id="302" r:id="rId7"/>
    <p:sldId id="303" r:id="rId8"/>
    <p:sldId id="300"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F3FFF"/>
    <a:srgbClr val="00000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8" d="100"/>
          <a:sy n="98" d="100"/>
        </p:scale>
        <p:origin x="918" y="39"/>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7B1945-D8FF-43EE-8DB1-CD2DE44DC604}"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3577D-8CFC-4887-BB90-A1BAA8F33212}" type="slidenum">
              <a:rPr lang="en-GB" smtClean="0"/>
              <a:t>‹#›</a:t>
            </a:fld>
            <a:endParaRPr lang="en-GB"/>
          </a:p>
        </p:txBody>
      </p:sp>
    </p:spTree>
    <p:extLst>
      <p:ext uri="{BB962C8B-B14F-4D97-AF65-F5344CB8AC3E}">
        <p14:creationId xmlns:p14="http://schemas.microsoft.com/office/powerpoint/2010/main" val="32405354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a:spcBef>
                <a:spcPct val="0"/>
              </a:spcBef>
            </a:pPr>
            <a:fld id="{92117BC6-E3A7-457F-A74F-B6D7E75C9E37}" type="slidenum">
              <a:rPr lang="en-GB" altLang="en-US" smtClean="0"/>
              <a:pPr>
                <a:spcBef>
                  <a:spcPct val="0"/>
                </a:spcBef>
              </a:pPr>
              <a:t>1</a:t>
            </a:fld>
            <a:endParaRPr lang="en-GB" altLang="en-US" smtClean="0"/>
          </a:p>
        </p:txBody>
      </p:sp>
      <p:sp>
        <p:nvSpPr>
          <p:cNvPr id="4099" name="Rectangle 2"/>
          <p:cNvSpPr>
            <a:spLocks noGrp="1" noRot="1" noChangeAspect="1" noChangeArrowheads="1" noTextEdit="1"/>
          </p:cNvSpPr>
          <p:nvPr>
            <p:ph type="sldImg"/>
          </p:nvPr>
        </p:nvSpPr>
        <p:spPr>
          <a:solidFill>
            <a:srgbClr val="FFFFFF"/>
          </a:solidFill>
          <a:ln/>
        </p:spPr>
      </p:sp>
      <p:sp>
        <p:nvSpPr>
          <p:cNvPr id="410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smtClean="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442673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1/28/2020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1/28/2020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1/28/2020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1/28/2020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1/28/2020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1/28/2020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eaLnBrk="1" hangingPunct="1"/>
            <a:r>
              <a:rPr lang="en-GB" altLang="en-US" smtClean="0"/>
              <a:t>Software Development</a:t>
            </a:r>
          </a:p>
        </p:txBody>
      </p:sp>
      <p:sp>
        <p:nvSpPr>
          <p:cNvPr id="3075" name="Rectangle 3"/>
          <p:cNvSpPr>
            <a:spLocks noGrp="1" noChangeArrowheads="1"/>
          </p:cNvSpPr>
          <p:nvPr>
            <p:ph type="body" idx="1"/>
          </p:nvPr>
        </p:nvSpPr>
        <p:spPr/>
        <p:txBody>
          <a:bodyPr>
            <a:normAutofit lnSpcReduction="10000"/>
          </a:bodyPr>
          <a:lstStyle/>
          <a:p>
            <a:pPr eaLnBrk="1" hangingPunct="1"/>
            <a:r>
              <a:rPr lang="en-GB" altLang="en-US" dirty="0" smtClean="0"/>
              <a:t>Lecture 8b</a:t>
            </a:r>
          </a:p>
          <a:p>
            <a:pPr lvl="1" eaLnBrk="1" hangingPunct="1"/>
            <a:r>
              <a:rPr lang="en-GB" altLang="en-US" dirty="0" smtClean="0"/>
              <a:t>Quick Recap</a:t>
            </a:r>
          </a:p>
          <a:p>
            <a:pPr lvl="2"/>
            <a:r>
              <a:rPr lang="en-GB" altLang="en-US" dirty="0"/>
              <a:t>Functions</a:t>
            </a:r>
          </a:p>
          <a:p>
            <a:pPr lvl="2" eaLnBrk="1" hangingPunct="1"/>
            <a:r>
              <a:rPr lang="en-GB" altLang="en-US" dirty="0" smtClean="0"/>
              <a:t>Arrays</a:t>
            </a:r>
          </a:p>
          <a:p>
            <a:pPr lvl="3"/>
            <a:r>
              <a:rPr lang="en-GB" altLang="en-US" dirty="0" smtClean="0"/>
              <a:t>Multi-dimensional Arrays (Lists of lists)</a:t>
            </a:r>
          </a:p>
          <a:p>
            <a:pPr lvl="2"/>
            <a:r>
              <a:rPr lang="en-GB" altLang="en-US" dirty="0" smtClean="0"/>
              <a:t>Structures</a:t>
            </a:r>
            <a:endParaRPr lang="en-GB" altLang="en-US" dirty="0"/>
          </a:p>
          <a:p>
            <a:pPr lvl="3"/>
            <a:endParaRPr lang="en-GB" altLang="en-US" dirty="0" smtClean="0"/>
          </a:p>
          <a:p>
            <a:pPr lvl="1"/>
            <a:r>
              <a:rPr lang="en-GB" altLang="en-US" dirty="0" smtClean="0"/>
              <a:t>This week</a:t>
            </a:r>
          </a:p>
          <a:p>
            <a:pPr lvl="2"/>
            <a:r>
              <a:rPr lang="en-GB" altLang="en-US" dirty="0" smtClean="0"/>
              <a:t>Refresher </a:t>
            </a:r>
            <a:r>
              <a:rPr lang="en-GB" altLang="en-US" dirty="0" smtClean="0"/>
              <a:t>Exercises</a:t>
            </a:r>
          </a:p>
          <a:p>
            <a:pPr lvl="2"/>
            <a:r>
              <a:rPr lang="en-GB" altLang="en-US" smtClean="0"/>
              <a:t>Smoothing Animation</a:t>
            </a:r>
            <a:endParaRPr lang="en-GB" altLang="en-US" dirty="0" smtClean="0"/>
          </a:p>
        </p:txBody>
      </p:sp>
      <p:sp>
        <p:nvSpPr>
          <p:cNvPr id="3076" name="Rectangle 4"/>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077" name="Rectangle 5"/>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extLst>
      <p:ext uri="{BB962C8B-B14F-4D97-AF65-F5344CB8AC3E}">
        <p14:creationId xmlns:p14="http://schemas.microsoft.com/office/powerpoint/2010/main" val="249388257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Exercises</a:t>
            </a:r>
            <a:endParaRPr lang="en-GB" dirty="0"/>
          </a:p>
        </p:txBody>
      </p:sp>
      <p:sp>
        <p:nvSpPr>
          <p:cNvPr id="3" name="Subtitle 2"/>
          <p:cNvSpPr>
            <a:spLocks noGrp="1"/>
          </p:cNvSpPr>
          <p:nvPr>
            <p:ph type="subTitle" idx="1"/>
          </p:nvPr>
        </p:nvSpPr>
        <p:spPr>
          <a:xfrm>
            <a:off x="685800" y="1600200"/>
            <a:ext cx="7848600" cy="4495800"/>
          </a:xfrm>
        </p:spPr>
        <p:txBody>
          <a:bodyPr>
            <a:normAutofit lnSpcReduction="10000"/>
          </a:bodyPr>
          <a:lstStyle/>
          <a:p>
            <a:pPr marL="457200" indent="-457200" algn="l">
              <a:buFont typeface="Arial" panose="020B0604020202020204" pitchFamily="34" charset="0"/>
              <a:buChar char="•"/>
            </a:pPr>
            <a:r>
              <a:rPr lang="en-GB" sz="2400" dirty="0" smtClean="0">
                <a:solidFill>
                  <a:schemeClr val="tx1"/>
                </a:solidFill>
              </a:rPr>
              <a:t>Write a function that accepts an array containing two integers and a scalar value. Use the scalar value to scale the values stored in the array before printing out both values to the console.</a:t>
            </a:r>
          </a:p>
          <a:p>
            <a:pPr marL="457200" indent="-457200" algn="l">
              <a:buFont typeface="Arial" panose="020B0604020202020204" pitchFamily="34" charset="0"/>
              <a:buChar char="•"/>
            </a:pPr>
            <a:endParaRPr lang="en-GB" sz="2400" dirty="0">
              <a:solidFill>
                <a:schemeClr val="tx1"/>
              </a:solidFill>
            </a:endParaRPr>
          </a:p>
          <a:p>
            <a:pPr marL="457200" indent="-457200" algn="l">
              <a:buFont typeface="Arial" panose="020B0604020202020204" pitchFamily="34" charset="0"/>
              <a:buChar char="•"/>
            </a:pPr>
            <a:r>
              <a:rPr lang="en-GB" sz="2400" dirty="0" smtClean="0">
                <a:solidFill>
                  <a:schemeClr val="tx1"/>
                </a:solidFill>
              </a:rPr>
              <a:t>Write a function to sort the values within the array based on the size of each value. Pass an additional flag as an argument to the function to identify if the sorting of the values should be from small to large, or large to small.</a:t>
            </a:r>
          </a:p>
          <a:p>
            <a:pPr marL="457200" indent="-457200" algn="l">
              <a:buFont typeface="Arial" panose="020B0604020202020204" pitchFamily="34" charset="0"/>
              <a:buChar char="•"/>
            </a:pPr>
            <a:endParaRPr lang="en-GB" sz="2400" dirty="0">
              <a:solidFill>
                <a:schemeClr val="tx1"/>
              </a:solidFill>
            </a:endParaRPr>
          </a:p>
          <a:p>
            <a:pPr marL="457200" indent="-457200" algn="l">
              <a:buFont typeface="Arial" panose="020B0604020202020204" pitchFamily="34" charset="0"/>
              <a:buChar char="•"/>
            </a:pPr>
            <a:r>
              <a:rPr lang="en-GB" sz="2400" dirty="0" smtClean="0">
                <a:solidFill>
                  <a:schemeClr val="tx1"/>
                </a:solidFill>
              </a:rPr>
              <a:t>Extend your previous implementation to allow for the sorting of larger </a:t>
            </a:r>
            <a:r>
              <a:rPr lang="en-GB" sz="2400" dirty="0" smtClean="0">
                <a:solidFill>
                  <a:schemeClr val="tx1"/>
                </a:solidFill>
              </a:rPr>
              <a:t>arrays</a:t>
            </a:r>
            <a:endParaRPr lang="en-GB" sz="2400" dirty="0" smtClean="0">
              <a:solidFill>
                <a:schemeClr val="tx1"/>
              </a:solidFill>
            </a:endParaRPr>
          </a:p>
          <a:p>
            <a:pPr lvl="1" algn="l"/>
            <a:endParaRPr lang="en-GB" sz="2000" dirty="0" smtClean="0">
              <a:solidFill>
                <a:schemeClr val="tx1"/>
              </a:solidFill>
            </a:endParaRPr>
          </a:p>
        </p:txBody>
      </p:sp>
    </p:spTree>
    <p:extLst>
      <p:ext uri="{BB962C8B-B14F-4D97-AF65-F5344CB8AC3E}">
        <p14:creationId xmlns:p14="http://schemas.microsoft.com/office/powerpoint/2010/main" val="3296634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Exercises</a:t>
            </a:r>
            <a:endParaRPr lang="en-GB" dirty="0"/>
          </a:p>
        </p:txBody>
      </p:sp>
      <p:sp>
        <p:nvSpPr>
          <p:cNvPr id="3" name="Subtitle 2"/>
          <p:cNvSpPr>
            <a:spLocks noGrp="1"/>
          </p:cNvSpPr>
          <p:nvPr>
            <p:ph type="subTitle" idx="1"/>
          </p:nvPr>
        </p:nvSpPr>
        <p:spPr>
          <a:xfrm>
            <a:off x="685800" y="1600200"/>
            <a:ext cx="7848600" cy="4495800"/>
          </a:xfrm>
        </p:spPr>
        <p:txBody>
          <a:bodyPr>
            <a:normAutofit/>
          </a:bodyPr>
          <a:lstStyle/>
          <a:p>
            <a:pPr marL="457200" indent="-457200" algn="l">
              <a:buFont typeface="Arial" panose="020B0604020202020204" pitchFamily="34" charset="0"/>
              <a:buChar char="•"/>
            </a:pPr>
            <a:r>
              <a:rPr lang="en-GB" sz="2400" dirty="0" smtClean="0">
                <a:solidFill>
                  <a:schemeClr val="tx1"/>
                </a:solidFill>
              </a:rPr>
              <a:t>Write </a:t>
            </a:r>
            <a:r>
              <a:rPr lang="en-GB" sz="2400" dirty="0" smtClean="0">
                <a:solidFill>
                  <a:schemeClr val="tx1"/>
                </a:solidFill>
              </a:rPr>
              <a:t>a function to control the animation of a moving object. </a:t>
            </a:r>
          </a:p>
          <a:p>
            <a:pPr marL="914400" lvl="1" indent="-457200" algn="l">
              <a:buFont typeface="Arial" panose="020B0604020202020204" pitchFamily="34" charset="0"/>
              <a:buChar char="•"/>
            </a:pPr>
            <a:r>
              <a:rPr lang="en-GB" sz="2000" dirty="0" smtClean="0">
                <a:solidFill>
                  <a:schemeClr val="tx1"/>
                </a:solidFill>
              </a:rPr>
              <a:t>The object should be represented using a 3D coordinate (</a:t>
            </a:r>
            <a:r>
              <a:rPr lang="en-GB" sz="2000" dirty="0" err="1" smtClean="0">
                <a:solidFill>
                  <a:schemeClr val="tx1"/>
                </a:solidFill>
              </a:rPr>
              <a:t>x,y,z</a:t>
            </a:r>
            <a:r>
              <a:rPr lang="en-GB" sz="2000" dirty="0" smtClean="0">
                <a:solidFill>
                  <a:schemeClr val="tx1"/>
                </a:solidFill>
              </a:rPr>
              <a:t>) position. </a:t>
            </a:r>
          </a:p>
          <a:p>
            <a:pPr marL="914400" lvl="1" indent="-457200" algn="l">
              <a:buFont typeface="Arial" panose="020B0604020202020204" pitchFamily="34" charset="0"/>
              <a:buChar char="•"/>
            </a:pPr>
            <a:r>
              <a:rPr lang="en-GB" sz="2000" dirty="0" smtClean="0">
                <a:solidFill>
                  <a:schemeClr val="tx1"/>
                </a:solidFill>
              </a:rPr>
              <a:t>Add a constant velocity (</a:t>
            </a:r>
            <a:r>
              <a:rPr lang="en-GB" sz="2000" dirty="0" err="1" smtClean="0">
                <a:solidFill>
                  <a:schemeClr val="tx1"/>
                </a:solidFill>
              </a:rPr>
              <a:t>x,y,z</a:t>
            </a:r>
            <a:r>
              <a:rPr lang="en-GB" sz="2000" dirty="0" smtClean="0">
                <a:solidFill>
                  <a:schemeClr val="tx1"/>
                </a:solidFill>
              </a:rPr>
              <a:t>) to the objects coordinates every frame to create the </a:t>
            </a:r>
            <a:r>
              <a:rPr lang="en-GB" sz="2000" dirty="0" smtClean="0">
                <a:solidFill>
                  <a:schemeClr val="tx1"/>
                </a:solidFill>
              </a:rPr>
              <a:t>motion</a:t>
            </a:r>
          </a:p>
        </p:txBody>
      </p:sp>
    </p:spTree>
    <p:extLst>
      <p:ext uri="{BB962C8B-B14F-4D97-AF65-F5344CB8AC3E}">
        <p14:creationId xmlns:p14="http://schemas.microsoft.com/office/powerpoint/2010/main" val="2693578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Smooth Animation</a:t>
            </a:r>
            <a:endParaRPr lang="en-GB" dirty="0"/>
          </a:p>
        </p:txBody>
      </p:sp>
      <p:sp>
        <p:nvSpPr>
          <p:cNvPr id="3" name="Subtitle 2"/>
          <p:cNvSpPr>
            <a:spLocks noGrp="1"/>
          </p:cNvSpPr>
          <p:nvPr>
            <p:ph type="subTitle" idx="1"/>
          </p:nvPr>
        </p:nvSpPr>
        <p:spPr>
          <a:xfrm>
            <a:off x="685800" y="1600200"/>
            <a:ext cx="7848600" cy="4495800"/>
          </a:xfrm>
        </p:spPr>
        <p:txBody>
          <a:bodyPr>
            <a:normAutofit lnSpcReduction="10000"/>
          </a:bodyPr>
          <a:lstStyle/>
          <a:p>
            <a:pPr marL="342900" indent="-342900" algn="l">
              <a:buFont typeface="Arial" panose="020B0604020202020204" pitchFamily="34" charset="0"/>
              <a:buChar char="•"/>
            </a:pPr>
            <a:r>
              <a:rPr lang="en-GB" sz="2400" dirty="0" smtClean="0">
                <a:solidFill>
                  <a:schemeClr val="tx1"/>
                </a:solidFill>
              </a:rPr>
              <a:t>Adding a constant velocity to an object can result in the appearance of non-smooth animations. </a:t>
            </a:r>
          </a:p>
          <a:p>
            <a:pPr algn="l"/>
            <a:endParaRPr lang="en-GB" sz="2400" dirty="0" smtClean="0">
              <a:solidFill>
                <a:schemeClr val="tx1"/>
              </a:solidFill>
            </a:endParaRPr>
          </a:p>
          <a:p>
            <a:pPr marL="342900" indent="-342900" algn="l">
              <a:buFont typeface="Arial" panose="020B0604020202020204" pitchFamily="34" charset="0"/>
              <a:buChar char="•"/>
            </a:pPr>
            <a:r>
              <a:rPr lang="en-GB" sz="2400" dirty="0" smtClean="0">
                <a:solidFill>
                  <a:schemeClr val="tx1"/>
                </a:solidFill>
              </a:rPr>
              <a:t>This is because the number of </a:t>
            </a:r>
            <a:r>
              <a:rPr lang="en-GB" sz="2400" dirty="0" smtClean="0">
                <a:solidFill>
                  <a:schemeClr val="tx1"/>
                </a:solidFill>
              </a:rPr>
              <a:t>milliseconds </a:t>
            </a:r>
            <a:r>
              <a:rPr lang="en-GB" sz="2400" dirty="0" smtClean="0">
                <a:solidFill>
                  <a:schemeClr val="tx1"/>
                </a:solidFill>
              </a:rPr>
              <a:t>that elapse between the rendering of frames is based on the amount of work the system needs to do. </a:t>
            </a:r>
            <a:endParaRPr lang="en-GB" sz="2400" dirty="0" smtClean="0">
              <a:solidFill>
                <a:schemeClr val="tx1"/>
              </a:solidFill>
            </a:endParaRPr>
          </a:p>
          <a:p>
            <a:pPr marL="800100" lvl="1" indent="-342900" algn="l">
              <a:buFont typeface="Arial" panose="020B0604020202020204" pitchFamily="34" charset="0"/>
              <a:buChar char="•"/>
            </a:pPr>
            <a:r>
              <a:rPr lang="en-GB" sz="2000" dirty="0" smtClean="0">
                <a:solidFill>
                  <a:schemeClr val="tx1"/>
                </a:solidFill>
              </a:rPr>
              <a:t>NB&gt; There are 1000 milliseconds per second</a:t>
            </a:r>
            <a:endParaRPr lang="en-GB" sz="2000" dirty="0" smtClean="0">
              <a:solidFill>
                <a:schemeClr val="tx1"/>
              </a:solidFill>
            </a:endParaRPr>
          </a:p>
          <a:p>
            <a:pPr algn="l"/>
            <a:endParaRPr lang="en-GB" sz="2400" dirty="0" smtClean="0">
              <a:solidFill>
                <a:schemeClr val="tx1"/>
              </a:solidFill>
            </a:endParaRPr>
          </a:p>
          <a:p>
            <a:pPr marL="342900" indent="-342900" algn="l">
              <a:buFont typeface="Arial" panose="020B0604020202020204" pitchFamily="34" charset="0"/>
              <a:buChar char="•"/>
            </a:pPr>
            <a:r>
              <a:rPr lang="en-GB" sz="2400" dirty="0" smtClean="0">
                <a:solidFill>
                  <a:schemeClr val="tx1"/>
                </a:solidFill>
              </a:rPr>
              <a:t>It is therefore necessary to smooth out the velocity added to moving objects – based on the actual number of </a:t>
            </a:r>
            <a:r>
              <a:rPr lang="en-GB" sz="2400" dirty="0" smtClean="0">
                <a:solidFill>
                  <a:schemeClr val="tx1"/>
                </a:solidFill>
              </a:rPr>
              <a:t>milliseconds </a:t>
            </a:r>
            <a:r>
              <a:rPr lang="en-GB" sz="2400" dirty="0" smtClean="0">
                <a:solidFill>
                  <a:schemeClr val="tx1"/>
                </a:solidFill>
              </a:rPr>
              <a:t>that have </a:t>
            </a:r>
            <a:r>
              <a:rPr lang="en-GB" sz="2400" dirty="0" smtClean="0">
                <a:solidFill>
                  <a:schemeClr val="tx1"/>
                </a:solidFill>
              </a:rPr>
              <a:t>elapsed since the last time we updated the objects</a:t>
            </a:r>
            <a:endParaRPr lang="en-GB" sz="2400" dirty="0" smtClean="0">
              <a:solidFill>
                <a:schemeClr val="tx1"/>
              </a:solidFill>
            </a:endParaRPr>
          </a:p>
          <a:p>
            <a:pPr algn="l"/>
            <a:endParaRPr lang="en-GB" sz="2400" dirty="0">
              <a:solidFill>
                <a:schemeClr val="tx1"/>
              </a:solidFill>
            </a:endParaRPr>
          </a:p>
          <a:p>
            <a:pPr algn="l"/>
            <a:endParaRPr lang="en-GB" sz="2400" dirty="0" smtClean="0">
              <a:solidFill>
                <a:schemeClr val="tx1"/>
              </a:solidFill>
            </a:endParaRPr>
          </a:p>
        </p:txBody>
      </p:sp>
    </p:spTree>
    <p:extLst>
      <p:ext uri="{BB962C8B-B14F-4D97-AF65-F5344CB8AC3E}">
        <p14:creationId xmlns:p14="http://schemas.microsoft.com/office/powerpoint/2010/main" val="14661097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Smooth Animation</a:t>
            </a:r>
            <a:endParaRPr lang="en-GB" dirty="0"/>
          </a:p>
        </p:txBody>
      </p:sp>
      <mc:AlternateContent xmlns:mc="http://schemas.openxmlformats.org/markup-compatibility/2006">
        <mc:Choice xmlns:a14="http://schemas.microsoft.com/office/drawing/2010/main" Requires="a14">
          <p:sp>
            <p:nvSpPr>
              <p:cNvPr id="3" name="Subtitle 2"/>
              <p:cNvSpPr>
                <a:spLocks noGrp="1"/>
              </p:cNvSpPr>
              <p:nvPr>
                <p:ph type="subTitle" idx="1"/>
              </p:nvPr>
            </p:nvSpPr>
            <p:spPr>
              <a:xfrm>
                <a:off x="685800" y="1600200"/>
                <a:ext cx="7848600" cy="4495800"/>
              </a:xfrm>
            </p:spPr>
            <p:txBody>
              <a:bodyPr>
                <a:normAutofit lnSpcReduction="10000"/>
              </a:bodyPr>
              <a:lstStyle/>
              <a:p>
                <a:pPr marL="342900" indent="-342900" algn="l">
                  <a:buFont typeface="Arial" panose="020B0604020202020204" pitchFamily="34" charset="0"/>
                  <a:buChar char="•"/>
                </a:pPr>
                <a:r>
                  <a:rPr lang="en-GB" sz="2400" dirty="0" smtClean="0">
                    <a:solidFill>
                      <a:schemeClr val="tx1"/>
                    </a:solidFill>
                  </a:rPr>
                  <a:t>If </a:t>
                </a:r>
                <a:r>
                  <a:rPr lang="en-GB" sz="2400" dirty="0" smtClean="0">
                    <a:solidFill>
                      <a:schemeClr val="tx1"/>
                    </a:solidFill>
                  </a:rPr>
                  <a:t>we want </a:t>
                </a:r>
                <a:r>
                  <a:rPr lang="en-GB" sz="2400" dirty="0" smtClean="0">
                    <a:solidFill>
                      <a:schemeClr val="tx1"/>
                    </a:solidFill>
                  </a:rPr>
                  <a:t>our animation to </a:t>
                </a:r>
                <a:r>
                  <a:rPr lang="en-GB" sz="2400" dirty="0" smtClean="0">
                    <a:solidFill>
                      <a:schemeClr val="tx1"/>
                    </a:solidFill>
                  </a:rPr>
                  <a:t>run at 60 frame per second, the number of </a:t>
                </a:r>
                <a:r>
                  <a:rPr lang="en-GB" sz="2400" dirty="0" smtClean="0">
                    <a:solidFill>
                      <a:schemeClr val="tx1"/>
                    </a:solidFill>
                  </a:rPr>
                  <a:t>ticks (milliseconds) </a:t>
                </a:r>
                <a:r>
                  <a:rPr lang="en-GB" sz="2400" dirty="0" smtClean="0">
                    <a:solidFill>
                      <a:schemeClr val="tx1"/>
                    </a:solidFill>
                  </a:rPr>
                  <a:t>per frame would be calculated as follows</a:t>
                </a:r>
                <a:r>
                  <a:rPr lang="en-GB" sz="2400" dirty="0" smtClean="0">
                    <a:solidFill>
                      <a:schemeClr val="tx1"/>
                    </a:solidFill>
                  </a:rPr>
                  <a:t>:</a:t>
                </a:r>
                <a:endParaRPr lang="en-GB" sz="2000" dirty="0" smtClean="0">
                  <a:solidFill>
                    <a:schemeClr val="tx1"/>
                  </a:solidFill>
                </a:endParaRPr>
              </a:p>
              <a:p>
                <a:pPr marL="342900" indent="-342900" algn="l">
                  <a:buFont typeface="Arial" panose="020B0604020202020204" pitchFamily="34" charset="0"/>
                  <a:buChar char="•"/>
                </a:pPr>
                <a:endParaRPr lang="en-GB" sz="2400" dirty="0" smtClean="0">
                  <a:solidFill>
                    <a:schemeClr val="tx1"/>
                  </a:solidFill>
                </a:endParaRPr>
              </a:p>
              <a:p>
                <a:pPr/>
                <a14:m>
                  <m:oMathPara xmlns:m="http://schemas.openxmlformats.org/officeDocument/2006/math">
                    <m:oMathParaPr>
                      <m:jc m:val="centerGroup"/>
                    </m:oMathParaPr>
                    <m:oMath xmlns:m="http://schemas.openxmlformats.org/officeDocument/2006/math">
                      <m:r>
                        <a:rPr lang="en-GB" sz="1800" b="0" i="1" smtClean="0">
                          <a:solidFill>
                            <a:schemeClr val="tx1"/>
                          </a:solidFill>
                          <a:latin typeface="Cambria Math" panose="02040503050406030204" pitchFamily="18" charset="0"/>
                        </a:rPr>
                        <m:t>𝑡𝑖𝑐𝑘𝑠𝑃𝑒𝑟𝐹𝑟𝑎𝑚𝑒</m:t>
                      </m:r>
                      <m:r>
                        <a:rPr lang="en-GB" sz="1800" b="0" i="1" smtClean="0">
                          <a:solidFill>
                            <a:schemeClr val="tx1"/>
                          </a:solidFill>
                          <a:latin typeface="Cambria Math" panose="02040503050406030204" pitchFamily="18" charset="0"/>
                        </a:rPr>
                        <m:t>=</m:t>
                      </m:r>
                      <m:f>
                        <m:fPr>
                          <m:ctrlPr>
                            <a:rPr lang="en-GB" sz="1800" b="0" i="1" smtClean="0">
                              <a:solidFill>
                                <a:schemeClr val="tx1"/>
                              </a:solidFill>
                              <a:latin typeface="Cambria Math" panose="02040503050406030204" pitchFamily="18" charset="0"/>
                            </a:rPr>
                          </m:ctrlPr>
                        </m:fPr>
                        <m:num>
                          <m:r>
                            <a:rPr lang="en-GB" sz="1800" b="0" i="1" smtClean="0">
                              <a:solidFill>
                                <a:schemeClr val="tx1"/>
                              </a:solidFill>
                              <a:latin typeface="Cambria Math" panose="02040503050406030204" pitchFamily="18" charset="0"/>
                            </a:rPr>
                            <m:t>60</m:t>
                          </m:r>
                        </m:num>
                        <m:den>
                          <m:r>
                            <a:rPr lang="en-GB" sz="1800" b="0" i="1" smtClean="0">
                              <a:solidFill>
                                <a:schemeClr val="tx1"/>
                              </a:solidFill>
                              <a:latin typeface="Cambria Math" panose="02040503050406030204" pitchFamily="18" charset="0"/>
                            </a:rPr>
                            <m:t>1000</m:t>
                          </m:r>
                        </m:den>
                      </m:f>
                      <m:r>
                        <a:rPr lang="en-GB" sz="1800" b="0" i="1" smtClean="0">
                          <a:solidFill>
                            <a:schemeClr val="tx1"/>
                          </a:solidFill>
                          <a:latin typeface="Cambria Math" panose="02040503050406030204" pitchFamily="18" charset="0"/>
                        </a:rPr>
                        <m:t>=16.666</m:t>
                      </m:r>
                    </m:oMath>
                  </m:oMathPara>
                </a14:m>
                <a:endParaRPr lang="en-GB" sz="1800" dirty="0" smtClean="0">
                  <a:solidFill>
                    <a:schemeClr val="tx1"/>
                  </a:solidFill>
                </a:endParaRPr>
              </a:p>
              <a:p>
                <a:endParaRPr lang="en-GB" sz="2400" dirty="0">
                  <a:solidFill>
                    <a:schemeClr val="tx1"/>
                  </a:solidFill>
                </a:endParaRPr>
              </a:p>
              <a:p>
                <a:pPr marL="342900" indent="-342900" algn="l">
                  <a:buFont typeface="Arial" panose="020B0604020202020204" pitchFamily="34" charset="0"/>
                  <a:buChar char="•"/>
                </a:pPr>
                <a:endParaRPr lang="en-GB" sz="2400" dirty="0" smtClean="0">
                  <a:solidFill>
                    <a:schemeClr val="tx1"/>
                  </a:solidFill>
                </a:endParaRPr>
              </a:p>
              <a:p>
                <a:pPr marL="342900" indent="-342900" algn="l">
                  <a:buFont typeface="Arial" panose="020B0604020202020204" pitchFamily="34" charset="0"/>
                  <a:buChar char="•"/>
                </a:pPr>
                <a:r>
                  <a:rPr lang="en-GB" sz="2400" dirty="0" smtClean="0">
                    <a:solidFill>
                      <a:schemeClr val="tx1"/>
                    </a:solidFill>
                  </a:rPr>
                  <a:t>Calculating the number of ticks that have elapsed since the last frame:</a:t>
                </a:r>
              </a:p>
              <a:p>
                <a:pPr algn="l"/>
                <a:endParaRPr lang="en-GB" sz="2400" b="0" i="1" dirty="0" smtClean="0">
                  <a:solidFill>
                    <a:schemeClr val="tx1"/>
                  </a:solidFill>
                  <a:latin typeface="Cambria Math" panose="02040503050406030204" pitchFamily="18" charset="0"/>
                </a:endParaRPr>
              </a:p>
              <a:p>
                <a:pPr algn="l"/>
                <a14:m>
                  <m:oMathPara xmlns:m="http://schemas.openxmlformats.org/officeDocument/2006/math">
                    <m:oMathParaPr>
                      <m:jc m:val="centerGroup"/>
                    </m:oMathParaPr>
                    <m:oMath xmlns:m="http://schemas.openxmlformats.org/officeDocument/2006/math">
                      <m:r>
                        <a:rPr lang="en-GB" sz="1800" b="0" i="1" smtClean="0">
                          <a:solidFill>
                            <a:schemeClr val="tx1"/>
                          </a:solidFill>
                          <a:latin typeface="Cambria Math" panose="02040503050406030204" pitchFamily="18" charset="0"/>
                        </a:rPr>
                        <m:t>𝑛𝑢𝑚𝑇𝑖𝑐𝑘𝑠𝐿𝑎𝑝𝑠𝑒𝑑</m:t>
                      </m:r>
                      <m:r>
                        <a:rPr lang="en-GB" sz="1800" b="0" i="1" smtClean="0">
                          <a:solidFill>
                            <a:schemeClr val="tx1"/>
                          </a:solidFill>
                          <a:latin typeface="Cambria Math" panose="02040503050406030204" pitchFamily="18" charset="0"/>
                        </a:rPr>
                        <m:t>=</m:t>
                      </m:r>
                      <m:r>
                        <a:rPr lang="en-GB" sz="1800" b="0" i="1" smtClean="0">
                          <a:solidFill>
                            <a:schemeClr val="tx1"/>
                          </a:solidFill>
                          <a:latin typeface="Cambria Math" panose="02040503050406030204" pitchFamily="18" charset="0"/>
                        </a:rPr>
                        <m:t>𝑐𝑢𝑟𝑟𝑒𝑛𝑡𝑇𝑖𝑐𝑘𝐶𝑜𝑢𝑛𝑡</m:t>
                      </m:r>
                      <m:r>
                        <a:rPr lang="en-GB" sz="1800" b="0" i="1" smtClean="0">
                          <a:solidFill>
                            <a:schemeClr val="tx1"/>
                          </a:solidFill>
                          <a:latin typeface="Cambria Math" panose="02040503050406030204" pitchFamily="18" charset="0"/>
                        </a:rPr>
                        <m:t>−</m:t>
                      </m:r>
                      <m:r>
                        <a:rPr lang="en-GB" sz="1800" b="0" i="1" smtClean="0">
                          <a:solidFill>
                            <a:schemeClr val="tx1"/>
                          </a:solidFill>
                          <a:latin typeface="Cambria Math" panose="02040503050406030204" pitchFamily="18" charset="0"/>
                        </a:rPr>
                        <m:t>𝑙𝑎𝑠𝑡𝑇𝑖𝑐𝑘𝐶𝑜𝑢𝑛𝑡</m:t>
                      </m:r>
                    </m:oMath>
                  </m:oMathPara>
                </a14:m>
                <a:endParaRPr lang="en-GB" sz="1800" dirty="0" smtClean="0">
                  <a:solidFill>
                    <a:schemeClr val="tx1"/>
                  </a:solidFill>
                </a:endParaRPr>
              </a:p>
              <a:p>
                <a:pPr algn="l"/>
                <a:endParaRPr lang="en-GB" sz="2400" dirty="0" smtClean="0">
                  <a:solidFill>
                    <a:schemeClr val="tx1"/>
                  </a:solidFill>
                </a:endParaRPr>
              </a:p>
            </p:txBody>
          </p:sp>
        </mc:Choice>
        <mc:Fallback>
          <p:sp>
            <p:nvSpPr>
              <p:cNvPr id="3" name="Subtitle 2"/>
              <p:cNvSpPr>
                <a:spLocks noGrp="1" noRot="1" noChangeAspect="1" noMove="1" noResize="1" noEditPoints="1" noAdjustHandles="1" noChangeArrowheads="1" noChangeShapeType="1" noTextEdit="1"/>
              </p:cNvSpPr>
              <p:nvPr>
                <p:ph type="subTitle" idx="1"/>
              </p:nvPr>
            </p:nvSpPr>
            <p:spPr>
              <a:xfrm>
                <a:off x="685800" y="1600200"/>
                <a:ext cx="7848600" cy="4495800"/>
              </a:xfrm>
              <a:blipFill>
                <a:blip r:embed="rId2"/>
                <a:stretch>
                  <a:fillRect l="-1088" t="-1900" r="-1399"/>
                </a:stretch>
              </a:blipFill>
            </p:spPr>
            <p:txBody>
              <a:bodyPr/>
              <a:lstStyle/>
              <a:p>
                <a:r>
                  <a:rPr lang="en-GB">
                    <a:noFill/>
                  </a:rPr>
                  <a:t> </a:t>
                </a:r>
              </a:p>
            </p:txBody>
          </p:sp>
        </mc:Fallback>
      </mc:AlternateContent>
    </p:spTree>
    <p:extLst>
      <p:ext uri="{BB962C8B-B14F-4D97-AF65-F5344CB8AC3E}">
        <p14:creationId xmlns:p14="http://schemas.microsoft.com/office/powerpoint/2010/main" val="568005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Putting this all together..</a:t>
            </a:r>
            <a:endParaRPr lang="en-GB" dirty="0"/>
          </a:p>
        </p:txBody>
      </p:sp>
      <mc:AlternateContent xmlns:mc="http://schemas.openxmlformats.org/markup-compatibility/2006">
        <mc:Choice xmlns:a14="http://schemas.microsoft.com/office/drawing/2010/main" Requires="a14">
          <p:sp>
            <p:nvSpPr>
              <p:cNvPr id="3" name="Subtitle 2"/>
              <p:cNvSpPr>
                <a:spLocks noGrp="1"/>
              </p:cNvSpPr>
              <p:nvPr>
                <p:ph type="subTitle" idx="1"/>
              </p:nvPr>
            </p:nvSpPr>
            <p:spPr>
              <a:xfrm>
                <a:off x="685800" y="1600200"/>
                <a:ext cx="7848600" cy="4495800"/>
              </a:xfrm>
            </p:spPr>
            <p:txBody>
              <a:bodyPr>
                <a:normAutofit/>
              </a:bodyPr>
              <a:lstStyle/>
              <a:p>
                <a:pPr marL="342900" indent="-342900" algn="l">
                  <a:buFont typeface="Arial" panose="020B0604020202020204" pitchFamily="34" charset="0"/>
                  <a:buChar char="•"/>
                </a:pPr>
                <a:r>
                  <a:rPr lang="en-GB" sz="2400" dirty="0" smtClean="0">
                    <a:solidFill>
                      <a:schemeClr val="tx1"/>
                    </a:solidFill>
                  </a:rPr>
                  <a:t>We can use the number of ticks that have elapsed since the last time we rendered the image to more accurately determine the amount of movement required this frame</a:t>
                </a:r>
              </a:p>
              <a:p>
                <a:pPr marL="342900" indent="-342900" algn="l">
                  <a:buFont typeface="Arial" panose="020B0604020202020204" pitchFamily="34" charset="0"/>
                  <a:buChar char="•"/>
                </a:pPr>
                <a:endParaRPr lang="en-GB" sz="2400" dirty="0">
                  <a:solidFill>
                    <a:schemeClr val="tx1"/>
                  </a:solidFill>
                </a:endParaRPr>
              </a:p>
              <a:p>
                <a14:m>
                  <m:oMath xmlns:m="http://schemas.openxmlformats.org/officeDocument/2006/math">
                    <m:sSub>
                      <m:sSubPr>
                        <m:ctrlPr>
                          <a:rPr lang="en-GB" sz="2400" b="0" i="1" smtClean="0">
                            <a:solidFill>
                              <a:schemeClr val="tx1"/>
                            </a:solidFill>
                            <a:latin typeface="Cambria Math" panose="02040503050406030204" pitchFamily="18" charset="0"/>
                          </a:rPr>
                        </m:ctrlPr>
                      </m:sSubPr>
                      <m:e>
                        <m:r>
                          <a:rPr lang="en-GB" sz="2400" b="0" i="1" smtClean="0">
                            <a:solidFill>
                              <a:schemeClr val="tx1"/>
                            </a:solidFill>
                            <a:latin typeface="Cambria Math" panose="02040503050406030204" pitchFamily="18" charset="0"/>
                          </a:rPr>
                          <m:t>𝑜𝑏𝑗𝑒𝑐𝑡</m:t>
                        </m:r>
                      </m:e>
                      <m:sub>
                        <m:r>
                          <a:rPr lang="en-GB" sz="2400" b="0" i="1" smtClean="0">
                            <a:solidFill>
                              <a:schemeClr val="tx1"/>
                            </a:solidFill>
                            <a:latin typeface="Cambria Math" panose="02040503050406030204" pitchFamily="18" charset="0"/>
                          </a:rPr>
                          <m:t>𝑥</m:t>
                        </m:r>
                      </m:sub>
                    </m:sSub>
                  </m:oMath>
                </a14:m>
                <a:r>
                  <a:rPr lang="en-GB" sz="2400" i="1" dirty="0" smtClean="0">
                    <a:solidFill>
                      <a:schemeClr val="tx1"/>
                    </a:solidFill>
                  </a:rPr>
                  <a:t>=</a:t>
                </a:r>
                <a14:m>
                  <m:oMath xmlns:m="http://schemas.openxmlformats.org/officeDocument/2006/math">
                    <m:sSub>
                      <m:sSubPr>
                        <m:ctrlPr>
                          <a:rPr lang="en-GB" sz="2400" i="1">
                            <a:solidFill>
                              <a:schemeClr val="tx1"/>
                            </a:solidFill>
                            <a:latin typeface="Cambria Math" panose="02040503050406030204" pitchFamily="18" charset="0"/>
                          </a:rPr>
                        </m:ctrlPr>
                      </m:sSubPr>
                      <m:e>
                        <m:r>
                          <a:rPr lang="en-GB" sz="2400" i="1">
                            <a:solidFill>
                              <a:schemeClr val="tx1"/>
                            </a:solidFill>
                            <a:latin typeface="Cambria Math" panose="02040503050406030204" pitchFamily="18" charset="0"/>
                          </a:rPr>
                          <m:t>𝑜𝑏𝑗𝑒𝑐𝑡</m:t>
                        </m:r>
                      </m:e>
                      <m:sub>
                        <m:r>
                          <a:rPr lang="en-GB" sz="2400" i="1">
                            <a:solidFill>
                              <a:schemeClr val="tx1"/>
                            </a:solidFill>
                            <a:latin typeface="Cambria Math" panose="02040503050406030204" pitchFamily="18" charset="0"/>
                          </a:rPr>
                          <m:t>𝑥</m:t>
                        </m:r>
                      </m:sub>
                    </m:sSub>
                    <m:r>
                      <a:rPr lang="en-GB" sz="2400" b="0" i="1" smtClean="0">
                        <a:solidFill>
                          <a:schemeClr val="tx1"/>
                        </a:solidFill>
                        <a:latin typeface="Cambria Math" panose="02040503050406030204" pitchFamily="18" charset="0"/>
                      </a:rPr>
                      <m:t>+</m:t>
                    </m:r>
                    <m:d>
                      <m:dPr>
                        <m:ctrlPr>
                          <a:rPr lang="en-GB" sz="2400" b="0" i="1" smtClean="0">
                            <a:solidFill>
                              <a:schemeClr val="tx1"/>
                            </a:solidFill>
                            <a:latin typeface="Cambria Math" panose="02040503050406030204" pitchFamily="18" charset="0"/>
                          </a:rPr>
                        </m:ctrlPr>
                      </m:dPr>
                      <m:e>
                        <m:sSub>
                          <m:sSubPr>
                            <m:ctrlPr>
                              <a:rPr lang="en-GB" sz="2400" i="1">
                                <a:solidFill>
                                  <a:schemeClr val="tx1"/>
                                </a:solidFill>
                                <a:latin typeface="Cambria Math" panose="02040503050406030204" pitchFamily="18" charset="0"/>
                              </a:rPr>
                            </m:ctrlPr>
                          </m:sSubPr>
                          <m:e>
                            <m:r>
                              <a:rPr lang="en-GB" sz="2400" i="1">
                                <a:solidFill>
                                  <a:schemeClr val="tx1"/>
                                </a:solidFill>
                                <a:latin typeface="Cambria Math" panose="02040503050406030204" pitchFamily="18" charset="0"/>
                              </a:rPr>
                              <m:t>𝑣𝑒𝑙𝑜𝑐𝑖𝑡𝑦</m:t>
                            </m:r>
                          </m:e>
                          <m:sub>
                            <m:r>
                              <a:rPr lang="en-GB" sz="2400" i="1">
                                <a:solidFill>
                                  <a:schemeClr val="tx1"/>
                                </a:solidFill>
                                <a:latin typeface="Cambria Math" panose="02040503050406030204" pitchFamily="18" charset="0"/>
                              </a:rPr>
                              <m:t>𝑥</m:t>
                            </m:r>
                          </m:sub>
                        </m:sSub>
                        <m:r>
                          <a:rPr lang="en-GB" sz="2400" b="0" i="1" smtClean="0">
                            <a:solidFill>
                              <a:schemeClr val="tx1"/>
                            </a:solidFill>
                            <a:latin typeface="Cambria Math" panose="02040503050406030204" pitchFamily="18" charset="0"/>
                          </a:rPr>
                          <m:t>∗</m:t>
                        </m:r>
                        <m:d>
                          <m:dPr>
                            <m:ctrlPr>
                              <a:rPr lang="en-GB" sz="2400" b="0" i="1" smtClean="0">
                                <a:solidFill>
                                  <a:schemeClr val="tx1"/>
                                </a:solidFill>
                                <a:latin typeface="Cambria Math" panose="02040503050406030204" pitchFamily="18" charset="0"/>
                              </a:rPr>
                            </m:ctrlPr>
                          </m:dPr>
                          <m:e>
                            <m:f>
                              <m:fPr>
                                <m:ctrlPr>
                                  <a:rPr lang="en-GB" sz="2400" b="0" i="1" smtClean="0">
                                    <a:solidFill>
                                      <a:schemeClr val="tx1"/>
                                    </a:solidFill>
                                    <a:latin typeface="Cambria Math" panose="02040503050406030204" pitchFamily="18" charset="0"/>
                                  </a:rPr>
                                </m:ctrlPr>
                              </m:fPr>
                              <m:num>
                                <m:r>
                                  <a:rPr lang="en-GB" sz="2400" b="0" i="1" smtClean="0">
                                    <a:solidFill>
                                      <a:schemeClr val="tx1"/>
                                    </a:solidFill>
                                    <a:latin typeface="Cambria Math" panose="02040503050406030204" pitchFamily="18" charset="0"/>
                                  </a:rPr>
                                  <m:t>𝑛𝑢𝑚𝑇𝑖𝑐𝑘𝑠𝐿𝑎𝑝𝑠𝑒𝑑</m:t>
                                </m:r>
                              </m:num>
                              <m:den>
                                <m:r>
                                  <a:rPr lang="en-GB" sz="2400" b="0" i="1" smtClean="0">
                                    <a:solidFill>
                                      <a:schemeClr val="tx1"/>
                                    </a:solidFill>
                                    <a:latin typeface="Cambria Math" panose="02040503050406030204" pitchFamily="18" charset="0"/>
                                  </a:rPr>
                                  <m:t>𝑡𝑖𝑐𝑘𝑠𝑃𝑒𝑟𝐹𝑟𝑎𝑚𝑒</m:t>
                                </m:r>
                              </m:den>
                            </m:f>
                          </m:e>
                        </m:d>
                      </m:e>
                    </m:d>
                  </m:oMath>
                </a14:m>
                <a:endParaRPr lang="en-GB" sz="2400" i="1" dirty="0">
                  <a:solidFill>
                    <a:schemeClr val="tx1"/>
                  </a:solidFill>
                </a:endParaRPr>
              </a:p>
              <a:p>
                <a:pPr algn="l"/>
                <a:endParaRPr lang="en-GB" sz="2400" dirty="0" smtClean="0">
                  <a:solidFill>
                    <a:schemeClr val="tx1"/>
                  </a:solidFill>
                </a:endParaRPr>
              </a:p>
              <a:p>
                <a:pPr algn="l"/>
                <a:endParaRPr lang="en-GB" sz="2400" dirty="0" smtClean="0">
                  <a:solidFill>
                    <a:schemeClr val="tx1"/>
                  </a:solidFill>
                </a:endParaRPr>
              </a:p>
            </p:txBody>
          </p:sp>
        </mc:Choice>
        <mc:Fallback>
          <p:sp>
            <p:nvSpPr>
              <p:cNvPr id="3" name="Subtitle 2"/>
              <p:cNvSpPr>
                <a:spLocks noGrp="1" noRot="1" noChangeAspect="1" noMove="1" noResize="1" noEditPoints="1" noAdjustHandles="1" noChangeArrowheads="1" noChangeShapeType="1" noTextEdit="1"/>
              </p:cNvSpPr>
              <p:nvPr>
                <p:ph type="subTitle" idx="1"/>
              </p:nvPr>
            </p:nvSpPr>
            <p:spPr>
              <a:xfrm>
                <a:off x="685800" y="1600200"/>
                <a:ext cx="7848600" cy="4495800"/>
              </a:xfrm>
              <a:blipFill>
                <a:blip r:embed="rId2"/>
                <a:stretch>
                  <a:fillRect l="-1088" t="-1085"/>
                </a:stretch>
              </a:blipFill>
            </p:spPr>
            <p:txBody>
              <a:bodyPr/>
              <a:lstStyle/>
              <a:p>
                <a:r>
                  <a:rPr lang="en-GB">
                    <a:noFill/>
                  </a:rPr>
                  <a:t> </a:t>
                </a:r>
              </a:p>
            </p:txBody>
          </p:sp>
        </mc:Fallback>
      </mc:AlternateContent>
    </p:spTree>
    <p:extLst>
      <p:ext uri="{BB962C8B-B14F-4D97-AF65-F5344CB8AC3E}">
        <p14:creationId xmlns:p14="http://schemas.microsoft.com/office/powerpoint/2010/main" val="2832708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Exercises</a:t>
            </a:r>
            <a:endParaRPr lang="en-GB" dirty="0"/>
          </a:p>
        </p:txBody>
      </p:sp>
      <p:sp>
        <p:nvSpPr>
          <p:cNvPr id="3" name="Subtitle 2"/>
          <p:cNvSpPr>
            <a:spLocks noGrp="1"/>
          </p:cNvSpPr>
          <p:nvPr>
            <p:ph type="subTitle" idx="1"/>
          </p:nvPr>
        </p:nvSpPr>
        <p:spPr>
          <a:xfrm>
            <a:off x="685800" y="1600200"/>
            <a:ext cx="7848600" cy="4495800"/>
          </a:xfrm>
        </p:spPr>
        <p:txBody>
          <a:bodyPr>
            <a:normAutofit/>
          </a:bodyPr>
          <a:lstStyle/>
          <a:p>
            <a:pPr marL="457200" indent="-457200" algn="l">
              <a:buFont typeface="Arial" panose="020B0604020202020204" pitchFamily="34" charset="0"/>
              <a:buChar char="•"/>
            </a:pPr>
            <a:r>
              <a:rPr lang="en-GB" sz="2400" dirty="0" smtClean="0">
                <a:solidFill>
                  <a:schemeClr val="tx1"/>
                </a:solidFill>
              </a:rPr>
              <a:t>Create </a:t>
            </a:r>
            <a:r>
              <a:rPr lang="en-GB" sz="2400" dirty="0">
                <a:solidFill>
                  <a:schemeClr val="tx1"/>
                </a:solidFill>
              </a:rPr>
              <a:t>a structure that can be used to store the following timer variables:</a:t>
            </a:r>
          </a:p>
          <a:p>
            <a:pPr marL="914400" lvl="1" indent="-457200" algn="l">
              <a:buFont typeface="Arial" panose="020B0604020202020204" pitchFamily="34" charset="0"/>
              <a:buChar char="•"/>
            </a:pPr>
            <a:r>
              <a:rPr lang="en-GB" sz="2000" dirty="0" err="1">
                <a:solidFill>
                  <a:schemeClr val="tx1"/>
                </a:solidFill>
              </a:rPr>
              <a:t>currentTickCount</a:t>
            </a:r>
            <a:endParaRPr lang="en-GB" sz="2000" dirty="0">
              <a:solidFill>
                <a:schemeClr val="tx1"/>
              </a:solidFill>
            </a:endParaRPr>
          </a:p>
          <a:p>
            <a:pPr marL="914400" lvl="1" indent="-457200" algn="l">
              <a:buFont typeface="Arial" panose="020B0604020202020204" pitchFamily="34" charset="0"/>
              <a:buChar char="•"/>
            </a:pPr>
            <a:r>
              <a:rPr lang="en-GB" sz="2000" dirty="0" err="1">
                <a:solidFill>
                  <a:schemeClr val="tx1"/>
                </a:solidFill>
              </a:rPr>
              <a:t>lastTickCount</a:t>
            </a:r>
            <a:endParaRPr lang="en-GB" sz="2000" dirty="0">
              <a:solidFill>
                <a:schemeClr val="tx1"/>
              </a:solidFill>
            </a:endParaRPr>
          </a:p>
          <a:p>
            <a:pPr marL="914400" lvl="1" indent="-457200" algn="l">
              <a:buFont typeface="Arial" panose="020B0604020202020204" pitchFamily="34" charset="0"/>
              <a:buChar char="•"/>
            </a:pPr>
            <a:r>
              <a:rPr lang="en-GB" sz="2000" dirty="0" err="1">
                <a:solidFill>
                  <a:schemeClr val="tx1"/>
                </a:solidFill>
              </a:rPr>
              <a:t>numTicksLapsed</a:t>
            </a:r>
            <a:endParaRPr lang="en-GB" sz="2000" dirty="0">
              <a:solidFill>
                <a:schemeClr val="tx1"/>
              </a:solidFill>
            </a:endParaRPr>
          </a:p>
          <a:p>
            <a:pPr lvl="1" algn="l"/>
            <a:endParaRPr lang="en-GB" sz="2000" dirty="0">
              <a:solidFill>
                <a:schemeClr val="tx1"/>
              </a:solidFill>
            </a:endParaRPr>
          </a:p>
          <a:p>
            <a:pPr marL="457200" indent="-457200" algn="l">
              <a:buFont typeface="Arial" panose="020B0604020202020204" pitchFamily="34" charset="0"/>
              <a:buChar char="•"/>
            </a:pPr>
            <a:r>
              <a:rPr lang="en-GB" sz="2400" dirty="0">
                <a:solidFill>
                  <a:schemeClr val="tx1"/>
                </a:solidFill>
              </a:rPr>
              <a:t>Calculate the number of ticks that have elapsed since the last time this function was called and then store the data in this </a:t>
            </a:r>
            <a:r>
              <a:rPr lang="en-GB" sz="2400" dirty="0" smtClean="0">
                <a:solidFill>
                  <a:schemeClr val="tx1"/>
                </a:solidFill>
              </a:rPr>
              <a:t>structure - use the function </a:t>
            </a:r>
            <a:r>
              <a:rPr lang="en-GB" sz="2400" dirty="0" err="1" smtClean="0">
                <a:solidFill>
                  <a:schemeClr val="tx1"/>
                </a:solidFill>
              </a:rPr>
              <a:t>GetTickCount</a:t>
            </a:r>
            <a:r>
              <a:rPr lang="en-GB" sz="2400" dirty="0" smtClean="0">
                <a:solidFill>
                  <a:schemeClr val="tx1"/>
                </a:solidFill>
              </a:rPr>
              <a:t>()</a:t>
            </a:r>
          </a:p>
          <a:p>
            <a:pPr marL="914400" lvl="1" indent="-457200" algn="l">
              <a:buFont typeface="Arial" panose="020B0604020202020204" pitchFamily="34" charset="0"/>
              <a:buChar char="•"/>
            </a:pPr>
            <a:r>
              <a:rPr lang="en-GB" sz="2000" dirty="0" smtClean="0">
                <a:solidFill>
                  <a:schemeClr val="tx1"/>
                </a:solidFill>
              </a:rPr>
              <a:t>#include &lt;</a:t>
            </a:r>
            <a:r>
              <a:rPr lang="en-GB" sz="2000" dirty="0" err="1" smtClean="0">
                <a:solidFill>
                  <a:schemeClr val="tx1"/>
                </a:solidFill>
              </a:rPr>
              <a:t>windows.h</a:t>
            </a:r>
            <a:r>
              <a:rPr lang="en-GB" sz="2000" dirty="0" smtClean="0">
                <a:solidFill>
                  <a:schemeClr val="tx1"/>
                </a:solidFill>
              </a:rPr>
              <a:t>&gt;</a:t>
            </a:r>
          </a:p>
          <a:p>
            <a:pPr marL="914400" lvl="1" indent="-457200" algn="l">
              <a:buFont typeface="Arial" panose="020B0604020202020204" pitchFamily="34" charset="0"/>
              <a:buChar char="•"/>
            </a:pPr>
            <a:r>
              <a:rPr lang="en-GB" sz="2000" dirty="0" err="1" smtClean="0">
                <a:solidFill>
                  <a:schemeClr val="tx1"/>
                </a:solidFill>
              </a:rPr>
              <a:t>GetTickCount</a:t>
            </a:r>
            <a:r>
              <a:rPr lang="en-GB" sz="2000" dirty="0" smtClean="0">
                <a:solidFill>
                  <a:schemeClr val="tx1"/>
                </a:solidFill>
              </a:rPr>
              <a:t>() returns a DWORD – i.e. an </a:t>
            </a:r>
            <a:r>
              <a:rPr lang="en-GB" sz="2000" dirty="0" smtClean="0">
                <a:solidFill>
                  <a:srgbClr val="3F3FFF"/>
                </a:solidFill>
              </a:rPr>
              <a:t>unsigned </a:t>
            </a:r>
            <a:r>
              <a:rPr lang="en-GB" sz="2000" dirty="0" err="1" smtClean="0">
                <a:solidFill>
                  <a:srgbClr val="3F3FFF"/>
                </a:solidFill>
              </a:rPr>
              <a:t>int</a:t>
            </a:r>
            <a:endParaRPr lang="en-GB" sz="2000" dirty="0" smtClean="0">
              <a:solidFill>
                <a:srgbClr val="3F3FFF"/>
              </a:solidFill>
            </a:endParaRPr>
          </a:p>
          <a:p>
            <a:pPr marL="914400" lvl="1" indent="-457200" algn="l">
              <a:buFont typeface="Arial" panose="020B0604020202020204" pitchFamily="34" charset="0"/>
              <a:buChar char="•"/>
            </a:pPr>
            <a:endParaRPr lang="en-GB" sz="2000" dirty="0">
              <a:solidFill>
                <a:schemeClr val="tx1"/>
              </a:solidFill>
            </a:endParaRPr>
          </a:p>
          <a:p>
            <a:pPr lvl="1" algn="l"/>
            <a:endParaRPr lang="en-GB" sz="2000" dirty="0" smtClean="0">
              <a:solidFill>
                <a:schemeClr val="tx1"/>
              </a:solidFill>
            </a:endParaRPr>
          </a:p>
        </p:txBody>
      </p:sp>
    </p:spTree>
    <p:extLst>
      <p:ext uri="{BB962C8B-B14F-4D97-AF65-F5344CB8AC3E}">
        <p14:creationId xmlns:p14="http://schemas.microsoft.com/office/powerpoint/2010/main" val="287767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3975"/>
            <a:ext cx="7772400" cy="1470025"/>
          </a:xfrm>
        </p:spPr>
        <p:txBody>
          <a:bodyPr/>
          <a:lstStyle/>
          <a:p>
            <a:r>
              <a:rPr lang="en-GB" dirty="0" smtClean="0"/>
              <a:t>Exercises</a:t>
            </a:r>
            <a:endParaRPr lang="en-GB" dirty="0"/>
          </a:p>
        </p:txBody>
      </p:sp>
      <p:sp>
        <p:nvSpPr>
          <p:cNvPr id="3" name="Subtitle 2"/>
          <p:cNvSpPr>
            <a:spLocks noGrp="1"/>
          </p:cNvSpPr>
          <p:nvPr>
            <p:ph type="subTitle" idx="1"/>
          </p:nvPr>
        </p:nvSpPr>
        <p:spPr>
          <a:xfrm>
            <a:off x="685800" y="1600200"/>
            <a:ext cx="7848600" cy="4495800"/>
          </a:xfrm>
        </p:spPr>
        <p:txBody>
          <a:bodyPr>
            <a:normAutofit/>
          </a:bodyPr>
          <a:lstStyle/>
          <a:p>
            <a:pPr marL="457200" indent="-457200" algn="l">
              <a:buFont typeface="Arial" panose="020B0604020202020204" pitchFamily="34" charset="0"/>
              <a:buChar char="•"/>
            </a:pPr>
            <a:r>
              <a:rPr lang="en-GB" sz="2400" dirty="0" smtClean="0">
                <a:solidFill>
                  <a:schemeClr val="tx1"/>
                </a:solidFill>
              </a:rPr>
              <a:t>Write a function to smooth out the animation of an object using the number of ticks lapsed</a:t>
            </a:r>
          </a:p>
        </p:txBody>
      </p:sp>
    </p:spTree>
    <p:extLst>
      <p:ext uri="{BB962C8B-B14F-4D97-AF65-F5344CB8AC3E}">
        <p14:creationId xmlns:p14="http://schemas.microsoft.com/office/powerpoint/2010/main" val="12136779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924</TotalTime>
  <Words>399</Words>
  <Application>Microsoft Office PowerPoint</Application>
  <PresentationFormat>On-screen Show (4:3)</PresentationFormat>
  <Paragraphs>53</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Cambria Math</vt:lpstr>
      <vt:lpstr>Times New Roman</vt:lpstr>
      <vt:lpstr>Office Theme</vt:lpstr>
      <vt:lpstr>Software Development</vt:lpstr>
      <vt:lpstr>Exercises</vt:lpstr>
      <vt:lpstr>Exercises</vt:lpstr>
      <vt:lpstr>Smooth Animation</vt:lpstr>
      <vt:lpstr>Smooth Animation</vt:lpstr>
      <vt:lpstr>Putting this all together..</vt:lpstr>
      <vt:lpstr>Exercises</vt:lpstr>
      <vt:lpstr>Exercises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Software Development</dc:title>
  <dc:creator>Andrew Baker</dc:creator>
  <cp:lastModifiedBy>Andrew Baker</cp:lastModifiedBy>
  <cp:revision>54</cp:revision>
  <dcterms:created xsi:type="dcterms:W3CDTF">2006-08-16T00:00:00Z</dcterms:created>
  <dcterms:modified xsi:type="dcterms:W3CDTF">2020-01-28T15:03:10Z</dcterms:modified>
</cp:coreProperties>
</file>