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35"/>
  </p:notesMasterIdLst>
  <p:sldIdLst>
    <p:sldId id="437" r:id="rId6"/>
    <p:sldId id="436" r:id="rId7"/>
    <p:sldId id="267" r:id="rId8"/>
    <p:sldId id="275" r:id="rId9"/>
    <p:sldId id="452" r:id="rId10"/>
    <p:sldId id="440" r:id="rId11"/>
    <p:sldId id="453" r:id="rId12"/>
    <p:sldId id="454" r:id="rId13"/>
    <p:sldId id="448" r:id="rId14"/>
    <p:sldId id="456" r:id="rId15"/>
    <p:sldId id="269" r:id="rId16"/>
    <p:sldId id="266" r:id="rId17"/>
    <p:sldId id="439" r:id="rId18"/>
    <p:sldId id="449" r:id="rId19"/>
    <p:sldId id="457" r:id="rId20"/>
    <p:sldId id="458" r:id="rId21"/>
    <p:sldId id="459" r:id="rId22"/>
    <p:sldId id="460" r:id="rId23"/>
    <p:sldId id="265" r:id="rId24"/>
    <p:sldId id="461" r:id="rId25"/>
    <p:sldId id="438" r:id="rId26"/>
    <p:sldId id="462" r:id="rId27"/>
    <p:sldId id="463" r:id="rId28"/>
    <p:sldId id="450" r:id="rId29"/>
    <p:sldId id="465" r:id="rId30"/>
    <p:sldId id="466" r:id="rId31"/>
    <p:sldId id="287" r:id="rId32"/>
    <p:sldId id="467" r:id="rId33"/>
    <p:sldId id="46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 id="1" name="Nanna Ryder" initials="NR" lastIdx="1" clrIdx="1"/>
  <p:cmAuthor id="2" name="Microsoft Office User" initials="Office" lastIdx="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A90F9D-5C7C-4298-81D3-3DB368117A3A}" v="5" dt="2023-01-03T12:33:30.7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03" autoAdjust="0"/>
    <p:restoredTop sz="79821" autoAdjust="0"/>
  </p:normalViewPr>
  <p:slideViewPr>
    <p:cSldViewPr snapToGrid="0" snapToObjects="1">
      <p:cViewPr varScale="1">
        <p:scale>
          <a:sx n="74" d="100"/>
          <a:sy n="74" d="100"/>
        </p:scale>
        <p:origin x="1152" y="63"/>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p:scale>
          <a:sx n="162" d="100"/>
          <a:sy n="162" d="100"/>
        </p:scale>
        <p:origin x="46" y="-28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commentAuthors" Target="commen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A6A90F9D-5C7C-4298-81D3-3DB368117A3A}"/>
    <pc:docChg chg="custSel addSld delSld modSld">
      <pc:chgData name="Meryl Bowen" userId="0e33c516-b54b-4571-b07e-cdbdabee1070" providerId="ADAL" clId="{A6A90F9D-5C7C-4298-81D3-3DB368117A3A}" dt="2023-01-23T13:41:48.405" v="1002" actId="313"/>
      <pc:docMkLst>
        <pc:docMk/>
      </pc:docMkLst>
      <pc:sldChg chg="modSp add mod">
        <pc:chgData name="Meryl Bowen" userId="0e33c516-b54b-4571-b07e-cdbdabee1070" providerId="ADAL" clId="{A6A90F9D-5C7C-4298-81D3-3DB368117A3A}" dt="2023-01-03T12:31:17.021" v="856" actId="1076"/>
        <pc:sldMkLst>
          <pc:docMk/>
          <pc:sldMk cId="763090661" sldId="265"/>
        </pc:sldMkLst>
        <pc:spChg chg="mod">
          <ac:chgData name="Meryl Bowen" userId="0e33c516-b54b-4571-b07e-cdbdabee1070" providerId="ADAL" clId="{A6A90F9D-5C7C-4298-81D3-3DB368117A3A}" dt="2023-01-03T12:31:17.021" v="856" actId="1076"/>
          <ac:spMkLst>
            <pc:docMk/>
            <pc:sldMk cId="763090661" sldId="265"/>
            <ac:spMk id="2" creationId="{00000000-0000-0000-0000-000000000000}"/>
          </ac:spMkLst>
        </pc:spChg>
        <pc:spChg chg="mod">
          <ac:chgData name="Meryl Bowen" userId="0e33c516-b54b-4571-b07e-cdbdabee1070" providerId="ADAL" clId="{A6A90F9D-5C7C-4298-81D3-3DB368117A3A}" dt="2023-01-03T12:31:10.142" v="855" actId="27636"/>
          <ac:spMkLst>
            <pc:docMk/>
            <pc:sldMk cId="763090661" sldId="265"/>
            <ac:spMk id="3" creationId="{00000000-0000-0000-0000-000000000000}"/>
          </ac:spMkLst>
        </pc:spChg>
      </pc:sldChg>
      <pc:sldChg chg="modNotesTx">
        <pc:chgData name="Meryl Bowen" userId="0e33c516-b54b-4571-b07e-cdbdabee1070" providerId="ADAL" clId="{A6A90F9D-5C7C-4298-81D3-3DB368117A3A}" dt="2023-01-03T12:38:54.689" v="1000" actId="20577"/>
        <pc:sldMkLst>
          <pc:docMk/>
          <pc:sldMk cId="2478732334" sldId="438"/>
        </pc:sldMkLst>
      </pc:sldChg>
      <pc:sldChg chg="modNotesTx">
        <pc:chgData name="Meryl Bowen" userId="0e33c516-b54b-4571-b07e-cdbdabee1070" providerId="ADAL" clId="{A6A90F9D-5C7C-4298-81D3-3DB368117A3A}" dt="2023-01-03T12:17:37.252" v="37" actId="20577"/>
        <pc:sldMkLst>
          <pc:docMk/>
          <pc:sldMk cId="3896513785" sldId="439"/>
        </pc:sldMkLst>
      </pc:sldChg>
      <pc:sldChg chg="addSp delSp modSp mod delAnim modAnim">
        <pc:chgData name="Meryl Bowen" userId="0e33c516-b54b-4571-b07e-cdbdabee1070" providerId="ADAL" clId="{A6A90F9D-5C7C-4298-81D3-3DB368117A3A}" dt="2023-01-03T12:34:14.613" v="869" actId="1076"/>
        <pc:sldMkLst>
          <pc:docMk/>
          <pc:sldMk cId="1244158040" sldId="450"/>
        </pc:sldMkLst>
        <pc:spChg chg="mod">
          <ac:chgData name="Meryl Bowen" userId="0e33c516-b54b-4571-b07e-cdbdabee1070" providerId="ADAL" clId="{A6A90F9D-5C7C-4298-81D3-3DB368117A3A}" dt="2023-01-03T12:34:14.613" v="869" actId="1076"/>
          <ac:spMkLst>
            <pc:docMk/>
            <pc:sldMk cId="1244158040" sldId="450"/>
            <ac:spMk id="4" creationId="{00000000-0000-0000-0000-000000000000}"/>
          </ac:spMkLst>
        </pc:spChg>
        <pc:spChg chg="mod">
          <ac:chgData name="Meryl Bowen" userId="0e33c516-b54b-4571-b07e-cdbdabee1070" providerId="ADAL" clId="{A6A90F9D-5C7C-4298-81D3-3DB368117A3A}" dt="2023-01-03T12:34:09.684" v="868" actId="14100"/>
          <ac:spMkLst>
            <pc:docMk/>
            <pc:sldMk cId="1244158040" sldId="450"/>
            <ac:spMk id="5" creationId="{00000000-0000-0000-0000-000000000000}"/>
          </ac:spMkLst>
        </pc:spChg>
        <pc:picChg chg="del">
          <ac:chgData name="Meryl Bowen" userId="0e33c516-b54b-4571-b07e-cdbdabee1070" providerId="ADAL" clId="{A6A90F9D-5C7C-4298-81D3-3DB368117A3A}" dt="2023-01-03T12:33:08.104" v="857" actId="478"/>
          <ac:picMkLst>
            <pc:docMk/>
            <pc:sldMk cId="1244158040" sldId="450"/>
            <ac:picMk id="3" creationId="{00000000-0000-0000-0000-000000000000}"/>
          </ac:picMkLst>
        </pc:picChg>
        <pc:picChg chg="add mod">
          <ac:chgData name="Meryl Bowen" userId="0e33c516-b54b-4571-b07e-cdbdabee1070" providerId="ADAL" clId="{A6A90F9D-5C7C-4298-81D3-3DB368117A3A}" dt="2023-01-03T12:34:03.519" v="867" actId="1076"/>
          <ac:picMkLst>
            <pc:docMk/>
            <pc:sldMk cId="1244158040" sldId="450"/>
            <ac:picMk id="6" creationId="{CE3FE05F-E8D4-2523-C82E-85829314D694}"/>
          </ac:picMkLst>
        </pc:picChg>
        <pc:picChg chg="del">
          <ac:chgData name="Meryl Bowen" userId="0e33c516-b54b-4571-b07e-cdbdabee1070" providerId="ADAL" clId="{A6A90F9D-5C7C-4298-81D3-3DB368117A3A}" dt="2023-01-03T12:33:48.122" v="863" actId="478"/>
          <ac:picMkLst>
            <pc:docMk/>
            <pc:sldMk cId="1244158040" sldId="450"/>
            <ac:picMk id="11" creationId="{F4F16373-6D44-4B35-B424-62D16633E5FA}"/>
          </ac:picMkLst>
        </pc:picChg>
      </pc:sldChg>
      <pc:sldChg chg="del">
        <pc:chgData name="Meryl Bowen" userId="0e33c516-b54b-4571-b07e-cdbdabee1070" providerId="ADAL" clId="{A6A90F9D-5C7C-4298-81D3-3DB368117A3A}" dt="2023-01-03T12:16:59.144" v="21" actId="47"/>
        <pc:sldMkLst>
          <pc:docMk/>
          <pc:sldMk cId="880877996" sldId="455"/>
        </pc:sldMkLst>
      </pc:sldChg>
      <pc:sldChg chg="modSp mod">
        <pc:chgData name="Meryl Bowen" userId="0e33c516-b54b-4571-b07e-cdbdabee1070" providerId="ADAL" clId="{A6A90F9D-5C7C-4298-81D3-3DB368117A3A}" dt="2023-01-23T13:41:48.405" v="1002" actId="313"/>
        <pc:sldMkLst>
          <pc:docMk/>
          <pc:sldMk cId="164216354" sldId="456"/>
        </pc:sldMkLst>
        <pc:spChg chg="mod">
          <ac:chgData name="Meryl Bowen" userId="0e33c516-b54b-4571-b07e-cdbdabee1070" providerId="ADAL" clId="{A6A90F9D-5C7C-4298-81D3-3DB368117A3A}" dt="2023-01-23T13:41:48.405" v="1002" actId="313"/>
          <ac:spMkLst>
            <pc:docMk/>
            <pc:sldMk cId="164216354" sldId="456"/>
            <ac:spMk id="3" creationId="{00000000-0000-0000-0000-000000000000}"/>
          </ac:spMkLst>
        </pc:spChg>
      </pc:sldChg>
      <pc:sldChg chg="addSp delSp modSp mod modNotesTx">
        <pc:chgData name="Meryl Bowen" userId="0e33c516-b54b-4571-b07e-cdbdabee1070" providerId="ADAL" clId="{A6A90F9D-5C7C-4298-81D3-3DB368117A3A}" dt="2022-12-21T15:11:25.190" v="20" actId="20577"/>
        <pc:sldMkLst>
          <pc:docMk/>
          <pc:sldMk cId="26761001" sldId="458"/>
        </pc:sldMkLst>
        <pc:spChg chg="add mod">
          <ac:chgData name="Meryl Bowen" userId="0e33c516-b54b-4571-b07e-cdbdabee1070" providerId="ADAL" clId="{A6A90F9D-5C7C-4298-81D3-3DB368117A3A}" dt="2022-12-21T15:11:25.190" v="20" actId="20577"/>
          <ac:spMkLst>
            <pc:docMk/>
            <pc:sldMk cId="26761001" sldId="458"/>
            <ac:spMk id="4" creationId="{76BB70F1-85D7-F318-C94B-9F95F255A6FB}"/>
          </ac:spMkLst>
        </pc:spChg>
        <pc:spChg chg="del mod">
          <ac:chgData name="Meryl Bowen" userId="0e33c516-b54b-4571-b07e-cdbdabee1070" providerId="ADAL" clId="{A6A90F9D-5C7C-4298-81D3-3DB368117A3A}" dt="2022-12-21T15:06:44.991" v="7" actId="478"/>
          <ac:spMkLst>
            <pc:docMk/>
            <pc:sldMk cId="26761001" sldId="458"/>
            <ac:spMk id="5" creationId="{E4A2FAB1-21DD-4189-B3AE-6E284AF5A5DE}"/>
          </ac:spMkLst>
        </pc:spChg>
      </pc:sldChg>
      <pc:sldChg chg="modSp mod modNotesTx">
        <pc:chgData name="Meryl Bowen" userId="0e33c516-b54b-4571-b07e-cdbdabee1070" providerId="ADAL" clId="{A6A90F9D-5C7C-4298-81D3-3DB368117A3A}" dt="2022-12-21T14:29:54.136" v="5"/>
        <pc:sldMkLst>
          <pc:docMk/>
          <pc:sldMk cId="948061584" sldId="459"/>
        </pc:sldMkLst>
        <pc:spChg chg="mod">
          <ac:chgData name="Meryl Bowen" userId="0e33c516-b54b-4571-b07e-cdbdabee1070" providerId="ADAL" clId="{A6A90F9D-5C7C-4298-81D3-3DB368117A3A}" dt="2022-12-21T14:29:50.157" v="4" actId="27636"/>
          <ac:spMkLst>
            <pc:docMk/>
            <pc:sldMk cId="948061584" sldId="459"/>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372D67-9D5A-4A6F-8035-501BBCCE02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C8A4A59-BA32-4BA0-91E9-5554F58760F0}">
      <dgm:prSet phldrT="[Text]"/>
      <dgm:spPr/>
      <dgm:t>
        <a:bodyPr/>
        <a:lstStyle/>
        <a:p>
          <a:r>
            <a:rPr lang="en-GB" dirty="0"/>
            <a:t>Communication and interaction</a:t>
          </a:r>
        </a:p>
      </dgm:t>
    </dgm:pt>
    <dgm:pt modelId="{F87D44FD-C2F7-4B8E-9F95-92EAEF96F4D2}" type="parTrans" cxnId="{29163786-FC0D-4890-BE55-E204E086D529}">
      <dgm:prSet/>
      <dgm:spPr/>
      <dgm:t>
        <a:bodyPr/>
        <a:lstStyle/>
        <a:p>
          <a:endParaRPr lang="en-GB"/>
        </a:p>
      </dgm:t>
    </dgm:pt>
    <dgm:pt modelId="{71F347A5-0115-447C-9DF8-BEF183F2275D}" type="sibTrans" cxnId="{29163786-FC0D-4890-BE55-E204E086D529}">
      <dgm:prSet/>
      <dgm:spPr/>
      <dgm:t>
        <a:bodyPr/>
        <a:lstStyle/>
        <a:p>
          <a:endParaRPr lang="en-GB"/>
        </a:p>
      </dgm:t>
    </dgm:pt>
    <dgm:pt modelId="{A1F4B0E4-6E75-49D6-970D-3689677FFBF8}">
      <dgm:prSet phldrT="[Text]"/>
      <dgm:spPr/>
      <dgm:t>
        <a:bodyPr/>
        <a:lstStyle/>
        <a:p>
          <a:r>
            <a:rPr lang="en-GB" dirty="0"/>
            <a:t>Cognition and learning</a:t>
          </a:r>
        </a:p>
      </dgm:t>
    </dgm:pt>
    <dgm:pt modelId="{1B5B5AD4-F895-4357-B947-1DA2285E9D8C}" type="parTrans" cxnId="{AB522D9A-D87E-4498-8B53-455B33694AE6}">
      <dgm:prSet/>
      <dgm:spPr/>
      <dgm:t>
        <a:bodyPr/>
        <a:lstStyle/>
        <a:p>
          <a:endParaRPr lang="en-GB"/>
        </a:p>
      </dgm:t>
    </dgm:pt>
    <dgm:pt modelId="{F710A60B-4C77-464C-994D-39D7FE44FDED}" type="sibTrans" cxnId="{AB522D9A-D87E-4498-8B53-455B33694AE6}">
      <dgm:prSet/>
      <dgm:spPr/>
      <dgm:t>
        <a:bodyPr/>
        <a:lstStyle/>
        <a:p>
          <a:endParaRPr lang="en-GB"/>
        </a:p>
      </dgm:t>
    </dgm:pt>
    <dgm:pt modelId="{3E7115D0-A2F5-4F66-BFE7-A06171695921}">
      <dgm:prSet phldrT="[Text]"/>
      <dgm:spPr/>
      <dgm:t>
        <a:bodyPr/>
        <a:lstStyle/>
        <a:p>
          <a:r>
            <a:rPr lang="en-GB" dirty="0"/>
            <a:t>Behaviour, emotional and social development</a:t>
          </a:r>
        </a:p>
      </dgm:t>
    </dgm:pt>
    <dgm:pt modelId="{4E84E9F8-622D-46C1-9621-656CB9CD1C75}" type="parTrans" cxnId="{060B6566-CBFF-4FB1-97A1-404338D5CCF3}">
      <dgm:prSet/>
      <dgm:spPr/>
      <dgm:t>
        <a:bodyPr/>
        <a:lstStyle/>
        <a:p>
          <a:endParaRPr lang="en-GB"/>
        </a:p>
      </dgm:t>
    </dgm:pt>
    <dgm:pt modelId="{86D399ED-C018-4DAA-995A-565050A8D49A}" type="sibTrans" cxnId="{060B6566-CBFF-4FB1-97A1-404338D5CCF3}">
      <dgm:prSet/>
      <dgm:spPr/>
      <dgm:t>
        <a:bodyPr/>
        <a:lstStyle/>
        <a:p>
          <a:endParaRPr lang="en-GB"/>
        </a:p>
      </dgm:t>
    </dgm:pt>
    <dgm:pt modelId="{47FD5747-1C96-4D02-8536-D8390E2AB725}">
      <dgm:prSet phldrT="[Text]"/>
      <dgm:spPr/>
      <dgm:t>
        <a:bodyPr/>
        <a:lstStyle/>
        <a:p>
          <a:r>
            <a:rPr lang="en-GB" dirty="0"/>
            <a:t>Sensory and/or physical</a:t>
          </a:r>
        </a:p>
      </dgm:t>
    </dgm:pt>
    <dgm:pt modelId="{00E440CA-9A77-47CB-A186-2CB9F31F96BC}" type="parTrans" cxnId="{B8101528-6563-4BA5-A594-BE923F614FC1}">
      <dgm:prSet/>
      <dgm:spPr/>
      <dgm:t>
        <a:bodyPr/>
        <a:lstStyle/>
        <a:p>
          <a:endParaRPr lang="en-GB"/>
        </a:p>
      </dgm:t>
    </dgm:pt>
    <dgm:pt modelId="{5D1199FD-EB74-4A10-97BF-6A7988E514DF}" type="sibTrans" cxnId="{B8101528-6563-4BA5-A594-BE923F614FC1}">
      <dgm:prSet/>
      <dgm:spPr/>
      <dgm:t>
        <a:bodyPr/>
        <a:lstStyle/>
        <a:p>
          <a:endParaRPr lang="en-GB"/>
        </a:p>
      </dgm:t>
    </dgm:pt>
    <dgm:pt modelId="{B81A9093-717D-4F6D-8A14-40C1C3673FFD}" type="pres">
      <dgm:prSet presAssocID="{A6372D67-9D5A-4A6F-8035-501BBCCE02F9}" presName="linear" presStyleCnt="0">
        <dgm:presLayoutVars>
          <dgm:animLvl val="lvl"/>
          <dgm:resizeHandles val="exact"/>
        </dgm:presLayoutVars>
      </dgm:prSet>
      <dgm:spPr/>
    </dgm:pt>
    <dgm:pt modelId="{AFDF7045-2872-4F01-AF9D-10C0F4C7EE7C}" type="pres">
      <dgm:prSet presAssocID="{BC8A4A59-BA32-4BA0-91E9-5554F58760F0}" presName="parentText" presStyleLbl="node1" presStyleIdx="0" presStyleCnt="4">
        <dgm:presLayoutVars>
          <dgm:chMax val="0"/>
          <dgm:bulletEnabled val="1"/>
        </dgm:presLayoutVars>
      </dgm:prSet>
      <dgm:spPr/>
    </dgm:pt>
    <dgm:pt modelId="{9A90CEBF-2CCF-445F-9966-652177CC5AF4}" type="pres">
      <dgm:prSet presAssocID="{71F347A5-0115-447C-9DF8-BEF183F2275D}" presName="spacer" presStyleCnt="0"/>
      <dgm:spPr/>
    </dgm:pt>
    <dgm:pt modelId="{890DFFA4-0260-4056-AE15-7A0101939EC0}" type="pres">
      <dgm:prSet presAssocID="{A1F4B0E4-6E75-49D6-970D-3689677FFBF8}" presName="parentText" presStyleLbl="node1" presStyleIdx="1" presStyleCnt="4">
        <dgm:presLayoutVars>
          <dgm:chMax val="0"/>
          <dgm:bulletEnabled val="1"/>
        </dgm:presLayoutVars>
      </dgm:prSet>
      <dgm:spPr/>
    </dgm:pt>
    <dgm:pt modelId="{CF114074-04CE-4E74-A9AF-F1C68CE88F6D}" type="pres">
      <dgm:prSet presAssocID="{F710A60B-4C77-464C-994D-39D7FE44FDED}" presName="spacer" presStyleCnt="0"/>
      <dgm:spPr/>
    </dgm:pt>
    <dgm:pt modelId="{2AE485FB-9AF2-42B5-B978-F1452F3407BC}" type="pres">
      <dgm:prSet presAssocID="{3E7115D0-A2F5-4F66-BFE7-A06171695921}" presName="parentText" presStyleLbl="node1" presStyleIdx="2" presStyleCnt="4">
        <dgm:presLayoutVars>
          <dgm:chMax val="0"/>
          <dgm:bulletEnabled val="1"/>
        </dgm:presLayoutVars>
      </dgm:prSet>
      <dgm:spPr/>
    </dgm:pt>
    <dgm:pt modelId="{E89540E4-2B9E-4D43-AAEA-E485135FB85D}" type="pres">
      <dgm:prSet presAssocID="{86D399ED-C018-4DAA-995A-565050A8D49A}" presName="spacer" presStyleCnt="0"/>
      <dgm:spPr/>
    </dgm:pt>
    <dgm:pt modelId="{D95E3B09-8D93-4D0E-8685-ADCA8F788723}" type="pres">
      <dgm:prSet presAssocID="{47FD5747-1C96-4D02-8536-D8390E2AB725}" presName="parentText" presStyleLbl="node1" presStyleIdx="3" presStyleCnt="4">
        <dgm:presLayoutVars>
          <dgm:chMax val="0"/>
          <dgm:bulletEnabled val="1"/>
        </dgm:presLayoutVars>
      </dgm:prSet>
      <dgm:spPr/>
    </dgm:pt>
  </dgm:ptLst>
  <dgm:cxnLst>
    <dgm:cxn modelId="{3A858318-BE22-4DBC-923E-46C9137FD372}" type="presOf" srcId="{BC8A4A59-BA32-4BA0-91E9-5554F58760F0}" destId="{AFDF7045-2872-4F01-AF9D-10C0F4C7EE7C}" srcOrd="0" destOrd="0" presId="urn:microsoft.com/office/officeart/2005/8/layout/vList2"/>
    <dgm:cxn modelId="{B8101528-6563-4BA5-A594-BE923F614FC1}" srcId="{A6372D67-9D5A-4A6F-8035-501BBCCE02F9}" destId="{47FD5747-1C96-4D02-8536-D8390E2AB725}" srcOrd="3" destOrd="0" parTransId="{00E440CA-9A77-47CB-A186-2CB9F31F96BC}" sibTransId="{5D1199FD-EB74-4A10-97BF-6A7988E514DF}"/>
    <dgm:cxn modelId="{060B6566-CBFF-4FB1-97A1-404338D5CCF3}" srcId="{A6372D67-9D5A-4A6F-8035-501BBCCE02F9}" destId="{3E7115D0-A2F5-4F66-BFE7-A06171695921}" srcOrd="2" destOrd="0" parTransId="{4E84E9F8-622D-46C1-9621-656CB9CD1C75}" sibTransId="{86D399ED-C018-4DAA-995A-565050A8D49A}"/>
    <dgm:cxn modelId="{C5C50149-5977-4714-8F82-7E99CB70ABE2}" type="presOf" srcId="{3E7115D0-A2F5-4F66-BFE7-A06171695921}" destId="{2AE485FB-9AF2-42B5-B978-F1452F3407BC}" srcOrd="0" destOrd="0" presId="urn:microsoft.com/office/officeart/2005/8/layout/vList2"/>
    <dgm:cxn modelId="{29163786-FC0D-4890-BE55-E204E086D529}" srcId="{A6372D67-9D5A-4A6F-8035-501BBCCE02F9}" destId="{BC8A4A59-BA32-4BA0-91E9-5554F58760F0}" srcOrd="0" destOrd="0" parTransId="{F87D44FD-C2F7-4B8E-9F95-92EAEF96F4D2}" sibTransId="{71F347A5-0115-447C-9DF8-BEF183F2275D}"/>
    <dgm:cxn modelId="{AB522D9A-D87E-4498-8B53-455B33694AE6}" srcId="{A6372D67-9D5A-4A6F-8035-501BBCCE02F9}" destId="{A1F4B0E4-6E75-49D6-970D-3689677FFBF8}" srcOrd="1" destOrd="0" parTransId="{1B5B5AD4-F895-4357-B947-1DA2285E9D8C}" sibTransId="{F710A60B-4C77-464C-994D-39D7FE44FDED}"/>
    <dgm:cxn modelId="{07FD909D-D5FD-426D-8218-D172611CD6B7}" type="presOf" srcId="{A1F4B0E4-6E75-49D6-970D-3689677FFBF8}" destId="{890DFFA4-0260-4056-AE15-7A0101939EC0}" srcOrd="0" destOrd="0" presId="urn:microsoft.com/office/officeart/2005/8/layout/vList2"/>
    <dgm:cxn modelId="{FF6B03F3-73B7-49E7-9D4D-F43ACF32E983}" type="presOf" srcId="{A6372D67-9D5A-4A6F-8035-501BBCCE02F9}" destId="{B81A9093-717D-4F6D-8A14-40C1C3673FFD}" srcOrd="0" destOrd="0" presId="urn:microsoft.com/office/officeart/2005/8/layout/vList2"/>
    <dgm:cxn modelId="{80FA47FC-BFE7-4D8B-ACA4-0B1C3F00153B}" type="presOf" srcId="{47FD5747-1C96-4D02-8536-D8390E2AB725}" destId="{D95E3B09-8D93-4D0E-8685-ADCA8F788723}" srcOrd="0" destOrd="0" presId="urn:microsoft.com/office/officeart/2005/8/layout/vList2"/>
    <dgm:cxn modelId="{BABD009A-2B65-4AD0-9233-7106B6256372}" type="presParOf" srcId="{B81A9093-717D-4F6D-8A14-40C1C3673FFD}" destId="{AFDF7045-2872-4F01-AF9D-10C0F4C7EE7C}" srcOrd="0" destOrd="0" presId="urn:microsoft.com/office/officeart/2005/8/layout/vList2"/>
    <dgm:cxn modelId="{AA43347A-7F89-462C-916E-1688FE7FA946}" type="presParOf" srcId="{B81A9093-717D-4F6D-8A14-40C1C3673FFD}" destId="{9A90CEBF-2CCF-445F-9966-652177CC5AF4}" srcOrd="1" destOrd="0" presId="urn:microsoft.com/office/officeart/2005/8/layout/vList2"/>
    <dgm:cxn modelId="{F3278FA4-C542-4549-9687-916D640C1B8F}" type="presParOf" srcId="{B81A9093-717D-4F6D-8A14-40C1C3673FFD}" destId="{890DFFA4-0260-4056-AE15-7A0101939EC0}" srcOrd="2" destOrd="0" presId="urn:microsoft.com/office/officeart/2005/8/layout/vList2"/>
    <dgm:cxn modelId="{035F53B1-8E51-4EEC-88CE-25527EE0F9C5}" type="presParOf" srcId="{B81A9093-717D-4F6D-8A14-40C1C3673FFD}" destId="{CF114074-04CE-4E74-A9AF-F1C68CE88F6D}" srcOrd="3" destOrd="0" presId="urn:microsoft.com/office/officeart/2005/8/layout/vList2"/>
    <dgm:cxn modelId="{E509930B-EF6C-460D-8188-E70FF73CD680}" type="presParOf" srcId="{B81A9093-717D-4F6D-8A14-40C1C3673FFD}" destId="{2AE485FB-9AF2-42B5-B978-F1452F3407BC}" srcOrd="4" destOrd="0" presId="urn:microsoft.com/office/officeart/2005/8/layout/vList2"/>
    <dgm:cxn modelId="{E08DCFBD-0244-4B38-9DE4-A874414139B2}" type="presParOf" srcId="{B81A9093-717D-4F6D-8A14-40C1C3673FFD}" destId="{E89540E4-2B9E-4D43-AAEA-E485135FB85D}" srcOrd="5" destOrd="0" presId="urn:microsoft.com/office/officeart/2005/8/layout/vList2"/>
    <dgm:cxn modelId="{25CDA381-0396-4941-9D88-85ABC2508C01}" type="presParOf" srcId="{B81A9093-717D-4F6D-8A14-40C1C3673FFD}" destId="{D95E3B09-8D93-4D0E-8685-ADCA8F78872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372D67-9D5A-4A6F-8035-501BBCCE02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C8A4A59-BA32-4BA0-91E9-5554F58760F0}">
      <dgm:prSet phldrT="[Text]"/>
      <dgm:spPr/>
      <dgm:t>
        <a:bodyPr/>
        <a:lstStyle/>
        <a:p>
          <a:r>
            <a:rPr lang="en-GB" dirty="0"/>
            <a:t>Communication and interaction</a:t>
          </a:r>
        </a:p>
      </dgm:t>
    </dgm:pt>
    <dgm:pt modelId="{F87D44FD-C2F7-4B8E-9F95-92EAEF96F4D2}" type="parTrans" cxnId="{29163786-FC0D-4890-BE55-E204E086D529}">
      <dgm:prSet/>
      <dgm:spPr/>
      <dgm:t>
        <a:bodyPr/>
        <a:lstStyle/>
        <a:p>
          <a:endParaRPr lang="en-GB"/>
        </a:p>
      </dgm:t>
    </dgm:pt>
    <dgm:pt modelId="{71F347A5-0115-447C-9DF8-BEF183F2275D}" type="sibTrans" cxnId="{29163786-FC0D-4890-BE55-E204E086D529}">
      <dgm:prSet/>
      <dgm:spPr/>
      <dgm:t>
        <a:bodyPr/>
        <a:lstStyle/>
        <a:p>
          <a:endParaRPr lang="en-GB"/>
        </a:p>
      </dgm:t>
    </dgm:pt>
    <dgm:pt modelId="{A1F4B0E4-6E75-49D6-970D-3689677FFBF8}">
      <dgm:prSet phldrT="[Text]"/>
      <dgm:spPr/>
      <dgm:t>
        <a:bodyPr/>
        <a:lstStyle/>
        <a:p>
          <a:r>
            <a:rPr lang="en-GB" dirty="0"/>
            <a:t>Cognition and learning</a:t>
          </a:r>
        </a:p>
      </dgm:t>
    </dgm:pt>
    <dgm:pt modelId="{1B5B5AD4-F895-4357-B947-1DA2285E9D8C}" type="parTrans" cxnId="{AB522D9A-D87E-4498-8B53-455B33694AE6}">
      <dgm:prSet/>
      <dgm:spPr/>
      <dgm:t>
        <a:bodyPr/>
        <a:lstStyle/>
        <a:p>
          <a:endParaRPr lang="en-GB"/>
        </a:p>
      </dgm:t>
    </dgm:pt>
    <dgm:pt modelId="{F710A60B-4C77-464C-994D-39D7FE44FDED}" type="sibTrans" cxnId="{AB522D9A-D87E-4498-8B53-455B33694AE6}">
      <dgm:prSet/>
      <dgm:spPr/>
      <dgm:t>
        <a:bodyPr/>
        <a:lstStyle/>
        <a:p>
          <a:endParaRPr lang="en-GB"/>
        </a:p>
      </dgm:t>
    </dgm:pt>
    <dgm:pt modelId="{3E7115D0-A2F5-4F66-BFE7-A06171695921}">
      <dgm:prSet phldrT="[Text]"/>
      <dgm:spPr/>
      <dgm:t>
        <a:bodyPr/>
        <a:lstStyle/>
        <a:p>
          <a:r>
            <a:rPr lang="en-GB" dirty="0"/>
            <a:t>Behaviour, emotional and social development</a:t>
          </a:r>
        </a:p>
      </dgm:t>
    </dgm:pt>
    <dgm:pt modelId="{4E84E9F8-622D-46C1-9621-656CB9CD1C75}" type="parTrans" cxnId="{060B6566-CBFF-4FB1-97A1-404338D5CCF3}">
      <dgm:prSet/>
      <dgm:spPr/>
      <dgm:t>
        <a:bodyPr/>
        <a:lstStyle/>
        <a:p>
          <a:endParaRPr lang="en-GB"/>
        </a:p>
      </dgm:t>
    </dgm:pt>
    <dgm:pt modelId="{86D399ED-C018-4DAA-995A-565050A8D49A}" type="sibTrans" cxnId="{060B6566-CBFF-4FB1-97A1-404338D5CCF3}">
      <dgm:prSet/>
      <dgm:spPr/>
      <dgm:t>
        <a:bodyPr/>
        <a:lstStyle/>
        <a:p>
          <a:endParaRPr lang="en-GB"/>
        </a:p>
      </dgm:t>
    </dgm:pt>
    <dgm:pt modelId="{47FD5747-1C96-4D02-8536-D8390E2AB725}">
      <dgm:prSet phldrT="[Text]"/>
      <dgm:spPr/>
      <dgm:t>
        <a:bodyPr/>
        <a:lstStyle/>
        <a:p>
          <a:r>
            <a:rPr lang="en-GB" dirty="0"/>
            <a:t>Sensory and/or physical</a:t>
          </a:r>
        </a:p>
      </dgm:t>
    </dgm:pt>
    <dgm:pt modelId="{00E440CA-9A77-47CB-A186-2CB9F31F96BC}" type="parTrans" cxnId="{B8101528-6563-4BA5-A594-BE923F614FC1}">
      <dgm:prSet/>
      <dgm:spPr/>
      <dgm:t>
        <a:bodyPr/>
        <a:lstStyle/>
        <a:p>
          <a:endParaRPr lang="en-GB"/>
        </a:p>
      </dgm:t>
    </dgm:pt>
    <dgm:pt modelId="{5D1199FD-EB74-4A10-97BF-6A7988E514DF}" type="sibTrans" cxnId="{B8101528-6563-4BA5-A594-BE923F614FC1}">
      <dgm:prSet/>
      <dgm:spPr/>
      <dgm:t>
        <a:bodyPr/>
        <a:lstStyle/>
        <a:p>
          <a:endParaRPr lang="en-GB"/>
        </a:p>
      </dgm:t>
    </dgm:pt>
    <dgm:pt modelId="{B81A9093-717D-4F6D-8A14-40C1C3673FFD}" type="pres">
      <dgm:prSet presAssocID="{A6372D67-9D5A-4A6F-8035-501BBCCE02F9}" presName="linear" presStyleCnt="0">
        <dgm:presLayoutVars>
          <dgm:animLvl val="lvl"/>
          <dgm:resizeHandles val="exact"/>
        </dgm:presLayoutVars>
      </dgm:prSet>
      <dgm:spPr/>
    </dgm:pt>
    <dgm:pt modelId="{AFDF7045-2872-4F01-AF9D-10C0F4C7EE7C}" type="pres">
      <dgm:prSet presAssocID="{BC8A4A59-BA32-4BA0-91E9-5554F58760F0}" presName="parentText" presStyleLbl="node1" presStyleIdx="0" presStyleCnt="4" custLinFactNeighborX="-393" custLinFactNeighborY="-17979">
        <dgm:presLayoutVars>
          <dgm:chMax val="0"/>
          <dgm:bulletEnabled val="1"/>
        </dgm:presLayoutVars>
      </dgm:prSet>
      <dgm:spPr/>
    </dgm:pt>
    <dgm:pt modelId="{9A90CEBF-2CCF-445F-9966-652177CC5AF4}" type="pres">
      <dgm:prSet presAssocID="{71F347A5-0115-447C-9DF8-BEF183F2275D}" presName="spacer" presStyleCnt="0"/>
      <dgm:spPr/>
    </dgm:pt>
    <dgm:pt modelId="{890DFFA4-0260-4056-AE15-7A0101939EC0}" type="pres">
      <dgm:prSet presAssocID="{A1F4B0E4-6E75-49D6-970D-3689677FFBF8}" presName="parentText" presStyleLbl="node1" presStyleIdx="1" presStyleCnt="4">
        <dgm:presLayoutVars>
          <dgm:chMax val="0"/>
          <dgm:bulletEnabled val="1"/>
        </dgm:presLayoutVars>
      </dgm:prSet>
      <dgm:spPr/>
    </dgm:pt>
    <dgm:pt modelId="{CF114074-04CE-4E74-A9AF-F1C68CE88F6D}" type="pres">
      <dgm:prSet presAssocID="{F710A60B-4C77-464C-994D-39D7FE44FDED}" presName="spacer" presStyleCnt="0"/>
      <dgm:spPr/>
    </dgm:pt>
    <dgm:pt modelId="{2AE485FB-9AF2-42B5-B978-F1452F3407BC}" type="pres">
      <dgm:prSet presAssocID="{3E7115D0-A2F5-4F66-BFE7-A06171695921}" presName="parentText" presStyleLbl="node1" presStyleIdx="2" presStyleCnt="4">
        <dgm:presLayoutVars>
          <dgm:chMax val="0"/>
          <dgm:bulletEnabled val="1"/>
        </dgm:presLayoutVars>
      </dgm:prSet>
      <dgm:spPr/>
    </dgm:pt>
    <dgm:pt modelId="{E89540E4-2B9E-4D43-AAEA-E485135FB85D}" type="pres">
      <dgm:prSet presAssocID="{86D399ED-C018-4DAA-995A-565050A8D49A}" presName="spacer" presStyleCnt="0"/>
      <dgm:spPr/>
    </dgm:pt>
    <dgm:pt modelId="{D95E3B09-8D93-4D0E-8685-ADCA8F788723}" type="pres">
      <dgm:prSet presAssocID="{47FD5747-1C96-4D02-8536-D8390E2AB725}" presName="parentText" presStyleLbl="node1" presStyleIdx="3" presStyleCnt="4">
        <dgm:presLayoutVars>
          <dgm:chMax val="0"/>
          <dgm:bulletEnabled val="1"/>
        </dgm:presLayoutVars>
      </dgm:prSet>
      <dgm:spPr/>
    </dgm:pt>
  </dgm:ptLst>
  <dgm:cxnLst>
    <dgm:cxn modelId="{B8101528-6563-4BA5-A594-BE923F614FC1}" srcId="{A6372D67-9D5A-4A6F-8035-501BBCCE02F9}" destId="{47FD5747-1C96-4D02-8536-D8390E2AB725}" srcOrd="3" destOrd="0" parTransId="{00E440CA-9A77-47CB-A186-2CB9F31F96BC}" sibTransId="{5D1199FD-EB74-4A10-97BF-6A7988E514DF}"/>
    <dgm:cxn modelId="{CBF0EF30-7AAE-574B-9EAA-5942D57B9977}" type="presOf" srcId="{BC8A4A59-BA32-4BA0-91E9-5554F58760F0}" destId="{AFDF7045-2872-4F01-AF9D-10C0F4C7EE7C}" srcOrd="0" destOrd="0" presId="urn:microsoft.com/office/officeart/2005/8/layout/vList2"/>
    <dgm:cxn modelId="{060B6566-CBFF-4FB1-97A1-404338D5CCF3}" srcId="{A6372D67-9D5A-4A6F-8035-501BBCCE02F9}" destId="{3E7115D0-A2F5-4F66-BFE7-A06171695921}" srcOrd="2" destOrd="0" parTransId="{4E84E9F8-622D-46C1-9621-656CB9CD1C75}" sibTransId="{86D399ED-C018-4DAA-995A-565050A8D49A}"/>
    <dgm:cxn modelId="{29163786-FC0D-4890-BE55-E204E086D529}" srcId="{A6372D67-9D5A-4A6F-8035-501BBCCE02F9}" destId="{BC8A4A59-BA32-4BA0-91E9-5554F58760F0}" srcOrd="0" destOrd="0" parTransId="{F87D44FD-C2F7-4B8E-9F95-92EAEF96F4D2}" sibTransId="{71F347A5-0115-447C-9DF8-BEF183F2275D}"/>
    <dgm:cxn modelId="{54385394-6952-3F44-9039-B4AC1BAF2BEE}" type="presOf" srcId="{A6372D67-9D5A-4A6F-8035-501BBCCE02F9}" destId="{B81A9093-717D-4F6D-8A14-40C1C3673FFD}" srcOrd="0" destOrd="0" presId="urn:microsoft.com/office/officeart/2005/8/layout/vList2"/>
    <dgm:cxn modelId="{AB522D9A-D87E-4498-8B53-455B33694AE6}" srcId="{A6372D67-9D5A-4A6F-8035-501BBCCE02F9}" destId="{A1F4B0E4-6E75-49D6-970D-3689677FFBF8}" srcOrd="1" destOrd="0" parTransId="{1B5B5AD4-F895-4357-B947-1DA2285E9D8C}" sibTransId="{F710A60B-4C77-464C-994D-39D7FE44FDED}"/>
    <dgm:cxn modelId="{2057E99A-6008-5740-8D47-53D646AE3E96}" type="presOf" srcId="{47FD5747-1C96-4D02-8536-D8390E2AB725}" destId="{D95E3B09-8D93-4D0E-8685-ADCA8F788723}" srcOrd="0" destOrd="0" presId="urn:microsoft.com/office/officeart/2005/8/layout/vList2"/>
    <dgm:cxn modelId="{11F871A9-C81F-4247-BB7E-DB63C0C2734B}" type="presOf" srcId="{3E7115D0-A2F5-4F66-BFE7-A06171695921}" destId="{2AE485FB-9AF2-42B5-B978-F1452F3407BC}" srcOrd="0" destOrd="0" presId="urn:microsoft.com/office/officeart/2005/8/layout/vList2"/>
    <dgm:cxn modelId="{C9ACF1BF-9539-DA4C-8E47-6410B0A9C966}" type="presOf" srcId="{A1F4B0E4-6E75-49D6-970D-3689677FFBF8}" destId="{890DFFA4-0260-4056-AE15-7A0101939EC0}" srcOrd="0" destOrd="0" presId="urn:microsoft.com/office/officeart/2005/8/layout/vList2"/>
    <dgm:cxn modelId="{D3BCC60B-A75D-3643-9491-55E44849CC2E}" type="presParOf" srcId="{B81A9093-717D-4F6D-8A14-40C1C3673FFD}" destId="{AFDF7045-2872-4F01-AF9D-10C0F4C7EE7C}" srcOrd="0" destOrd="0" presId="urn:microsoft.com/office/officeart/2005/8/layout/vList2"/>
    <dgm:cxn modelId="{F7057656-1793-9F4F-96D5-D578560F8131}" type="presParOf" srcId="{B81A9093-717D-4F6D-8A14-40C1C3673FFD}" destId="{9A90CEBF-2CCF-445F-9966-652177CC5AF4}" srcOrd="1" destOrd="0" presId="urn:microsoft.com/office/officeart/2005/8/layout/vList2"/>
    <dgm:cxn modelId="{FF554F9E-DA47-B941-BFBC-C8D6B132B73E}" type="presParOf" srcId="{B81A9093-717D-4F6D-8A14-40C1C3673FFD}" destId="{890DFFA4-0260-4056-AE15-7A0101939EC0}" srcOrd="2" destOrd="0" presId="urn:microsoft.com/office/officeart/2005/8/layout/vList2"/>
    <dgm:cxn modelId="{4E4FCCDD-DB41-8E4D-B8A0-C39CDA20184D}" type="presParOf" srcId="{B81A9093-717D-4F6D-8A14-40C1C3673FFD}" destId="{CF114074-04CE-4E74-A9AF-F1C68CE88F6D}" srcOrd="3" destOrd="0" presId="urn:microsoft.com/office/officeart/2005/8/layout/vList2"/>
    <dgm:cxn modelId="{E7C4EF8F-161E-6449-A4E2-8F71120C64E5}" type="presParOf" srcId="{B81A9093-717D-4F6D-8A14-40C1C3673FFD}" destId="{2AE485FB-9AF2-42B5-B978-F1452F3407BC}" srcOrd="4" destOrd="0" presId="urn:microsoft.com/office/officeart/2005/8/layout/vList2"/>
    <dgm:cxn modelId="{77455B1F-953D-1E4F-9937-2CEBEFA8FB32}" type="presParOf" srcId="{B81A9093-717D-4F6D-8A14-40C1C3673FFD}" destId="{E89540E4-2B9E-4D43-AAEA-E485135FB85D}" srcOrd="5" destOrd="0" presId="urn:microsoft.com/office/officeart/2005/8/layout/vList2"/>
    <dgm:cxn modelId="{8FF919B9-0130-1C41-BDB5-494A609E0CF9}" type="presParOf" srcId="{B81A9093-717D-4F6D-8A14-40C1C3673FFD}" destId="{D95E3B09-8D93-4D0E-8685-ADCA8F78872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36909B-2B04-451F-BC75-997E0A9D3253}"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1D560E11-CA62-4DD7-A1E7-81332A45B2FC}">
      <dgm:prSet phldrT="[Text]" custT="1"/>
      <dgm:spPr/>
      <dgm:t>
        <a:bodyPr/>
        <a:lstStyle/>
        <a:p>
          <a:r>
            <a:rPr lang="en-US" sz="1200" dirty="0"/>
            <a:t>epilepsy</a:t>
          </a:r>
        </a:p>
      </dgm:t>
    </dgm:pt>
    <dgm:pt modelId="{6F873C74-D35C-4F21-9814-6C2D73092743}" type="parTrans" cxnId="{51637BDE-0EB6-4918-A80D-9A98F9A7EF26}">
      <dgm:prSet/>
      <dgm:spPr/>
      <dgm:t>
        <a:bodyPr/>
        <a:lstStyle/>
        <a:p>
          <a:endParaRPr lang="en-US"/>
        </a:p>
      </dgm:t>
    </dgm:pt>
    <dgm:pt modelId="{0F059310-4976-4032-A74B-D9894A789D1D}" type="sibTrans" cxnId="{51637BDE-0EB6-4918-A80D-9A98F9A7EF26}">
      <dgm:prSet/>
      <dgm:spPr/>
      <dgm:t>
        <a:bodyPr/>
        <a:lstStyle/>
        <a:p>
          <a:r>
            <a:rPr lang="en-US" dirty="0"/>
            <a:t>hearing impairment</a:t>
          </a:r>
        </a:p>
      </dgm:t>
    </dgm:pt>
    <dgm:pt modelId="{8A0CF4AD-070E-481D-B523-27C858120EE0}">
      <dgm:prSet phldrT="[Text]" custT="1"/>
      <dgm:spPr/>
      <dgm:t>
        <a:bodyPr/>
        <a:lstStyle/>
        <a:p>
          <a:r>
            <a:rPr lang="en-US" sz="1100" dirty="0"/>
            <a:t>diabetes</a:t>
          </a:r>
        </a:p>
      </dgm:t>
    </dgm:pt>
    <dgm:pt modelId="{86921F01-7525-4AFD-B86E-423DACB01198}" type="parTrans" cxnId="{081FF227-1876-4C74-BCDC-1013DA684FEC}">
      <dgm:prSet/>
      <dgm:spPr/>
      <dgm:t>
        <a:bodyPr/>
        <a:lstStyle/>
        <a:p>
          <a:endParaRPr lang="en-US"/>
        </a:p>
      </dgm:t>
    </dgm:pt>
    <dgm:pt modelId="{C1A3D25A-C593-418D-8AD5-777A7E5860F9}" type="sibTrans" cxnId="{081FF227-1876-4C74-BCDC-1013DA684FEC}">
      <dgm:prSet/>
      <dgm:spPr/>
      <dgm:t>
        <a:bodyPr/>
        <a:lstStyle/>
        <a:p>
          <a:r>
            <a:rPr lang="en-US" dirty="0"/>
            <a:t>asthma</a:t>
          </a:r>
        </a:p>
      </dgm:t>
    </dgm:pt>
    <dgm:pt modelId="{8D6188DF-538C-4E9C-B004-262BF119337A}">
      <dgm:prSet phldrT="[Text]" custT="1"/>
      <dgm:spPr/>
      <dgm:t>
        <a:bodyPr/>
        <a:lstStyle/>
        <a:p>
          <a:r>
            <a:rPr lang="en-US" sz="1200" dirty="0"/>
            <a:t>cancer</a:t>
          </a:r>
        </a:p>
      </dgm:t>
    </dgm:pt>
    <dgm:pt modelId="{D520AC32-3642-41A2-B7CE-7C15DF2EEA42}" type="parTrans" cxnId="{8508899F-5F1B-48AF-84B2-E7DA9623E88C}">
      <dgm:prSet/>
      <dgm:spPr/>
      <dgm:t>
        <a:bodyPr/>
        <a:lstStyle/>
        <a:p>
          <a:endParaRPr lang="en-US"/>
        </a:p>
      </dgm:t>
    </dgm:pt>
    <dgm:pt modelId="{90A8D0FB-C3BB-4AC5-9282-8886942BCBAF}" type="sibTrans" cxnId="{8508899F-5F1B-48AF-84B2-E7DA9623E88C}">
      <dgm:prSet/>
      <dgm:spPr/>
      <dgm:t>
        <a:bodyPr/>
        <a:lstStyle/>
        <a:p>
          <a:r>
            <a:rPr lang="en-US" dirty="0"/>
            <a:t>dyspraxia</a:t>
          </a:r>
        </a:p>
      </dgm:t>
    </dgm:pt>
    <dgm:pt modelId="{AF167D9E-55C8-4EA5-976E-A3F3C43F3B85}">
      <dgm:prSet phldrT="[Text]" custT="1"/>
      <dgm:spPr/>
      <dgm:t>
        <a:bodyPr/>
        <a:lstStyle/>
        <a:p>
          <a:r>
            <a:rPr lang="en-US" sz="1050" dirty="0"/>
            <a:t>muscular dystrophy</a:t>
          </a:r>
        </a:p>
      </dgm:t>
    </dgm:pt>
    <dgm:pt modelId="{305DC82B-B24A-4D54-8D05-08C7D86B746C}" type="parTrans" cxnId="{96755476-DD79-481A-9597-E230FC92039A}">
      <dgm:prSet/>
      <dgm:spPr/>
      <dgm:t>
        <a:bodyPr/>
        <a:lstStyle/>
        <a:p>
          <a:endParaRPr lang="en-US"/>
        </a:p>
      </dgm:t>
    </dgm:pt>
    <dgm:pt modelId="{FE113795-590B-4038-A9DB-A93B14C18507}" type="sibTrans" cxnId="{96755476-DD79-481A-9597-E230FC92039A}">
      <dgm:prSet/>
      <dgm:spPr/>
      <dgm:t>
        <a:bodyPr/>
        <a:lstStyle/>
        <a:p>
          <a:r>
            <a:rPr lang="en-US" dirty="0"/>
            <a:t>arthritis</a:t>
          </a:r>
        </a:p>
      </dgm:t>
    </dgm:pt>
    <dgm:pt modelId="{99E59985-E9C4-4925-8EB7-849A585F56EB}">
      <dgm:prSet phldrT="[Text]" custT="1"/>
      <dgm:spPr/>
      <dgm:t>
        <a:bodyPr/>
        <a:lstStyle/>
        <a:p>
          <a:r>
            <a:rPr lang="en-US" sz="1100" dirty="0"/>
            <a:t>allergy</a:t>
          </a:r>
        </a:p>
      </dgm:t>
    </dgm:pt>
    <dgm:pt modelId="{96C7686A-4E7A-484A-9B0F-FAEAA8FF6CCE}" type="parTrans" cxnId="{30E6FD17-5F56-44C9-A81C-59ABCF7C1C39}">
      <dgm:prSet/>
      <dgm:spPr/>
      <dgm:t>
        <a:bodyPr/>
        <a:lstStyle/>
        <a:p>
          <a:endParaRPr lang="en-US"/>
        </a:p>
      </dgm:t>
    </dgm:pt>
    <dgm:pt modelId="{0845E936-8610-4E4F-AA51-5221D646CD7D}" type="sibTrans" cxnId="{30E6FD17-5F56-44C9-A81C-59ABCF7C1C39}">
      <dgm:prSet custT="1"/>
      <dgm:spPr/>
      <dgm:t>
        <a:bodyPr/>
        <a:lstStyle/>
        <a:p>
          <a:r>
            <a:rPr lang="en-US" sz="1000" dirty="0"/>
            <a:t>cerebral palsy</a:t>
          </a:r>
        </a:p>
      </dgm:t>
    </dgm:pt>
    <dgm:pt modelId="{4D9AB2ED-AA72-4096-84A5-7884159283D5}">
      <dgm:prSet phldrT="[Text]" custT="1"/>
      <dgm:spPr/>
      <dgm:t>
        <a:bodyPr/>
        <a:lstStyle/>
        <a:p>
          <a:r>
            <a:rPr lang="en-US" sz="1200" dirty="0" err="1"/>
            <a:t>spina</a:t>
          </a:r>
          <a:r>
            <a:rPr lang="en-US" sz="1200" dirty="0"/>
            <a:t> </a:t>
          </a:r>
          <a:r>
            <a:rPr lang="en-US" sz="1400" dirty="0"/>
            <a:t>bifida</a:t>
          </a:r>
        </a:p>
      </dgm:t>
    </dgm:pt>
    <dgm:pt modelId="{4240B6AC-5FE7-418B-AB4E-51263DA271CF}" type="parTrans" cxnId="{E2C13C1E-668C-41B8-B13A-EAAD52B4A77B}">
      <dgm:prSet/>
      <dgm:spPr/>
      <dgm:t>
        <a:bodyPr/>
        <a:lstStyle/>
        <a:p>
          <a:endParaRPr lang="en-US"/>
        </a:p>
      </dgm:t>
    </dgm:pt>
    <dgm:pt modelId="{E5D87A8D-321C-453F-8C1A-C136F7085F31}" type="sibTrans" cxnId="{E2C13C1E-668C-41B8-B13A-EAAD52B4A77B}">
      <dgm:prSet/>
      <dgm:spPr/>
      <dgm:t>
        <a:bodyPr/>
        <a:lstStyle/>
        <a:p>
          <a:r>
            <a:rPr lang="en-US" dirty="0"/>
            <a:t>visual impairment</a:t>
          </a:r>
        </a:p>
      </dgm:t>
    </dgm:pt>
    <dgm:pt modelId="{6C56F93B-A8BB-4934-A8A4-1115DC3F9A89}">
      <dgm:prSet phldrT="[Text]" custT="1"/>
      <dgm:spPr/>
      <dgm:t>
        <a:bodyPr/>
        <a:lstStyle/>
        <a:p>
          <a:r>
            <a:rPr lang="en-US" sz="1400" dirty="0"/>
            <a:t>brittle bones</a:t>
          </a:r>
        </a:p>
      </dgm:t>
    </dgm:pt>
    <dgm:pt modelId="{138FC280-FC50-4B57-A9A6-070CDBE4423C}" type="parTrans" cxnId="{AADA2924-7EC7-4B5F-AAB6-3C47AEE36035}">
      <dgm:prSet/>
      <dgm:spPr/>
      <dgm:t>
        <a:bodyPr/>
        <a:lstStyle/>
        <a:p>
          <a:endParaRPr lang="en-US"/>
        </a:p>
      </dgm:t>
    </dgm:pt>
    <dgm:pt modelId="{F4359409-E417-4100-B954-C1D4C104D255}" type="sibTrans" cxnId="{AADA2924-7EC7-4B5F-AAB6-3C47AEE36035}">
      <dgm:prSet/>
      <dgm:spPr/>
      <dgm:t>
        <a:bodyPr/>
        <a:lstStyle/>
        <a:p>
          <a:r>
            <a:rPr lang="en-US" dirty="0"/>
            <a:t> Down syndrome</a:t>
          </a:r>
        </a:p>
      </dgm:t>
    </dgm:pt>
    <dgm:pt modelId="{9C194475-F7F9-4F63-BB47-568EEBCDF4F3}" type="pres">
      <dgm:prSet presAssocID="{2836909B-2B04-451F-BC75-997E0A9D3253}" presName="Name0" presStyleCnt="0">
        <dgm:presLayoutVars>
          <dgm:chMax/>
          <dgm:chPref/>
          <dgm:dir/>
          <dgm:animLvl val="lvl"/>
        </dgm:presLayoutVars>
      </dgm:prSet>
      <dgm:spPr/>
    </dgm:pt>
    <dgm:pt modelId="{0082FC7B-1661-488C-A125-6363276D5204}" type="pres">
      <dgm:prSet presAssocID="{1D560E11-CA62-4DD7-A1E7-81332A45B2FC}" presName="composite" presStyleCnt="0"/>
      <dgm:spPr/>
    </dgm:pt>
    <dgm:pt modelId="{F8AD3003-0126-42EB-AAC5-8D61689527F9}" type="pres">
      <dgm:prSet presAssocID="{1D560E11-CA62-4DD7-A1E7-81332A45B2FC}" presName="Parent1" presStyleLbl="node1" presStyleIdx="0" presStyleCnt="14">
        <dgm:presLayoutVars>
          <dgm:chMax val="1"/>
          <dgm:chPref val="1"/>
          <dgm:bulletEnabled val="1"/>
        </dgm:presLayoutVars>
      </dgm:prSet>
      <dgm:spPr/>
    </dgm:pt>
    <dgm:pt modelId="{2C96DC3C-0D95-4FBB-878B-CB959D17AF69}" type="pres">
      <dgm:prSet presAssocID="{1D560E11-CA62-4DD7-A1E7-81332A45B2FC}" presName="Childtext1" presStyleLbl="revTx" presStyleIdx="0" presStyleCnt="7">
        <dgm:presLayoutVars>
          <dgm:chMax val="0"/>
          <dgm:chPref val="0"/>
          <dgm:bulletEnabled val="1"/>
        </dgm:presLayoutVars>
      </dgm:prSet>
      <dgm:spPr/>
    </dgm:pt>
    <dgm:pt modelId="{D0A78030-BCB1-4834-8E54-68E9633DB376}" type="pres">
      <dgm:prSet presAssocID="{1D560E11-CA62-4DD7-A1E7-81332A45B2FC}" presName="BalanceSpacing" presStyleCnt="0"/>
      <dgm:spPr/>
    </dgm:pt>
    <dgm:pt modelId="{904FA44A-906E-4E61-93FC-EB4214A36EFA}" type="pres">
      <dgm:prSet presAssocID="{1D560E11-CA62-4DD7-A1E7-81332A45B2FC}" presName="BalanceSpacing1" presStyleCnt="0"/>
      <dgm:spPr/>
    </dgm:pt>
    <dgm:pt modelId="{6C62E13B-63AF-4D9A-B4E2-73311EA4F56B}" type="pres">
      <dgm:prSet presAssocID="{0F059310-4976-4032-A74B-D9894A789D1D}" presName="Accent1Text" presStyleLbl="node1" presStyleIdx="1" presStyleCnt="14"/>
      <dgm:spPr/>
    </dgm:pt>
    <dgm:pt modelId="{124DDC05-A82D-4B2B-89BB-F8DC7EF18C47}" type="pres">
      <dgm:prSet presAssocID="{0F059310-4976-4032-A74B-D9894A789D1D}" presName="spaceBetweenRectangles" presStyleCnt="0"/>
      <dgm:spPr/>
    </dgm:pt>
    <dgm:pt modelId="{7E6535B5-573C-4531-A781-2209F0B94CF6}" type="pres">
      <dgm:prSet presAssocID="{8A0CF4AD-070E-481D-B523-27C858120EE0}" presName="composite" presStyleCnt="0"/>
      <dgm:spPr/>
    </dgm:pt>
    <dgm:pt modelId="{D03C3580-FF0A-41BC-9F25-C11449E0674D}" type="pres">
      <dgm:prSet presAssocID="{8A0CF4AD-070E-481D-B523-27C858120EE0}" presName="Parent1" presStyleLbl="node1" presStyleIdx="2" presStyleCnt="14">
        <dgm:presLayoutVars>
          <dgm:chMax val="1"/>
          <dgm:chPref val="1"/>
          <dgm:bulletEnabled val="1"/>
        </dgm:presLayoutVars>
      </dgm:prSet>
      <dgm:spPr/>
    </dgm:pt>
    <dgm:pt modelId="{01B1906B-A38F-4FD4-9C3A-DFBBEEF6B0E2}" type="pres">
      <dgm:prSet presAssocID="{8A0CF4AD-070E-481D-B523-27C858120EE0}" presName="Childtext1" presStyleLbl="revTx" presStyleIdx="1" presStyleCnt="7">
        <dgm:presLayoutVars>
          <dgm:chMax val="0"/>
          <dgm:chPref val="0"/>
          <dgm:bulletEnabled val="1"/>
        </dgm:presLayoutVars>
      </dgm:prSet>
      <dgm:spPr/>
    </dgm:pt>
    <dgm:pt modelId="{9B61A8D9-8D3F-4A5C-981E-11A9E2439802}" type="pres">
      <dgm:prSet presAssocID="{8A0CF4AD-070E-481D-B523-27C858120EE0}" presName="BalanceSpacing" presStyleCnt="0"/>
      <dgm:spPr/>
    </dgm:pt>
    <dgm:pt modelId="{3D40F07F-5DFB-4922-87DC-2B80369BEEF5}" type="pres">
      <dgm:prSet presAssocID="{8A0CF4AD-070E-481D-B523-27C858120EE0}" presName="BalanceSpacing1" presStyleCnt="0"/>
      <dgm:spPr/>
    </dgm:pt>
    <dgm:pt modelId="{55743D2E-ECDF-4587-A897-741B6549AC86}" type="pres">
      <dgm:prSet presAssocID="{C1A3D25A-C593-418D-8AD5-777A7E5860F9}" presName="Accent1Text" presStyleLbl="node1" presStyleIdx="3" presStyleCnt="14"/>
      <dgm:spPr/>
    </dgm:pt>
    <dgm:pt modelId="{C0758EB5-0C01-40E9-A1BA-C2EAE2E058AD}" type="pres">
      <dgm:prSet presAssocID="{C1A3D25A-C593-418D-8AD5-777A7E5860F9}" presName="spaceBetweenRectangles" presStyleCnt="0"/>
      <dgm:spPr/>
    </dgm:pt>
    <dgm:pt modelId="{7A83BC80-7AE1-44B8-96D5-AE7887E1116E}" type="pres">
      <dgm:prSet presAssocID="{8D6188DF-538C-4E9C-B004-262BF119337A}" presName="composite" presStyleCnt="0"/>
      <dgm:spPr/>
    </dgm:pt>
    <dgm:pt modelId="{9C91EBA1-7F03-48E2-B129-4456DEBB26EC}" type="pres">
      <dgm:prSet presAssocID="{8D6188DF-538C-4E9C-B004-262BF119337A}" presName="Parent1" presStyleLbl="node1" presStyleIdx="4" presStyleCnt="14">
        <dgm:presLayoutVars>
          <dgm:chMax val="1"/>
          <dgm:chPref val="1"/>
          <dgm:bulletEnabled val="1"/>
        </dgm:presLayoutVars>
      </dgm:prSet>
      <dgm:spPr/>
    </dgm:pt>
    <dgm:pt modelId="{5792D9C1-67D1-4153-8855-98A9C6C97BB5}" type="pres">
      <dgm:prSet presAssocID="{8D6188DF-538C-4E9C-B004-262BF119337A}" presName="Childtext1" presStyleLbl="revTx" presStyleIdx="2" presStyleCnt="7">
        <dgm:presLayoutVars>
          <dgm:chMax val="0"/>
          <dgm:chPref val="0"/>
          <dgm:bulletEnabled val="1"/>
        </dgm:presLayoutVars>
      </dgm:prSet>
      <dgm:spPr/>
    </dgm:pt>
    <dgm:pt modelId="{50D67B95-A334-46CD-BC85-3A3DB22533B4}" type="pres">
      <dgm:prSet presAssocID="{8D6188DF-538C-4E9C-B004-262BF119337A}" presName="BalanceSpacing" presStyleCnt="0"/>
      <dgm:spPr/>
    </dgm:pt>
    <dgm:pt modelId="{9F5A6551-1BC9-42B4-978B-D43556A2E399}" type="pres">
      <dgm:prSet presAssocID="{8D6188DF-538C-4E9C-B004-262BF119337A}" presName="BalanceSpacing1" presStyleCnt="0"/>
      <dgm:spPr/>
    </dgm:pt>
    <dgm:pt modelId="{763AF3C3-6B18-4735-8B67-20AA4A0AA90E}" type="pres">
      <dgm:prSet presAssocID="{90A8D0FB-C3BB-4AC5-9282-8886942BCBAF}" presName="Accent1Text" presStyleLbl="node1" presStyleIdx="5" presStyleCnt="14" custLinFactNeighborX="-52892" custLinFactNeighborY="-84527"/>
      <dgm:spPr/>
    </dgm:pt>
    <dgm:pt modelId="{4149D7A7-051E-48CE-8F85-5B40102A6F17}" type="pres">
      <dgm:prSet presAssocID="{90A8D0FB-C3BB-4AC5-9282-8886942BCBAF}" presName="spaceBetweenRectangles" presStyleCnt="0"/>
      <dgm:spPr/>
    </dgm:pt>
    <dgm:pt modelId="{B18E62DB-8DA3-43A2-B74A-C5413269FA3B}" type="pres">
      <dgm:prSet presAssocID="{AF167D9E-55C8-4EA5-976E-A3F3C43F3B85}" presName="composite" presStyleCnt="0"/>
      <dgm:spPr/>
    </dgm:pt>
    <dgm:pt modelId="{06B87790-95AB-4A04-B15C-F440D89A32E5}" type="pres">
      <dgm:prSet presAssocID="{AF167D9E-55C8-4EA5-976E-A3F3C43F3B85}" presName="Parent1" presStyleLbl="node1" presStyleIdx="6" presStyleCnt="14" custLinFactNeighborX="-56131" custLinFactNeighborY="-76388">
        <dgm:presLayoutVars>
          <dgm:chMax val="1"/>
          <dgm:chPref val="1"/>
          <dgm:bulletEnabled val="1"/>
        </dgm:presLayoutVars>
      </dgm:prSet>
      <dgm:spPr/>
    </dgm:pt>
    <dgm:pt modelId="{CEE0AA6C-9CB0-46D8-8E9E-F903F1ABCD58}" type="pres">
      <dgm:prSet presAssocID="{AF167D9E-55C8-4EA5-976E-A3F3C43F3B85}" presName="Childtext1" presStyleLbl="revTx" presStyleIdx="3" presStyleCnt="7">
        <dgm:presLayoutVars>
          <dgm:chMax val="0"/>
          <dgm:chPref val="0"/>
          <dgm:bulletEnabled val="1"/>
        </dgm:presLayoutVars>
      </dgm:prSet>
      <dgm:spPr/>
    </dgm:pt>
    <dgm:pt modelId="{7BB50EBF-4C5F-43A7-BC81-24E7984C8251}" type="pres">
      <dgm:prSet presAssocID="{AF167D9E-55C8-4EA5-976E-A3F3C43F3B85}" presName="BalanceSpacing" presStyleCnt="0"/>
      <dgm:spPr/>
    </dgm:pt>
    <dgm:pt modelId="{6EB9BAF9-F5D5-4B74-A3FF-A767181412E1}" type="pres">
      <dgm:prSet presAssocID="{AF167D9E-55C8-4EA5-976E-A3F3C43F3B85}" presName="BalanceSpacing1" presStyleCnt="0"/>
      <dgm:spPr/>
    </dgm:pt>
    <dgm:pt modelId="{8D2DF698-AEE6-41C3-9F2F-769D7732F608}" type="pres">
      <dgm:prSet presAssocID="{FE113795-590B-4038-A9DB-A93B14C18507}" presName="Accent1Text" presStyleLbl="node1" presStyleIdx="7" presStyleCnt="14" custLinFactNeighborX="57750" custLinFactNeighborY="-82898"/>
      <dgm:spPr/>
    </dgm:pt>
    <dgm:pt modelId="{062208F1-521D-464B-8E40-D3DC9851CFD7}" type="pres">
      <dgm:prSet presAssocID="{FE113795-590B-4038-A9DB-A93B14C18507}" presName="spaceBetweenRectangles" presStyleCnt="0"/>
      <dgm:spPr/>
    </dgm:pt>
    <dgm:pt modelId="{4E60DA09-05D7-4121-96E8-102AA5FDB292}" type="pres">
      <dgm:prSet presAssocID="{99E59985-E9C4-4925-8EB7-849A585F56EB}" presName="composite" presStyleCnt="0"/>
      <dgm:spPr/>
    </dgm:pt>
    <dgm:pt modelId="{7D09802C-D9F8-4260-87EC-6F01D836277F}" type="pres">
      <dgm:prSet presAssocID="{99E59985-E9C4-4925-8EB7-849A585F56EB}" presName="Parent1" presStyleLbl="node1" presStyleIdx="8" presStyleCnt="14" custLinFactX="-100000" custLinFactNeighborX="-182272" custLinFactNeighborY="-80615">
        <dgm:presLayoutVars>
          <dgm:chMax val="1"/>
          <dgm:chPref val="1"/>
          <dgm:bulletEnabled val="1"/>
        </dgm:presLayoutVars>
      </dgm:prSet>
      <dgm:spPr/>
    </dgm:pt>
    <dgm:pt modelId="{85DA410B-E109-401C-ABF1-14DB3A9351F1}" type="pres">
      <dgm:prSet presAssocID="{99E59985-E9C4-4925-8EB7-849A585F56EB}" presName="Childtext1" presStyleLbl="revTx" presStyleIdx="4" presStyleCnt="7">
        <dgm:presLayoutVars>
          <dgm:chMax val="0"/>
          <dgm:chPref val="0"/>
          <dgm:bulletEnabled val="1"/>
        </dgm:presLayoutVars>
      </dgm:prSet>
      <dgm:spPr/>
    </dgm:pt>
    <dgm:pt modelId="{6EAB1429-74E9-4DFB-A46D-FC40CC011574}" type="pres">
      <dgm:prSet presAssocID="{99E59985-E9C4-4925-8EB7-849A585F56EB}" presName="BalanceSpacing" presStyleCnt="0"/>
      <dgm:spPr/>
    </dgm:pt>
    <dgm:pt modelId="{3A5BDE58-DF6A-47D5-96C9-8D490F88BE63}" type="pres">
      <dgm:prSet presAssocID="{99E59985-E9C4-4925-8EB7-849A585F56EB}" presName="BalanceSpacing1" presStyleCnt="0"/>
      <dgm:spPr/>
    </dgm:pt>
    <dgm:pt modelId="{4DB0F5AA-671C-45F2-96C5-2AB6936122E4}" type="pres">
      <dgm:prSet presAssocID="{0845E936-8610-4E4F-AA51-5221D646CD7D}" presName="Accent1Text" presStyleLbl="node1" presStyleIdx="9" presStyleCnt="14" custLinFactX="-11513" custLinFactY="-61268" custLinFactNeighborX="-100000" custLinFactNeighborY="-100000"/>
      <dgm:spPr/>
    </dgm:pt>
    <dgm:pt modelId="{4D3A5384-0493-443B-B7FF-71608F6701F8}" type="pres">
      <dgm:prSet presAssocID="{0845E936-8610-4E4F-AA51-5221D646CD7D}" presName="spaceBetweenRectangles" presStyleCnt="0"/>
      <dgm:spPr/>
    </dgm:pt>
    <dgm:pt modelId="{B7F30A8A-8B31-4D07-B99A-B10234045686}" type="pres">
      <dgm:prSet presAssocID="{4D9AB2ED-AA72-4096-84A5-7884159283D5}" presName="composite" presStyleCnt="0"/>
      <dgm:spPr/>
    </dgm:pt>
    <dgm:pt modelId="{1CD8E02A-2B2D-4A05-9C64-83040CFF9299}" type="pres">
      <dgm:prSet presAssocID="{4D9AB2ED-AA72-4096-84A5-7884159283D5}" presName="Parent1" presStyleLbl="node1" presStyleIdx="10" presStyleCnt="14" custLinFactX="-9623" custLinFactY="-62653" custLinFactNeighborX="-100000" custLinFactNeighborY="-100000">
        <dgm:presLayoutVars>
          <dgm:chMax val="1"/>
          <dgm:chPref val="1"/>
          <dgm:bulletEnabled val="1"/>
        </dgm:presLayoutVars>
      </dgm:prSet>
      <dgm:spPr/>
    </dgm:pt>
    <dgm:pt modelId="{EDBE129A-B766-46EB-9117-FAEA14A256FE}" type="pres">
      <dgm:prSet presAssocID="{4D9AB2ED-AA72-4096-84A5-7884159283D5}" presName="Childtext1" presStyleLbl="revTx" presStyleIdx="5" presStyleCnt="7">
        <dgm:presLayoutVars>
          <dgm:chMax val="0"/>
          <dgm:chPref val="0"/>
          <dgm:bulletEnabled val="1"/>
        </dgm:presLayoutVars>
      </dgm:prSet>
      <dgm:spPr/>
    </dgm:pt>
    <dgm:pt modelId="{4828525C-9F87-4327-8F9E-4CB2A01186DF}" type="pres">
      <dgm:prSet presAssocID="{4D9AB2ED-AA72-4096-84A5-7884159283D5}" presName="BalanceSpacing" presStyleCnt="0"/>
      <dgm:spPr/>
    </dgm:pt>
    <dgm:pt modelId="{B848BF33-24AD-4382-B141-BF008BC461D1}" type="pres">
      <dgm:prSet presAssocID="{4D9AB2ED-AA72-4096-84A5-7884159283D5}" presName="BalanceSpacing1" presStyleCnt="0"/>
      <dgm:spPr/>
    </dgm:pt>
    <dgm:pt modelId="{68424D85-2D67-410D-9295-12EB99D52230}" type="pres">
      <dgm:prSet presAssocID="{E5D87A8D-321C-453F-8C1A-C136F7085F31}" presName="Accent1Text" presStyleLbl="node1" presStyleIdx="11" presStyleCnt="14" custLinFactY="-60922" custLinFactNeighborX="-95952" custLinFactNeighborY="-100000"/>
      <dgm:spPr/>
    </dgm:pt>
    <dgm:pt modelId="{E393D02D-76F3-40D6-8013-17430073D7FD}" type="pres">
      <dgm:prSet presAssocID="{E5D87A8D-321C-453F-8C1A-C136F7085F31}" presName="spaceBetweenRectangles" presStyleCnt="0"/>
      <dgm:spPr/>
    </dgm:pt>
    <dgm:pt modelId="{952D47AD-A238-49B0-AC1B-79665BA7CAD9}" type="pres">
      <dgm:prSet presAssocID="{6C56F93B-A8BB-4934-A8A4-1115DC3F9A89}" presName="composite" presStyleCnt="0"/>
      <dgm:spPr/>
    </dgm:pt>
    <dgm:pt modelId="{C97A6B3D-9693-4D62-AC46-FF473893428F}" type="pres">
      <dgm:prSet presAssocID="{6C56F93B-A8BB-4934-A8A4-1115DC3F9A89}" presName="Parent1" presStyleLbl="node1" presStyleIdx="12" presStyleCnt="14" custLinFactY="-100000" custLinFactNeighborX="67364" custLinFactNeighborY="-145490">
        <dgm:presLayoutVars>
          <dgm:chMax val="1"/>
          <dgm:chPref val="1"/>
          <dgm:bulletEnabled val="1"/>
        </dgm:presLayoutVars>
      </dgm:prSet>
      <dgm:spPr/>
    </dgm:pt>
    <dgm:pt modelId="{6E9E54EE-0C9F-4232-92D0-7EC2C733B7FC}" type="pres">
      <dgm:prSet presAssocID="{6C56F93B-A8BB-4934-A8A4-1115DC3F9A89}" presName="Childtext1" presStyleLbl="revTx" presStyleIdx="6" presStyleCnt="7">
        <dgm:presLayoutVars>
          <dgm:chMax val="0"/>
          <dgm:chPref val="0"/>
          <dgm:bulletEnabled val="1"/>
        </dgm:presLayoutVars>
      </dgm:prSet>
      <dgm:spPr/>
    </dgm:pt>
    <dgm:pt modelId="{DF8B24E8-B44A-42DB-8DD7-A85FF098C1FC}" type="pres">
      <dgm:prSet presAssocID="{6C56F93B-A8BB-4934-A8A4-1115DC3F9A89}" presName="BalanceSpacing" presStyleCnt="0"/>
      <dgm:spPr/>
    </dgm:pt>
    <dgm:pt modelId="{38136064-DB55-4FEB-83E7-0673CFB00314}" type="pres">
      <dgm:prSet presAssocID="{6C56F93B-A8BB-4934-A8A4-1115DC3F9A89}" presName="BalanceSpacing1" presStyleCnt="0"/>
      <dgm:spPr/>
    </dgm:pt>
    <dgm:pt modelId="{724BF615-EC49-4AAD-8370-9B3E92904341}" type="pres">
      <dgm:prSet presAssocID="{F4359409-E417-4100-B954-C1D4C104D255}" presName="Accent1Text" presStyleLbl="node1" presStyleIdx="13" presStyleCnt="14" custLinFactX="100000" custLinFactY="-100000" custLinFactNeighborX="190181" custLinFactNeighborY="-147540"/>
      <dgm:spPr/>
    </dgm:pt>
  </dgm:ptLst>
  <dgm:cxnLst>
    <dgm:cxn modelId="{0C01B413-5497-4948-B249-24439DAC529A}" type="presOf" srcId="{FE113795-590B-4038-A9DB-A93B14C18507}" destId="{8D2DF698-AEE6-41C3-9F2F-769D7732F608}" srcOrd="0" destOrd="0" presId="urn:microsoft.com/office/officeart/2008/layout/AlternatingHexagons"/>
    <dgm:cxn modelId="{30E6FD17-5F56-44C9-A81C-59ABCF7C1C39}" srcId="{2836909B-2B04-451F-BC75-997E0A9D3253}" destId="{99E59985-E9C4-4925-8EB7-849A585F56EB}" srcOrd="4" destOrd="0" parTransId="{96C7686A-4E7A-484A-9B0F-FAEAA8FF6CCE}" sibTransId="{0845E936-8610-4E4F-AA51-5221D646CD7D}"/>
    <dgm:cxn modelId="{E2C13C1E-668C-41B8-B13A-EAAD52B4A77B}" srcId="{2836909B-2B04-451F-BC75-997E0A9D3253}" destId="{4D9AB2ED-AA72-4096-84A5-7884159283D5}" srcOrd="5" destOrd="0" parTransId="{4240B6AC-5FE7-418B-AB4E-51263DA271CF}" sibTransId="{E5D87A8D-321C-453F-8C1A-C136F7085F31}"/>
    <dgm:cxn modelId="{AADA2924-7EC7-4B5F-AAB6-3C47AEE36035}" srcId="{2836909B-2B04-451F-BC75-997E0A9D3253}" destId="{6C56F93B-A8BB-4934-A8A4-1115DC3F9A89}" srcOrd="6" destOrd="0" parTransId="{138FC280-FC50-4B57-A9A6-070CDBE4423C}" sibTransId="{F4359409-E417-4100-B954-C1D4C104D255}"/>
    <dgm:cxn modelId="{081FF227-1876-4C74-BCDC-1013DA684FEC}" srcId="{2836909B-2B04-451F-BC75-997E0A9D3253}" destId="{8A0CF4AD-070E-481D-B523-27C858120EE0}" srcOrd="1" destOrd="0" parTransId="{86921F01-7525-4AFD-B86E-423DACB01198}" sibTransId="{C1A3D25A-C593-418D-8AD5-777A7E5860F9}"/>
    <dgm:cxn modelId="{E4B7C02F-8AB2-EF41-812C-01A7659EE8A8}" type="presOf" srcId="{8D6188DF-538C-4E9C-B004-262BF119337A}" destId="{9C91EBA1-7F03-48E2-B129-4456DEBB26EC}" srcOrd="0" destOrd="0" presId="urn:microsoft.com/office/officeart/2008/layout/AlternatingHexagons"/>
    <dgm:cxn modelId="{304C3143-64A6-1A4F-98CF-7C249C009F6E}" type="presOf" srcId="{1D560E11-CA62-4DD7-A1E7-81332A45B2FC}" destId="{F8AD3003-0126-42EB-AAC5-8D61689527F9}" srcOrd="0" destOrd="0" presId="urn:microsoft.com/office/officeart/2008/layout/AlternatingHexagons"/>
    <dgm:cxn modelId="{6F946144-9745-1D46-BDAB-E90F8D1794A2}" type="presOf" srcId="{8A0CF4AD-070E-481D-B523-27C858120EE0}" destId="{D03C3580-FF0A-41BC-9F25-C11449E0674D}" srcOrd="0" destOrd="0" presId="urn:microsoft.com/office/officeart/2008/layout/AlternatingHexagons"/>
    <dgm:cxn modelId="{0BD0104A-0033-A543-942E-B55D5FCB183F}" type="presOf" srcId="{C1A3D25A-C593-418D-8AD5-777A7E5860F9}" destId="{55743D2E-ECDF-4587-A897-741B6549AC86}" srcOrd="0" destOrd="0" presId="urn:microsoft.com/office/officeart/2008/layout/AlternatingHexagons"/>
    <dgm:cxn modelId="{96755476-DD79-481A-9597-E230FC92039A}" srcId="{2836909B-2B04-451F-BC75-997E0A9D3253}" destId="{AF167D9E-55C8-4EA5-976E-A3F3C43F3B85}" srcOrd="3" destOrd="0" parTransId="{305DC82B-B24A-4D54-8D05-08C7D86B746C}" sibTransId="{FE113795-590B-4038-A9DB-A93B14C18507}"/>
    <dgm:cxn modelId="{A6279B7A-C00A-3146-9367-20A4CFC6B884}" type="presOf" srcId="{0845E936-8610-4E4F-AA51-5221D646CD7D}" destId="{4DB0F5AA-671C-45F2-96C5-2AB6936122E4}" srcOrd="0" destOrd="0" presId="urn:microsoft.com/office/officeart/2008/layout/AlternatingHexagons"/>
    <dgm:cxn modelId="{4F3F8F8C-22AE-D347-AA40-A38A83F972D7}" type="presOf" srcId="{2836909B-2B04-451F-BC75-997E0A9D3253}" destId="{9C194475-F7F9-4F63-BB47-568EEBCDF4F3}" srcOrd="0" destOrd="0" presId="urn:microsoft.com/office/officeart/2008/layout/AlternatingHexagons"/>
    <dgm:cxn modelId="{2640AD91-137A-054B-95E6-21AF74CF240F}" type="presOf" srcId="{AF167D9E-55C8-4EA5-976E-A3F3C43F3B85}" destId="{06B87790-95AB-4A04-B15C-F440D89A32E5}" srcOrd="0" destOrd="0" presId="urn:microsoft.com/office/officeart/2008/layout/AlternatingHexagons"/>
    <dgm:cxn modelId="{8508899F-5F1B-48AF-84B2-E7DA9623E88C}" srcId="{2836909B-2B04-451F-BC75-997E0A9D3253}" destId="{8D6188DF-538C-4E9C-B004-262BF119337A}" srcOrd="2" destOrd="0" parTransId="{D520AC32-3642-41A2-B7CE-7C15DF2EEA42}" sibTransId="{90A8D0FB-C3BB-4AC5-9282-8886942BCBAF}"/>
    <dgm:cxn modelId="{8AD178A1-0106-9B45-BC3A-92232DC75221}" type="presOf" srcId="{E5D87A8D-321C-453F-8C1A-C136F7085F31}" destId="{68424D85-2D67-410D-9295-12EB99D52230}" srcOrd="0" destOrd="0" presId="urn:microsoft.com/office/officeart/2008/layout/AlternatingHexagons"/>
    <dgm:cxn modelId="{C45881BB-D454-DE4F-93C6-05C057933E83}" type="presOf" srcId="{90A8D0FB-C3BB-4AC5-9282-8886942BCBAF}" destId="{763AF3C3-6B18-4735-8B67-20AA4A0AA90E}" srcOrd="0" destOrd="0" presId="urn:microsoft.com/office/officeart/2008/layout/AlternatingHexagons"/>
    <dgm:cxn modelId="{4D3D40CA-8328-6449-96DD-49F88FF2B754}" type="presOf" srcId="{F4359409-E417-4100-B954-C1D4C104D255}" destId="{724BF615-EC49-4AAD-8370-9B3E92904341}" srcOrd="0" destOrd="0" presId="urn:microsoft.com/office/officeart/2008/layout/AlternatingHexagons"/>
    <dgm:cxn modelId="{51637BDE-0EB6-4918-A80D-9A98F9A7EF26}" srcId="{2836909B-2B04-451F-BC75-997E0A9D3253}" destId="{1D560E11-CA62-4DD7-A1E7-81332A45B2FC}" srcOrd="0" destOrd="0" parTransId="{6F873C74-D35C-4F21-9814-6C2D73092743}" sibTransId="{0F059310-4976-4032-A74B-D9894A789D1D}"/>
    <dgm:cxn modelId="{DE836FE3-0FD0-E142-BEB6-1E436F5D2B22}" type="presOf" srcId="{0F059310-4976-4032-A74B-D9894A789D1D}" destId="{6C62E13B-63AF-4D9A-B4E2-73311EA4F56B}" srcOrd="0" destOrd="0" presId="urn:microsoft.com/office/officeart/2008/layout/AlternatingHexagons"/>
    <dgm:cxn modelId="{20C3D8E6-0C8D-5E4F-8396-65F5848E5320}" type="presOf" srcId="{99E59985-E9C4-4925-8EB7-849A585F56EB}" destId="{7D09802C-D9F8-4260-87EC-6F01D836277F}" srcOrd="0" destOrd="0" presId="urn:microsoft.com/office/officeart/2008/layout/AlternatingHexagons"/>
    <dgm:cxn modelId="{A6B8E2F9-F255-5B46-90A3-5EB166747F44}" type="presOf" srcId="{4D9AB2ED-AA72-4096-84A5-7884159283D5}" destId="{1CD8E02A-2B2D-4A05-9C64-83040CFF9299}" srcOrd="0" destOrd="0" presId="urn:microsoft.com/office/officeart/2008/layout/AlternatingHexagons"/>
    <dgm:cxn modelId="{07C2ECFA-6D5B-3746-A878-54B8AC1139FA}" type="presOf" srcId="{6C56F93B-A8BB-4934-A8A4-1115DC3F9A89}" destId="{C97A6B3D-9693-4D62-AC46-FF473893428F}" srcOrd="0" destOrd="0" presId="urn:microsoft.com/office/officeart/2008/layout/AlternatingHexagons"/>
    <dgm:cxn modelId="{9DC780B3-E33D-F04A-93BD-9B7A5424FAEB}" type="presParOf" srcId="{9C194475-F7F9-4F63-BB47-568EEBCDF4F3}" destId="{0082FC7B-1661-488C-A125-6363276D5204}" srcOrd="0" destOrd="0" presId="urn:microsoft.com/office/officeart/2008/layout/AlternatingHexagons"/>
    <dgm:cxn modelId="{934F3D03-4FA8-644E-B405-7D86FD58799A}" type="presParOf" srcId="{0082FC7B-1661-488C-A125-6363276D5204}" destId="{F8AD3003-0126-42EB-AAC5-8D61689527F9}" srcOrd="0" destOrd="0" presId="urn:microsoft.com/office/officeart/2008/layout/AlternatingHexagons"/>
    <dgm:cxn modelId="{3CE4B04B-C44A-E148-82AA-A0F6C4274BE7}" type="presParOf" srcId="{0082FC7B-1661-488C-A125-6363276D5204}" destId="{2C96DC3C-0D95-4FBB-878B-CB959D17AF69}" srcOrd="1" destOrd="0" presId="urn:microsoft.com/office/officeart/2008/layout/AlternatingHexagons"/>
    <dgm:cxn modelId="{037B7D80-D900-CA46-9AFE-986CA40FD796}" type="presParOf" srcId="{0082FC7B-1661-488C-A125-6363276D5204}" destId="{D0A78030-BCB1-4834-8E54-68E9633DB376}" srcOrd="2" destOrd="0" presId="urn:microsoft.com/office/officeart/2008/layout/AlternatingHexagons"/>
    <dgm:cxn modelId="{CB9BFF38-C137-9142-A8A4-91A317BC18AE}" type="presParOf" srcId="{0082FC7B-1661-488C-A125-6363276D5204}" destId="{904FA44A-906E-4E61-93FC-EB4214A36EFA}" srcOrd="3" destOrd="0" presId="urn:microsoft.com/office/officeart/2008/layout/AlternatingHexagons"/>
    <dgm:cxn modelId="{7812D746-EDDA-9740-A187-943D5B884940}" type="presParOf" srcId="{0082FC7B-1661-488C-A125-6363276D5204}" destId="{6C62E13B-63AF-4D9A-B4E2-73311EA4F56B}" srcOrd="4" destOrd="0" presId="urn:microsoft.com/office/officeart/2008/layout/AlternatingHexagons"/>
    <dgm:cxn modelId="{6F83CB7A-F63B-F04F-A3D9-40CA0BDAB8E6}" type="presParOf" srcId="{9C194475-F7F9-4F63-BB47-568EEBCDF4F3}" destId="{124DDC05-A82D-4B2B-89BB-F8DC7EF18C47}" srcOrd="1" destOrd="0" presId="urn:microsoft.com/office/officeart/2008/layout/AlternatingHexagons"/>
    <dgm:cxn modelId="{02C0295F-8D51-9B4B-A663-CA18A5377779}" type="presParOf" srcId="{9C194475-F7F9-4F63-BB47-568EEBCDF4F3}" destId="{7E6535B5-573C-4531-A781-2209F0B94CF6}" srcOrd="2" destOrd="0" presId="urn:microsoft.com/office/officeart/2008/layout/AlternatingHexagons"/>
    <dgm:cxn modelId="{C4BA649E-4FCE-4E41-A48B-EA4389CE3ABC}" type="presParOf" srcId="{7E6535B5-573C-4531-A781-2209F0B94CF6}" destId="{D03C3580-FF0A-41BC-9F25-C11449E0674D}" srcOrd="0" destOrd="0" presId="urn:microsoft.com/office/officeart/2008/layout/AlternatingHexagons"/>
    <dgm:cxn modelId="{D97ECF3D-8AB2-BA47-ABBE-B0CEA3F666AA}" type="presParOf" srcId="{7E6535B5-573C-4531-A781-2209F0B94CF6}" destId="{01B1906B-A38F-4FD4-9C3A-DFBBEEF6B0E2}" srcOrd="1" destOrd="0" presId="urn:microsoft.com/office/officeart/2008/layout/AlternatingHexagons"/>
    <dgm:cxn modelId="{6B63B2F5-4BF6-C645-88EB-676B9EA85393}" type="presParOf" srcId="{7E6535B5-573C-4531-A781-2209F0B94CF6}" destId="{9B61A8D9-8D3F-4A5C-981E-11A9E2439802}" srcOrd="2" destOrd="0" presId="urn:microsoft.com/office/officeart/2008/layout/AlternatingHexagons"/>
    <dgm:cxn modelId="{13CB0AE8-1803-5E48-B658-3633870800D8}" type="presParOf" srcId="{7E6535B5-573C-4531-A781-2209F0B94CF6}" destId="{3D40F07F-5DFB-4922-87DC-2B80369BEEF5}" srcOrd="3" destOrd="0" presId="urn:microsoft.com/office/officeart/2008/layout/AlternatingHexagons"/>
    <dgm:cxn modelId="{693771F9-B3E5-6A44-B43E-5A39C3538ED8}" type="presParOf" srcId="{7E6535B5-573C-4531-A781-2209F0B94CF6}" destId="{55743D2E-ECDF-4587-A897-741B6549AC86}" srcOrd="4" destOrd="0" presId="urn:microsoft.com/office/officeart/2008/layout/AlternatingHexagons"/>
    <dgm:cxn modelId="{93717157-8D81-9F42-81C4-8745FC373895}" type="presParOf" srcId="{9C194475-F7F9-4F63-BB47-568EEBCDF4F3}" destId="{C0758EB5-0C01-40E9-A1BA-C2EAE2E058AD}" srcOrd="3" destOrd="0" presId="urn:microsoft.com/office/officeart/2008/layout/AlternatingHexagons"/>
    <dgm:cxn modelId="{295EE73F-00FE-0E4E-935F-1EF0527C4DB3}" type="presParOf" srcId="{9C194475-F7F9-4F63-BB47-568EEBCDF4F3}" destId="{7A83BC80-7AE1-44B8-96D5-AE7887E1116E}" srcOrd="4" destOrd="0" presId="urn:microsoft.com/office/officeart/2008/layout/AlternatingHexagons"/>
    <dgm:cxn modelId="{F943DB80-A41F-D44C-B9FD-13E97A8576C0}" type="presParOf" srcId="{7A83BC80-7AE1-44B8-96D5-AE7887E1116E}" destId="{9C91EBA1-7F03-48E2-B129-4456DEBB26EC}" srcOrd="0" destOrd="0" presId="urn:microsoft.com/office/officeart/2008/layout/AlternatingHexagons"/>
    <dgm:cxn modelId="{8459F71B-8907-9E42-BE73-A24EDCE82785}" type="presParOf" srcId="{7A83BC80-7AE1-44B8-96D5-AE7887E1116E}" destId="{5792D9C1-67D1-4153-8855-98A9C6C97BB5}" srcOrd="1" destOrd="0" presId="urn:microsoft.com/office/officeart/2008/layout/AlternatingHexagons"/>
    <dgm:cxn modelId="{B2F0043C-3E9B-9042-A0F6-C79177025902}" type="presParOf" srcId="{7A83BC80-7AE1-44B8-96D5-AE7887E1116E}" destId="{50D67B95-A334-46CD-BC85-3A3DB22533B4}" srcOrd="2" destOrd="0" presId="urn:microsoft.com/office/officeart/2008/layout/AlternatingHexagons"/>
    <dgm:cxn modelId="{F2134FA5-9BBA-FA44-90AD-829FAF01C893}" type="presParOf" srcId="{7A83BC80-7AE1-44B8-96D5-AE7887E1116E}" destId="{9F5A6551-1BC9-42B4-978B-D43556A2E399}" srcOrd="3" destOrd="0" presId="urn:microsoft.com/office/officeart/2008/layout/AlternatingHexagons"/>
    <dgm:cxn modelId="{7177943C-772A-1345-A53D-8E2466DF4EEF}" type="presParOf" srcId="{7A83BC80-7AE1-44B8-96D5-AE7887E1116E}" destId="{763AF3C3-6B18-4735-8B67-20AA4A0AA90E}" srcOrd="4" destOrd="0" presId="urn:microsoft.com/office/officeart/2008/layout/AlternatingHexagons"/>
    <dgm:cxn modelId="{ACBBCC2A-E940-7142-B89B-BC0EA4E55727}" type="presParOf" srcId="{9C194475-F7F9-4F63-BB47-568EEBCDF4F3}" destId="{4149D7A7-051E-48CE-8F85-5B40102A6F17}" srcOrd="5" destOrd="0" presId="urn:microsoft.com/office/officeart/2008/layout/AlternatingHexagons"/>
    <dgm:cxn modelId="{C40134FD-DCC0-AF47-BA39-FBB1E63F23D0}" type="presParOf" srcId="{9C194475-F7F9-4F63-BB47-568EEBCDF4F3}" destId="{B18E62DB-8DA3-43A2-B74A-C5413269FA3B}" srcOrd="6" destOrd="0" presId="urn:microsoft.com/office/officeart/2008/layout/AlternatingHexagons"/>
    <dgm:cxn modelId="{1AAAAC46-4219-5140-B621-773040F2E62E}" type="presParOf" srcId="{B18E62DB-8DA3-43A2-B74A-C5413269FA3B}" destId="{06B87790-95AB-4A04-B15C-F440D89A32E5}" srcOrd="0" destOrd="0" presId="urn:microsoft.com/office/officeart/2008/layout/AlternatingHexagons"/>
    <dgm:cxn modelId="{C2A36C3C-FE77-5346-9A13-4B0F6868F999}" type="presParOf" srcId="{B18E62DB-8DA3-43A2-B74A-C5413269FA3B}" destId="{CEE0AA6C-9CB0-46D8-8E9E-F903F1ABCD58}" srcOrd="1" destOrd="0" presId="urn:microsoft.com/office/officeart/2008/layout/AlternatingHexagons"/>
    <dgm:cxn modelId="{ACB88CD9-BC5E-D643-92A9-0D9B9D51C607}" type="presParOf" srcId="{B18E62DB-8DA3-43A2-B74A-C5413269FA3B}" destId="{7BB50EBF-4C5F-43A7-BC81-24E7984C8251}" srcOrd="2" destOrd="0" presId="urn:microsoft.com/office/officeart/2008/layout/AlternatingHexagons"/>
    <dgm:cxn modelId="{346EED6F-29A2-3044-BA85-7842A1FA159D}" type="presParOf" srcId="{B18E62DB-8DA3-43A2-B74A-C5413269FA3B}" destId="{6EB9BAF9-F5D5-4B74-A3FF-A767181412E1}" srcOrd="3" destOrd="0" presId="urn:microsoft.com/office/officeart/2008/layout/AlternatingHexagons"/>
    <dgm:cxn modelId="{D1731205-57CD-3B47-A555-BE2BA7F760BF}" type="presParOf" srcId="{B18E62DB-8DA3-43A2-B74A-C5413269FA3B}" destId="{8D2DF698-AEE6-41C3-9F2F-769D7732F608}" srcOrd="4" destOrd="0" presId="urn:microsoft.com/office/officeart/2008/layout/AlternatingHexagons"/>
    <dgm:cxn modelId="{3AEBA9B6-02B7-CA46-9576-5CE57F93D74D}" type="presParOf" srcId="{9C194475-F7F9-4F63-BB47-568EEBCDF4F3}" destId="{062208F1-521D-464B-8E40-D3DC9851CFD7}" srcOrd="7" destOrd="0" presId="urn:microsoft.com/office/officeart/2008/layout/AlternatingHexagons"/>
    <dgm:cxn modelId="{8AD71C96-5261-7549-BFAF-D9DA69434645}" type="presParOf" srcId="{9C194475-F7F9-4F63-BB47-568EEBCDF4F3}" destId="{4E60DA09-05D7-4121-96E8-102AA5FDB292}" srcOrd="8" destOrd="0" presId="urn:microsoft.com/office/officeart/2008/layout/AlternatingHexagons"/>
    <dgm:cxn modelId="{BB5E3006-9BE8-374D-B9A7-BD50AE250863}" type="presParOf" srcId="{4E60DA09-05D7-4121-96E8-102AA5FDB292}" destId="{7D09802C-D9F8-4260-87EC-6F01D836277F}" srcOrd="0" destOrd="0" presId="urn:microsoft.com/office/officeart/2008/layout/AlternatingHexagons"/>
    <dgm:cxn modelId="{FFE8DE26-CE33-6A4A-B18A-5F39D3361EBB}" type="presParOf" srcId="{4E60DA09-05D7-4121-96E8-102AA5FDB292}" destId="{85DA410B-E109-401C-ABF1-14DB3A9351F1}" srcOrd="1" destOrd="0" presId="urn:microsoft.com/office/officeart/2008/layout/AlternatingHexagons"/>
    <dgm:cxn modelId="{F1646C2F-506E-704C-BFF0-39C2B854DEF3}" type="presParOf" srcId="{4E60DA09-05D7-4121-96E8-102AA5FDB292}" destId="{6EAB1429-74E9-4DFB-A46D-FC40CC011574}" srcOrd="2" destOrd="0" presId="urn:microsoft.com/office/officeart/2008/layout/AlternatingHexagons"/>
    <dgm:cxn modelId="{51DE3870-4E64-4544-A3A3-E16C6DC98148}" type="presParOf" srcId="{4E60DA09-05D7-4121-96E8-102AA5FDB292}" destId="{3A5BDE58-DF6A-47D5-96C9-8D490F88BE63}" srcOrd="3" destOrd="0" presId="urn:microsoft.com/office/officeart/2008/layout/AlternatingHexagons"/>
    <dgm:cxn modelId="{071C3024-B69A-C74A-84A8-29867E21F1F1}" type="presParOf" srcId="{4E60DA09-05D7-4121-96E8-102AA5FDB292}" destId="{4DB0F5AA-671C-45F2-96C5-2AB6936122E4}" srcOrd="4" destOrd="0" presId="urn:microsoft.com/office/officeart/2008/layout/AlternatingHexagons"/>
    <dgm:cxn modelId="{0CF211B6-A2A9-0E41-BD4E-FCC22BACE5A4}" type="presParOf" srcId="{9C194475-F7F9-4F63-BB47-568EEBCDF4F3}" destId="{4D3A5384-0493-443B-B7FF-71608F6701F8}" srcOrd="9" destOrd="0" presId="urn:microsoft.com/office/officeart/2008/layout/AlternatingHexagons"/>
    <dgm:cxn modelId="{0E29F869-4662-B748-9061-4881F979BD74}" type="presParOf" srcId="{9C194475-F7F9-4F63-BB47-568EEBCDF4F3}" destId="{B7F30A8A-8B31-4D07-B99A-B10234045686}" srcOrd="10" destOrd="0" presId="urn:microsoft.com/office/officeart/2008/layout/AlternatingHexagons"/>
    <dgm:cxn modelId="{F6DE6B2B-ACC5-064A-8CED-3E16FA5FA104}" type="presParOf" srcId="{B7F30A8A-8B31-4D07-B99A-B10234045686}" destId="{1CD8E02A-2B2D-4A05-9C64-83040CFF9299}" srcOrd="0" destOrd="0" presId="urn:microsoft.com/office/officeart/2008/layout/AlternatingHexagons"/>
    <dgm:cxn modelId="{30639642-8198-6046-BB06-C9E14222BD1B}" type="presParOf" srcId="{B7F30A8A-8B31-4D07-B99A-B10234045686}" destId="{EDBE129A-B766-46EB-9117-FAEA14A256FE}" srcOrd="1" destOrd="0" presId="urn:microsoft.com/office/officeart/2008/layout/AlternatingHexagons"/>
    <dgm:cxn modelId="{FFBF6675-0415-224F-B810-D6FF0D1707EB}" type="presParOf" srcId="{B7F30A8A-8B31-4D07-B99A-B10234045686}" destId="{4828525C-9F87-4327-8F9E-4CB2A01186DF}" srcOrd="2" destOrd="0" presId="urn:microsoft.com/office/officeart/2008/layout/AlternatingHexagons"/>
    <dgm:cxn modelId="{8C486234-EEE7-8446-A206-A3FE31DD1BF7}" type="presParOf" srcId="{B7F30A8A-8B31-4D07-B99A-B10234045686}" destId="{B848BF33-24AD-4382-B141-BF008BC461D1}" srcOrd="3" destOrd="0" presId="urn:microsoft.com/office/officeart/2008/layout/AlternatingHexagons"/>
    <dgm:cxn modelId="{DC2E2BB4-5E61-3C4A-AFC3-78DD6BE8238F}" type="presParOf" srcId="{B7F30A8A-8B31-4D07-B99A-B10234045686}" destId="{68424D85-2D67-410D-9295-12EB99D52230}" srcOrd="4" destOrd="0" presId="urn:microsoft.com/office/officeart/2008/layout/AlternatingHexagons"/>
    <dgm:cxn modelId="{247AD0AB-008C-3041-B922-A5A1650BCE87}" type="presParOf" srcId="{9C194475-F7F9-4F63-BB47-568EEBCDF4F3}" destId="{E393D02D-76F3-40D6-8013-17430073D7FD}" srcOrd="11" destOrd="0" presId="urn:microsoft.com/office/officeart/2008/layout/AlternatingHexagons"/>
    <dgm:cxn modelId="{AE1D7105-B3C8-0540-9DBF-DE3F3EF40A6A}" type="presParOf" srcId="{9C194475-F7F9-4F63-BB47-568EEBCDF4F3}" destId="{952D47AD-A238-49B0-AC1B-79665BA7CAD9}" srcOrd="12" destOrd="0" presId="urn:microsoft.com/office/officeart/2008/layout/AlternatingHexagons"/>
    <dgm:cxn modelId="{38E58883-B7BA-7D40-864A-591AFD492890}" type="presParOf" srcId="{952D47AD-A238-49B0-AC1B-79665BA7CAD9}" destId="{C97A6B3D-9693-4D62-AC46-FF473893428F}" srcOrd="0" destOrd="0" presId="urn:microsoft.com/office/officeart/2008/layout/AlternatingHexagons"/>
    <dgm:cxn modelId="{1D3FD0EE-CCD3-3A4A-9862-4847B7052B33}" type="presParOf" srcId="{952D47AD-A238-49B0-AC1B-79665BA7CAD9}" destId="{6E9E54EE-0C9F-4232-92D0-7EC2C733B7FC}" srcOrd="1" destOrd="0" presId="urn:microsoft.com/office/officeart/2008/layout/AlternatingHexagons"/>
    <dgm:cxn modelId="{4414AA93-E64C-4B44-A4E3-43FF11E61632}" type="presParOf" srcId="{952D47AD-A238-49B0-AC1B-79665BA7CAD9}" destId="{DF8B24E8-B44A-42DB-8DD7-A85FF098C1FC}" srcOrd="2" destOrd="0" presId="urn:microsoft.com/office/officeart/2008/layout/AlternatingHexagons"/>
    <dgm:cxn modelId="{55EE7F1A-6577-A346-94ED-B52F83F4B420}" type="presParOf" srcId="{952D47AD-A238-49B0-AC1B-79665BA7CAD9}" destId="{38136064-DB55-4FEB-83E7-0673CFB00314}" srcOrd="3" destOrd="0" presId="urn:microsoft.com/office/officeart/2008/layout/AlternatingHexagons"/>
    <dgm:cxn modelId="{C4BB1D96-3FE0-674F-8F87-D01EB95EB9F9}" type="presParOf" srcId="{952D47AD-A238-49B0-AC1B-79665BA7CAD9}" destId="{724BF615-EC49-4AAD-8370-9B3E92904341}"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F7045-2872-4F01-AF9D-10C0F4C7EE7C}">
      <dsp:nvSpPr>
        <dsp:cNvPr id="0" name=""/>
        <dsp:cNvSpPr/>
      </dsp:nvSpPr>
      <dsp:spPr>
        <a:xfrm>
          <a:off x="0" y="14498"/>
          <a:ext cx="4308514"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Communication and interaction</a:t>
          </a:r>
        </a:p>
      </dsp:txBody>
      <dsp:txXfrm>
        <a:off x="54373" y="68871"/>
        <a:ext cx="4199768" cy="1005094"/>
      </dsp:txXfrm>
    </dsp:sp>
    <dsp:sp modelId="{890DFFA4-0260-4056-AE15-7A0101939EC0}">
      <dsp:nvSpPr>
        <dsp:cNvPr id="0" name=""/>
        <dsp:cNvSpPr/>
      </dsp:nvSpPr>
      <dsp:spPr>
        <a:xfrm>
          <a:off x="0" y="1208978"/>
          <a:ext cx="4308514" cy="111384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Cognition and learning</a:t>
          </a:r>
        </a:p>
      </dsp:txBody>
      <dsp:txXfrm>
        <a:off x="54373" y="1263351"/>
        <a:ext cx="4199768" cy="1005094"/>
      </dsp:txXfrm>
    </dsp:sp>
    <dsp:sp modelId="{2AE485FB-9AF2-42B5-B978-F1452F3407BC}">
      <dsp:nvSpPr>
        <dsp:cNvPr id="0" name=""/>
        <dsp:cNvSpPr/>
      </dsp:nvSpPr>
      <dsp:spPr>
        <a:xfrm>
          <a:off x="0" y="2403458"/>
          <a:ext cx="4308514" cy="111384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Behaviour, emotional and social development</a:t>
          </a:r>
        </a:p>
      </dsp:txBody>
      <dsp:txXfrm>
        <a:off x="54373" y="2457831"/>
        <a:ext cx="4199768" cy="1005094"/>
      </dsp:txXfrm>
    </dsp:sp>
    <dsp:sp modelId="{D95E3B09-8D93-4D0E-8685-ADCA8F788723}">
      <dsp:nvSpPr>
        <dsp:cNvPr id="0" name=""/>
        <dsp:cNvSpPr/>
      </dsp:nvSpPr>
      <dsp:spPr>
        <a:xfrm>
          <a:off x="0" y="3597938"/>
          <a:ext cx="4308514" cy="11138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Sensory and/or physical</a:t>
          </a:r>
        </a:p>
      </dsp:txBody>
      <dsp:txXfrm>
        <a:off x="54373" y="3652311"/>
        <a:ext cx="4199768" cy="1005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F7045-2872-4F01-AF9D-10C0F4C7EE7C}">
      <dsp:nvSpPr>
        <dsp:cNvPr id="0" name=""/>
        <dsp:cNvSpPr/>
      </dsp:nvSpPr>
      <dsp:spPr>
        <a:xfrm>
          <a:off x="0" y="0"/>
          <a:ext cx="4308514"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Communication and interaction</a:t>
          </a:r>
        </a:p>
      </dsp:txBody>
      <dsp:txXfrm>
        <a:off x="54373" y="54373"/>
        <a:ext cx="4199768" cy="1005094"/>
      </dsp:txXfrm>
    </dsp:sp>
    <dsp:sp modelId="{890DFFA4-0260-4056-AE15-7A0101939EC0}">
      <dsp:nvSpPr>
        <dsp:cNvPr id="0" name=""/>
        <dsp:cNvSpPr/>
      </dsp:nvSpPr>
      <dsp:spPr>
        <a:xfrm>
          <a:off x="0" y="1208978"/>
          <a:ext cx="4308514" cy="111384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Cognition and learning</a:t>
          </a:r>
        </a:p>
      </dsp:txBody>
      <dsp:txXfrm>
        <a:off x="54373" y="1263351"/>
        <a:ext cx="4199768" cy="1005094"/>
      </dsp:txXfrm>
    </dsp:sp>
    <dsp:sp modelId="{2AE485FB-9AF2-42B5-B978-F1452F3407BC}">
      <dsp:nvSpPr>
        <dsp:cNvPr id="0" name=""/>
        <dsp:cNvSpPr/>
      </dsp:nvSpPr>
      <dsp:spPr>
        <a:xfrm>
          <a:off x="0" y="2403458"/>
          <a:ext cx="4308514" cy="111384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Behaviour, emotional and social development</a:t>
          </a:r>
        </a:p>
      </dsp:txBody>
      <dsp:txXfrm>
        <a:off x="54373" y="2457831"/>
        <a:ext cx="4199768" cy="1005094"/>
      </dsp:txXfrm>
    </dsp:sp>
    <dsp:sp modelId="{D95E3B09-8D93-4D0E-8685-ADCA8F788723}">
      <dsp:nvSpPr>
        <dsp:cNvPr id="0" name=""/>
        <dsp:cNvSpPr/>
      </dsp:nvSpPr>
      <dsp:spPr>
        <a:xfrm>
          <a:off x="0" y="3597938"/>
          <a:ext cx="4308514" cy="11138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Sensory and/or physical</a:t>
          </a:r>
        </a:p>
      </dsp:txBody>
      <dsp:txXfrm>
        <a:off x="54373" y="3652311"/>
        <a:ext cx="4199768" cy="10050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D3003-0126-42EB-AAC5-8D61689527F9}">
      <dsp:nvSpPr>
        <dsp:cNvPr id="0" name=""/>
        <dsp:cNvSpPr/>
      </dsp:nvSpPr>
      <dsp:spPr>
        <a:xfrm rot="5400000">
          <a:off x="3697291" y="86474"/>
          <a:ext cx="1274694" cy="1108984"/>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epilepsy</a:t>
          </a:r>
        </a:p>
      </dsp:txBody>
      <dsp:txXfrm rot="-5400000">
        <a:off x="3952963" y="202259"/>
        <a:ext cx="763350" cy="877414"/>
      </dsp:txXfrm>
    </dsp:sp>
    <dsp:sp modelId="{2C96DC3C-0D95-4FBB-878B-CB959D17AF69}">
      <dsp:nvSpPr>
        <dsp:cNvPr id="0" name=""/>
        <dsp:cNvSpPr/>
      </dsp:nvSpPr>
      <dsp:spPr>
        <a:xfrm>
          <a:off x="4922783" y="258557"/>
          <a:ext cx="1422559" cy="764816"/>
        </a:xfrm>
        <a:prstGeom prst="rect">
          <a:avLst/>
        </a:prstGeom>
        <a:noFill/>
        <a:ln>
          <a:noFill/>
        </a:ln>
        <a:effectLst/>
      </dsp:spPr>
      <dsp:style>
        <a:lnRef idx="0">
          <a:scrgbClr r="0" g="0" b="0"/>
        </a:lnRef>
        <a:fillRef idx="0">
          <a:scrgbClr r="0" g="0" b="0"/>
        </a:fillRef>
        <a:effectRef idx="0">
          <a:scrgbClr r="0" g="0" b="0"/>
        </a:effectRef>
        <a:fontRef idx="minor"/>
      </dsp:style>
    </dsp:sp>
    <dsp:sp modelId="{6C62E13B-63AF-4D9A-B4E2-73311EA4F56B}">
      <dsp:nvSpPr>
        <dsp:cNvPr id="0" name=""/>
        <dsp:cNvSpPr/>
      </dsp:nvSpPr>
      <dsp:spPr>
        <a:xfrm rot="5400000">
          <a:off x="2499588" y="86474"/>
          <a:ext cx="1274694" cy="1108984"/>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dirty="0"/>
            <a:t>hearing impairment</a:t>
          </a:r>
        </a:p>
      </dsp:txBody>
      <dsp:txXfrm rot="-5400000">
        <a:off x="2755260" y="202259"/>
        <a:ext cx="763350" cy="877414"/>
      </dsp:txXfrm>
    </dsp:sp>
    <dsp:sp modelId="{D03C3580-FF0A-41BC-9F25-C11449E0674D}">
      <dsp:nvSpPr>
        <dsp:cNvPr id="0" name=""/>
        <dsp:cNvSpPr/>
      </dsp:nvSpPr>
      <dsp:spPr>
        <a:xfrm rot="5400000">
          <a:off x="3096145" y="1168434"/>
          <a:ext cx="1274694" cy="1108984"/>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diabetes</a:t>
          </a:r>
        </a:p>
      </dsp:txBody>
      <dsp:txXfrm rot="-5400000">
        <a:off x="3351817" y="1284219"/>
        <a:ext cx="763350" cy="877414"/>
      </dsp:txXfrm>
    </dsp:sp>
    <dsp:sp modelId="{01B1906B-A38F-4FD4-9C3A-DFBBEEF6B0E2}">
      <dsp:nvSpPr>
        <dsp:cNvPr id="0" name=""/>
        <dsp:cNvSpPr/>
      </dsp:nvSpPr>
      <dsp:spPr>
        <a:xfrm>
          <a:off x="1756441" y="1340518"/>
          <a:ext cx="1376670" cy="764816"/>
        </a:xfrm>
        <a:prstGeom prst="rect">
          <a:avLst/>
        </a:prstGeom>
        <a:noFill/>
        <a:ln>
          <a:noFill/>
        </a:ln>
        <a:effectLst/>
      </dsp:spPr>
      <dsp:style>
        <a:lnRef idx="0">
          <a:scrgbClr r="0" g="0" b="0"/>
        </a:lnRef>
        <a:fillRef idx="0">
          <a:scrgbClr r="0" g="0" b="0"/>
        </a:fillRef>
        <a:effectRef idx="0">
          <a:scrgbClr r="0" g="0" b="0"/>
        </a:effectRef>
        <a:fontRef idx="minor"/>
      </dsp:style>
    </dsp:sp>
    <dsp:sp modelId="{55743D2E-ECDF-4587-A897-741B6549AC86}">
      <dsp:nvSpPr>
        <dsp:cNvPr id="0" name=""/>
        <dsp:cNvSpPr/>
      </dsp:nvSpPr>
      <dsp:spPr>
        <a:xfrm rot="5400000">
          <a:off x="4293848" y="1168434"/>
          <a:ext cx="1274694" cy="1108984"/>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dirty="0"/>
            <a:t>asthma</a:t>
          </a:r>
        </a:p>
      </dsp:txBody>
      <dsp:txXfrm rot="-5400000">
        <a:off x="4549520" y="1284219"/>
        <a:ext cx="763350" cy="877414"/>
      </dsp:txXfrm>
    </dsp:sp>
    <dsp:sp modelId="{9C91EBA1-7F03-48E2-B129-4456DEBB26EC}">
      <dsp:nvSpPr>
        <dsp:cNvPr id="0" name=""/>
        <dsp:cNvSpPr/>
      </dsp:nvSpPr>
      <dsp:spPr>
        <a:xfrm rot="5400000">
          <a:off x="3697291" y="2250395"/>
          <a:ext cx="1274694" cy="1108984"/>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cancer</a:t>
          </a:r>
        </a:p>
      </dsp:txBody>
      <dsp:txXfrm rot="-5400000">
        <a:off x="3952963" y="2366180"/>
        <a:ext cx="763350" cy="877414"/>
      </dsp:txXfrm>
    </dsp:sp>
    <dsp:sp modelId="{5792D9C1-67D1-4153-8855-98A9C6C97BB5}">
      <dsp:nvSpPr>
        <dsp:cNvPr id="0" name=""/>
        <dsp:cNvSpPr/>
      </dsp:nvSpPr>
      <dsp:spPr>
        <a:xfrm>
          <a:off x="4922783" y="2422479"/>
          <a:ext cx="1422559" cy="764816"/>
        </a:xfrm>
        <a:prstGeom prst="rect">
          <a:avLst/>
        </a:prstGeom>
        <a:noFill/>
        <a:ln>
          <a:noFill/>
        </a:ln>
        <a:effectLst/>
      </dsp:spPr>
      <dsp:style>
        <a:lnRef idx="0">
          <a:scrgbClr r="0" g="0" b="0"/>
        </a:lnRef>
        <a:fillRef idx="0">
          <a:scrgbClr r="0" g="0" b="0"/>
        </a:fillRef>
        <a:effectRef idx="0">
          <a:scrgbClr r="0" g="0" b="0"/>
        </a:effectRef>
        <a:fontRef idx="minor"/>
      </dsp:style>
    </dsp:sp>
    <dsp:sp modelId="{763AF3C3-6B18-4735-8B67-20AA4A0AA90E}">
      <dsp:nvSpPr>
        <dsp:cNvPr id="0" name=""/>
        <dsp:cNvSpPr/>
      </dsp:nvSpPr>
      <dsp:spPr>
        <a:xfrm rot="5400000">
          <a:off x="1913024" y="1172934"/>
          <a:ext cx="1274694" cy="1108984"/>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dirty="0"/>
            <a:t>dyspraxia</a:t>
          </a:r>
        </a:p>
      </dsp:txBody>
      <dsp:txXfrm rot="-5400000">
        <a:off x="2168696" y="1288719"/>
        <a:ext cx="763350" cy="877414"/>
      </dsp:txXfrm>
    </dsp:sp>
    <dsp:sp modelId="{06B87790-95AB-4A04-B15C-F440D89A32E5}">
      <dsp:nvSpPr>
        <dsp:cNvPr id="0" name=""/>
        <dsp:cNvSpPr/>
      </dsp:nvSpPr>
      <dsp:spPr>
        <a:xfrm rot="5400000">
          <a:off x="2473661" y="2358642"/>
          <a:ext cx="1274694" cy="1108984"/>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US" sz="1050" kern="1200" dirty="0"/>
            <a:t>muscular dystrophy</a:t>
          </a:r>
        </a:p>
      </dsp:txBody>
      <dsp:txXfrm rot="-5400000">
        <a:off x="2729333" y="2474427"/>
        <a:ext cx="763350" cy="877414"/>
      </dsp:txXfrm>
    </dsp:sp>
    <dsp:sp modelId="{CEE0AA6C-9CB0-46D8-8E9E-F903F1ABCD58}">
      <dsp:nvSpPr>
        <dsp:cNvPr id="0" name=""/>
        <dsp:cNvSpPr/>
      </dsp:nvSpPr>
      <dsp:spPr>
        <a:xfrm>
          <a:off x="1756441" y="3504440"/>
          <a:ext cx="1376670" cy="764816"/>
        </a:xfrm>
        <a:prstGeom prst="rect">
          <a:avLst/>
        </a:prstGeom>
        <a:noFill/>
        <a:ln>
          <a:noFill/>
        </a:ln>
        <a:effectLst/>
      </dsp:spPr>
      <dsp:style>
        <a:lnRef idx="0">
          <a:scrgbClr r="0" g="0" b="0"/>
        </a:lnRef>
        <a:fillRef idx="0">
          <a:scrgbClr r="0" g="0" b="0"/>
        </a:fillRef>
        <a:effectRef idx="0">
          <a:scrgbClr r="0" g="0" b="0"/>
        </a:effectRef>
        <a:fontRef idx="minor"/>
      </dsp:style>
    </dsp:sp>
    <dsp:sp modelId="{8D2DF698-AEE6-41C3-9F2F-769D7732F608}">
      <dsp:nvSpPr>
        <dsp:cNvPr id="0" name=""/>
        <dsp:cNvSpPr/>
      </dsp:nvSpPr>
      <dsp:spPr>
        <a:xfrm rot="5400000">
          <a:off x="4934287" y="2275660"/>
          <a:ext cx="1274694" cy="1108984"/>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t>arthritis</a:t>
          </a:r>
        </a:p>
      </dsp:txBody>
      <dsp:txXfrm rot="-5400000">
        <a:off x="5189959" y="2391445"/>
        <a:ext cx="763350" cy="877414"/>
      </dsp:txXfrm>
    </dsp:sp>
    <dsp:sp modelId="{7D09802C-D9F8-4260-87EC-6F01D836277F}">
      <dsp:nvSpPr>
        <dsp:cNvPr id="0" name=""/>
        <dsp:cNvSpPr/>
      </dsp:nvSpPr>
      <dsp:spPr>
        <a:xfrm rot="5400000">
          <a:off x="566939" y="3386722"/>
          <a:ext cx="1274694" cy="1108984"/>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allergy</a:t>
          </a:r>
        </a:p>
      </dsp:txBody>
      <dsp:txXfrm rot="-5400000">
        <a:off x="822611" y="3502507"/>
        <a:ext cx="763350" cy="877414"/>
      </dsp:txXfrm>
    </dsp:sp>
    <dsp:sp modelId="{85DA410B-E109-401C-ABF1-14DB3A9351F1}">
      <dsp:nvSpPr>
        <dsp:cNvPr id="0" name=""/>
        <dsp:cNvSpPr/>
      </dsp:nvSpPr>
      <dsp:spPr>
        <a:xfrm>
          <a:off x="4922783" y="4586401"/>
          <a:ext cx="1422559" cy="764816"/>
        </a:xfrm>
        <a:prstGeom prst="rect">
          <a:avLst/>
        </a:prstGeom>
        <a:noFill/>
        <a:ln>
          <a:noFill/>
        </a:ln>
        <a:effectLst/>
      </dsp:spPr>
      <dsp:style>
        <a:lnRef idx="0">
          <a:scrgbClr r="0" g="0" b="0"/>
        </a:lnRef>
        <a:fillRef idx="0">
          <a:scrgbClr r="0" g="0" b="0"/>
        </a:fillRef>
        <a:effectRef idx="0">
          <a:scrgbClr r="0" g="0" b="0"/>
        </a:effectRef>
        <a:fontRef idx="minor"/>
      </dsp:style>
    </dsp:sp>
    <dsp:sp modelId="{4DB0F5AA-671C-45F2-96C5-2AB6936122E4}">
      <dsp:nvSpPr>
        <dsp:cNvPr id="0" name=""/>
        <dsp:cNvSpPr/>
      </dsp:nvSpPr>
      <dsp:spPr>
        <a:xfrm rot="5400000">
          <a:off x="1262926" y="2358642"/>
          <a:ext cx="1274694" cy="1108984"/>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US" sz="1000" kern="1200" dirty="0"/>
            <a:t>cerebral palsy</a:t>
          </a:r>
        </a:p>
      </dsp:txBody>
      <dsp:txXfrm rot="-5400000">
        <a:off x="1518598" y="2474427"/>
        <a:ext cx="763350" cy="877414"/>
      </dsp:txXfrm>
    </dsp:sp>
    <dsp:sp modelId="{1CD8E02A-2B2D-4A05-9C64-83040CFF9299}">
      <dsp:nvSpPr>
        <dsp:cNvPr id="0" name=""/>
        <dsp:cNvSpPr/>
      </dsp:nvSpPr>
      <dsp:spPr>
        <a:xfrm rot="5400000">
          <a:off x="1880443" y="3422949"/>
          <a:ext cx="1274694" cy="1108984"/>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err="1"/>
            <a:t>spina</a:t>
          </a:r>
          <a:r>
            <a:rPr lang="en-US" sz="1200" kern="1200" dirty="0"/>
            <a:t> </a:t>
          </a:r>
          <a:r>
            <a:rPr lang="en-US" sz="1400" kern="1200" dirty="0"/>
            <a:t>bifida</a:t>
          </a:r>
        </a:p>
      </dsp:txBody>
      <dsp:txXfrm rot="-5400000">
        <a:off x="2136115" y="3538734"/>
        <a:ext cx="763350" cy="877414"/>
      </dsp:txXfrm>
    </dsp:sp>
    <dsp:sp modelId="{EDBE129A-B766-46EB-9117-FAEA14A256FE}">
      <dsp:nvSpPr>
        <dsp:cNvPr id="0" name=""/>
        <dsp:cNvSpPr/>
      </dsp:nvSpPr>
      <dsp:spPr>
        <a:xfrm>
          <a:off x="1756441" y="5668362"/>
          <a:ext cx="1376670" cy="764816"/>
        </a:xfrm>
        <a:prstGeom prst="rect">
          <a:avLst/>
        </a:prstGeom>
        <a:noFill/>
        <a:ln>
          <a:noFill/>
        </a:ln>
        <a:effectLst/>
      </dsp:spPr>
      <dsp:style>
        <a:lnRef idx="0">
          <a:scrgbClr r="0" g="0" b="0"/>
        </a:lnRef>
        <a:fillRef idx="0">
          <a:scrgbClr r="0" g="0" b="0"/>
        </a:fillRef>
        <a:effectRef idx="0">
          <a:scrgbClr r="0" g="0" b="0"/>
        </a:effectRef>
        <a:fontRef idx="minor"/>
      </dsp:style>
    </dsp:sp>
    <dsp:sp modelId="{68424D85-2D67-410D-9295-12EB99D52230}">
      <dsp:nvSpPr>
        <dsp:cNvPr id="0" name=""/>
        <dsp:cNvSpPr/>
      </dsp:nvSpPr>
      <dsp:spPr>
        <a:xfrm rot="5400000">
          <a:off x="3229756" y="3445014"/>
          <a:ext cx="1274694" cy="1108984"/>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dirty="0"/>
            <a:t>visual impairment</a:t>
          </a:r>
        </a:p>
      </dsp:txBody>
      <dsp:txXfrm rot="-5400000">
        <a:off x="3485428" y="3560799"/>
        <a:ext cx="763350" cy="877414"/>
      </dsp:txXfrm>
    </dsp:sp>
    <dsp:sp modelId="{C97A6B3D-9693-4D62-AC46-FF473893428F}">
      <dsp:nvSpPr>
        <dsp:cNvPr id="0" name=""/>
        <dsp:cNvSpPr/>
      </dsp:nvSpPr>
      <dsp:spPr>
        <a:xfrm rot="5400000">
          <a:off x="4444347" y="3448991"/>
          <a:ext cx="1274694" cy="1108984"/>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brittle bones</a:t>
          </a:r>
        </a:p>
      </dsp:txBody>
      <dsp:txXfrm rot="-5400000">
        <a:off x="4700019" y="3564776"/>
        <a:ext cx="763350" cy="877414"/>
      </dsp:txXfrm>
    </dsp:sp>
    <dsp:sp modelId="{6E9E54EE-0C9F-4232-92D0-7EC2C733B7FC}">
      <dsp:nvSpPr>
        <dsp:cNvPr id="0" name=""/>
        <dsp:cNvSpPr/>
      </dsp:nvSpPr>
      <dsp:spPr>
        <a:xfrm>
          <a:off x="4922783" y="6750323"/>
          <a:ext cx="1422559" cy="764816"/>
        </a:xfrm>
        <a:prstGeom prst="rect">
          <a:avLst/>
        </a:prstGeom>
        <a:noFill/>
        <a:ln>
          <a:noFill/>
        </a:ln>
        <a:effectLst/>
      </dsp:spPr>
      <dsp:style>
        <a:lnRef idx="0">
          <a:scrgbClr r="0" g="0" b="0"/>
        </a:lnRef>
        <a:fillRef idx="0">
          <a:scrgbClr r="0" g="0" b="0"/>
        </a:fillRef>
        <a:effectRef idx="0">
          <a:scrgbClr r="0" g="0" b="0"/>
        </a:effectRef>
        <a:fontRef idx="minor"/>
      </dsp:style>
    </dsp:sp>
    <dsp:sp modelId="{724BF615-EC49-4AAD-8370-9B3E92904341}">
      <dsp:nvSpPr>
        <dsp:cNvPr id="0" name=""/>
        <dsp:cNvSpPr/>
      </dsp:nvSpPr>
      <dsp:spPr>
        <a:xfrm rot="5400000">
          <a:off x="5717650" y="3422860"/>
          <a:ext cx="1274694" cy="1108984"/>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dirty="0"/>
            <a:t> Down syndrome</a:t>
          </a:r>
        </a:p>
      </dsp:txBody>
      <dsp:txXfrm rot="-5400000">
        <a:off x="5973322" y="3538645"/>
        <a:ext cx="763350" cy="8774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1/23/2023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yspraxiafoundation.org.uk/what_is_dyspraxia/dyspraxia-at-a-glance/"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ssscLGznQsU"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etc. </a:t>
            </a:r>
          </a:p>
          <a:p>
            <a:pPr marL="171450" indent="-171450">
              <a:buFont typeface="Arial" panose="020B0604020202020204" pitchFamily="34" charset="0"/>
              <a:buChar char="•"/>
            </a:pPr>
            <a:r>
              <a:rPr lang="en-GB" dirty="0"/>
              <a:t>Explain that this is a general introduction only – more specific topics will be covered in the annual PGCE ALN conference in 2022.</a:t>
            </a:r>
          </a:p>
          <a:p>
            <a:pPr marL="171450" indent="-171450">
              <a:buFont typeface="Arial" panose="020B0604020202020204" pitchFamily="34" charset="0"/>
              <a:buChar char="•"/>
            </a:pPr>
            <a:r>
              <a:rPr lang="en-GB" dirty="0"/>
              <a:t>Acknowledge that some may have had previous experiences e.g. family/ work with learners with ALN – welcome to share expertise during the session</a:t>
            </a:r>
          </a:p>
          <a:p>
            <a:pPr marL="171450" indent="-171450">
              <a:buFont typeface="Arial" panose="020B0604020202020204" pitchFamily="34" charset="0"/>
              <a:buChar char="•"/>
            </a:pPr>
            <a:r>
              <a:rPr lang="en-GB" dirty="0"/>
              <a:t>Very likely to meet learners with various needs on placement or when they start teaching.  </a:t>
            </a:r>
          </a:p>
          <a:p>
            <a:pPr marL="171450" indent="-171450">
              <a:buFont typeface="Arial" panose="020B0604020202020204" pitchFamily="34" charset="0"/>
              <a:buChar char="•"/>
            </a:pPr>
            <a:r>
              <a:rPr lang="en-GB" dirty="0"/>
              <a:t>Positive experience for teachers and pupils to understand diversity within society. Great teaching pupils</a:t>
            </a:r>
            <a:r>
              <a:rPr lang="en-GB" baseline="0" dirty="0"/>
              <a:t> with ALN.</a:t>
            </a:r>
            <a:endParaRPr lang="en-GB" dirty="0"/>
          </a:p>
          <a:p>
            <a:pPr marL="171450" indent="-171450">
              <a:buFont typeface="Arial" panose="020B0604020202020204" pitchFamily="34" charset="0"/>
              <a:buChar char="•"/>
            </a:pPr>
            <a:r>
              <a:rPr lang="en-GB" dirty="0"/>
              <a:t>Could do whole Degree on ALN</a:t>
            </a:r>
          </a:p>
          <a:p>
            <a:pPr marL="171450" indent="-171450">
              <a:buFont typeface="Arial" panose="020B0604020202020204" pitchFamily="34" charset="0"/>
              <a:buChar char="•"/>
            </a:pPr>
            <a:r>
              <a:rPr lang="en-GB" dirty="0"/>
              <a:t>Many have a lot of experience with ALN</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1307274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Since 01/09/21 – ALN is the statutory term used in education, health &amp; social services in Wales. Previously SEN (Special Educational Needs) and in England SEND (Special Educational Needs and Disabilities). Need to be careful when doing background reading as SEND legislation differs from SEN/ALN in Wales. </a:t>
            </a:r>
          </a:p>
          <a:p>
            <a:pPr marL="171450" indent="-171450">
              <a:buFont typeface="Arial" panose="020B0604020202020204" pitchFamily="34" charset="0"/>
              <a:buChar char="•"/>
            </a:pPr>
            <a:r>
              <a:rPr lang="en-GB" dirty="0"/>
              <a:t>SENCOs now ALNCOs – role changed and more responsibility now on class teachers. Go-to person for any advice</a:t>
            </a:r>
            <a:r>
              <a:rPr lang="en-GB" baseline="0" dirty="0"/>
              <a:t> for their pupils.</a:t>
            </a:r>
            <a:r>
              <a:rPr lang="en-GB" dirty="0"/>
              <a:t> </a:t>
            </a:r>
          </a:p>
          <a:p>
            <a:pPr marL="171450" indent="-171450">
              <a:buFont typeface="Arial" panose="020B0604020202020204" pitchFamily="34" charset="0"/>
              <a:buChar char="•"/>
            </a:pPr>
            <a:r>
              <a:rPr lang="en-GB" dirty="0"/>
              <a:t>3 types of provision for ALN</a:t>
            </a:r>
          </a:p>
          <a:p>
            <a:pPr marL="742950" lvl="1" indent="-285750">
              <a:buFont typeface="+mj-lt"/>
              <a:buAutoNum type="romanLcPeriod"/>
            </a:pPr>
            <a:r>
              <a:rPr lang="en-GB" dirty="0"/>
              <a:t>Special schools (more profound needs)</a:t>
            </a:r>
          </a:p>
          <a:p>
            <a:pPr marL="742950" lvl="1" indent="-285750">
              <a:buFont typeface="+mj-lt"/>
              <a:buAutoNum type="romanLcPeriod"/>
            </a:pPr>
            <a:r>
              <a:rPr lang="en-GB" dirty="0"/>
              <a:t>Special units e.g. Pupil Referral Units, Pupil Resource </a:t>
            </a:r>
            <a:r>
              <a:rPr lang="en-GB" dirty="0" err="1"/>
              <a:t>Centers</a:t>
            </a:r>
            <a:r>
              <a:rPr lang="en-GB" dirty="0"/>
              <a:t>, Language Units etc. (specific needs e.g. medical, behavioural, autism, language delay etc.)</a:t>
            </a:r>
          </a:p>
          <a:p>
            <a:pPr marL="742950" lvl="1" indent="-285750">
              <a:buFont typeface="+mj-lt"/>
              <a:buAutoNum type="romanLcPeriod"/>
            </a:pPr>
            <a:r>
              <a:rPr lang="en-GB" dirty="0"/>
              <a:t>Mainstream (92-93% of learners with ALN)</a:t>
            </a:r>
          </a:p>
          <a:p>
            <a:pPr marL="171450" indent="-171450">
              <a:buFont typeface="Arial" panose="020B0604020202020204" pitchFamily="34" charset="0"/>
              <a:buChar char="•"/>
            </a:pPr>
            <a:r>
              <a:rPr lang="en-GB" dirty="0"/>
              <a:t>In evidencing the QTS standards student teachers have to demonstrate their skills, knowledge &amp; understanding of corporate responsibilities – ALN not only a moral but a legal responsibility. Bill via Senedd for ALN + other legislation mentioned later on.</a:t>
            </a:r>
          </a:p>
          <a:p>
            <a:pPr marL="171450" indent="-171450">
              <a:buFont typeface="Arial" panose="020B0604020202020204" pitchFamily="34" charset="0"/>
              <a:buChar char="•"/>
            </a:pPr>
            <a:r>
              <a:rPr lang="en-GB" dirty="0"/>
              <a:t>All children should have equal opportunities and access to all provision within school including extra-curricular activities. </a:t>
            </a:r>
          </a:p>
          <a:p>
            <a:pPr marL="171450" indent="-171450">
              <a:buFont typeface="Arial" panose="020B0604020202020204" pitchFamily="34" charset="0"/>
              <a:buChar char="•"/>
            </a:pPr>
            <a:r>
              <a:rPr lang="en-GB" dirty="0"/>
              <a:t>During Bridging a critical incident might be an example of excellent ‘additional learning provision’ provided for a learner with ALN so they can access an activity.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1308524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Is the photo a stereotypical view of ALN?</a:t>
            </a:r>
          </a:p>
          <a:p>
            <a:endParaRPr lang="en-GB" baseline="0" dirty="0"/>
          </a:p>
          <a:p>
            <a:r>
              <a:rPr lang="en-GB" baseline="0" dirty="0"/>
              <a:t>Google image ‘learners with disabilities’ and the majority of photos will include children in wheelchairs? Why?  </a:t>
            </a:r>
          </a:p>
          <a:p>
            <a:endParaRPr lang="en-GB" baseline="0" dirty="0"/>
          </a:p>
          <a:p>
            <a:r>
              <a:rPr lang="en-GB" baseline="0" dirty="0"/>
              <a:t>Physical is more visible but consider other disabilities as well e.g. We will explore the a couple of disabilities in greater detail today one clearly obvious , one not so much! </a:t>
            </a:r>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3</a:t>
            </a:fld>
            <a:endParaRPr lang="en-GB"/>
          </a:p>
        </p:txBody>
      </p:sp>
    </p:spTree>
    <p:extLst>
      <p:ext uri="{BB962C8B-B14F-4D97-AF65-F5344CB8AC3E}">
        <p14:creationId xmlns:p14="http://schemas.microsoft.com/office/powerpoint/2010/main" val="3530701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Not</a:t>
            </a:r>
            <a:r>
              <a:rPr lang="en-GB" baseline="0" dirty="0"/>
              <a:t> only is the curriculum in Wales going through transformational change (Curriculum for Wales 2022) but the whole ALN system has also being transformed and </a:t>
            </a:r>
            <a:r>
              <a:rPr lang="en-GB" dirty="0"/>
              <a:t>rolled out since the beginning of this term.</a:t>
            </a:r>
          </a:p>
          <a:p>
            <a:r>
              <a:rPr lang="en-GB" baseline="0" dirty="0"/>
              <a:t>Further definition (WG)</a:t>
            </a:r>
          </a:p>
          <a:p>
            <a:r>
              <a:rPr lang="en-GB" baseline="0" dirty="0"/>
              <a:t>‘A child of compulsory school age… has a learning difficulty or disability if he/she</a:t>
            </a:r>
          </a:p>
          <a:p>
            <a:pPr marL="228600" indent="-228600">
              <a:buAutoNum type="alphaLcParenR"/>
            </a:pPr>
            <a:r>
              <a:rPr lang="en-GB" baseline="0" dirty="0"/>
              <a:t>has a significantly greater difficulty in learning than the majority of others of the same age, or</a:t>
            </a:r>
          </a:p>
          <a:p>
            <a:pPr marL="228600" indent="-228600">
              <a:buAutoNum type="alphaLcParenR"/>
            </a:pPr>
            <a:r>
              <a:rPr lang="en-GB" baseline="0" dirty="0"/>
              <a:t>has a disability for the purposes of the Equality Act 2010 which prevents or hinders him/her from making use of facilities for education or training of a kind generally provided for others of the same age in mainstream maintained schools … </a:t>
            </a:r>
          </a:p>
          <a:p>
            <a:pPr marL="228600" indent="-228600">
              <a:buAutoNum type="alphaLcParenR"/>
            </a:pPr>
            <a:endParaRPr lang="en-GB" baseline="0" dirty="0"/>
          </a:p>
          <a:p>
            <a:pPr marL="228600" indent="-228600">
              <a:buAutoNum type="alphaLcParenR"/>
            </a:pPr>
            <a:r>
              <a:rPr lang="en-GB" dirty="0"/>
              <a:t>E</a:t>
            </a:r>
            <a:r>
              <a:rPr lang="en-GB" baseline="0" dirty="0"/>
              <a:t>mphasise that </a:t>
            </a:r>
            <a:r>
              <a:rPr lang="en-GB" dirty="0"/>
              <a:t>EAL is not an ALN. What about the refugees from Afghanistan, Syria etc.? They may have underlying ALN but their language isn’t considered a need – addresses within classroom teaching. Difficult to assess for ALN if there is a language barrier as all assessments/tests will be through the medium of English. Some WM tests available but many pupils of Welsh speaking families also tested in English which can prove challenging,</a:t>
            </a:r>
            <a:r>
              <a:rPr lang="en-GB" baseline="0" dirty="0"/>
              <a:t> </a:t>
            </a:r>
          </a:p>
          <a:p>
            <a:pPr marL="228600" indent="-228600">
              <a:buAutoNum type="alphaLcParen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SEN code of practice was no</a:t>
            </a:r>
            <a:r>
              <a:rPr lang="en-GB" baseline="0" dirty="0"/>
              <a:t> longer</a:t>
            </a:r>
            <a:r>
              <a:rPr lang="en-GB" dirty="0"/>
              <a:t> fit for purpose or implemented correctly an example being that there was meant to be a close collaboration with outside agencies</a:t>
            </a:r>
            <a:r>
              <a:rPr lang="en-GB" baseline="0" dirty="0"/>
              <a:t> + social and health services. </a:t>
            </a:r>
            <a:endParaRPr lang="en-GB" dirty="0"/>
          </a:p>
          <a:p>
            <a:pPr marL="171450" indent="-171450">
              <a:buFont typeface="Arial" panose="020B0604020202020204" pitchFamily="34" charset="0"/>
              <a:buChar char="•"/>
            </a:pPr>
            <a:r>
              <a:rPr lang="en-GB" baseline="0" dirty="0"/>
              <a:t>Talk through definitions </a:t>
            </a:r>
          </a:p>
          <a:p>
            <a:pPr marL="171450" indent="-171450">
              <a:buFont typeface="Arial" panose="020B0604020202020204" pitchFamily="34" charset="0"/>
              <a:buChar char="•"/>
            </a:pPr>
            <a:r>
              <a:rPr lang="en-GB" b="1" dirty="0"/>
              <a:t>ALP (Additional Learning Provision) – new term from the documentation for provision that is different to that provided for the majority of learners of same age/stage.</a:t>
            </a:r>
            <a:endParaRPr lang="en-GB" b="1"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4</a:t>
            </a:fld>
            <a:endParaRPr lang="en-US" dirty="0"/>
          </a:p>
        </p:txBody>
      </p:sp>
    </p:spTree>
    <p:extLst>
      <p:ext uri="{BB962C8B-B14F-4D97-AF65-F5344CB8AC3E}">
        <p14:creationId xmlns:p14="http://schemas.microsoft.com/office/powerpoint/2010/main" val="1357083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Talk through these</a:t>
            </a:r>
          </a:p>
          <a:p>
            <a:r>
              <a:rPr lang="en-GB" dirty="0"/>
              <a:t>LDD = Learning difficulties and disabilities</a:t>
            </a:r>
          </a:p>
          <a:p>
            <a:r>
              <a:rPr lang="en-GB" dirty="0"/>
              <a:t>IDP – Individual Development Plan – 1 plan for all level of need </a:t>
            </a:r>
          </a:p>
          <a:p>
            <a:r>
              <a:rPr lang="en-GB" dirty="0"/>
              <a:t>Agencies – ask what agencies could be involved? Physio, speech &amp; language, occupational, voluntary agencies, social services, health</a:t>
            </a:r>
          </a:p>
          <a:p>
            <a:r>
              <a:rPr lang="en-GB" dirty="0"/>
              <a:t>Appeal – learners themselves have a right to appeal now</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409659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What does inclusion mean to you?</a:t>
            </a:r>
          </a:p>
          <a:p>
            <a:r>
              <a:rPr lang="en-GB" baseline="0" dirty="0"/>
              <a:t>Can you think of a time when you felt included and really part of a group you wanted to be with, such as being picked for your local football team or being invited to a party by the most popular member of your class. What feelings are associated with that experience?</a:t>
            </a:r>
          </a:p>
          <a:p>
            <a:r>
              <a:rPr lang="en-GB" baseline="0" dirty="0"/>
              <a:t>Now think of a time when you were excluded from a social group, a team or family situation. How did that feel?</a:t>
            </a:r>
          </a:p>
          <a:p>
            <a:r>
              <a:rPr lang="en-GB" baseline="0" dirty="0"/>
              <a:t>Draw a table and jot down your feelings for both situations.</a:t>
            </a:r>
          </a:p>
          <a:p>
            <a:endParaRPr lang="en-GB" baseline="0" dirty="0"/>
          </a:p>
          <a:p>
            <a:r>
              <a:rPr lang="en-GB" baseline="0" dirty="0"/>
              <a:t>WHY DO WE PROMOTE INCULSION?</a:t>
            </a:r>
          </a:p>
          <a:p>
            <a:endParaRPr lang="en-GB" dirty="0"/>
          </a:p>
          <a:p>
            <a:r>
              <a:rPr lang="en-GB" dirty="0"/>
              <a:t>Dictionary definition: </a:t>
            </a:r>
            <a:r>
              <a:rPr lang="en-GB" b="0" i="0" dirty="0">
                <a:solidFill>
                  <a:srgbClr val="202124"/>
                </a:solidFill>
                <a:effectLst/>
                <a:latin typeface="arial" panose="020B0604020202020204" pitchFamily="34" charset="0"/>
              </a:rPr>
              <a:t>the practice or policy of providing equal access to opportunities and resources for people who might otherwise be excluded or marginalized, such as those who have physical or mental disabilities and members of other minority groups.</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2 examples</a:t>
            </a:r>
          </a:p>
          <a:p>
            <a:pPr fontAlgn="base">
              <a:lnSpc>
                <a:spcPts val="2400"/>
              </a:lnSpc>
            </a:pPr>
            <a:r>
              <a:rPr lang="en-GB" sz="1800" dirty="0">
                <a:solidFill>
                  <a:srgbClr val="000000"/>
                </a:solidFill>
                <a:effectLst/>
                <a:latin typeface="Comic Sans MS" panose="030F0702030302020204" pitchFamily="66" charset="0"/>
                <a:ea typeface="Times New Roman" panose="02020603050405020304" pitchFamily="18" charset="0"/>
              </a:rPr>
              <a:t>1. Brad has dyslexia and finds reading large sections of text difficult. Instead of giving him a book to read, his English teacher gives him an audio book so that he can listen to the text as well. That's what inclusive practice is all about.</a:t>
            </a:r>
            <a:endParaRPr lang="en-GB" sz="1800" dirty="0">
              <a:effectLst/>
              <a:latin typeface="Times New Roman" panose="02020603050405020304" pitchFamily="18" charset="0"/>
              <a:ea typeface="Times New Roman" panose="02020603050405020304" pitchFamily="18" charset="0"/>
            </a:endParaRPr>
          </a:p>
          <a:p>
            <a:pPr fontAlgn="base">
              <a:lnSpc>
                <a:spcPts val="2400"/>
              </a:lnSpc>
            </a:pPr>
            <a:r>
              <a:rPr lang="en-GB" sz="1800" dirty="0">
                <a:solidFill>
                  <a:srgbClr val="000000"/>
                </a:solidFill>
                <a:effectLst/>
                <a:latin typeface="Comic Sans MS" panose="030F0702030302020204" pitchFamily="66" charset="0"/>
                <a:ea typeface="Times New Roman" panose="02020603050405020304" pitchFamily="18" charset="0"/>
              </a:rPr>
              <a:t>2. Bethany has a hearing impairment and communicates through sign language. Instead of removing Bethany from her classroom to have lessons on her own with her assistant, the class teacher has learned to sign herself. Bethany can stay in class for all her lessons now. As the teacher now has to wear a mask because of the Covid pandemic, she has had a special one with a clear plastic piece around the mouth so that Bethany can read their lips. This teacher is also very inclusive.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9</a:t>
            </a:fld>
            <a:endParaRPr lang="en-GB"/>
          </a:p>
        </p:txBody>
      </p:sp>
    </p:spTree>
    <p:extLst>
      <p:ext uri="{BB962C8B-B14F-4D97-AF65-F5344CB8AC3E}">
        <p14:creationId xmlns:p14="http://schemas.microsoft.com/office/powerpoint/2010/main" val="1110122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Light touch here – the main message is that they understand that ALN protocols and procedures are guided by wider legislation both within and outside Wales. </a:t>
            </a:r>
          </a:p>
          <a:p>
            <a:r>
              <a:rPr lang="en-GB" dirty="0"/>
              <a:t>UNCRC – children &amp; young people’s rights</a:t>
            </a:r>
          </a:p>
          <a:p>
            <a:r>
              <a:rPr lang="en-GB" dirty="0"/>
              <a:t>Salamanca statement – introduced the term ‘inclusion’ into the field of education rather than ‘integration’ which was the historical term used in the UK</a:t>
            </a:r>
          </a:p>
          <a:p>
            <a:r>
              <a:rPr lang="en-GB" dirty="0"/>
              <a:t>UNCRPB – emphasis on inclusion and access for all disabled people</a:t>
            </a:r>
          </a:p>
          <a:p>
            <a:r>
              <a:rPr lang="en-GB" dirty="0"/>
              <a:t>EA – covers all disability legislation in </a:t>
            </a:r>
            <a:r>
              <a:rPr lang="en-GB" dirty="0" err="1"/>
              <a:t>WalesAct</a:t>
            </a:r>
            <a:r>
              <a:rPr lang="en-GB" dirty="0"/>
              <a:t> that outline we need all wheelchair access into public buildings etc. </a:t>
            </a:r>
          </a:p>
          <a:p>
            <a:r>
              <a:rPr lang="en-GB" dirty="0"/>
              <a:t>RCHYPM – enacting the UNCRC in Wales. Children’s Commissioner etc. Wales the 1</a:t>
            </a:r>
            <a:r>
              <a:rPr lang="en-GB" baseline="30000" dirty="0"/>
              <a:t>st</a:t>
            </a:r>
            <a:r>
              <a:rPr lang="en-GB" dirty="0"/>
              <a:t> UK country to appoint this role. </a:t>
            </a:r>
          </a:p>
          <a:p>
            <a:r>
              <a:rPr lang="en-GB" dirty="0"/>
              <a:t>WBFGAW – aspirations to develop children to be the citizens of tomorrow in a divers society</a:t>
            </a:r>
          </a:p>
        </p:txBody>
      </p:sp>
      <p:sp>
        <p:nvSpPr>
          <p:cNvPr id="4" name="Slide Number Placeholder 3"/>
          <p:cNvSpPr>
            <a:spLocks noGrp="1"/>
          </p:cNvSpPr>
          <p:nvPr>
            <p:ph type="sldNum" sz="quarter" idx="10"/>
          </p:nvPr>
        </p:nvSpPr>
        <p:spPr/>
        <p:txBody>
          <a:bodyPr/>
          <a:lstStyle/>
          <a:p>
            <a:fld id="{4A4F0044-AFC1-4E75-AA5D-6A57BDD14E7C}" type="slidenum">
              <a:rPr lang="en-GB" smtClean="0"/>
              <a:t>11</a:t>
            </a:fld>
            <a:endParaRPr lang="en-GB"/>
          </a:p>
        </p:txBody>
      </p:sp>
    </p:spTree>
    <p:extLst>
      <p:ext uri="{BB962C8B-B14F-4D97-AF65-F5344CB8AC3E}">
        <p14:creationId xmlns:p14="http://schemas.microsoft.com/office/powerpoint/2010/main" val="3998806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omic Sans MS" panose="030F0702030302020204" pitchFamily="66" charset="0"/>
                <a:ea typeface="Calibri" panose="020F0502020204030204" pitchFamily="34" charset="0"/>
                <a:cs typeface="Times New Roman" panose="02020603050405020304" pitchFamily="18" charset="0"/>
              </a:rPr>
              <a:t>This cartoon seeks to explain 'equity' in simple terms.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omic Sans MS" panose="030F0702030302020204" pitchFamily="66" charset="0"/>
                <a:ea typeface="Calibri" panose="020F0502020204030204" pitchFamily="34" charset="0"/>
                <a:cs typeface="Times New Roman" panose="02020603050405020304" pitchFamily="18" charset="0"/>
              </a:rPr>
              <a:t>Tendency to use the word 'equality' rather than ‘equity’ in conjunction with 'diversity' but 'justice' or 'equity' is more important. If we give equal experiences to the three children watching the game, then we give them a box each to stand on, but that doesn't really help everyone. The middle picture - what should happen in terms of equity in that the shortest child gets the tallest box so that the three of them have the same experience of watching the game.  When we give equal opportunities to everyone, we put an intervention or additional learning provision in place to ensure that the child reaches the same place as his / her peers.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omic Sans MS" panose="030F0702030302020204" pitchFamily="66" charset="0"/>
                <a:ea typeface="Calibri" panose="020F0502020204030204" pitchFamily="34" charset="0"/>
                <a:cs typeface="Times New Roman" panose="02020603050405020304" pitchFamily="18" charset="0"/>
              </a:rPr>
              <a:t>Ensuring equity, we put in place the most appropriate provision for the individual and target the needs, whether linguistic, cognitive, behavioural, emotional, social, sensory or anything else, in order to enable them to fulfil their potential, whether that be at the same level as their peers or not</a:t>
            </a:r>
            <a:r>
              <a:rPr lang="en-GB" sz="1800" dirty="0">
                <a:effectLst/>
                <a:latin typeface="Comic Sans MS" panose="030F0702030302020204" pitchFamily="66" charset="0"/>
                <a:ea typeface="Calibri" panose="020F0502020204030204" pitchFamily="34" charset="0"/>
                <a:cs typeface="Times New Roman" panose="02020603050405020304" pitchFamily="18" charset="0"/>
              </a:rPr>
              <a:t>.  We start from where the learner actually is.  In reality equity is actually more like the picture on the right where none of them get to see the game, and there are a variety of reasons for that including an increase in the number of learners who need additional help and a decrease in the funding allocated to schools for those with ALN so ensuring equity for all can be extremely challenging at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omic Sans MS" panose="030F0702030302020204" pitchFamily="66"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omic Sans MS" panose="030F0702030302020204" pitchFamily="66" charset="0"/>
                <a:ea typeface="Calibri" panose="020F0502020204030204" pitchFamily="34" charset="0"/>
                <a:cs typeface="Times New Roman" panose="02020603050405020304" pitchFamily="18" charset="0"/>
              </a:rPr>
              <a:t>Justice = All</a:t>
            </a:r>
            <a:r>
              <a:rPr lang="en-GB" sz="1800" baseline="0" dirty="0">
                <a:effectLst/>
                <a:latin typeface="Comic Sans MS" panose="030F0702030302020204" pitchFamily="66" charset="0"/>
                <a:ea typeface="Calibri" panose="020F0502020204030204" pitchFamily="34" charset="0"/>
                <a:cs typeface="Times New Roman" panose="02020603050405020304" pitchFamily="18" charset="0"/>
              </a:rPr>
              <a:t> three can watch the game without any support or accommodation because the cause of the inequality has been addressed. The systemic barrier has been removed. </a:t>
            </a:r>
            <a:r>
              <a:rPr lang="en-GB" sz="1800"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2893402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Task – Ask students to list some of the ALN they are familiar with into the different categories.</a:t>
            </a:r>
          </a:p>
          <a:p>
            <a:r>
              <a:rPr lang="en-GB" dirty="0"/>
              <a:t>Discuss.</a:t>
            </a:r>
          </a:p>
          <a:p>
            <a:r>
              <a:rPr lang="en-GB" dirty="0"/>
              <a:t>Some may overlap e.g. ASD could fit into all 4</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4266020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r>
              <a:rPr lang="en-GB" dirty="0"/>
              <a:t>Task – Ask students to list some of the ALN they are familiar with that would be associated with physical needs. </a:t>
            </a:r>
          </a:p>
          <a:p>
            <a:r>
              <a:rPr lang="en-GB" dirty="0"/>
              <a:t>Discuss.</a:t>
            </a:r>
          </a:p>
          <a:p>
            <a:r>
              <a:rPr lang="en-GB" dirty="0"/>
              <a:t>Some may overlap e.g. DS could fit into all 4</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1867090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https://uowtsd-my.sharepoint.com/:b:/g/personal/m_bowen_uwtsd_ac_uk/ERD-u8GdJetCiCKs413x-m8BsnUPNp4ANbpaoWIr7AFytw?e=NE4aES </a:t>
            </a: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1316981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hlinkClick r:id="rId3"/>
              </a:rPr>
              <a:t>Dyspraxia at a glance – Dyspraxia Foundation</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26530785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10F33A-2563-452E-B099-8780F81062AE}" type="slidenum">
              <a:rPr lang="en-GB" smtClean="0"/>
              <a:t>19</a:t>
            </a:fld>
            <a:endParaRPr lang="en-GB"/>
          </a:p>
        </p:txBody>
      </p:sp>
    </p:spTree>
    <p:extLst>
      <p:ext uri="{BB962C8B-B14F-4D97-AF65-F5344CB8AC3E}">
        <p14:creationId xmlns:p14="http://schemas.microsoft.com/office/powerpoint/2010/main" val="4240472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What does this photo show you?</a:t>
            </a:r>
          </a:p>
          <a:p>
            <a:r>
              <a:rPr lang="en-GB" dirty="0"/>
              <a:t>Which reasonable adjustments has the teacher made?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442837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ChangeArrowheads="1" noTextEdit="1"/>
          </p:cNvSpPr>
          <p:nvPr>
            <p:ph type="sldImg"/>
          </p:nvPr>
        </p:nvSpPr>
        <p:spPr>
          <a:xfrm>
            <a:off x="1371600" y="1143000"/>
            <a:ext cx="4114800" cy="3086100"/>
          </a:xfrm>
          <a:prstGeom prst="rect">
            <a:avLst/>
          </a:prstGeom>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Unicode MS" pitchFamily="-104" charset="-128"/>
              <a:ea typeface="ＭＳ Ｐゴシック" panose="020B0600070205080204" pitchFamily="34" charset="-128"/>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37931725" indent="-37474525">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0DCDCF6F-7FEC-483A-8543-BE93BA2A53C4}" type="slidenum">
              <a:rPr lang="en-US" altLang="en-US" smtClean="0"/>
              <a:pPr>
                <a:spcBef>
                  <a:spcPct val="0"/>
                </a:spcBef>
              </a:pPr>
              <a:t>22</a:t>
            </a:fld>
            <a:endParaRPr lang="en-US" altLang="en-US"/>
          </a:p>
        </p:txBody>
      </p:sp>
    </p:spTree>
    <p:extLst>
      <p:ext uri="{BB962C8B-B14F-4D97-AF65-F5344CB8AC3E}">
        <p14:creationId xmlns:p14="http://schemas.microsoft.com/office/powerpoint/2010/main" val="12308394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Person Centred Review Process in Wales - YouTube</a:t>
            </a:r>
            <a:r>
              <a:rPr lang="en-GB" baseline="0" dirty="0"/>
              <a:t>. </a:t>
            </a:r>
          </a:p>
          <a:p>
            <a:endParaRPr lang="en-GB" dirty="0"/>
          </a:p>
          <a:p>
            <a:r>
              <a:rPr lang="en-GB" dirty="0"/>
              <a:t>Consider what could be the possible challenges here?</a:t>
            </a:r>
          </a:p>
          <a:p>
            <a:r>
              <a:rPr lang="en-GB" baseline="0" dirty="0"/>
              <a:t>e.g. parental engagement, severity of needs etc. </a:t>
            </a:r>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24</a:t>
            </a:fld>
            <a:endParaRPr lang="en-US" dirty="0"/>
          </a:p>
        </p:txBody>
      </p:sp>
    </p:spTree>
    <p:extLst>
      <p:ext uri="{BB962C8B-B14F-4D97-AF65-F5344CB8AC3E}">
        <p14:creationId xmlns:p14="http://schemas.microsoft.com/office/powerpoint/2010/main" val="5159074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B60E37-C224-40F2-AD26-D6098F9079A5}" type="slidenum">
              <a:rPr lang="en-GB" smtClean="0"/>
              <a:t>26</a:t>
            </a:fld>
            <a:endParaRPr lang="en-GB"/>
          </a:p>
        </p:txBody>
      </p:sp>
    </p:spTree>
    <p:extLst>
      <p:ext uri="{BB962C8B-B14F-4D97-AF65-F5344CB8AC3E}">
        <p14:creationId xmlns:p14="http://schemas.microsoft.com/office/powerpoint/2010/main" val="11230596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ChangeArrowheads="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Unicode MS" pitchFamily="-104" charset="-128"/>
              <a:ea typeface="ＭＳ Ｐゴシック" panose="020B0600070205080204" pitchFamily="34" charset="-128"/>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742950" indent="-285750">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5D3C25A4-6E44-446F-8484-FCEDB85CEFF7}" type="slidenum">
              <a:rPr lang="en-US" altLang="en-US" smtClean="0"/>
              <a:pPr>
                <a:spcBef>
                  <a:spcPct val="0"/>
                </a:spcBef>
              </a:pPr>
              <a:t>27</a:t>
            </a:fld>
            <a:endParaRPr lang="en-US" altLang="en-US"/>
          </a:p>
        </p:txBody>
      </p:sp>
    </p:spTree>
    <p:extLst>
      <p:ext uri="{BB962C8B-B14F-4D97-AF65-F5344CB8AC3E}">
        <p14:creationId xmlns:p14="http://schemas.microsoft.com/office/powerpoint/2010/main" val="3549388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B60E37-C224-40F2-AD26-D6098F9079A5}" type="slidenum">
              <a:rPr lang="en-GB" smtClean="0"/>
              <a:t>29</a:t>
            </a:fld>
            <a:endParaRPr lang="en-GB"/>
          </a:p>
        </p:txBody>
      </p:sp>
    </p:spTree>
    <p:extLst>
      <p:ext uri="{BB962C8B-B14F-4D97-AF65-F5344CB8AC3E}">
        <p14:creationId xmlns:p14="http://schemas.microsoft.com/office/powerpoint/2010/main" val="984145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1/23/2023</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53523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1/23/2023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1/23/2023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4"/>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1/23/2023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time_continue=4&amp;v=00gHqzWowPg&amp;feature=emb_logo" TargetMode="External"/><Relationship Id="rId2" Type="http://schemas.openxmlformats.org/officeDocument/2006/relationships/hyperlink" Target="https://gov.wales/sites/default/files/publications/2019-02/aln-frequently-asked-questions-2_0.pdf" TargetMode="External"/><Relationship Id="rId1" Type="http://schemas.openxmlformats.org/officeDocument/2006/relationships/slideLayout" Target="../slideLayouts/slideLayout6.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www.impact.wale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www.efds.co.uk/resources/facts_and_statistics"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b:/g/personal/m_bowen_uwtsd_ac_uk/ERD-u8GdJetCiCKs413x-m8BsnUPNp4ANbpaoWIr7AFytw?e=NE4aES"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dyspraxiafoundation.org.uk/what_is_dyspraxia/dyspraxia-at-a-glance/"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ssscLGznQsU?feature=oembed" TargetMode="External"/><Relationship Id="rId6" Type="http://schemas.openxmlformats.org/officeDocument/2006/relationships/image" Target="../media/image13.jpeg"/><Relationship Id="rId5" Type="http://schemas.openxmlformats.org/officeDocument/2006/relationships/hyperlink" Target="http://helensandersonassociates.co.uk/wp-content/uploads/2018/05/A-guide-to-using-person-centred-practices-in-school.pdf" TargetMode="External"/><Relationship Id="rId4" Type="http://schemas.openxmlformats.org/officeDocument/2006/relationships/hyperlink" Target="https://www.youtube.com/watch?v=ssscLGznQsU"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slideLayout" Target="../slideLayouts/slideLayout6.xml"/><Relationship Id="rId7" Type="http://schemas.openxmlformats.org/officeDocument/2006/relationships/image" Target="../media/image14.jpeg"/><Relationship Id="rId2" Type="http://schemas.openxmlformats.org/officeDocument/2006/relationships/video" Target="https://www.youtube.com/embed/Mgp8DD6ZI6c?feature=oembed" TargetMode="External"/><Relationship Id="rId1" Type="http://schemas.openxmlformats.org/officeDocument/2006/relationships/video" Target="https://www.youtube.com/embed/dGt_Z3lxJ24?feature=oembed" TargetMode="External"/><Relationship Id="rId6" Type="http://schemas.openxmlformats.org/officeDocument/2006/relationships/hyperlink" Target="http://www.inclusive.co.uk/lib/downloads/atia-eyegaze-leaflet-2015.pdf" TargetMode="External"/><Relationship Id="rId5" Type="http://schemas.openxmlformats.org/officeDocument/2006/relationships/hyperlink" Target="https://youtu.be/Mgp8DD6ZI6c" TargetMode="External"/><Relationship Id="rId4" Type="http://schemas.openxmlformats.org/officeDocument/2006/relationships/hyperlink" Target="https://youtu.be/dGt_Z3lxJ24"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hwb.gov.wales/curriculum-for-wales/routes-for-learning"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www.actionforchildren.org.uk/what-we-do/our-work-in-wales/help-i-blant-a-phobl-ifanc-anabl-support-for-disabled-children-and-young-people/" TargetMode="External"/><Relationship Id="rId2" Type="http://schemas.openxmlformats.org/officeDocument/2006/relationships/hyperlink" Target="http://www.childrensplayadvisoryservice.org.uk/pdf_files/Publications/can_play_will_play-CPASwebsite.pdf" TargetMode="External"/><Relationship Id="rId1" Type="http://schemas.openxmlformats.org/officeDocument/2006/relationships/slideLayout" Target="../slideLayouts/slideLayout3.xml"/><Relationship Id="rId4" Type="http://schemas.openxmlformats.org/officeDocument/2006/relationships/hyperlink" Target="https://resources.hwb.gov.wales/VTC/ALN+L1/story.html"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4632" y="616635"/>
            <a:ext cx="7946702" cy="1323439"/>
          </a:xfrm>
          <a:prstGeom prst="rect">
            <a:avLst/>
          </a:prstGeom>
        </p:spPr>
        <p:txBody>
          <a:bodyPr wrap="square">
            <a:spAutoFit/>
          </a:bodyPr>
          <a:lstStyle/>
          <a:p>
            <a:pPr algn="ctr" fontAlgn="base"/>
            <a:r>
              <a:rPr lang="en-GB" sz="4000" dirty="0">
                <a:solidFill>
                  <a:srgbClr val="FFFFFF"/>
                </a:solidFill>
                <a:latin typeface="Trebuchet MS" charset="0"/>
              </a:rPr>
              <a:t>ALN and Supporting Pupils with </a:t>
            </a:r>
            <a:endParaRPr lang="en-US" sz="4000" dirty="0">
              <a:solidFill>
                <a:srgbClr val="000000"/>
              </a:solidFill>
              <a:latin typeface="Segoe UI" charset="0"/>
            </a:endParaRPr>
          </a:p>
          <a:p>
            <a:pPr algn="ctr" fontAlgn="base"/>
            <a:r>
              <a:rPr lang="en-GB" sz="4000" dirty="0">
                <a:solidFill>
                  <a:srgbClr val="FFFFFF"/>
                </a:solidFill>
                <a:latin typeface="Trebuchet MS" charset="0"/>
              </a:rPr>
              <a:t>Physical and Medical Difficulties</a:t>
            </a:r>
            <a:endParaRPr lang="en-GB" sz="4000" b="0" i="0" dirty="0">
              <a:solidFill>
                <a:srgbClr val="000000"/>
              </a:solidFill>
              <a:effectLst/>
              <a:latin typeface="Segoe UI" charset="0"/>
            </a:endParaRPr>
          </a:p>
        </p:txBody>
      </p:sp>
      <p:sp>
        <p:nvSpPr>
          <p:cNvPr id="5" name="TextBox 4"/>
          <p:cNvSpPr txBox="1"/>
          <p:nvPr/>
        </p:nvSpPr>
        <p:spPr>
          <a:xfrm>
            <a:off x="3181799" y="5384800"/>
            <a:ext cx="2792367" cy="830997"/>
          </a:xfrm>
          <a:prstGeom prst="rect">
            <a:avLst/>
          </a:prstGeom>
          <a:noFill/>
        </p:spPr>
        <p:txBody>
          <a:bodyPr wrap="none" rtlCol="0">
            <a:spAutoFit/>
          </a:bodyPr>
          <a:lstStyle/>
          <a:p>
            <a:r>
              <a:rPr lang="en-US" sz="4800" dirty="0">
                <a:solidFill>
                  <a:schemeClr val="bg1"/>
                </a:solidFill>
              </a:rPr>
              <a:t>ECAD5007</a:t>
            </a:r>
          </a:p>
        </p:txBody>
      </p:sp>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vert="horz" lIns="91440" tIns="45720" rIns="91440" bIns="45720" rtlCol="0" anchor="b">
            <a:normAutofit/>
          </a:bodyPr>
          <a:lstStyle/>
          <a:p>
            <a:pPr algn="r"/>
            <a:r>
              <a:rPr lang="en-US" sz="3500" kern="1200" dirty="0">
                <a:solidFill>
                  <a:srgbClr val="FFFFFF"/>
                </a:solidFill>
                <a:latin typeface="+mj-lt"/>
                <a:ea typeface="+mj-ea"/>
                <a:cs typeface="+mj-cs"/>
              </a:rPr>
              <a:t>Aims</a:t>
            </a:r>
          </a:p>
        </p:txBody>
      </p:sp>
      <p:sp>
        <p:nvSpPr>
          <p:cNvPr id="4" name="Rectangle 3"/>
          <p:cNvSpPr/>
          <p:nvPr/>
        </p:nvSpPr>
        <p:spPr>
          <a:xfrm>
            <a:off x="4450813" y="3244334"/>
            <a:ext cx="242374" cy="369332"/>
          </a:xfrm>
          <a:prstGeom prst="rect">
            <a:avLst/>
          </a:prstGeom>
        </p:spPr>
        <p:txBody>
          <a:bodyPr wrap="none">
            <a:spAutoFit/>
          </a:bodyPr>
          <a:lstStyle/>
          <a:p>
            <a:r>
              <a:rPr lang="sk-SK" dirty="0">
                <a:solidFill>
                  <a:srgbClr val="000000"/>
                </a:solidFill>
                <a:latin typeface="Times" charset="0"/>
              </a:rPr>
              <a:t> </a:t>
            </a:r>
            <a:endParaRPr lang="en-US" dirty="0"/>
          </a:p>
        </p:txBody>
      </p:sp>
      <p:sp>
        <p:nvSpPr>
          <p:cNvPr id="6" name="Rectangle 5"/>
          <p:cNvSpPr/>
          <p:nvPr/>
        </p:nvSpPr>
        <p:spPr>
          <a:xfrm>
            <a:off x="4450813" y="3244334"/>
            <a:ext cx="242374" cy="369332"/>
          </a:xfrm>
          <a:prstGeom prst="rect">
            <a:avLst/>
          </a:prstGeom>
        </p:spPr>
        <p:txBody>
          <a:bodyPr wrap="none">
            <a:spAutoFit/>
          </a:bodyPr>
          <a:lstStyle/>
          <a:p>
            <a:r>
              <a:rPr lang="sk-SK" dirty="0">
                <a:solidFill>
                  <a:srgbClr val="000000"/>
                </a:solidFill>
                <a:latin typeface="Times" charset="0"/>
              </a:rPr>
              <a:t> </a:t>
            </a:r>
            <a:endParaRPr lang="en-US" dirty="0"/>
          </a:p>
        </p:txBody>
      </p:sp>
      <p:sp>
        <p:nvSpPr>
          <p:cNvPr id="7" name="Rectangle 6"/>
          <p:cNvSpPr/>
          <p:nvPr/>
        </p:nvSpPr>
        <p:spPr>
          <a:xfrm>
            <a:off x="3085745" y="646399"/>
            <a:ext cx="6040607" cy="5693866"/>
          </a:xfrm>
          <a:prstGeom prst="rect">
            <a:avLst/>
          </a:prstGeom>
        </p:spPr>
        <p:txBody>
          <a:bodyPr wrap="square">
            <a:spAutoFit/>
          </a:bodyPr>
          <a:lstStyle/>
          <a:p>
            <a:pPr fontAlgn="base">
              <a:buFont typeface="Arial" charset="0"/>
              <a:buChar char="•"/>
            </a:pPr>
            <a:r>
              <a:rPr lang="en-GB" sz="2800" dirty="0">
                <a:solidFill>
                  <a:srgbClr val="404040"/>
                </a:solidFill>
              </a:rPr>
              <a:t>Consider the statutory requirements for including pupils with ALN in schools and the ALN Transformation Programme in Wales</a:t>
            </a:r>
            <a:r>
              <a:rPr lang="en-US" sz="2800" dirty="0">
                <a:solidFill>
                  <a:srgbClr val="000000"/>
                </a:solidFill>
              </a:rPr>
              <a:t>​</a:t>
            </a:r>
          </a:p>
          <a:p>
            <a:pPr fontAlgn="base"/>
            <a:r>
              <a:rPr lang="en-GB" sz="2800" dirty="0">
                <a:solidFill>
                  <a:srgbClr val="000000"/>
                </a:solidFill>
              </a:rPr>
              <a:t>​</a:t>
            </a:r>
          </a:p>
          <a:p>
            <a:pPr fontAlgn="base">
              <a:buFont typeface="Arial" charset="0"/>
              <a:buChar char="•"/>
            </a:pPr>
            <a:r>
              <a:rPr lang="en-GB" sz="2800" dirty="0">
                <a:solidFill>
                  <a:srgbClr val="404040"/>
                </a:solidFill>
              </a:rPr>
              <a:t>Discuss the importance of respecting equality and diversity when planning and supporting learning</a:t>
            </a:r>
            <a:r>
              <a:rPr lang="en-US" sz="2800" dirty="0">
                <a:solidFill>
                  <a:srgbClr val="000000"/>
                </a:solidFill>
              </a:rPr>
              <a:t>​</a:t>
            </a:r>
          </a:p>
          <a:p>
            <a:pPr fontAlgn="base"/>
            <a:r>
              <a:rPr lang="en-GB" sz="2800" dirty="0">
                <a:solidFill>
                  <a:srgbClr val="000000"/>
                </a:solidFill>
              </a:rPr>
              <a:t>​</a:t>
            </a:r>
          </a:p>
          <a:p>
            <a:pPr fontAlgn="base">
              <a:buFont typeface="Arial" charset="0"/>
              <a:buChar char="•"/>
            </a:pPr>
            <a:r>
              <a:rPr lang="en-GB" sz="2800" dirty="0">
                <a:solidFill>
                  <a:srgbClr val="404040"/>
                </a:solidFill>
              </a:rPr>
              <a:t>Explore some of the physical and medical difficulties that children have and the barriers to learning that they face.</a:t>
            </a:r>
            <a:endParaRPr lang="en-US" sz="2800" b="0" i="0" dirty="0">
              <a:solidFill>
                <a:srgbClr val="000000"/>
              </a:solidFill>
              <a:effectLst/>
            </a:endParaRPr>
          </a:p>
        </p:txBody>
      </p:sp>
    </p:spTree>
    <p:extLst>
      <p:ext uri="{BB962C8B-B14F-4D97-AF65-F5344CB8AC3E}">
        <p14:creationId xmlns:p14="http://schemas.microsoft.com/office/powerpoint/2010/main" val="1572167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6" descr="Disability and Inclusive Education Initiative - Global Business Coalition  for Education"/>
          <p:cNvSpPr>
            <a:spLocks noChangeAspect="1" noChangeArrowheads="1"/>
          </p:cNvSpPr>
          <p:nvPr/>
        </p:nvSpPr>
        <p:spPr bwMode="auto">
          <a:xfrm>
            <a:off x="-772741" y="4591682"/>
            <a:ext cx="81157" cy="8115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3080" name="Picture 8" descr="8 Tips for Introducing a Student with Disabilities to an Inclusive Classroom  : Friendship Circle — Special Needs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316" y="270934"/>
            <a:ext cx="7788480" cy="5198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5760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vert="horz" lIns="91440" tIns="45720" rIns="91440" bIns="45720" rtlCol="0" anchor="ctr">
            <a:normAutofit/>
          </a:bodyPr>
          <a:lstStyle/>
          <a:p>
            <a:br>
              <a:rPr lang="en-US" sz="4100" kern="1200" dirty="0">
                <a:solidFill>
                  <a:srgbClr val="FFFFFF"/>
                </a:solidFill>
                <a:latin typeface="+mj-lt"/>
                <a:ea typeface="+mj-ea"/>
                <a:cs typeface="+mj-cs"/>
              </a:rPr>
            </a:br>
            <a:r>
              <a:rPr lang="en-US" sz="4100" kern="1200" dirty="0">
                <a:solidFill>
                  <a:srgbClr val="FFFFFF"/>
                </a:solidFill>
                <a:latin typeface="+mj-lt"/>
                <a:ea typeface="+mj-ea"/>
                <a:cs typeface="+mj-cs"/>
              </a:rPr>
              <a:t>Defining Additional Learning Needs (ALN)</a:t>
            </a:r>
          </a:p>
        </p:txBody>
      </p:sp>
      <p:sp>
        <p:nvSpPr>
          <p:cNvPr id="3" name="Content Placeholder 2">
            <a:extLst>
              <a:ext uri="{FF2B5EF4-FFF2-40B4-BE49-F238E27FC236}">
                <a16:creationId xmlns:a16="http://schemas.microsoft.com/office/drawing/2014/main" id="{11A4348D-8273-4372-979A-BAAFC096AA60}"/>
              </a:ext>
            </a:extLst>
          </p:cNvPr>
          <p:cNvSpPr>
            <a:spLocks noGrp="1"/>
          </p:cNvSpPr>
          <p:nvPr>
            <p:ph sz="half" idx="1"/>
          </p:nvPr>
        </p:nvSpPr>
        <p:spPr>
          <a:xfrm>
            <a:off x="3458745" y="496184"/>
            <a:ext cx="5450083" cy="5656881"/>
          </a:xfrm>
        </p:spPr>
        <p:txBody>
          <a:bodyPr vert="horz" lIns="91440" tIns="45720" rIns="91440" bIns="45720" rtlCol="0" anchor="ctr">
            <a:normAutofit fontScale="85000" lnSpcReduction="10000"/>
          </a:bodyPr>
          <a:lstStyle/>
          <a:p>
            <a:pPr marL="514350"/>
            <a:r>
              <a:rPr lang="en-US" sz="2400" dirty="0"/>
              <a:t>‘he or she has a learning difficulty or disability (whether the learning difficulty or disability arises from a medical condition or otherwise) which calls for </a:t>
            </a:r>
            <a:r>
              <a:rPr lang="en-US" sz="2400" b="1" u="sng" dirty="0"/>
              <a:t>additional learning provision</a:t>
            </a:r>
            <a:r>
              <a:rPr lang="en-US" sz="2400" dirty="0"/>
              <a:t>’</a:t>
            </a:r>
          </a:p>
          <a:p>
            <a:pPr marL="514350"/>
            <a:r>
              <a:rPr lang="en-US" sz="2400" dirty="0"/>
              <a:t>a)‘has a significantly greater difficulty in learning than the majority of others of the same age, or (b) has a disability for the purposes of the Equality Act 2010 which prevents or hinders him or her from making use of facilities for education or training of a kind generally provided for others of the same age in mainstream maintained schools or mainstream institutions in the further education sector’</a:t>
            </a:r>
          </a:p>
          <a:p>
            <a:pPr marL="514350"/>
            <a:r>
              <a:rPr lang="en-US" sz="2400" dirty="0"/>
              <a:t>‘a person does not have a learning difficulty or disability solely because the language (or form of language) in which he or she is or will be taught is different from a language (or form of language) which is or has been used at home.’</a:t>
            </a:r>
          </a:p>
          <a:p>
            <a:pPr marL="0" indent="0" algn="r">
              <a:buNone/>
            </a:pPr>
            <a:r>
              <a:rPr lang="en-US" sz="1500" dirty="0"/>
              <a:t>(Welsh Government, 2021, p. 21-22)</a:t>
            </a:r>
          </a:p>
        </p:txBody>
      </p:sp>
    </p:spTree>
    <p:extLst>
      <p:ext uri="{BB962C8B-B14F-4D97-AF65-F5344CB8AC3E}">
        <p14:creationId xmlns:p14="http://schemas.microsoft.com/office/powerpoint/2010/main" val="1144139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685" y="180324"/>
            <a:ext cx="10098782" cy="644079"/>
          </a:xfrm>
        </p:spPr>
        <p:txBody>
          <a:bodyPr>
            <a:normAutofit/>
          </a:bodyPr>
          <a:lstStyle/>
          <a:p>
            <a:r>
              <a:rPr lang="en-GB" sz="3600" dirty="0"/>
              <a:t>The ALN Transformation Programme for Wales</a:t>
            </a:r>
          </a:p>
        </p:txBody>
      </p:sp>
      <p:sp>
        <p:nvSpPr>
          <p:cNvPr id="3" name="TextBox 2"/>
          <p:cNvSpPr txBox="1"/>
          <p:nvPr/>
        </p:nvSpPr>
        <p:spPr>
          <a:xfrm>
            <a:off x="3516117" y="5780530"/>
            <a:ext cx="2969349" cy="946413"/>
          </a:xfrm>
          <a:prstGeom prst="rect">
            <a:avLst/>
          </a:prstGeom>
          <a:noFill/>
        </p:spPr>
        <p:txBody>
          <a:bodyPr wrap="square" rtlCol="0">
            <a:spAutoFit/>
          </a:bodyPr>
          <a:lstStyle/>
          <a:p>
            <a:r>
              <a:rPr lang="en-GB" sz="1500" b="1" dirty="0">
                <a:solidFill>
                  <a:schemeClr val="bg1"/>
                </a:solidFill>
              </a:rPr>
              <a:t>FURTHER READING: </a:t>
            </a:r>
            <a:r>
              <a:rPr lang="en-GB" sz="1350" dirty="0">
                <a:solidFill>
                  <a:schemeClr val="bg1"/>
                </a:solidFill>
                <a:hlinkClick r:id="rId2"/>
              </a:rPr>
              <a:t>https://gov.wales/sites/default/files/publications/2019-02/aln-frequently-asked-questions-2_0.pdf</a:t>
            </a:r>
            <a:r>
              <a:rPr lang="en-GB" sz="1350" dirty="0">
                <a:solidFill>
                  <a:schemeClr val="bg1"/>
                </a:solidFill>
              </a:rPr>
              <a:t> </a:t>
            </a:r>
          </a:p>
        </p:txBody>
      </p:sp>
      <p:sp>
        <p:nvSpPr>
          <p:cNvPr id="4" name="TextBox 3"/>
          <p:cNvSpPr txBox="1"/>
          <p:nvPr/>
        </p:nvSpPr>
        <p:spPr>
          <a:xfrm>
            <a:off x="797945" y="5272698"/>
            <a:ext cx="8092055" cy="507832"/>
          </a:xfrm>
          <a:prstGeom prst="rect">
            <a:avLst/>
          </a:prstGeom>
          <a:noFill/>
        </p:spPr>
        <p:txBody>
          <a:bodyPr wrap="square" rtlCol="0">
            <a:spAutoFit/>
          </a:bodyPr>
          <a:lstStyle/>
          <a:p>
            <a:r>
              <a:rPr lang="en-GB" sz="1350" b="1" dirty="0"/>
              <a:t>WATCH: </a:t>
            </a:r>
            <a:r>
              <a:rPr lang="en-GB" sz="1350" dirty="0">
                <a:hlinkClick r:id="rId3"/>
              </a:rPr>
              <a:t>https://www.youtube.com/watch?time_continue=4&amp;v=00gHqzWowPg&amp;feature=emb_logo</a:t>
            </a:r>
            <a:r>
              <a:rPr lang="en-GB" sz="1350" dirty="0"/>
              <a:t>   </a:t>
            </a:r>
          </a:p>
          <a:p>
            <a:r>
              <a:rPr lang="en-GB" sz="1350" dirty="0"/>
              <a:t> </a:t>
            </a:r>
          </a:p>
        </p:txBody>
      </p:sp>
      <p:pic>
        <p:nvPicPr>
          <p:cNvPr id="7" name="Picture 6">
            <a:hlinkClick r:id="rId3"/>
          </p:cNvPr>
          <p:cNvPicPr>
            <a:picLocks noChangeAspect="1"/>
          </p:cNvPicPr>
          <p:nvPr/>
        </p:nvPicPr>
        <p:blipFill>
          <a:blip r:embed="rId4"/>
          <a:stretch>
            <a:fillRect/>
          </a:stretch>
        </p:blipFill>
        <p:spPr>
          <a:xfrm>
            <a:off x="1448058" y="902127"/>
            <a:ext cx="6104208" cy="4321140"/>
          </a:xfrm>
          <a:prstGeom prst="rect">
            <a:avLst/>
          </a:prstGeom>
        </p:spPr>
      </p:pic>
    </p:spTree>
    <p:extLst>
      <p:ext uri="{BB962C8B-B14F-4D97-AF65-F5344CB8AC3E}">
        <p14:creationId xmlns:p14="http://schemas.microsoft.com/office/powerpoint/2010/main" val="1335028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65083-D5BC-4196-82FE-08B080DA98A3}"/>
              </a:ext>
            </a:extLst>
          </p:cNvPr>
          <p:cNvSpPr>
            <a:spLocks noGrp="1"/>
          </p:cNvSpPr>
          <p:nvPr>
            <p:ph type="title"/>
          </p:nvPr>
        </p:nvSpPr>
        <p:spPr>
          <a:xfrm>
            <a:off x="141448" y="0"/>
            <a:ext cx="5116167" cy="746584"/>
          </a:xfrm>
        </p:spPr>
        <p:txBody>
          <a:bodyPr>
            <a:normAutofit/>
          </a:bodyPr>
          <a:lstStyle/>
          <a:p>
            <a:r>
              <a:rPr lang="en-GB" sz="2800" dirty="0"/>
              <a:t>ALN  - Key developments in Wales</a:t>
            </a:r>
          </a:p>
        </p:txBody>
      </p:sp>
      <p:pic>
        <p:nvPicPr>
          <p:cNvPr id="4" name="Picture 3">
            <a:extLst>
              <a:ext uri="{FF2B5EF4-FFF2-40B4-BE49-F238E27FC236}">
                <a16:creationId xmlns:a16="http://schemas.microsoft.com/office/drawing/2014/main" id="{3A6C7672-A221-4FD5-A669-027F290DF742}"/>
              </a:ext>
            </a:extLst>
          </p:cNvPr>
          <p:cNvPicPr>
            <a:picLocks noChangeAspect="1"/>
          </p:cNvPicPr>
          <p:nvPr/>
        </p:nvPicPr>
        <p:blipFill>
          <a:blip r:embed="rId3"/>
          <a:stretch>
            <a:fillRect/>
          </a:stretch>
        </p:blipFill>
        <p:spPr>
          <a:xfrm>
            <a:off x="15116" y="584571"/>
            <a:ext cx="9046885" cy="5431916"/>
          </a:xfrm>
          <a:prstGeom prst="rect">
            <a:avLst/>
          </a:prstGeom>
        </p:spPr>
      </p:pic>
      <p:sp>
        <p:nvSpPr>
          <p:cNvPr id="5" name="TextBox 4">
            <a:extLst>
              <a:ext uri="{FF2B5EF4-FFF2-40B4-BE49-F238E27FC236}">
                <a16:creationId xmlns:a16="http://schemas.microsoft.com/office/drawing/2014/main" id="{ACCA51F6-A2C7-4F30-884D-78ED10F7010C}"/>
              </a:ext>
            </a:extLst>
          </p:cNvPr>
          <p:cNvSpPr txBox="1"/>
          <p:nvPr/>
        </p:nvSpPr>
        <p:spPr>
          <a:xfrm>
            <a:off x="5799481" y="107620"/>
            <a:ext cx="3262520" cy="369332"/>
          </a:xfrm>
          <a:prstGeom prst="rect">
            <a:avLst/>
          </a:prstGeom>
          <a:noFill/>
        </p:spPr>
        <p:txBody>
          <a:bodyPr wrap="square" rtlCol="0">
            <a:spAutoFit/>
          </a:bodyPr>
          <a:lstStyle/>
          <a:p>
            <a:r>
              <a:rPr lang="en-GB" dirty="0"/>
              <a:t>(</a:t>
            </a:r>
            <a:r>
              <a:rPr lang="en-GB" dirty="0">
                <a:hlinkClick r:id="rId4"/>
              </a:rPr>
              <a:t>www.impact.wales</a:t>
            </a:r>
            <a:r>
              <a:rPr lang="en-GB" dirty="0"/>
              <a:t>, 2019)</a:t>
            </a:r>
          </a:p>
        </p:txBody>
      </p:sp>
    </p:spTree>
    <p:extLst>
      <p:ext uri="{BB962C8B-B14F-4D97-AF65-F5344CB8AC3E}">
        <p14:creationId xmlns:p14="http://schemas.microsoft.com/office/powerpoint/2010/main" val="815163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66192" y="2071957"/>
            <a:ext cx="7202091" cy="1101600"/>
          </a:xfrm>
        </p:spPr>
        <p:txBody>
          <a:bodyPr>
            <a:normAutofit fontScale="90000"/>
          </a:bodyPr>
          <a:lstStyle/>
          <a:p>
            <a:pPr algn="ctr"/>
            <a:r>
              <a:rPr lang="en-GB" dirty="0"/>
              <a:t>What are inclusion and equality?</a:t>
            </a:r>
          </a:p>
        </p:txBody>
      </p:sp>
      <p:sp>
        <p:nvSpPr>
          <p:cNvPr id="4" name="Text Placeholder 3"/>
          <p:cNvSpPr>
            <a:spLocks noGrp="1"/>
          </p:cNvSpPr>
          <p:nvPr>
            <p:ph type="body" idx="1"/>
          </p:nvPr>
        </p:nvSpPr>
        <p:spPr/>
        <p:txBody>
          <a:bodyPr>
            <a:normAutofit/>
          </a:bodyPr>
          <a:lstStyle/>
          <a:p>
            <a:r>
              <a:rPr lang="en-GB" dirty="0"/>
              <a:t>How would you define these?</a:t>
            </a:r>
          </a:p>
        </p:txBody>
      </p:sp>
    </p:spTree>
    <p:extLst>
      <p:ext uri="{BB962C8B-B14F-4D97-AF65-F5344CB8AC3E}">
        <p14:creationId xmlns:p14="http://schemas.microsoft.com/office/powerpoint/2010/main" val="953457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0563" y="-153887"/>
            <a:ext cx="7886700" cy="1325563"/>
          </a:xfrm>
        </p:spPr>
        <p:txBody>
          <a:bodyPr/>
          <a:lstStyle/>
          <a:p>
            <a:r>
              <a:rPr lang="en-GB" dirty="0"/>
              <a:t>Inclusion and Equality</a:t>
            </a:r>
          </a:p>
        </p:txBody>
      </p:sp>
      <p:sp>
        <p:nvSpPr>
          <p:cNvPr id="6" name="Text Placeholder 5"/>
          <p:cNvSpPr>
            <a:spLocks noGrp="1"/>
          </p:cNvSpPr>
          <p:nvPr>
            <p:ph type="body" idx="1"/>
          </p:nvPr>
        </p:nvSpPr>
        <p:spPr>
          <a:xfrm>
            <a:off x="518738" y="1072671"/>
            <a:ext cx="2994549" cy="432197"/>
          </a:xfrm>
        </p:spPr>
        <p:txBody>
          <a:bodyPr/>
          <a:lstStyle/>
          <a:p>
            <a:r>
              <a:rPr lang="en-GB" b="1" dirty="0"/>
              <a:t>Scenario 1</a:t>
            </a:r>
          </a:p>
        </p:txBody>
      </p:sp>
      <p:sp>
        <p:nvSpPr>
          <p:cNvPr id="7" name="Content Placeholder 6"/>
          <p:cNvSpPr>
            <a:spLocks noGrp="1"/>
          </p:cNvSpPr>
          <p:nvPr>
            <p:ph sz="half" idx="2"/>
          </p:nvPr>
        </p:nvSpPr>
        <p:spPr>
          <a:xfrm>
            <a:off x="387427" y="1650352"/>
            <a:ext cx="3257170" cy="2515545"/>
          </a:xfrm>
        </p:spPr>
        <p:txBody>
          <a:bodyPr>
            <a:normAutofit fontScale="70000" lnSpcReduction="20000"/>
          </a:bodyPr>
          <a:lstStyle/>
          <a:p>
            <a:r>
              <a:rPr lang="en-GB" dirty="0"/>
              <a:t>2B/C are holding an end of year party in the Students Union.  You’ve received an invitation and several members of the group have been in touch to ask you if you intend coming. </a:t>
            </a:r>
          </a:p>
          <a:p>
            <a:r>
              <a:rPr lang="en-GB" dirty="0">
                <a:cs typeface="Arial" panose="020B0604020202020204" pitchFamily="34" charset="0"/>
              </a:rPr>
              <a:t>How do you feel?</a:t>
            </a:r>
          </a:p>
          <a:p>
            <a:r>
              <a:rPr lang="en-GB" dirty="0">
                <a:cs typeface="Arial" panose="020B0604020202020204" pitchFamily="34" charset="0"/>
              </a:rPr>
              <a:t>What type of feelings are these? </a:t>
            </a:r>
            <a:endParaRPr lang="en-GB" dirty="0"/>
          </a:p>
        </p:txBody>
      </p:sp>
      <p:sp>
        <p:nvSpPr>
          <p:cNvPr id="8" name="Text Placeholder 7"/>
          <p:cNvSpPr>
            <a:spLocks noGrp="1"/>
          </p:cNvSpPr>
          <p:nvPr>
            <p:ph type="body" sz="quarter" idx="3"/>
          </p:nvPr>
        </p:nvSpPr>
        <p:spPr>
          <a:xfrm>
            <a:off x="4793555" y="1072670"/>
            <a:ext cx="2999251" cy="432197"/>
          </a:xfrm>
        </p:spPr>
        <p:txBody>
          <a:bodyPr/>
          <a:lstStyle/>
          <a:p>
            <a:r>
              <a:rPr lang="en-GB" b="1" dirty="0"/>
              <a:t>Scenario 2</a:t>
            </a:r>
          </a:p>
        </p:txBody>
      </p:sp>
      <p:sp>
        <p:nvSpPr>
          <p:cNvPr id="9" name="Content Placeholder 8"/>
          <p:cNvSpPr>
            <a:spLocks noGrp="1"/>
          </p:cNvSpPr>
          <p:nvPr>
            <p:ph sz="quarter" idx="4"/>
          </p:nvPr>
        </p:nvSpPr>
        <p:spPr>
          <a:xfrm>
            <a:off x="4408700" y="1650352"/>
            <a:ext cx="4284725" cy="2515545"/>
          </a:xfrm>
        </p:spPr>
        <p:txBody>
          <a:bodyPr>
            <a:noAutofit/>
          </a:bodyPr>
          <a:lstStyle/>
          <a:p>
            <a:r>
              <a:rPr lang="en-GB" sz="2000" dirty="0"/>
              <a:t>2B/C are holding an end of year party in the Students Union.  You haven’t received an invitation and none of the group have been in touch to ask you if you intend coming. </a:t>
            </a:r>
          </a:p>
          <a:p>
            <a:r>
              <a:rPr lang="en-GB" sz="2000" dirty="0">
                <a:cs typeface="Arial" panose="020B0604020202020204" pitchFamily="34" charset="0"/>
              </a:rPr>
              <a:t>How do you feel now?</a:t>
            </a:r>
          </a:p>
          <a:p>
            <a:r>
              <a:rPr lang="en-GB" sz="2000" dirty="0">
                <a:cs typeface="Arial" panose="020B0604020202020204" pitchFamily="34" charset="0"/>
              </a:rPr>
              <a:t>Are these feelings different to those in Scenario 1?</a:t>
            </a:r>
          </a:p>
          <a:p>
            <a:r>
              <a:rPr lang="en-GB" sz="2000" dirty="0">
                <a:cs typeface="Arial" panose="020B0604020202020204" pitchFamily="34" charset="0"/>
              </a:rPr>
              <a:t>Why?</a:t>
            </a:r>
            <a:endParaRPr lang="en-GB" sz="2000" dirty="0"/>
          </a:p>
        </p:txBody>
      </p:sp>
      <p:sp>
        <p:nvSpPr>
          <p:cNvPr id="10" name="TextBox 9"/>
          <p:cNvSpPr txBox="1"/>
          <p:nvPr/>
        </p:nvSpPr>
        <p:spPr>
          <a:xfrm>
            <a:off x="387427" y="4644573"/>
            <a:ext cx="8398764" cy="830997"/>
          </a:xfrm>
          <a:prstGeom prst="rect">
            <a:avLst/>
          </a:prstGeom>
          <a:solidFill>
            <a:schemeClr val="accent1">
              <a:lumMod val="40000"/>
              <a:lumOff val="60000"/>
            </a:schemeClr>
          </a:solidFill>
          <a:ln w="12700">
            <a:solidFill>
              <a:schemeClr val="tx1"/>
            </a:solidFill>
          </a:ln>
        </p:spPr>
        <p:txBody>
          <a:bodyPr wrap="square" rtlCol="0">
            <a:spAutoFit/>
          </a:bodyPr>
          <a:lstStyle/>
          <a:p>
            <a:r>
              <a:rPr lang="en-GB" sz="1600" b="1" dirty="0"/>
              <a:t>REFLECT: </a:t>
            </a:r>
            <a:r>
              <a:rPr lang="en-GB" sz="1600" dirty="0"/>
              <a:t>How could you transfer this to a school context from the perspective of a child with a disability? Write 2-3 sentences for a classroom situation scenario.</a:t>
            </a:r>
          </a:p>
          <a:p>
            <a:r>
              <a:rPr lang="en-GB" sz="1600" dirty="0"/>
              <a:t>What could you as a teacher do to ensure the child is included?</a:t>
            </a:r>
          </a:p>
        </p:txBody>
      </p:sp>
    </p:spTree>
    <p:extLst>
      <p:ext uri="{BB962C8B-B14F-4D97-AF65-F5344CB8AC3E}">
        <p14:creationId xmlns:p14="http://schemas.microsoft.com/office/powerpoint/2010/main" val="233749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312871"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204588"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2871"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342900" y="723406"/>
            <a:ext cx="2425514" cy="3826728"/>
          </a:xfrm>
        </p:spPr>
        <p:txBody>
          <a:bodyPr vert="horz" lIns="91440" tIns="45720" rIns="91440" bIns="45720" rtlCol="0" anchor="b">
            <a:normAutofit/>
          </a:bodyPr>
          <a:lstStyle/>
          <a:p>
            <a:pPr algn="ctr"/>
            <a:br>
              <a:rPr lang="en-US" sz="4300" kern="1200">
                <a:solidFill>
                  <a:schemeClr val="tx1"/>
                </a:solidFill>
                <a:latin typeface="+mj-lt"/>
                <a:ea typeface="+mj-ea"/>
                <a:cs typeface="+mj-cs"/>
              </a:rPr>
            </a:br>
            <a:r>
              <a:rPr lang="en-US" sz="4300" kern="1200">
                <a:solidFill>
                  <a:schemeClr val="tx1"/>
                </a:solidFill>
                <a:latin typeface="+mj-lt"/>
                <a:ea typeface="+mj-ea"/>
                <a:cs typeface="+mj-cs"/>
              </a:rPr>
              <a:t>What is inclusion?</a:t>
            </a:r>
            <a:br>
              <a:rPr lang="en-US" sz="4300" kern="1200">
                <a:solidFill>
                  <a:schemeClr val="tx1"/>
                </a:solidFill>
                <a:latin typeface="+mj-lt"/>
                <a:ea typeface="+mj-ea"/>
                <a:cs typeface="+mj-cs"/>
              </a:rPr>
            </a:br>
            <a:endParaRPr lang="en-US" sz="4300" kern="1200">
              <a:solidFill>
                <a:schemeClr val="tx1"/>
              </a:solidFill>
              <a:latin typeface="+mj-lt"/>
              <a:ea typeface="+mj-ea"/>
              <a:cs typeface="+mj-cs"/>
            </a:endParaRPr>
          </a:p>
        </p:txBody>
      </p:sp>
      <p:sp>
        <p:nvSpPr>
          <p:cNvPr id="3" name="TextBox 2"/>
          <p:cNvSpPr txBox="1"/>
          <p:nvPr/>
        </p:nvSpPr>
        <p:spPr>
          <a:xfrm>
            <a:off x="3946974" y="237173"/>
            <a:ext cx="4562923" cy="1323439"/>
          </a:xfrm>
          <a:prstGeom prst="rect">
            <a:avLst/>
          </a:prstGeom>
          <a:noFill/>
        </p:spPr>
        <p:txBody>
          <a:bodyPr wrap="square" rtlCol="0">
            <a:spAutoFit/>
          </a:bodyPr>
          <a:lstStyle/>
          <a:p>
            <a:pPr algn="ctr"/>
            <a:r>
              <a:rPr lang="en-US" sz="4000" dirty="0"/>
              <a:t>How might we promote inclusion?</a:t>
            </a: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7298347">
            <a:off x="6038668" y="1898981"/>
            <a:ext cx="1142822" cy="623064"/>
          </a:xfrm>
          <a:prstGeom prst="rect">
            <a:avLst/>
          </a:prstGeom>
        </p:spPr>
      </p:pic>
      <p:sp>
        <p:nvSpPr>
          <p:cNvPr id="6" name="TextBox 5"/>
          <p:cNvSpPr txBox="1"/>
          <p:nvPr/>
        </p:nvSpPr>
        <p:spPr>
          <a:xfrm>
            <a:off x="3458187" y="2995862"/>
            <a:ext cx="5540496" cy="3108543"/>
          </a:xfrm>
          <a:prstGeom prst="rect">
            <a:avLst/>
          </a:prstGeom>
          <a:noFill/>
        </p:spPr>
        <p:txBody>
          <a:bodyPr wrap="square" rtlCol="0">
            <a:spAutoFit/>
          </a:bodyPr>
          <a:lstStyle/>
          <a:p>
            <a:r>
              <a:rPr lang="en-GB" sz="2800" dirty="0">
                <a:solidFill>
                  <a:srgbClr val="000000"/>
                </a:solidFill>
                <a:latin typeface="Comic Sans MS" panose="030F0702030302020204" pitchFamily="66" charset="0"/>
                <a:ea typeface="Times New Roman" panose="02020603050405020304" pitchFamily="18" charset="0"/>
              </a:rPr>
              <a:t>Bethany has a hearing impairment and communicates through sign language. Instead of removing Bethany from her classroom to have lessons on her own with her assistant, the class teacher</a:t>
            </a:r>
            <a:r>
              <a:rPr lang="mr-IN" sz="2800" dirty="0">
                <a:solidFill>
                  <a:srgbClr val="000000"/>
                </a:solidFill>
                <a:latin typeface="Comic Sans MS" panose="030F0702030302020204" pitchFamily="66" charset="0"/>
                <a:ea typeface="Times New Roman" panose="02020603050405020304" pitchFamily="18" charset="0"/>
              </a:rPr>
              <a:t>…</a:t>
            </a:r>
            <a:r>
              <a:rPr lang="en-GB" sz="2800" dirty="0">
                <a:solidFill>
                  <a:srgbClr val="000000"/>
                </a:solidFill>
                <a:latin typeface="Comic Sans MS" panose="030F0702030302020204" pitchFamily="66" charset="0"/>
                <a:ea typeface="Times New Roman" panose="02020603050405020304" pitchFamily="18" charset="0"/>
              </a:rPr>
              <a:t>?</a:t>
            </a:r>
            <a:endParaRPr lang="en-US" sz="2800" dirty="0"/>
          </a:p>
        </p:txBody>
      </p:sp>
    </p:spTree>
    <p:extLst>
      <p:ext uri="{BB962C8B-B14F-4D97-AF65-F5344CB8AC3E}">
        <p14:creationId xmlns:p14="http://schemas.microsoft.com/office/powerpoint/2010/main" val="1499995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137" y="-198997"/>
            <a:ext cx="7886700" cy="1325563"/>
          </a:xfrm>
        </p:spPr>
        <p:txBody>
          <a:bodyPr/>
          <a:lstStyle/>
          <a:p>
            <a:r>
              <a:rPr lang="en-GB" dirty="0"/>
              <a:t>How inclusive are we?</a:t>
            </a:r>
          </a:p>
        </p:txBody>
      </p:sp>
      <p:sp>
        <p:nvSpPr>
          <p:cNvPr id="3" name="Content Placeholder 2"/>
          <p:cNvSpPr>
            <a:spLocks noGrp="1"/>
          </p:cNvSpPr>
          <p:nvPr>
            <p:ph idx="1"/>
          </p:nvPr>
        </p:nvSpPr>
        <p:spPr>
          <a:xfrm>
            <a:off x="453254" y="930835"/>
            <a:ext cx="8505216" cy="3897775"/>
          </a:xfrm>
        </p:spPr>
        <p:txBody>
          <a:bodyPr>
            <a:noAutofit/>
          </a:bodyPr>
          <a:lstStyle/>
          <a:p>
            <a:r>
              <a:rPr lang="en-US" altLang="en-US" sz="1600" dirty="0">
                <a:solidFill>
                  <a:srgbClr val="222222"/>
                </a:solidFill>
              </a:rPr>
              <a:t>38% of people believe that people with disabilities are a burden on society</a:t>
            </a:r>
            <a:r>
              <a:rPr lang="en-US" altLang="en-US" sz="1600" dirty="0"/>
              <a:t> </a:t>
            </a:r>
            <a:endParaRPr lang="en-GB" sz="1600" dirty="0"/>
          </a:p>
          <a:p>
            <a:r>
              <a:rPr lang="en-GB" sz="1600" dirty="0"/>
              <a:t>45% </a:t>
            </a:r>
            <a:r>
              <a:rPr lang="en-US" altLang="en-US" sz="1600" dirty="0">
                <a:solidFill>
                  <a:srgbClr val="222222"/>
                </a:solidFill>
              </a:rPr>
              <a:t>% of people with disabilities said they had problems at school because of their impairment</a:t>
            </a:r>
            <a:r>
              <a:rPr lang="en-US" altLang="en-US" sz="1600" dirty="0"/>
              <a:t> </a:t>
            </a:r>
          </a:p>
          <a:p>
            <a:r>
              <a:rPr lang="en-GB" sz="1600" dirty="0"/>
              <a:t>More than two thirds admitted (65%) that they avoided people with disabilities because they didn’t know how to react in their company</a:t>
            </a:r>
          </a:p>
          <a:p>
            <a:r>
              <a:rPr lang="en-GB" sz="1600" dirty="0"/>
              <a:t>More than half (52%)  believe that disability is a physical issue </a:t>
            </a:r>
          </a:p>
          <a:p>
            <a:r>
              <a:rPr lang="en-GB" sz="1600" dirty="0"/>
              <a:t>More than a third (34%) believe that a hearing impairment is not a disability </a:t>
            </a:r>
          </a:p>
          <a:p>
            <a:r>
              <a:rPr lang="en-GB" sz="1600" dirty="0"/>
              <a:t>People with a hearing or visual impairment are the least represented in sports, and 72.1% of disabled people have never taken part in any physical activity </a:t>
            </a:r>
          </a:p>
          <a:p>
            <a:r>
              <a:rPr lang="en-GB" sz="1600" dirty="0"/>
              <a:t>18% of the UK population are disabled and the majority are hidden disabilities </a:t>
            </a:r>
          </a:p>
          <a:p>
            <a:r>
              <a:rPr lang="en-GB" sz="1600" dirty="0"/>
              <a:t>6% of the population under 16 years of age are disabled.  In England, 83% of all the disabled children attend mainstream school. </a:t>
            </a:r>
          </a:p>
          <a:p>
            <a:r>
              <a:rPr lang="en-GB" sz="1600" dirty="0"/>
              <a:t>Adults with disabilities are twice as likely to lack formal qualifications compared to adults without disabilities - 26% and 12% respectively</a:t>
            </a:r>
          </a:p>
          <a:p>
            <a:r>
              <a:rPr lang="en-GB" sz="1600" dirty="0"/>
              <a:t>At 26 years of age, people with disabilities are nearly four times more likely to be unemployed or out of work compared to people without disabilities. </a:t>
            </a:r>
            <a:r>
              <a:rPr lang="en-GB" sz="1600" dirty="0">
                <a:hlinkClick r:id="rId2"/>
              </a:rPr>
              <a:t>(http://www.efds.co.uk/resources/facts_and_statistics</a:t>
            </a:r>
            <a:r>
              <a:rPr lang="en-GB" sz="1400" dirty="0"/>
              <a:t>) </a:t>
            </a:r>
          </a:p>
        </p:txBody>
      </p:sp>
      <p:sp>
        <p:nvSpPr>
          <p:cNvPr id="4" name="Rectangle 1"/>
          <p:cNvSpPr>
            <a:spLocks noChangeArrowheads="1"/>
          </p:cNvSpPr>
          <p:nvPr/>
        </p:nvSpPr>
        <p:spPr bwMode="auto">
          <a:xfrm>
            <a:off x="0" y="930835"/>
            <a:ext cx="65" cy="19573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5951" rIns="0" bIns="-5951" numCol="1" anchor="ctr" anchorCtr="0" compatLnSpc="1">
            <a:prstTxWarp prst="textNoShape">
              <a:avLst/>
            </a:prstTxWarp>
            <a:spAutoFit/>
          </a:bodyPr>
          <a:lstStyle/>
          <a:p>
            <a:pPr defTabSz="685800" eaLnBrk="0" fontAlgn="base" hangingPunct="0">
              <a:spcBef>
                <a:spcPct val="0"/>
              </a:spcBef>
              <a:spcAft>
                <a:spcPct val="0"/>
              </a:spcAft>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164216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0022" y="365760"/>
            <a:ext cx="7025402" cy="1188720"/>
          </a:xfrm>
        </p:spPr>
        <p:txBody>
          <a:bodyPr vert="horz" lIns="91440" tIns="45720" rIns="91440" bIns="45720" rtlCol="0" anchor="ctr">
            <a:normAutofit/>
          </a:bodyPr>
          <a:lstStyle/>
          <a:p>
            <a:r>
              <a:rPr lang="en-US" kern="1200">
                <a:solidFill>
                  <a:schemeClr val="tx1"/>
                </a:solidFill>
                <a:latin typeface="+mj-lt"/>
                <a:ea typeface="+mj-ea"/>
                <a:cs typeface="+mj-cs"/>
              </a:rPr>
              <a:t>Why is inclusion important?</a:t>
            </a:r>
          </a:p>
        </p:txBody>
      </p:sp>
      <p:sp>
        <p:nvSpPr>
          <p:cNvPr id="9"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p:cNvSpPr>
            <a:spLocks noGrp="1"/>
          </p:cNvSpPr>
          <p:nvPr>
            <p:ph sz="half" idx="1"/>
          </p:nvPr>
        </p:nvSpPr>
        <p:spPr>
          <a:xfrm>
            <a:off x="1240022" y="2176272"/>
            <a:ext cx="7025403" cy="4041648"/>
          </a:xfrm>
        </p:spPr>
        <p:txBody>
          <a:bodyPr vert="horz" lIns="91440" tIns="45720" rIns="91440" bIns="45720" rtlCol="0" anchor="t">
            <a:normAutofit/>
          </a:bodyPr>
          <a:lstStyle/>
          <a:p>
            <a:r>
              <a:rPr lang="en-US" sz="2100" dirty="0"/>
              <a:t>United Nations Convention on the Rights of the Child (1991)</a:t>
            </a:r>
          </a:p>
          <a:p>
            <a:r>
              <a:rPr lang="en-US" sz="2100" dirty="0"/>
              <a:t>UNESCO Salamanca Statement (1994)</a:t>
            </a:r>
          </a:p>
          <a:p>
            <a:r>
              <a:rPr lang="en-US" sz="2100" dirty="0"/>
              <a:t>United Nations Convention on the Rights of Persons with Disabilities (2008)</a:t>
            </a:r>
          </a:p>
          <a:p>
            <a:r>
              <a:rPr lang="en-US" sz="2100" dirty="0"/>
              <a:t>Equality Act (2010)</a:t>
            </a:r>
          </a:p>
          <a:p>
            <a:r>
              <a:rPr lang="en-US" sz="2100" dirty="0"/>
              <a:t>Rights of Children and Young People (Wales) Measure (2011)</a:t>
            </a:r>
          </a:p>
          <a:p>
            <a:r>
              <a:rPr lang="en-US" sz="2100" dirty="0"/>
              <a:t>Well-being and Future Generations Act (Wales) (2015) </a:t>
            </a:r>
          </a:p>
        </p:txBody>
      </p:sp>
    </p:spTree>
    <p:extLst>
      <p:ext uri="{BB962C8B-B14F-4D97-AF65-F5344CB8AC3E}">
        <p14:creationId xmlns:p14="http://schemas.microsoft.com/office/powerpoint/2010/main" val="1650505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55E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631572" y="-607060"/>
            <a:ext cx="2130136" cy="2371148"/>
          </a:xfrm>
        </p:spPr>
        <p:txBody>
          <a:bodyPr>
            <a:normAutofit/>
          </a:bodyPr>
          <a:lstStyle/>
          <a:p>
            <a:r>
              <a:rPr lang="en-GB" sz="2800">
                <a:solidFill>
                  <a:srgbClr val="FFFFFF"/>
                </a:solidFill>
              </a:rPr>
              <a:t>Equity not equality</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 r="-2181" b="30079"/>
          <a:stretch/>
        </p:blipFill>
        <p:spPr>
          <a:xfrm>
            <a:off x="751855" y="1139687"/>
            <a:ext cx="8392145" cy="4306957"/>
          </a:xfrm>
          <a:prstGeom prst="rect">
            <a:avLst/>
          </a:prstGeom>
        </p:spPr>
      </p:pic>
    </p:spTree>
    <p:extLst>
      <p:ext uri="{BB962C8B-B14F-4D97-AF65-F5344CB8AC3E}">
        <p14:creationId xmlns:p14="http://schemas.microsoft.com/office/powerpoint/2010/main" val="272485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00F1ABF-6055-4247-B76A-F08079E1DB67}"/>
              </a:ext>
            </a:extLst>
          </p:cNvPr>
          <p:cNvPicPr>
            <a:picLocks noChangeAspect="1"/>
          </p:cNvPicPr>
          <p:nvPr/>
        </p:nvPicPr>
        <p:blipFill rotWithShape="1">
          <a:blip r:embed="rId3">
            <a:alphaModFix amt="35000"/>
          </a:blip>
          <a:srcRect l="8246" r="2753" b="-2"/>
          <a:stretch/>
        </p:blipFill>
        <p:spPr>
          <a:xfrm>
            <a:off x="20" y="1"/>
            <a:ext cx="9143980" cy="6857999"/>
          </a:xfrm>
          <a:prstGeom prst="rect">
            <a:avLst/>
          </a:prstGeom>
        </p:spPr>
      </p:pic>
      <p:sp>
        <p:nvSpPr>
          <p:cNvPr id="4" name="Title 3">
            <a:extLst>
              <a:ext uri="{FF2B5EF4-FFF2-40B4-BE49-F238E27FC236}">
                <a16:creationId xmlns:a16="http://schemas.microsoft.com/office/drawing/2014/main" id="{CEA4CC0A-D71B-41AE-86D8-9A4F4D228022}"/>
              </a:ext>
            </a:extLst>
          </p:cNvPr>
          <p:cNvSpPr>
            <a:spLocks noGrp="1"/>
          </p:cNvSpPr>
          <p:nvPr>
            <p:ph type="title"/>
          </p:nvPr>
        </p:nvSpPr>
        <p:spPr>
          <a:xfrm>
            <a:off x="139150" y="1065862"/>
            <a:ext cx="2974374" cy="4726276"/>
          </a:xfrm>
        </p:spPr>
        <p:txBody>
          <a:bodyPr vert="horz" lIns="91440" tIns="45720" rIns="91440" bIns="45720" rtlCol="0" anchor="ctr">
            <a:normAutofit/>
          </a:bodyPr>
          <a:lstStyle/>
          <a:p>
            <a:pPr algn="r"/>
            <a:r>
              <a:rPr lang="en-US" sz="3200" dirty="0">
                <a:solidFill>
                  <a:srgbClr val="FFFFFF"/>
                </a:solidFill>
              </a:rPr>
              <a:t>4 Areas of Need </a:t>
            </a:r>
            <a:br>
              <a:rPr lang="en-US" sz="3200" dirty="0">
                <a:solidFill>
                  <a:srgbClr val="FFFFFF"/>
                </a:solidFill>
              </a:rPr>
            </a:br>
            <a:r>
              <a:rPr lang="en-US" sz="1800" dirty="0">
                <a:solidFill>
                  <a:srgbClr val="FFFFFF"/>
                </a:solidFill>
              </a:rPr>
              <a:t>    (Welsh Government, 2021)</a:t>
            </a:r>
          </a:p>
        </p:txBody>
      </p:sp>
      <p:cxnSp>
        <p:nvCxnSpPr>
          <p:cNvPr id="15"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7" name="Diagram 6">
            <a:extLst>
              <a:ext uri="{FF2B5EF4-FFF2-40B4-BE49-F238E27FC236}">
                <a16:creationId xmlns:a16="http://schemas.microsoft.com/office/drawing/2014/main" id="{29B55C07-7F28-4EEE-9BCB-1102783C71CE}"/>
              </a:ext>
            </a:extLst>
          </p:cNvPr>
          <p:cNvGraphicFramePr/>
          <p:nvPr>
            <p:extLst>
              <p:ext uri="{D42A27DB-BD31-4B8C-83A1-F6EECF244321}">
                <p14:modId xmlns:p14="http://schemas.microsoft.com/office/powerpoint/2010/main" val="3499463042"/>
              </p:ext>
            </p:extLst>
          </p:nvPr>
        </p:nvGraphicFramePr>
        <p:xfrm>
          <a:off x="3866534" y="1065862"/>
          <a:ext cx="4308514"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65137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00F1ABF-6055-4247-B76A-F08079E1DB67}"/>
              </a:ext>
            </a:extLst>
          </p:cNvPr>
          <p:cNvPicPr>
            <a:picLocks noChangeAspect="1"/>
          </p:cNvPicPr>
          <p:nvPr/>
        </p:nvPicPr>
        <p:blipFill rotWithShape="1">
          <a:blip r:embed="rId3">
            <a:alphaModFix amt="35000"/>
          </a:blip>
          <a:srcRect l="8246" r="2753" b="-2"/>
          <a:stretch/>
        </p:blipFill>
        <p:spPr>
          <a:xfrm>
            <a:off x="20" y="1"/>
            <a:ext cx="9143980" cy="6857999"/>
          </a:xfrm>
          <a:prstGeom prst="rect">
            <a:avLst/>
          </a:prstGeom>
        </p:spPr>
      </p:pic>
      <p:sp>
        <p:nvSpPr>
          <p:cNvPr id="4" name="Title 3">
            <a:extLst>
              <a:ext uri="{FF2B5EF4-FFF2-40B4-BE49-F238E27FC236}">
                <a16:creationId xmlns:a16="http://schemas.microsoft.com/office/drawing/2014/main" id="{CEA4CC0A-D71B-41AE-86D8-9A4F4D228022}"/>
              </a:ext>
            </a:extLst>
          </p:cNvPr>
          <p:cNvSpPr>
            <a:spLocks noGrp="1"/>
          </p:cNvSpPr>
          <p:nvPr>
            <p:ph type="title"/>
          </p:nvPr>
        </p:nvSpPr>
        <p:spPr>
          <a:xfrm>
            <a:off x="5329471" y="0"/>
            <a:ext cx="2974374" cy="1016938"/>
          </a:xfrm>
        </p:spPr>
        <p:txBody>
          <a:bodyPr vert="horz" lIns="91440" tIns="45720" rIns="91440" bIns="45720" rtlCol="0" anchor="ctr">
            <a:normAutofit/>
          </a:bodyPr>
          <a:lstStyle/>
          <a:p>
            <a:pPr algn="r"/>
            <a:r>
              <a:rPr lang="en-US" sz="3200" dirty="0">
                <a:solidFill>
                  <a:srgbClr val="FFFFFF"/>
                </a:solidFill>
              </a:rPr>
              <a:t>4 Areas of Need </a:t>
            </a:r>
            <a:br>
              <a:rPr lang="en-US" sz="3200" dirty="0">
                <a:solidFill>
                  <a:srgbClr val="FFFFFF"/>
                </a:solidFill>
              </a:rPr>
            </a:br>
            <a:r>
              <a:rPr lang="en-US" sz="1800" dirty="0">
                <a:solidFill>
                  <a:srgbClr val="FFFFFF"/>
                </a:solidFill>
              </a:rPr>
              <a:t>    (Welsh Government, 2021)</a:t>
            </a:r>
          </a:p>
        </p:txBody>
      </p:sp>
      <p:cxnSp>
        <p:nvCxnSpPr>
          <p:cNvPr id="15"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7" name="Diagram 6">
            <a:extLst>
              <a:ext uri="{FF2B5EF4-FFF2-40B4-BE49-F238E27FC236}">
                <a16:creationId xmlns:a16="http://schemas.microsoft.com/office/drawing/2014/main" id="{29B55C07-7F28-4EEE-9BCB-1102783C71CE}"/>
              </a:ext>
            </a:extLst>
          </p:cNvPr>
          <p:cNvGraphicFramePr/>
          <p:nvPr>
            <p:extLst>
              <p:ext uri="{D42A27DB-BD31-4B8C-83A1-F6EECF244321}">
                <p14:modId xmlns:p14="http://schemas.microsoft.com/office/powerpoint/2010/main" val="1438341877"/>
              </p:ext>
            </p:extLst>
          </p:nvPr>
        </p:nvGraphicFramePr>
        <p:xfrm>
          <a:off x="4662401" y="981195"/>
          <a:ext cx="4308514"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0439082">
            <a:off x="2380090" y="4905561"/>
            <a:ext cx="2219877" cy="1210272"/>
          </a:xfrm>
          <a:prstGeom prst="rect">
            <a:avLst/>
          </a:prstGeom>
        </p:spPr>
      </p:pic>
      <p:sp>
        <p:nvSpPr>
          <p:cNvPr id="5" name="Rectangle 4"/>
          <p:cNvSpPr/>
          <p:nvPr/>
        </p:nvSpPr>
        <p:spPr>
          <a:xfrm>
            <a:off x="979566" y="5473006"/>
            <a:ext cx="1707801" cy="923330"/>
          </a:xfrm>
          <a:prstGeom prst="rect">
            <a:avLst/>
          </a:prstGeom>
          <a:noFill/>
        </p:spPr>
        <p:txBody>
          <a:bodyPr wrap="squar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a:t>
            </a: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p:cNvSpPr/>
          <p:nvPr/>
        </p:nvSpPr>
        <p:spPr>
          <a:xfrm>
            <a:off x="256170" y="487025"/>
            <a:ext cx="3072122" cy="4401205"/>
          </a:xfrm>
          <a:prstGeom prst="rect">
            <a:avLst/>
          </a:prstGeom>
        </p:spPr>
        <p:txBody>
          <a:bodyPr wrap="square">
            <a:spAutoFit/>
          </a:bodyPr>
          <a:lstStyle/>
          <a:p>
            <a:r>
              <a:rPr lang="en-GB" sz="2000" b="1" dirty="0"/>
              <a:t>No cheating now! </a:t>
            </a:r>
          </a:p>
          <a:p>
            <a:endParaRPr lang="en-GB" sz="2000" b="1" dirty="0"/>
          </a:p>
          <a:p>
            <a:r>
              <a:rPr lang="en-GB" sz="2000" b="1" dirty="0"/>
              <a:t>Without looking at the next slide, list all the medical and physical difficulties you are familiar with, and note any relevant additional information. </a:t>
            </a:r>
          </a:p>
          <a:p>
            <a:r>
              <a:rPr lang="en-GB" sz="2000" b="1" dirty="0">
                <a:cs typeface="Arial" panose="020B0604020202020204" pitchFamily="34" charset="0"/>
              </a:rPr>
              <a:t>Did you encounter learners with medical/physical difficulties on PTE2? If so what? How were they supported?</a:t>
            </a:r>
          </a:p>
        </p:txBody>
      </p:sp>
    </p:spTree>
    <p:extLst>
      <p:ext uri="{BB962C8B-B14F-4D97-AF65-F5344CB8AC3E}">
        <p14:creationId xmlns:p14="http://schemas.microsoft.com/office/powerpoint/2010/main" val="133125196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1729417" y="0"/>
            <a:ext cx="6683765" cy="960668"/>
          </a:xfrm>
        </p:spPr>
        <p:txBody>
          <a:bodyPr/>
          <a:lstStyle/>
          <a:p>
            <a:r>
              <a:rPr lang="en-GB" dirty="0"/>
              <a:t>Did you mention these?</a:t>
            </a:r>
          </a:p>
        </p:txBody>
      </p:sp>
      <p:graphicFrame>
        <p:nvGraphicFramePr>
          <p:cNvPr id="26" name="Diagram 25"/>
          <p:cNvGraphicFramePr/>
          <p:nvPr>
            <p:extLst>
              <p:ext uri="{D42A27DB-BD31-4B8C-83A1-F6EECF244321}">
                <p14:modId xmlns:p14="http://schemas.microsoft.com/office/powerpoint/2010/main" val="362698612"/>
              </p:ext>
            </p:extLst>
          </p:nvPr>
        </p:nvGraphicFramePr>
        <p:xfrm>
          <a:off x="626579" y="831273"/>
          <a:ext cx="8101784" cy="77736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TextBox 26"/>
          <p:cNvSpPr txBox="1"/>
          <p:nvPr/>
        </p:nvSpPr>
        <p:spPr>
          <a:xfrm>
            <a:off x="242794" y="5819254"/>
            <a:ext cx="5102780" cy="1038746"/>
          </a:xfrm>
          <a:prstGeom prst="rect">
            <a:avLst/>
          </a:prstGeom>
          <a:solidFill>
            <a:schemeClr val="accent1">
              <a:lumMod val="40000"/>
              <a:lumOff val="60000"/>
            </a:schemeClr>
          </a:solidFill>
          <a:ln w="28575">
            <a:solidFill>
              <a:schemeClr val="tx1"/>
            </a:solidFill>
          </a:ln>
        </p:spPr>
        <p:txBody>
          <a:bodyPr wrap="square" rtlCol="0">
            <a:spAutoFit/>
          </a:bodyPr>
          <a:lstStyle/>
          <a:p>
            <a:r>
              <a:rPr lang="en-GB" sz="1600" dirty="0">
                <a:cs typeface="Arial" panose="020B0604020202020204" pitchFamily="34" charset="0"/>
              </a:rPr>
              <a:t>Are there some unfamiliar difficulties here?  </a:t>
            </a:r>
          </a:p>
          <a:p>
            <a:r>
              <a:rPr lang="en-GB" sz="1600" dirty="0">
                <a:cs typeface="Arial" panose="020B0604020202020204" pitchFamily="34" charset="0"/>
              </a:rPr>
              <a:t>If so why not research for further information regarding these? </a:t>
            </a:r>
          </a:p>
          <a:p>
            <a:endParaRPr lang="en-GB" sz="1350" dirty="0"/>
          </a:p>
        </p:txBody>
      </p:sp>
    </p:spTree>
    <p:extLst>
      <p:ext uri="{BB962C8B-B14F-4D97-AF65-F5344CB8AC3E}">
        <p14:creationId xmlns:p14="http://schemas.microsoft.com/office/powerpoint/2010/main" val="1001615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295-4E24-4CBB-8BA1-91248702A514}"/>
              </a:ext>
            </a:extLst>
          </p:cNvPr>
          <p:cNvSpPr>
            <a:spLocks noGrp="1"/>
          </p:cNvSpPr>
          <p:nvPr>
            <p:ph type="title"/>
          </p:nvPr>
        </p:nvSpPr>
        <p:spPr>
          <a:xfrm>
            <a:off x="204745" y="218170"/>
            <a:ext cx="8706499" cy="4868496"/>
          </a:xfrm>
        </p:spPr>
        <p:txBody>
          <a:bodyPr>
            <a:noAutofit/>
          </a:bodyPr>
          <a:lstStyle/>
          <a:p>
            <a:r>
              <a:rPr lang="en-GB" sz="2800" dirty="0">
                <a:solidFill>
                  <a:schemeClr val="accent1">
                    <a:lumMod val="75000"/>
                  </a:schemeClr>
                </a:solidFill>
                <a:latin typeface="Segoe UI" panose="020B0502040204020203" pitchFamily="34" charset="0"/>
                <a:cs typeface="Segoe UI" panose="020B0502040204020203" pitchFamily="34" charset="0"/>
              </a:rPr>
              <a:t>Some facts about Down’s syndrome </a:t>
            </a:r>
            <a:br>
              <a:rPr lang="en-GB" sz="2800" dirty="0">
                <a:solidFill>
                  <a:schemeClr val="accent1">
                    <a:lumMod val="75000"/>
                  </a:schemeClr>
                </a:solidFill>
                <a:latin typeface="Segoe UI" panose="020B0502040204020203" pitchFamily="34" charset="0"/>
                <a:cs typeface="Segoe UI" panose="020B0502040204020203" pitchFamily="34" charset="0"/>
              </a:rPr>
            </a:br>
            <a:r>
              <a:rPr lang="en-GB" sz="2800" dirty="0">
                <a:solidFill>
                  <a:schemeClr val="accent1">
                    <a:lumMod val="75000"/>
                  </a:schemeClr>
                </a:solidFill>
                <a:latin typeface="Segoe UI" panose="020B0502040204020203" pitchFamily="34" charset="0"/>
                <a:cs typeface="Segoe UI" panose="020B0502040204020203" pitchFamily="34" charset="0"/>
              </a:rPr>
              <a:t>(taken from the Down’s Syndrome Association)</a:t>
            </a:r>
            <a:br>
              <a:rPr lang="en-GB" sz="2100" dirty="0">
                <a:solidFill>
                  <a:schemeClr val="accent1">
                    <a:lumMod val="75000"/>
                  </a:schemeClr>
                </a:solidFill>
                <a:latin typeface="Segoe UI" panose="020B0502040204020203" pitchFamily="34" charset="0"/>
                <a:cs typeface="Segoe UI" panose="020B0502040204020203" pitchFamily="34" charset="0"/>
              </a:rPr>
            </a:br>
            <a:br>
              <a:rPr lang="en-GB" sz="1200" dirty="0">
                <a:latin typeface="Segoe UI" panose="020B0502040204020203" pitchFamily="34" charset="0"/>
                <a:cs typeface="Segoe UI" panose="020B0502040204020203" pitchFamily="34" charset="0"/>
              </a:rPr>
            </a:br>
            <a:r>
              <a:rPr lang="en-GB" sz="1800" dirty="0">
                <a:latin typeface="Segoe UI" panose="020B0502040204020203" pitchFamily="34" charset="0"/>
                <a:cs typeface="Segoe UI" panose="020B0502040204020203" pitchFamily="34" charset="0"/>
              </a:rPr>
              <a:t>• Down’s syndrome is the most common form of learning disability – about 1 in every 1,000 live births a year.</a:t>
            </a:r>
            <a:br>
              <a:rPr lang="en-GB" sz="1800" dirty="0">
                <a:latin typeface="Segoe UI" panose="020B0502040204020203" pitchFamily="34" charset="0"/>
                <a:cs typeface="Segoe UI" panose="020B0502040204020203" pitchFamily="34" charset="0"/>
              </a:rPr>
            </a:br>
            <a:r>
              <a:rPr lang="en-GB" sz="1800" dirty="0">
                <a:latin typeface="Segoe UI" panose="020B0502040204020203" pitchFamily="34" charset="0"/>
                <a:cs typeface="Segoe UI" panose="020B0502040204020203" pitchFamily="34" charset="0"/>
              </a:rPr>
              <a:t> • It is caused by the presence of an extra chromosome. Instead of the usual 46 chromosomes, a person with Down’s syndrome has 47. </a:t>
            </a:r>
            <a:br>
              <a:rPr lang="en-GB" sz="1800" dirty="0">
                <a:latin typeface="Segoe UI" panose="020B0502040204020203" pitchFamily="34" charset="0"/>
                <a:cs typeface="Segoe UI" panose="020B0502040204020203" pitchFamily="34" charset="0"/>
              </a:rPr>
            </a:br>
            <a:r>
              <a:rPr lang="en-GB" sz="1800" dirty="0">
                <a:latin typeface="Segoe UI" panose="020B0502040204020203" pitchFamily="34" charset="0"/>
                <a:cs typeface="Segoe UI" panose="020B0502040204020203" pitchFamily="34" charset="0"/>
              </a:rPr>
              <a:t>• All children with Down’s syndrome will have some degree of learning difficulty, although this will range from mild to severe. </a:t>
            </a:r>
            <a:br>
              <a:rPr lang="en-GB" sz="1800" dirty="0">
                <a:latin typeface="Segoe UI" panose="020B0502040204020203" pitchFamily="34" charset="0"/>
                <a:cs typeface="Segoe UI" panose="020B0502040204020203" pitchFamily="34" charset="0"/>
              </a:rPr>
            </a:br>
            <a:r>
              <a:rPr lang="en-GB" sz="1800" dirty="0">
                <a:latin typeface="Segoe UI" panose="020B0502040204020203" pitchFamily="34" charset="0"/>
                <a:cs typeface="Segoe UI" panose="020B0502040204020203" pitchFamily="34" charset="0"/>
              </a:rPr>
              <a:t>• Although Down’s syndrome is due to genetic factors, environmental factors play an important part in development as with any child. </a:t>
            </a:r>
            <a:br>
              <a:rPr lang="en-GB" sz="1800" dirty="0">
                <a:latin typeface="Segoe UI" panose="020B0502040204020203" pitchFamily="34" charset="0"/>
                <a:cs typeface="Segoe UI" panose="020B0502040204020203" pitchFamily="34" charset="0"/>
              </a:rPr>
            </a:br>
            <a:r>
              <a:rPr lang="en-GB" sz="1800" dirty="0">
                <a:latin typeface="Segoe UI" panose="020B0502040204020203" pitchFamily="34" charset="0"/>
                <a:cs typeface="Segoe UI" panose="020B0502040204020203" pitchFamily="34" charset="0"/>
              </a:rPr>
              <a:t>• Children with Down’s syndrome vary as widely in their development and progress as typically developing children. </a:t>
            </a:r>
            <a:br>
              <a:rPr lang="en-GB" sz="1800" dirty="0">
                <a:latin typeface="Segoe UI" panose="020B0502040204020203" pitchFamily="34" charset="0"/>
                <a:cs typeface="Segoe UI" panose="020B0502040204020203" pitchFamily="34" charset="0"/>
              </a:rPr>
            </a:br>
            <a:r>
              <a:rPr lang="en-GB" sz="1800" dirty="0">
                <a:latin typeface="Segoe UI" panose="020B0502040204020203" pitchFamily="34" charset="0"/>
                <a:cs typeface="Segoe UI" panose="020B0502040204020203" pitchFamily="34" charset="0"/>
              </a:rPr>
              <a:t>• Generally speaking, children with Down’s syndrome develop more slowly than their peers, arriving at each stage of development at a later age and staying there for longer. The developmental gap between children with Down’s syndrome and their peers thus widens with age.</a:t>
            </a:r>
          </a:p>
        </p:txBody>
      </p:sp>
      <p:sp>
        <p:nvSpPr>
          <p:cNvPr id="4" name="Blwch Testun 3">
            <a:extLst>
              <a:ext uri="{FF2B5EF4-FFF2-40B4-BE49-F238E27FC236}">
                <a16:creationId xmlns:a16="http://schemas.microsoft.com/office/drawing/2014/main" id="{76BB70F1-85D7-F318-C94B-9F95F255A6FB}"/>
              </a:ext>
            </a:extLst>
          </p:cNvPr>
          <p:cNvSpPr txBox="1"/>
          <p:nvPr/>
        </p:nvSpPr>
        <p:spPr>
          <a:xfrm>
            <a:off x="632011" y="4819001"/>
            <a:ext cx="7879977" cy="2031325"/>
          </a:xfrm>
          <a:prstGeom prst="rect">
            <a:avLst/>
          </a:prstGeom>
          <a:noFill/>
        </p:spPr>
        <p:txBody>
          <a:bodyPr wrap="square">
            <a:spAutoFit/>
          </a:bodyPr>
          <a:lstStyle/>
          <a:p>
            <a:r>
              <a:rPr lang="cy-GB" dirty="0">
                <a:hlinkClick r:id="rId3"/>
              </a:rPr>
              <a:t>DSI </a:t>
            </a:r>
            <a:r>
              <a:rPr lang="cy-GB" dirty="0" err="1">
                <a:hlinkClick r:id="rId3"/>
              </a:rPr>
              <a:t>Education</a:t>
            </a:r>
            <a:r>
              <a:rPr lang="cy-GB" dirty="0">
                <a:hlinkClick r:id="rId3"/>
              </a:rPr>
              <a:t> </a:t>
            </a:r>
            <a:r>
              <a:rPr lang="cy-GB" dirty="0" err="1">
                <a:hlinkClick r:id="rId3"/>
              </a:rPr>
              <a:t>Guidelines</a:t>
            </a:r>
            <a:endParaRPr lang="cy-GB" dirty="0"/>
          </a:p>
          <a:p>
            <a:r>
              <a:rPr lang="en-US" dirty="0">
                <a:hlinkClick r:id="rId3"/>
              </a:rPr>
              <a:t>https://uowtsd-my.sharepoint.com/:b:/g/personal/m_bowen_uwtsd_ac_uk/ERD-u8GdJetCiCKs413x-m8BsnUPNp4ANbpaoWIr7AFytw?e</a:t>
            </a:r>
            <a:r>
              <a:rPr lang="en-US">
                <a:hlinkClick r:id="rId3"/>
              </a:rPr>
              <a:t>=NE4aES</a:t>
            </a:r>
            <a:endParaRPr lang="en-US"/>
          </a:p>
          <a:p>
            <a:r>
              <a:rPr lang="en-US"/>
              <a:t> </a:t>
            </a:r>
            <a:endParaRPr lang="en-US" dirty="0"/>
          </a:p>
          <a:p>
            <a:endParaRPr lang="cy-GB" dirty="0"/>
          </a:p>
          <a:p>
            <a:endParaRPr lang="cy-GB" dirty="0"/>
          </a:p>
          <a:p>
            <a:endParaRPr lang="cy-GB" dirty="0"/>
          </a:p>
        </p:txBody>
      </p:sp>
    </p:spTree>
    <p:extLst>
      <p:ext uri="{BB962C8B-B14F-4D97-AF65-F5344CB8AC3E}">
        <p14:creationId xmlns:p14="http://schemas.microsoft.com/office/powerpoint/2010/main" val="267610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Dyspraxia</a:t>
            </a:r>
          </a:p>
        </p:txBody>
      </p:sp>
      <p:sp>
        <p:nvSpPr>
          <p:cNvPr id="3" name="Content Placeholder 2"/>
          <p:cNvSpPr>
            <a:spLocks noGrp="1"/>
          </p:cNvSpPr>
          <p:nvPr>
            <p:ph idx="1"/>
          </p:nvPr>
        </p:nvSpPr>
        <p:spPr/>
        <p:txBody>
          <a:bodyPr>
            <a:normAutofit fontScale="92500" lnSpcReduction="20000"/>
          </a:bodyPr>
          <a:lstStyle/>
          <a:p>
            <a:r>
              <a:rPr lang="en-GB" dirty="0"/>
              <a:t>Specific learning difficulty</a:t>
            </a:r>
          </a:p>
          <a:p>
            <a:r>
              <a:rPr lang="en-GB" dirty="0"/>
              <a:t>Affects gross and fine motor skills </a:t>
            </a:r>
          </a:p>
          <a:p>
            <a:r>
              <a:rPr lang="en-GB" dirty="0"/>
              <a:t>Sometimes affects speech </a:t>
            </a:r>
          </a:p>
          <a:p>
            <a:r>
              <a:rPr lang="en-GB" dirty="0"/>
              <a:t>Not a reflection of intellectual ability</a:t>
            </a:r>
            <a:endParaRPr lang="en-GB" dirty="0">
              <a:latin typeface="+mj-lt"/>
              <a:cs typeface="Arial" panose="020B0604020202020204" pitchFamily="34" charset="0"/>
            </a:endParaRPr>
          </a:p>
          <a:p>
            <a:r>
              <a:rPr lang="en-GB" dirty="0">
                <a:latin typeface="+mj-lt"/>
                <a:cs typeface="Arial" panose="020B0604020202020204" pitchFamily="34" charset="0"/>
              </a:rPr>
              <a:t>Linked to neuroscience</a:t>
            </a:r>
          </a:p>
          <a:p>
            <a:pPr marL="0" indent="0">
              <a:buNone/>
            </a:pPr>
            <a:endParaRPr lang="en-GB" dirty="0">
              <a:latin typeface="+mj-lt"/>
              <a:cs typeface="Arial" panose="020B0604020202020204" pitchFamily="34" charset="0"/>
            </a:endParaRPr>
          </a:p>
          <a:p>
            <a:pPr marL="0" indent="0">
              <a:buNone/>
            </a:pPr>
            <a:endParaRPr lang="en-GB" dirty="0">
              <a:latin typeface="+mj-lt"/>
              <a:cs typeface="Arial" panose="020B0604020202020204" pitchFamily="34" charset="0"/>
            </a:endParaRPr>
          </a:p>
          <a:p>
            <a:pPr marL="0" indent="0">
              <a:buNone/>
            </a:pPr>
            <a:r>
              <a:rPr lang="en-GB" dirty="0">
                <a:latin typeface="+mj-lt"/>
                <a:cs typeface="Arial" panose="020B0604020202020204" pitchFamily="34" charset="0"/>
              </a:rPr>
              <a:t>For further information go to: </a:t>
            </a:r>
            <a:r>
              <a:rPr lang="en-GB" dirty="0">
                <a:hlinkClick r:id="rId3"/>
              </a:rPr>
              <a:t>Dyspraxia at a glance – Dyspraxia Foundation</a:t>
            </a:r>
            <a:endParaRPr lang="en-GB" dirty="0">
              <a:latin typeface="+mj-lt"/>
            </a:endParaRPr>
          </a:p>
        </p:txBody>
      </p:sp>
    </p:spTree>
    <p:extLst>
      <p:ext uri="{BB962C8B-B14F-4D97-AF65-F5344CB8AC3E}">
        <p14:creationId xmlns:p14="http://schemas.microsoft.com/office/powerpoint/2010/main" val="948061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6444" y="1713462"/>
            <a:ext cx="4133472" cy="3881718"/>
          </a:xfrm>
        </p:spPr>
        <p:txBody>
          <a:bodyPr anchor="ctr">
            <a:normAutofit fontScale="55000" lnSpcReduction="20000"/>
          </a:bodyPr>
          <a:lstStyle/>
          <a:p>
            <a:pPr marL="0" indent="0">
              <a:buNone/>
            </a:pPr>
            <a:r>
              <a:rPr lang="en-GB" dirty="0">
                <a:solidFill>
                  <a:srgbClr val="FFFFFF"/>
                </a:solidFill>
              </a:rPr>
              <a:t>Glyn is in the same class as Idris in school, but Glyn has dyspraxia.</a:t>
            </a:r>
          </a:p>
          <a:p>
            <a:pPr marL="0" indent="0">
              <a:buNone/>
            </a:pPr>
            <a:r>
              <a:rPr lang="en-GB" b="1" u="sng" dirty="0">
                <a:solidFill>
                  <a:srgbClr val="FFFFFF"/>
                </a:solidFill>
              </a:rPr>
              <a:t>TASK:</a:t>
            </a:r>
          </a:p>
          <a:p>
            <a:r>
              <a:rPr lang="en-GB" dirty="0">
                <a:solidFill>
                  <a:srgbClr val="FFFFFF"/>
                </a:solidFill>
              </a:rPr>
              <a:t>Read ‘Glyn’s day at school’ </a:t>
            </a:r>
          </a:p>
          <a:p>
            <a:r>
              <a:rPr lang="en-GB" dirty="0">
                <a:solidFill>
                  <a:srgbClr val="FFFFFF"/>
                </a:solidFill>
              </a:rPr>
              <a:t>List Glyn’s strengths and some of the concerns that appear here </a:t>
            </a:r>
          </a:p>
          <a:p>
            <a:r>
              <a:rPr lang="en-GB" dirty="0">
                <a:solidFill>
                  <a:srgbClr val="FFFFFF"/>
                </a:solidFill>
              </a:rPr>
              <a:t>Now read ‘Dyspraxia – Classroom Guidelines’</a:t>
            </a:r>
          </a:p>
          <a:p>
            <a:r>
              <a:rPr lang="en-GB" dirty="0">
                <a:solidFill>
                  <a:srgbClr val="FFFFFF"/>
                </a:solidFill>
              </a:rPr>
              <a:t>What steps/activities would you use to support Glyn to make progress in his learning? </a:t>
            </a:r>
          </a:p>
          <a:p>
            <a:r>
              <a:rPr lang="en-GB" dirty="0">
                <a:solidFill>
                  <a:srgbClr val="FFFFFF"/>
                </a:solidFill>
              </a:rPr>
              <a:t>Write these down in your notes.</a:t>
            </a:r>
          </a:p>
          <a:p>
            <a:r>
              <a:rPr lang="en-GB" dirty="0">
                <a:solidFill>
                  <a:srgbClr val="FFFFFF"/>
                </a:solidFill>
              </a:rPr>
              <a:t>Why did you choose these specifically?</a:t>
            </a:r>
          </a:p>
          <a:p>
            <a:r>
              <a:rPr lang="en-GB" dirty="0">
                <a:solidFill>
                  <a:srgbClr val="FFFFFF"/>
                </a:solidFill>
              </a:rPr>
              <a:t>What other stakeholders could offer advice and support to Glyn and yourself? </a:t>
            </a:r>
          </a:p>
          <a:p>
            <a:pPr marL="0" indent="0">
              <a:buNone/>
            </a:pPr>
            <a:endParaRPr lang="en-GB" dirty="0">
              <a:solidFill>
                <a:srgbClr val="FFFFFF"/>
              </a:solidFill>
            </a:endParaRPr>
          </a:p>
          <a:p>
            <a:endParaRPr lang="en-GB" dirty="0">
              <a:solidFill>
                <a:srgbClr val="FFFFFF"/>
              </a:solidFill>
            </a:endParaRPr>
          </a:p>
          <a:p>
            <a:pPr marL="0" indent="0">
              <a:buNone/>
            </a:pPr>
            <a:endParaRPr lang="en-GB"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1952"/>
            <a:ext cx="9144000" cy="6492240"/>
          </a:xfrm>
          <a:prstGeom prst="rect">
            <a:avLst/>
          </a:prstGeom>
        </p:spPr>
      </p:pic>
      <p:sp>
        <p:nvSpPr>
          <p:cNvPr id="2" name="Title 1"/>
          <p:cNvSpPr>
            <a:spLocks noGrp="1"/>
          </p:cNvSpPr>
          <p:nvPr>
            <p:ph type="title"/>
          </p:nvPr>
        </p:nvSpPr>
        <p:spPr>
          <a:xfrm>
            <a:off x="2182553" y="85148"/>
            <a:ext cx="4778894" cy="813608"/>
          </a:xfrm>
        </p:spPr>
        <p:txBody>
          <a:bodyPr anchor="ctr">
            <a:normAutofit/>
          </a:bodyPr>
          <a:lstStyle/>
          <a:p>
            <a:r>
              <a:rPr lang="en-GB" b="1" dirty="0">
                <a:solidFill>
                  <a:schemeClr val="tx1">
                    <a:lumMod val="85000"/>
                    <a:lumOff val="15000"/>
                  </a:schemeClr>
                </a:solidFill>
              </a:rPr>
              <a:t>Glyn’s day at school</a:t>
            </a:r>
          </a:p>
        </p:txBody>
      </p:sp>
    </p:spTree>
    <p:extLst>
      <p:ext uri="{BB962C8B-B14F-4D97-AF65-F5344CB8AC3E}">
        <p14:creationId xmlns:p14="http://schemas.microsoft.com/office/powerpoint/2010/main" val="1889865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911" y="170144"/>
            <a:ext cx="7886700" cy="1325563"/>
          </a:xfrm>
        </p:spPr>
        <p:txBody>
          <a:bodyPr/>
          <a:lstStyle/>
          <a:p>
            <a:r>
              <a:rPr lang="en-GB" dirty="0"/>
              <a:t>Activity – Glyn’s day at school  </a:t>
            </a:r>
          </a:p>
        </p:txBody>
      </p:sp>
      <p:sp>
        <p:nvSpPr>
          <p:cNvPr id="3" name="Content Placeholder 2"/>
          <p:cNvSpPr>
            <a:spLocks noGrp="1"/>
          </p:cNvSpPr>
          <p:nvPr>
            <p:ph idx="1"/>
          </p:nvPr>
        </p:nvSpPr>
        <p:spPr>
          <a:xfrm>
            <a:off x="726141" y="1378324"/>
            <a:ext cx="7422777" cy="4417357"/>
          </a:xfrm>
        </p:spPr>
        <p:txBody>
          <a:bodyPr>
            <a:normAutofit fontScale="77500" lnSpcReduction="20000"/>
          </a:bodyPr>
          <a:lstStyle/>
          <a:p>
            <a:pPr marL="0" indent="0">
              <a:buNone/>
            </a:pPr>
            <a:r>
              <a:rPr lang="en-GB" dirty="0"/>
              <a:t>Glyn is in the same class as Idris in school, but Glyn has dyspraxia</a:t>
            </a:r>
          </a:p>
          <a:p>
            <a:pPr marL="0" indent="0">
              <a:buNone/>
            </a:pPr>
            <a:r>
              <a:rPr lang="en-GB" b="1" u="sng" dirty="0"/>
              <a:t>TASK:</a:t>
            </a:r>
          </a:p>
          <a:p>
            <a:r>
              <a:rPr lang="en-GB" dirty="0"/>
              <a:t>Read ‘Glyn’s day at school’</a:t>
            </a:r>
          </a:p>
          <a:p>
            <a:r>
              <a:rPr lang="en-GB" dirty="0"/>
              <a:t>List Glyn’s strengths and some of the concerns which arise here.</a:t>
            </a:r>
          </a:p>
          <a:p>
            <a:r>
              <a:rPr lang="en-GB" dirty="0"/>
              <a:t>Next read the leaflet on ‘Dyspraxia- Classroom guidelines’ (on Moodle)</a:t>
            </a:r>
          </a:p>
          <a:p>
            <a:r>
              <a:rPr lang="en-GB" dirty="0"/>
              <a:t>Which steps/activities would you use to support Glyn to ensure progress in his education?</a:t>
            </a:r>
          </a:p>
          <a:p>
            <a:r>
              <a:rPr lang="en-GB" dirty="0"/>
              <a:t>Note these down.</a:t>
            </a:r>
          </a:p>
          <a:p>
            <a:r>
              <a:rPr lang="en-GB" dirty="0"/>
              <a:t>Why did you specifically choose these?</a:t>
            </a:r>
          </a:p>
          <a:p>
            <a:r>
              <a:rPr lang="en-GB" dirty="0"/>
              <a:t>Which other stakeholders could provide you with advice and support for yourself and Glyn?</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763090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852" y="1065454"/>
            <a:ext cx="7886700" cy="1325563"/>
          </a:xfrm>
        </p:spPr>
        <p:txBody>
          <a:bodyPr>
            <a:normAutofit fontScale="90000"/>
          </a:bodyPr>
          <a:lstStyle/>
          <a:p>
            <a:r>
              <a:rPr lang="en-GB" dirty="0"/>
              <a:t>Reasonable adjustment – the three planning responsibilities for children with disabilities</a:t>
            </a:r>
            <a:br>
              <a:rPr lang="en-GB" dirty="0"/>
            </a:br>
            <a:br>
              <a:rPr lang="en-GB" dirty="0"/>
            </a:br>
            <a:endParaRPr lang="en-GB" dirty="0"/>
          </a:p>
        </p:txBody>
      </p:sp>
      <p:sp>
        <p:nvSpPr>
          <p:cNvPr id="3" name="Content Placeholder 2"/>
          <p:cNvSpPr>
            <a:spLocks noGrp="1"/>
          </p:cNvSpPr>
          <p:nvPr>
            <p:ph idx="1"/>
          </p:nvPr>
        </p:nvSpPr>
        <p:spPr>
          <a:xfrm>
            <a:off x="1047240" y="2690276"/>
            <a:ext cx="7081924" cy="2833217"/>
          </a:xfrm>
        </p:spPr>
        <p:txBody>
          <a:bodyPr>
            <a:normAutofit/>
          </a:bodyPr>
          <a:lstStyle/>
          <a:p>
            <a:r>
              <a:rPr lang="en-GB" dirty="0"/>
              <a:t>Complete access to the curriculum including activities outside and after school.</a:t>
            </a:r>
            <a:endParaRPr lang="en-GB" dirty="0">
              <a:cs typeface="Arial" panose="020B0604020202020204" pitchFamily="34" charset="0"/>
            </a:endParaRPr>
          </a:p>
          <a:p>
            <a:r>
              <a:rPr lang="en-GB" dirty="0"/>
              <a:t>Ensuring appropriate physical facilities and environments.</a:t>
            </a:r>
          </a:p>
          <a:p>
            <a:r>
              <a:rPr lang="en-GB" dirty="0"/>
              <a:t>Provide accessible information. </a:t>
            </a:r>
          </a:p>
        </p:txBody>
      </p:sp>
      <p:pic>
        <p:nvPicPr>
          <p:cNvPr id="4" name="15">
            <a:hlinkClick r:id="" action="ppaction://media"/>
            <a:extLst>
              <a:ext uri="{FF2B5EF4-FFF2-40B4-BE49-F238E27FC236}">
                <a16:creationId xmlns:a16="http://schemas.microsoft.com/office/drawing/2014/main" id="{28232FBA-23F9-4A61-9787-3D04523B36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57700" y="3314700"/>
            <a:ext cx="228600" cy="228600"/>
          </a:xfrm>
          <a:prstGeom prst="rect">
            <a:avLst/>
          </a:prstGeom>
        </p:spPr>
      </p:pic>
    </p:spTree>
    <p:extLst>
      <p:ext uri="{BB962C8B-B14F-4D97-AF65-F5344CB8AC3E}">
        <p14:creationId xmlns:p14="http://schemas.microsoft.com/office/powerpoint/2010/main" val="168119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sabled child playing in the park">
            <a:extLst>
              <a:ext uri="{FF2B5EF4-FFF2-40B4-BE49-F238E27FC236}">
                <a16:creationId xmlns:a16="http://schemas.microsoft.com/office/drawing/2014/main" id="{26746370-55FE-4574-9D9E-CB7DFAC2AA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572" y="305837"/>
            <a:ext cx="7619437" cy="5074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732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a:xfrm>
            <a:off x="872468" y="543770"/>
            <a:ext cx="6193349" cy="960834"/>
          </a:xfrm>
        </p:spPr>
        <p:txBody>
          <a:bodyPr rtlCol="0">
            <a:normAutofit/>
          </a:bodyPr>
          <a:lstStyle/>
          <a:p>
            <a:pPr>
              <a:defRPr/>
            </a:pPr>
            <a:r>
              <a:rPr lang="en-GB" altLang="en-US" b="1" dirty="0">
                <a:ea typeface="ＭＳ Ｐゴシック" panose="020B0600070205080204" pitchFamily="34" charset="-128"/>
              </a:rPr>
              <a:t>Principles of Good Practice</a:t>
            </a:r>
          </a:p>
        </p:txBody>
      </p:sp>
      <p:sp>
        <p:nvSpPr>
          <p:cNvPr id="32771" name="Rectangle 3"/>
          <p:cNvSpPr>
            <a:spLocks noGrp="1" noChangeArrowheads="1"/>
          </p:cNvSpPr>
          <p:nvPr>
            <p:ph idx="1"/>
          </p:nvPr>
        </p:nvSpPr>
        <p:spPr>
          <a:xfrm>
            <a:off x="872468" y="1687484"/>
            <a:ext cx="7209900" cy="2833688"/>
          </a:xfrm>
        </p:spPr>
        <p:txBody>
          <a:bodyPr rtlCol="0">
            <a:noAutofit/>
          </a:bodyPr>
          <a:lstStyle/>
          <a:p>
            <a:pPr>
              <a:buFont typeface="Wingdings 3" charset="2"/>
              <a:buChar char=""/>
              <a:defRPr/>
            </a:pPr>
            <a:r>
              <a:rPr lang="en-GB" altLang="en-US" dirty="0">
                <a:ea typeface="ＭＳ Ｐゴシック" panose="020B0600070205080204" pitchFamily="34" charset="-128"/>
              </a:rPr>
              <a:t>Set appropriate and challenging learning opportunities</a:t>
            </a:r>
          </a:p>
          <a:p>
            <a:pPr>
              <a:buFont typeface="Wingdings 3" charset="2"/>
              <a:buChar char=""/>
              <a:defRPr/>
            </a:pPr>
            <a:r>
              <a:rPr lang="en-GB" altLang="en-US" dirty="0">
                <a:ea typeface="ＭＳ Ｐゴシック" panose="020B0600070205080204" pitchFamily="34" charset="-128"/>
              </a:rPr>
              <a:t>Respond to the diverse learning needs of  pupils</a:t>
            </a:r>
          </a:p>
          <a:p>
            <a:pPr>
              <a:buFont typeface="Wingdings 3" charset="2"/>
              <a:buChar char=""/>
              <a:defRPr/>
            </a:pPr>
            <a:r>
              <a:rPr lang="en-GB" altLang="en-US" dirty="0">
                <a:ea typeface="ＭＳ Ｐゴシック" panose="020B0600070205080204" pitchFamily="34" charset="-128"/>
              </a:rPr>
              <a:t>Overcome any barriers to learning and assess individual as well as groups of children </a:t>
            </a:r>
          </a:p>
          <a:p>
            <a:pPr>
              <a:buFont typeface="Wingdings 3" charset="2"/>
              <a:buChar char=""/>
              <a:defRPr/>
            </a:pPr>
            <a:endParaRPr lang="en-GB" altLang="en-US" dirty="0">
              <a:ea typeface="ＭＳ Ｐゴシック" panose="020B0600070205080204" pitchFamily="34" charset="-128"/>
            </a:endParaRPr>
          </a:p>
          <a:p>
            <a:pPr>
              <a:buNone/>
              <a:defRPr/>
            </a:pPr>
            <a:r>
              <a:rPr lang="en-GB" altLang="en-US" dirty="0">
                <a:ea typeface="ＭＳ Ｐゴシック" panose="020B0600070205080204" pitchFamily="34" charset="-128"/>
              </a:rPr>
              <a:t>    (Spooner, 2011; </a:t>
            </a:r>
            <a:r>
              <a:rPr lang="en-GB" altLang="en-US" dirty="0" err="1">
                <a:ea typeface="ＭＳ Ｐゴシック" panose="020B0600070205080204" pitchFamily="34" charset="-128"/>
              </a:rPr>
              <a:t>Glazzard</a:t>
            </a:r>
            <a:r>
              <a:rPr lang="en-GB" altLang="en-US" dirty="0">
                <a:ea typeface="ＭＳ Ｐゴシック" panose="020B0600070205080204" pitchFamily="34" charset="-128"/>
              </a:rPr>
              <a:t> </a:t>
            </a:r>
            <a:r>
              <a:rPr lang="en-GB" altLang="en-US" i="1" dirty="0">
                <a:ea typeface="ＭＳ Ｐゴシック" panose="020B0600070205080204" pitchFamily="34" charset="-128"/>
              </a:rPr>
              <a:t>et al. </a:t>
            </a:r>
            <a:r>
              <a:rPr lang="en-GB" altLang="en-US" dirty="0">
                <a:ea typeface="ＭＳ Ｐゴシック" panose="020B0600070205080204" pitchFamily="34" charset="-128"/>
              </a:rPr>
              <a:t>2010)</a:t>
            </a:r>
          </a:p>
        </p:txBody>
      </p:sp>
    </p:spTree>
    <p:extLst>
      <p:ext uri="{BB962C8B-B14F-4D97-AF65-F5344CB8AC3E}">
        <p14:creationId xmlns:p14="http://schemas.microsoft.com/office/powerpoint/2010/main" val="1372357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98871"/>
            <a:ext cx="7886700" cy="1325563"/>
          </a:xfrm>
        </p:spPr>
        <p:txBody>
          <a:bodyPr/>
          <a:lstStyle/>
          <a:p>
            <a:r>
              <a:rPr lang="en-GB" dirty="0"/>
              <a:t>Planning for inclusion</a:t>
            </a:r>
          </a:p>
        </p:txBody>
      </p:sp>
      <p:sp>
        <p:nvSpPr>
          <p:cNvPr id="4" name="Content Placeholder 3"/>
          <p:cNvSpPr>
            <a:spLocks noGrp="1"/>
          </p:cNvSpPr>
          <p:nvPr>
            <p:ph idx="1"/>
          </p:nvPr>
        </p:nvSpPr>
        <p:spPr>
          <a:xfrm>
            <a:off x="794753" y="1690689"/>
            <a:ext cx="6520447" cy="3439205"/>
          </a:xfrm>
        </p:spPr>
        <p:txBody>
          <a:bodyPr>
            <a:noAutofit/>
          </a:bodyPr>
          <a:lstStyle/>
          <a:p>
            <a:r>
              <a:rPr lang="en-GB" sz="2400" dirty="0"/>
              <a:t>Collaborate with the Additional Learning Needs co-ordinator</a:t>
            </a:r>
            <a:r>
              <a:rPr lang="en-GB" sz="2400" i="1" dirty="0"/>
              <a:t>(</a:t>
            </a:r>
            <a:r>
              <a:rPr lang="en-GB" sz="2400" i="1" dirty="0" err="1"/>
              <a:t>ALNCo</a:t>
            </a:r>
            <a:r>
              <a:rPr lang="en-GB" sz="2400" i="1" dirty="0"/>
              <a:t>)</a:t>
            </a:r>
          </a:p>
          <a:p>
            <a:r>
              <a:rPr lang="en-GB" sz="2400" dirty="0"/>
              <a:t>Individual development plan</a:t>
            </a:r>
          </a:p>
          <a:p>
            <a:r>
              <a:rPr lang="en-GB" sz="2400" dirty="0"/>
              <a:t>Person-</a:t>
            </a:r>
            <a:r>
              <a:rPr lang="en-GB" sz="2400" dirty="0" err="1"/>
              <a:t>centered</a:t>
            </a:r>
            <a:r>
              <a:rPr lang="en-GB" sz="2400" dirty="0"/>
              <a:t> provision</a:t>
            </a:r>
          </a:p>
          <a:p>
            <a:r>
              <a:rPr lang="en-GB" sz="2400" dirty="0"/>
              <a:t>Multi-agency collaboration</a:t>
            </a:r>
          </a:p>
          <a:p>
            <a:r>
              <a:rPr lang="en-GB" sz="2400" dirty="0"/>
              <a:t>Collaborate with parents</a:t>
            </a:r>
          </a:p>
          <a:p>
            <a:r>
              <a:rPr lang="en-GB" sz="2400" dirty="0"/>
              <a:t>Ensure reasonable adjustments</a:t>
            </a:r>
          </a:p>
          <a:p>
            <a:r>
              <a:rPr lang="en-GB" sz="2400" dirty="0"/>
              <a:t>Specific training if relevant</a:t>
            </a:r>
          </a:p>
        </p:txBody>
      </p:sp>
    </p:spTree>
    <p:extLst>
      <p:ext uri="{BB962C8B-B14F-4D97-AF65-F5344CB8AC3E}">
        <p14:creationId xmlns:p14="http://schemas.microsoft.com/office/powerpoint/2010/main" val="9202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285655" y="0"/>
            <a:ext cx="8722878" cy="1017270"/>
          </a:xfrm>
        </p:spPr>
        <p:txBody>
          <a:bodyPr>
            <a:normAutofit fontScale="90000"/>
          </a:bodyPr>
          <a:lstStyle/>
          <a:p>
            <a:pPr eaLnBrk="1" hangingPunct="1">
              <a:defRPr/>
            </a:pPr>
            <a:br>
              <a:rPr lang="en-US" i="1" dirty="0">
                <a:solidFill>
                  <a:srgbClr val="002060"/>
                </a:solidFill>
                <a:latin typeface="+mn-lt"/>
              </a:rPr>
            </a:br>
            <a:r>
              <a:rPr lang="en-US" i="1" dirty="0">
                <a:solidFill>
                  <a:srgbClr val="002060"/>
                </a:solidFill>
                <a:latin typeface="+mn-lt"/>
              </a:rPr>
              <a:t>An Introduction to Person Centered Planning – the process in Wales</a:t>
            </a:r>
          </a:p>
        </p:txBody>
      </p:sp>
      <p:sp>
        <p:nvSpPr>
          <p:cNvPr id="4" name="Rectangle 3"/>
          <p:cNvSpPr/>
          <p:nvPr/>
        </p:nvSpPr>
        <p:spPr>
          <a:xfrm>
            <a:off x="1790164" y="4495535"/>
            <a:ext cx="4951927" cy="369332"/>
          </a:xfrm>
          <a:prstGeom prst="rect">
            <a:avLst/>
          </a:prstGeom>
        </p:spPr>
        <p:txBody>
          <a:bodyPr wrap="square">
            <a:spAutoFit/>
          </a:bodyPr>
          <a:lstStyle/>
          <a:p>
            <a:r>
              <a:rPr lang="en-US" dirty="0">
                <a:hlinkClick r:id="rId4"/>
              </a:rPr>
              <a:t>https://</a:t>
            </a:r>
            <a:r>
              <a:rPr lang="en-US" dirty="0" err="1">
                <a:hlinkClick r:id="rId4"/>
              </a:rPr>
              <a:t>www.youtube.com</a:t>
            </a:r>
            <a:r>
              <a:rPr lang="en-US" dirty="0">
                <a:hlinkClick r:id="rId4"/>
              </a:rPr>
              <a:t>/</a:t>
            </a:r>
            <a:r>
              <a:rPr lang="en-US" dirty="0" err="1">
                <a:hlinkClick r:id="rId4"/>
              </a:rPr>
              <a:t>watch?v</a:t>
            </a:r>
            <a:r>
              <a:rPr lang="en-US" dirty="0">
                <a:hlinkClick r:id="rId4"/>
              </a:rPr>
              <a:t>=</a:t>
            </a:r>
            <a:r>
              <a:rPr lang="en-US" dirty="0" err="1">
                <a:hlinkClick r:id="rId4"/>
              </a:rPr>
              <a:t>ssscLGznQsU</a:t>
            </a:r>
            <a:endParaRPr lang="en-US" dirty="0"/>
          </a:p>
        </p:txBody>
      </p:sp>
      <p:sp>
        <p:nvSpPr>
          <p:cNvPr id="5" name="Rectangle 4"/>
          <p:cNvSpPr/>
          <p:nvPr/>
        </p:nvSpPr>
        <p:spPr>
          <a:xfrm>
            <a:off x="875763" y="5003641"/>
            <a:ext cx="7173532" cy="830997"/>
          </a:xfrm>
          <a:prstGeom prst="rect">
            <a:avLst/>
          </a:prstGeom>
        </p:spPr>
        <p:txBody>
          <a:bodyPr wrap="square">
            <a:spAutoFit/>
          </a:bodyPr>
          <a:lstStyle/>
          <a:p>
            <a:pPr>
              <a:defRPr/>
            </a:pPr>
            <a:r>
              <a:rPr lang="en-GB" sz="1600" dirty="0">
                <a:solidFill>
                  <a:schemeClr val="bg1"/>
                </a:solidFill>
                <a:hlinkClick r:id="rId5"/>
              </a:rPr>
              <a:t>FURTHER READING: </a:t>
            </a:r>
          </a:p>
          <a:p>
            <a:pPr>
              <a:defRPr/>
            </a:pPr>
            <a:r>
              <a:rPr lang="en-GB" sz="1600" dirty="0">
                <a:solidFill>
                  <a:schemeClr val="bg1"/>
                </a:solidFill>
                <a:hlinkClick r:id="rId5"/>
              </a:rPr>
              <a:t>A-guide-to-using-person-centred-practices-in-school.pdf (helensandersonassociates.co.uk)</a:t>
            </a:r>
            <a:endParaRPr lang="en-US" sz="1600" dirty="0">
              <a:solidFill>
                <a:schemeClr val="bg1"/>
              </a:solidFill>
            </a:endParaRPr>
          </a:p>
        </p:txBody>
      </p:sp>
      <p:pic>
        <p:nvPicPr>
          <p:cNvPr id="6" name="Cyfryngau Ar-lein 5" title="Person Centred Review Process in Wales">
            <a:hlinkClick r:id="" action="ppaction://media"/>
            <a:extLst>
              <a:ext uri="{FF2B5EF4-FFF2-40B4-BE49-F238E27FC236}">
                <a16:creationId xmlns:a16="http://schemas.microsoft.com/office/drawing/2014/main" id="{CE3FE05F-E8D4-2523-C82E-85829314D694}"/>
              </a:ext>
            </a:extLst>
          </p:cNvPr>
          <p:cNvPicPr>
            <a:picLocks noRot="1" noChangeAspect="1"/>
          </p:cNvPicPr>
          <p:nvPr>
            <a:videoFile r:link="rId1"/>
          </p:nvPr>
        </p:nvPicPr>
        <p:blipFill>
          <a:blip r:embed="rId6"/>
          <a:stretch>
            <a:fillRect/>
          </a:stretch>
        </p:blipFill>
        <p:spPr>
          <a:xfrm>
            <a:off x="1790164" y="1438860"/>
            <a:ext cx="5164428" cy="2917902"/>
          </a:xfrm>
          <a:prstGeom prst="rect">
            <a:avLst/>
          </a:prstGeom>
        </p:spPr>
      </p:pic>
    </p:spTree>
    <p:extLst>
      <p:ext uri="{BB962C8B-B14F-4D97-AF65-F5344CB8AC3E}">
        <p14:creationId xmlns:p14="http://schemas.microsoft.com/office/powerpoint/2010/main" val="124415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5B7BF-3B29-4452-88B6-A0C87FC9662D}"/>
              </a:ext>
            </a:extLst>
          </p:cNvPr>
          <p:cNvSpPr>
            <a:spLocks noGrp="1"/>
          </p:cNvSpPr>
          <p:nvPr>
            <p:ph type="title"/>
          </p:nvPr>
        </p:nvSpPr>
        <p:spPr>
          <a:xfrm>
            <a:off x="428786" y="2369973"/>
            <a:ext cx="7940064" cy="1325563"/>
          </a:xfrm>
        </p:spPr>
        <p:txBody>
          <a:bodyPr>
            <a:normAutofit fontScale="90000"/>
          </a:bodyPr>
          <a:lstStyle/>
          <a:p>
            <a:r>
              <a:rPr lang="en-GB" sz="4900" dirty="0"/>
              <a:t>Supporting Resources</a:t>
            </a:r>
            <a:br>
              <a:rPr lang="en-GB" sz="4900" dirty="0"/>
            </a:br>
            <a:r>
              <a:rPr lang="en-GB" sz="4900" dirty="0"/>
              <a:t>‘Eye Gaze’ Technology</a:t>
            </a:r>
            <a:br>
              <a:rPr lang="en-GB" sz="3000" dirty="0"/>
            </a:br>
            <a:br>
              <a:rPr lang="en-GB" dirty="0"/>
            </a:br>
            <a:br>
              <a:rPr lang="en-GB" dirty="0"/>
            </a:br>
            <a:r>
              <a:rPr lang="en-GB" dirty="0"/>
              <a:t>Access</a:t>
            </a:r>
            <a:br>
              <a:rPr lang="en-GB" dirty="0"/>
            </a:br>
            <a:r>
              <a:rPr lang="en-GB" dirty="0"/>
              <a:t>Include</a:t>
            </a:r>
            <a:br>
              <a:rPr lang="en-GB" dirty="0"/>
            </a:br>
            <a:r>
              <a:rPr lang="en-GB" dirty="0"/>
              <a:t>Engage</a:t>
            </a:r>
            <a:br>
              <a:rPr lang="en-GB" dirty="0"/>
            </a:br>
            <a:r>
              <a:rPr lang="en-GB" dirty="0"/>
              <a:t>Empower</a:t>
            </a:r>
            <a:br>
              <a:rPr lang="en-GB" dirty="0"/>
            </a:br>
            <a:br>
              <a:rPr lang="en-GB" dirty="0"/>
            </a:br>
            <a:endParaRPr lang="en-GB" dirty="0"/>
          </a:p>
        </p:txBody>
      </p:sp>
      <p:sp>
        <p:nvSpPr>
          <p:cNvPr id="4" name="TextBox 3">
            <a:extLst>
              <a:ext uri="{FF2B5EF4-FFF2-40B4-BE49-F238E27FC236}">
                <a16:creationId xmlns:a16="http://schemas.microsoft.com/office/drawing/2014/main" id="{57CD5331-913B-4622-A598-C40932A344F2}"/>
              </a:ext>
            </a:extLst>
          </p:cNvPr>
          <p:cNvSpPr txBox="1"/>
          <p:nvPr/>
        </p:nvSpPr>
        <p:spPr>
          <a:xfrm>
            <a:off x="3365783" y="2138375"/>
            <a:ext cx="4574721" cy="300082"/>
          </a:xfrm>
          <a:prstGeom prst="rect">
            <a:avLst/>
          </a:prstGeom>
          <a:noFill/>
        </p:spPr>
        <p:txBody>
          <a:bodyPr wrap="square">
            <a:spAutoFit/>
          </a:bodyPr>
          <a:lstStyle/>
          <a:p>
            <a:r>
              <a:rPr lang="en-GB" sz="1350" dirty="0">
                <a:hlinkClick r:id="rId4"/>
              </a:rPr>
              <a:t>https://youtu.be/dGt_Z3lxJ24</a:t>
            </a:r>
            <a:r>
              <a:rPr lang="en-GB" sz="1350" dirty="0"/>
              <a:t> </a:t>
            </a:r>
          </a:p>
        </p:txBody>
      </p:sp>
      <p:sp>
        <p:nvSpPr>
          <p:cNvPr id="6" name="TextBox 5">
            <a:extLst>
              <a:ext uri="{FF2B5EF4-FFF2-40B4-BE49-F238E27FC236}">
                <a16:creationId xmlns:a16="http://schemas.microsoft.com/office/drawing/2014/main" id="{B7991C00-D5BB-434C-A9A6-070E3D53EF16}"/>
              </a:ext>
            </a:extLst>
          </p:cNvPr>
          <p:cNvSpPr txBox="1"/>
          <p:nvPr/>
        </p:nvSpPr>
        <p:spPr>
          <a:xfrm>
            <a:off x="3365782" y="4302503"/>
            <a:ext cx="4574721" cy="300082"/>
          </a:xfrm>
          <a:prstGeom prst="rect">
            <a:avLst/>
          </a:prstGeom>
          <a:noFill/>
        </p:spPr>
        <p:txBody>
          <a:bodyPr wrap="square">
            <a:spAutoFit/>
          </a:bodyPr>
          <a:lstStyle/>
          <a:p>
            <a:r>
              <a:rPr lang="en-GB" sz="1350" dirty="0">
                <a:hlinkClick r:id="rId5"/>
              </a:rPr>
              <a:t>https://youtu.be/Mgp8DD6ZI6c</a:t>
            </a:r>
            <a:r>
              <a:rPr lang="en-GB" sz="1350" dirty="0"/>
              <a:t> </a:t>
            </a:r>
          </a:p>
        </p:txBody>
      </p:sp>
      <p:sp>
        <p:nvSpPr>
          <p:cNvPr id="8" name="TextBox 7">
            <a:extLst>
              <a:ext uri="{FF2B5EF4-FFF2-40B4-BE49-F238E27FC236}">
                <a16:creationId xmlns:a16="http://schemas.microsoft.com/office/drawing/2014/main" id="{40755601-E00C-4D5C-8D33-2C0132E22824}"/>
              </a:ext>
            </a:extLst>
          </p:cNvPr>
          <p:cNvSpPr txBox="1"/>
          <p:nvPr/>
        </p:nvSpPr>
        <p:spPr>
          <a:xfrm>
            <a:off x="428786" y="5173753"/>
            <a:ext cx="6447501" cy="507831"/>
          </a:xfrm>
          <a:prstGeom prst="rect">
            <a:avLst/>
          </a:prstGeom>
          <a:noFill/>
        </p:spPr>
        <p:txBody>
          <a:bodyPr wrap="square">
            <a:spAutoFit/>
          </a:bodyPr>
          <a:lstStyle/>
          <a:p>
            <a:r>
              <a:rPr lang="en-GB" sz="1350" dirty="0">
                <a:hlinkClick r:id="rId6"/>
              </a:rPr>
              <a:t>FURTHER READING:</a:t>
            </a:r>
          </a:p>
          <a:p>
            <a:r>
              <a:rPr lang="en-GB" sz="1350" dirty="0">
                <a:hlinkClick r:id="rId6"/>
              </a:rPr>
              <a:t>http://www.inclusive.co.uk/lib/downloads/atia-eyegaze-leaflet-2015.pdf</a:t>
            </a:r>
            <a:r>
              <a:rPr lang="en-GB" sz="1350" dirty="0"/>
              <a:t> </a:t>
            </a:r>
          </a:p>
        </p:txBody>
      </p:sp>
      <p:pic>
        <p:nvPicPr>
          <p:cNvPr id="5" name="Online Media 4" title="Aidan with Inclusive's EyeGaze Education bundle and HelpKidzLearn from Bridges.">
            <a:hlinkClick r:id="" action="ppaction://media"/>
            <a:extLst>
              <a:ext uri="{FF2B5EF4-FFF2-40B4-BE49-F238E27FC236}">
                <a16:creationId xmlns:a16="http://schemas.microsoft.com/office/drawing/2014/main" id="{ED93F17E-1200-46D8-91FC-99D0F91236B9}"/>
              </a:ext>
            </a:extLst>
          </p:cNvPr>
          <p:cNvPicPr>
            <a:picLocks noRot="1" noChangeAspect="1"/>
          </p:cNvPicPr>
          <p:nvPr>
            <a:videoFile r:link="rId1"/>
          </p:nvPr>
        </p:nvPicPr>
        <p:blipFill>
          <a:blip r:embed="rId7"/>
          <a:stretch>
            <a:fillRect/>
          </a:stretch>
        </p:blipFill>
        <p:spPr>
          <a:xfrm>
            <a:off x="5874124" y="1612965"/>
            <a:ext cx="2616881" cy="1478538"/>
          </a:xfrm>
          <a:prstGeom prst="rect">
            <a:avLst/>
          </a:prstGeom>
        </p:spPr>
      </p:pic>
      <p:pic>
        <p:nvPicPr>
          <p:cNvPr id="7" name="Online Media 6" title="Lisa Rees-Renshaw of Ysgol Deri, winner of Outstanding Use of Technology 2017, supported by Google">
            <a:hlinkClick r:id="" action="ppaction://media"/>
            <a:extLst>
              <a:ext uri="{FF2B5EF4-FFF2-40B4-BE49-F238E27FC236}">
                <a16:creationId xmlns:a16="http://schemas.microsoft.com/office/drawing/2014/main" id="{781A17D7-E7A5-4118-9472-355B59379BA6}"/>
              </a:ext>
            </a:extLst>
          </p:cNvPr>
          <p:cNvPicPr>
            <a:picLocks noRot="1" noChangeAspect="1"/>
          </p:cNvPicPr>
          <p:nvPr>
            <a:videoFile r:link="rId2"/>
          </p:nvPr>
        </p:nvPicPr>
        <p:blipFill>
          <a:blip r:embed="rId8"/>
          <a:stretch>
            <a:fillRect/>
          </a:stretch>
        </p:blipFill>
        <p:spPr>
          <a:xfrm>
            <a:off x="5874124" y="3685831"/>
            <a:ext cx="2597820" cy="1467768"/>
          </a:xfrm>
          <a:prstGeom prst="rect">
            <a:avLst/>
          </a:prstGeom>
        </p:spPr>
      </p:pic>
    </p:spTree>
    <p:extLst>
      <p:ext uri="{BB962C8B-B14F-4D97-AF65-F5344CB8AC3E}">
        <p14:creationId xmlns:p14="http://schemas.microsoft.com/office/powerpoint/2010/main" val="78807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272" y="104226"/>
            <a:ext cx="10842914" cy="1325563"/>
          </a:xfrm>
        </p:spPr>
        <p:txBody>
          <a:bodyPr>
            <a:normAutofit/>
          </a:bodyPr>
          <a:lstStyle/>
          <a:p>
            <a:r>
              <a:rPr lang="en-GB" sz="3600" dirty="0">
                <a:solidFill>
                  <a:schemeClr val="tx1"/>
                </a:solidFill>
              </a:rPr>
              <a:t>Consider assessment in the </a:t>
            </a:r>
            <a:r>
              <a:rPr lang="en-GB" sz="3600">
                <a:solidFill>
                  <a:schemeClr val="tx1"/>
                </a:solidFill>
              </a:rPr>
              <a:t>new curriculum </a:t>
            </a:r>
            <a:endParaRPr lang="en-GB" sz="3600" dirty="0">
              <a:solidFill>
                <a:schemeClr val="tx1"/>
              </a:solidFill>
            </a:endParaRPr>
          </a:p>
        </p:txBody>
      </p:sp>
      <p:pic>
        <p:nvPicPr>
          <p:cNvPr id="4" name="Picture 3"/>
          <p:cNvPicPr>
            <a:picLocks noChangeAspect="1"/>
          </p:cNvPicPr>
          <p:nvPr/>
        </p:nvPicPr>
        <p:blipFill>
          <a:blip r:embed="rId3"/>
          <a:stretch>
            <a:fillRect/>
          </a:stretch>
        </p:blipFill>
        <p:spPr>
          <a:xfrm>
            <a:off x="734149" y="1429789"/>
            <a:ext cx="7675701" cy="4011173"/>
          </a:xfrm>
          <a:prstGeom prst="rect">
            <a:avLst/>
          </a:prstGeom>
        </p:spPr>
      </p:pic>
    </p:spTree>
    <p:extLst>
      <p:ext uri="{BB962C8B-B14F-4D97-AF65-F5344CB8AC3E}">
        <p14:creationId xmlns:p14="http://schemas.microsoft.com/office/powerpoint/2010/main" val="17091607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p:cNvSpPr>
            <a:spLocks noGrp="1" noChangeArrowheads="1"/>
          </p:cNvSpPr>
          <p:nvPr>
            <p:ph type="title"/>
          </p:nvPr>
        </p:nvSpPr>
        <p:spPr>
          <a:xfrm>
            <a:off x="350041" y="586855"/>
            <a:ext cx="2401025" cy="3387497"/>
          </a:xfrm>
        </p:spPr>
        <p:txBody>
          <a:bodyPr vert="horz" lIns="91440" tIns="45720" rIns="91440" bIns="45720" rtlCol="0" anchor="b">
            <a:normAutofit/>
          </a:bodyPr>
          <a:lstStyle/>
          <a:p>
            <a:pPr algn="r"/>
            <a:r>
              <a:rPr lang="en-US" altLang="en-US" sz="3500" kern="1200">
                <a:solidFill>
                  <a:srgbClr val="FFFFFF"/>
                </a:solidFill>
                <a:latin typeface="+mj-lt"/>
                <a:ea typeface="+mj-ea"/>
                <a:cs typeface="+mj-cs"/>
              </a:rPr>
              <a:t>Obligations for schools</a:t>
            </a:r>
          </a:p>
        </p:txBody>
      </p:sp>
      <p:sp>
        <p:nvSpPr>
          <p:cNvPr id="2" name="Content Placeholder 1"/>
          <p:cNvSpPr>
            <a:spLocks noGrp="1"/>
          </p:cNvSpPr>
          <p:nvPr>
            <p:ph sz="half" idx="1"/>
          </p:nvPr>
        </p:nvSpPr>
        <p:spPr>
          <a:xfrm>
            <a:off x="3607694" y="649480"/>
            <a:ext cx="4916510" cy="5546047"/>
          </a:xfrm>
        </p:spPr>
        <p:txBody>
          <a:bodyPr vert="horz" lIns="91440" tIns="45720" rIns="91440" bIns="45720" rtlCol="0" anchor="ctr">
            <a:normAutofit/>
          </a:bodyPr>
          <a:lstStyle/>
          <a:p>
            <a:pPr>
              <a:defRPr/>
            </a:pPr>
            <a:r>
              <a:rPr lang="en-US" altLang="en-US" sz="2400" dirty="0"/>
              <a:t>Schools have a responsibility to provide a broad and balanced curriculum for all learners</a:t>
            </a:r>
          </a:p>
          <a:p>
            <a:pPr>
              <a:defRPr/>
            </a:pPr>
            <a:r>
              <a:rPr lang="en-US" altLang="en-US" sz="2400" dirty="0"/>
              <a:t>The curriculum is the starting point for planning e.g., Routes for Learning  </a:t>
            </a:r>
          </a:p>
          <a:p>
            <a:pPr>
              <a:defRPr/>
            </a:pPr>
            <a:r>
              <a:rPr lang="en-US" altLang="en-US" sz="2400" dirty="0"/>
              <a:t>Provide a curriculum that meets the needs of  individual learners as well as that of groups of learners </a:t>
            </a:r>
          </a:p>
          <a:p>
            <a:pPr>
              <a:defRPr/>
            </a:pPr>
            <a:r>
              <a:rPr lang="en-US" altLang="en-US" sz="2400" dirty="0"/>
              <a:t>Teachers have a right to adapt the curriculum to provide work that is suitable, appropriate and challenging for every learner</a:t>
            </a:r>
          </a:p>
          <a:p>
            <a:pPr marL="0" indent="0">
              <a:buNone/>
            </a:pPr>
            <a:endParaRPr lang="en-US" sz="1700" dirty="0"/>
          </a:p>
        </p:txBody>
      </p:sp>
      <p:sp>
        <p:nvSpPr>
          <p:cNvPr id="3" name="Rectangle 2"/>
          <p:cNvSpPr/>
          <p:nvPr/>
        </p:nvSpPr>
        <p:spPr>
          <a:xfrm>
            <a:off x="3234267" y="5872361"/>
            <a:ext cx="4572000" cy="646331"/>
          </a:xfrm>
          <a:prstGeom prst="rect">
            <a:avLst/>
          </a:prstGeom>
        </p:spPr>
        <p:txBody>
          <a:bodyPr>
            <a:spAutoFit/>
          </a:bodyPr>
          <a:lstStyle/>
          <a:p>
            <a:r>
              <a:rPr lang="en-US" dirty="0">
                <a:hlinkClick r:id="rId3"/>
              </a:rPr>
              <a:t>https://</a:t>
            </a:r>
            <a:r>
              <a:rPr lang="en-US" dirty="0" err="1">
                <a:hlinkClick r:id="rId3"/>
              </a:rPr>
              <a:t>hwb.gov.wales</a:t>
            </a:r>
            <a:r>
              <a:rPr lang="en-US" dirty="0">
                <a:hlinkClick r:id="rId3"/>
              </a:rPr>
              <a:t>/curriculum-for-wales/routes-for-learning</a:t>
            </a:r>
            <a:endParaRPr lang="en-US" dirty="0"/>
          </a:p>
        </p:txBody>
      </p:sp>
    </p:spTree>
    <p:extLst>
      <p:ext uri="{BB962C8B-B14F-4D97-AF65-F5344CB8AC3E}">
        <p14:creationId xmlns:p14="http://schemas.microsoft.com/office/powerpoint/2010/main" val="4147335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normAutofit lnSpcReduction="10000"/>
          </a:bodyPr>
          <a:lstStyle/>
          <a:p>
            <a:pPr marL="0" indent="0">
              <a:buNone/>
            </a:pPr>
            <a:r>
              <a:rPr lang="en-GB" dirty="0">
                <a:hlinkClick r:id="rId2"/>
              </a:rPr>
              <a:t>http://www.childrensplayadvisoryservice.org.uk/pdf_files/Publications/can_play_will_play-CPASwebsite.pdf</a:t>
            </a:r>
            <a:endParaRPr lang="en-GB" dirty="0"/>
          </a:p>
          <a:p>
            <a:pPr marL="0" indent="0">
              <a:buNone/>
            </a:pPr>
            <a:r>
              <a:rPr lang="en-GB" dirty="0">
                <a:hlinkClick r:id="rId3"/>
              </a:rPr>
              <a:t>https://www.actionforchildren.org.uk/what-we-do/our-work-in-wales/help-i-blant-a-phobl-ifanc-anabl-support-for-disabled-children-and-young-people/</a:t>
            </a:r>
            <a:endParaRPr lang="en-GB" dirty="0"/>
          </a:p>
          <a:p>
            <a:pPr marL="0" indent="0">
              <a:buNone/>
            </a:pPr>
            <a:endParaRPr lang="en-GB" dirty="0"/>
          </a:p>
          <a:p>
            <a:pPr marL="0" indent="0">
              <a:buNone/>
            </a:pPr>
            <a:r>
              <a:rPr lang="en-GB" dirty="0"/>
              <a:t>ALN Training course : </a:t>
            </a:r>
            <a:r>
              <a:rPr lang="en-GB" dirty="0">
                <a:hlinkClick r:id="rId4"/>
              </a:rPr>
              <a:t>ALN L1 (</a:t>
            </a:r>
            <a:r>
              <a:rPr lang="en-GB" dirty="0" err="1">
                <a:hlinkClick r:id="rId4"/>
              </a:rPr>
              <a:t>gov.wales</a:t>
            </a:r>
            <a:r>
              <a:rPr lang="en-GB" dirty="0">
                <a:hlinkClick r:id="rId4"/>
              </a:rPr>
              <a:t>)</a:t>
            </a:r>
            <a:r>
              <a:rPr lang="en-GB" dirty="0"/>
              <a:t> </a:t>
            </a:r>
          </a:p>
          <a:p>
            <a:pPr marL="0" indent="0">
              <a:buNone/>
            </a:pPr>
            <a:endParaRPr lang="en-GB" dirty="0"/>
          </a:p>
        </p:txBody>
      </p:sp>
    </p:spTree>
    <p:extLst>
      <p:ext uri="{BB962C8B-B14F-4D97-AF65-F5344CB8AC3E}">
        <p14:creationId xmlns:p14="http://schemas.microsoft.com/office/powerpoint/2010/main" val="10290917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9" y="176859"/>
            <a:ext cx="7886700" cy="1325563"/>
          </a:xfrm>
        </p:spPr>
        <p:txBody>
          <a:bodyPr/>
          <a:lstStyle/>
          <a:p>
            <a:r>
              <a:rPr lang="en-GB" dirty="0">
                <a:solidFill>
                  <a:schemeClr val="tx1"/>
                </a:solidFill>
              </a:rPr>
              <a:t>References</a:t>
            </a:r>
          </a:p>
        </p:txBody>
      </p:sp>
      <p:sp>
        <p:nvSpPr>
          <p:cNvPr id="3" name="Rectangle 2"/>
          <p:cNvSpPr/>
          <p:nvPr/>
        </p:nvSpPr>
        <p:spPr>
          <a:xfrm>
            <a:off x="354809" y="1502422"/>
            <a:ext cx="7791664" cy="3785652"/>
          </a:xfrm>
          <a:prstGeom prst="rect">
            <a:avLst/>
          </a:prstGeom>
        </p:spPr>
        <p:txBody>
          <a:bodyPr wrap="square">
            <a:spAutoFit/>
          </a:bodyPr>
          <a:lstStyle/>
          <a:p>
            <a:r>
              <a:rPr lang="cy-GB" altLang="en-US" sz="2000" dirty="0" err="1">
                <a:ea typeface="ＭＳ Ｐゴシック" panose="020B0600070205080204" pitchFamily="34" charset="-128"/>
              </a:rPr>
              <a:t>Glazzard</a:t>
            </a:r>
            <a:r>
              <a:rPr lang="cy-GB" altLang="en-US" sz="2000" dirty="0">
                <a:ea typeface="ＭＳ Ｐゴシック" panose="020B0600070205080204" pitchFamily="34" charset="-128"/>
              </a:rPr>
              <a:t>, J., Hughes, A., </a:t>
            </a:r>
            <a:r>
              <a:rPr lang="cy-GB" altLang="en-US" sz="2000" dirty="0" err="1">
                <a:ea typeface="ＭＳ Ｐゴシック" panose="020B0600070205080204" pitchFamily="34" charset="-128"/>
              </a:rPr>
              <a:t>Netherwood</a:t>
            </a:r>
            <a:r>
              <a:rPr lang="cy-GB" altLang="en-US" sz="2000" dirty="0">
                <a:ea typeface="ＭＳ Ｐゴシック" panose="020B0600070205080204" pitchFamily="34" charset="-128"/>
              </a:rPr>
              <a:t>, A. </a:t>
            </a:r>
            <a:r>
              <a:rPr lang="cy-GB" altLang="en-US" sz="2000" dirty="0" err="1">
                <a:ea typeface="ＭＳ Ｐゴシック" panose="020B0600070205080204" pitchFamily="34" charset="-128"/>
              </a:rPr>
              <a:t>Neve</a:t>
            </a:r>
            <a:r>
              <a:rPr lang="cy-GB" altLang="en-US" sz="2000" dirty="0">
                <a:ea typeface="ＭＳ Ｐゴシック" panose="020B0600070205080204" pitchFamily="34" charset="-128"/>
              </a:rPr>
              <a:t>, L &amp; </a:t>
            </a:r>
            <a:r>
              <a:rPr lang="cy-GB" altLang="en-US" sz="2000" dirty="0" err="1">
                <a:ea typeface="ＭＳ Ｐゴシック" panose="020B0600070205080204" pitchFamily="34" charset="-128"/>
              </a:rPr>
              <a:t>Stokoe</a:t>
            </a:r>
            <a:r>
              <a:rPr lang="cy-GB" altLang="en-US" sz="2000" dirty="0">
                <a:ea typeface="ＭＳ Ｐゴシック" panose="020B0600070205080204" pitchFamily="34" charset="-128"/>
              </a:rPr>
              <a:t>, J. (2010) </a:t>
            </a:r>
            <a:r>
              <a:rPr lang="cy-GB" altLang="en-US" sz="2000" i="1" dirty="0">
                <a:ea typeface="ＭＳ Ｐゴシック" panose="020B0600070205080204" pitchFamily="34" charset="-128"/>
              </a:rPr>
              <a:t>Teaching Primary Special Educational Needs, </a:t>
            </a:r>
            <a:r>
              <a:rPr lang="cy-GB" altLang="en-US" sz="2000" dirty="0">
                <a:ea typeface="ＭＳ Ｐゴシック" panose="020B0600070205080204" pitchFamily="34" charset="-128"/>
              </a:rPr>
              <a:t>Exeter: Learning Matters Ltd.     </a:t>
            </a:r>
          </a:p>
          <a:p>
            <a:r>
              <a:rPr lang="cy-GB" altLang="en-US" sz="2000" dirty="0">
                <a:ea typeface="ＭＳ Ｐゴシック" panose="020B0600070205080204" pitchFamily="34" charset="-128"/>
              </a:rPr>
              <a:t>                                                                           </a:t>
            </a:r>
          </a:p>
          <a:p>
            <a:r>
              <a:rPr lang="cy-GB" altLang="en-US" sz="2000" dirty="0" err="1">
                <a:ea typeface="ＭＳ Ｐゴシック" panose="020B0600070205080204" pitchFamily="34" charset="-128"/>
              </a:rPr>
              <a:t>Packer</a:t>
            </a:r>
            <a:r>
              <a:rPr lang="cy-GB" altLang="en-US" sz="2000" dirty="0">
                <a:ea typeface="ＭＳ Ｐゴシック" panose="020B0600070205080204" pitchFamily="34" charset="-128"/>
              </a:rPr>
              <a:t>, N. (2017) </a:t>
            </a:r>
            <a:r>
              <a:rPr lang="cy-GB" altLang="en-US" sz="2000" i="1" dirty="0">
                <a:ea typeface="ＭＳ Ｐゴシック" panose="020B0600070205080204" pitchFamily="34" charset="-128"/>
              </a:rPr>
              <a:t>The </a:t>
            </a:r>
            <a:r>
              <a:rPr lang="cy-GB" altLang="en-US" sz="2000" i="1" dirty="0" err="1">
                <a:ea typeface="ＭＳ Ｐゴシック" panose="020B0600070205080204" pitchFamily="34" charset="-128"/>
              </a:rPr>
              <a:t>Teacher’s</a:t>
            </a:r>
            <a:r>
              <a:rPr lang="cy-GB" altLang="en-US" sz="2000" i="1" dirty="0">
                <a:ea typeface="ＭＳ Ｐゴシック" panose="020B0600070205080204" pitchFamily="34" charset="-128"/>
              </a:rPr>
              <a:t> </a:t>
            </a:r>
            <a:r>
              <a:rPr lang="cy-GB" altLang="en-US" sz="2000" i="1" dirty="0" err="1">
                <a:ea typeface="ＭＳ Ｐゴシック" panose="020B0600070205080204" pitchFamily="34" charset="-128"/>
              </a:rPr>
              <a:t>Guide</a:t>
            </a:r>
            <a:r>
              <a:rPr lang="cy-GB" altLang="en-US" sz="2000" i="1" dirty="0">
                <a:ea typeface="ＭＳ Ｐゴシック" panose="020B0600070205080204" pitchFamily="34" charset="-128"/>
              </a:rPr>
              <a:t> to SEN. </a:t>
            </a:r>
            <a:r>
              <a:rPr lang="cy-GB" altLang="en-US" sz="2000" dirty="0">
                <a:ea typeface="ＭＳ Ｐゴシック" panose="020B0600070205080204" pitchFamily="34" charset="-128"/>
              </a:rPr>
              <a:t>Williston:Crown House Publishing. </a:t>
            </a:r>
            <a:r>
              <a:rPr lang="en-GB" altLang="en-US" sz="2000" dirty="0">
                <a:ea typeface="ＭＳ Ｐゴシック" panose="020B0600070205080204" pitchFamily="34" charset="-128"/>
              </a:rPr>
              <a:t>                                                                                      </a:t>
            </a:r>
          </a:p>
          <a:p>
            <a:endParaRPr lang="en-GB" altLang="en-US" sz="2000" dirty="0">
              <a:ea typeface="ＭＳ Ｐゴシック" panose="020B0600070205080204" pitchFamily="34" charset="-128"/>
            </a:endParaRPr>
          </a:p>
          <a:p>
            <a:r>
              <a:rPr lang="en-GB" altLang="en-US" sz="2000" dirty="0">
                <a:ea typeface="ＭＳ Ｐゴシック" panose="020B0600070205080204" pitchFamily="34" charset="-128"/>
              </a:rPr>
              <a:t>Peer, L. &amp; Reid, G. (2016) </a:t>
            </a:r>
            <a:r>
              <a:rPr lang="en-GB" altLang="en-US" sz="2000" i="1" dirty="0">
                <a:ea typeface="ＭＳ Ｐゴシック" panose="020B0600070205080204" pitchFamily="34" charset="-128"/>
              </a:rPr>
              <a:t>Special Educational Needs – A Guide for Inclusive Practice (2</a:t>
            </a:r>
            <a:r>
              <a:rPr lang="en-GB" altLang="en-US" sz="2000" i="1" baseline="30000" dirty="0">
                <a:ea typeface="ＭＳ Ｐゴシック" panose="020B0600070205080204" pitchFamily="34" charset="-128"/>
              </a:rPr>
              <a:t>nd</a:t>
            </a:r>
            <a:r>
              <a:rPr lang="en-GB" altLang="en-US" sz="2000" i="1" dirty="0">
                <a:ea typeface="ＭＳ Ｐゴシック" panose="020B0600070205080204" pitchFamily="34" charset="-128"/>
              </a:rPr>
              <a:t> ed.). </a:t>
            </a:r>
            <a:r>
              <a:rPr lang="en-GB" altLang="en-US" sz="2000" dirty="0">
                <a:ea typeface="ＭＳ Ｐゴシック" panose="020B0600070205080204" pitchFamily="34" charset="-128"/>
              </a:rPr>
              <a:t>London: Sage.</a:t>
            </a:r>
          </a:p>
          <a:p>
            <a:endParaRPr lang="en-GB" altLang="en-US" sz="2000" dirty="0">
              <a:ea typeface="ＭＳ Ｐゴシック" panose="020B0600070205080204" pitchFamily="34" charset="-128"/>
            </a:endParaRPr>
          </a:p>
          <a:p>
            <a:r>
              <a:rPr lang="en-GB" altLang="en-US" sz="2000" dirty="0">
                <a:ea typeface="ＭＳ Ｐゴシック" panose="020B0600070205080204" pitchFamily="34" charset="-128"/>
              </a:rPr>
              <a:t>Spooner, W. (2011) </a:t>
            </a:r>
            <a:r>
              <a:rPr lang="en-GB" altLang="en-US" sz="2000" i="1" dirty="0">
                <a:ea typeface="ＭＳ Ｐゴシック" panose="020B0600070205080204" pitchFamily="34" charset="-128"/>
              </a:rPr>
              <a:t>The SEN Handbook for Trainee Teachers, NQTs and Teaching Assistants. </a:t>
            </a:r>
            <a:r>
              <a:rPr lang="en-GB" altLang="en-US" sz="2000" dirty="0">
                <a:ea typeface="ＭＳ Ｐゴシック" panose="020B0600070205080204" pitchFamily="34" charset="-128"/>
              </a:rPr>
              <a:t>Abingdon: Routledge.</a:t>
            </a:r>
          </a:p>
        </p:txBody>
      </p:sp>
    </p:spTree>
    <p:extLst>
      <p:ext uri="{BB962C8B-B14F-4D97-AF65-F5344CB8AC3E}">
        <p14:creationId xmlns:p14="http://schemas.microsoft.com/office/powerpoint/2010/main" val="1123711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D7979B-E3A0-43A0-AF33-197ABF04134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C23EF89-EA42-4332-80A4-A7AC9FC3E2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97368C-E78C-4ED3-84CD-87438A68D17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3472</Words>
  <Application>Microsoft Office PowerPoint</Application>
  <PresentationFormat>Sioe Ar-sgrin (4:3)</PresentationFormat>
  <Paragraphs>265</Paragraphs>
  <Slides>29</Slides>
  <Notes>19</Notes>
  <HiddenSlides>0</HiddenSlides>
  <MMClips>4</MMClips>
  <ScaleCrop>false</ScaleCrop>
  <HeadingPairs>
    <vt:vector size="6" baseType="variant">
      <vt:variant>
        <vt:lpstr>Ffontiau a Ddefnyddiwyd</vt:lpstr>
      </vt:variant>
      <vt:variant>
        <vt:i4>12</vt:i4>
      </vt:variant>
      <vt:variant>
        <vt:lpstr>Thema</vt:lpstr>
      </vt:variant>
      <vt:variant>
        <vt:i4>2</vt:i4>
      </vt:variant>
      <vt:variant>
        <vt:lpstr>Teitlau Sleidiau</vt:lpstr>
      </vt:variant>
      <vt:variant>
        <vt:i4>29</vt:i4>
      </vt:variant>
    </vt:vector>
  </HeadingPairs>
  <TitlesOfParts>
    <vt:vector size="43" baseType="lpstr">
      <vt:lpstr>Arial Unicode MS</vt:lpstr>
      <vt:lpstr>Arial</vt:lpstr>
      <vt:lpstr>Arial</vt:lpstr>
      <vt:lpstr>Calibri</vt:lpstr>
      <vt:lpstr>Calibri Light</vt:lpstr>
      <vt:lpstr>Comic Sans MS</vt:lpstr>
      <vt:lpstr>Segoe UI</vt:lpstr>
      <vt:lpstr>Times</vt:lpstr>
      <vt:lpstr>Times New Roman</vt:lpstr>
      <vt:lpstr>Trebuchet MS</vt:lpstr>
      <vt:lpstr>Wingdings</vt:lpstr>
      <vt:lpstr>Wingdings 3</vt:lpstr>
      <vt:lpstr>Office Theme</vt:lpstr>
      <vt:lpstr>Custom Design</vt:lpstr>
      <vt:lpstr>Cyflwyniad PowerPoint</vt:lpstr>
      <vt:lpstr>Aims</vt:lpstr>
      <vt:lpstr>Cyflwyniad PowerPoint</vt:lpstr>
      <vt:lpstr> Defining Additional Learning Needs (ALN)</vt:lpstr>
      <vt:lpstr>The ALN Transformation Programme for Wales</vt:lpstr>
      <vt:lpstr>ALN  - Key developments in Wales</vt:lpstr>
      <vt:lpstr>What are inclusion and equality?</vt:lpstr>
      <vt:lpstr>Inclusion and Equality</vt:lpstr>
      <vt:lpstr> What is inclusion? </vt:lpstr>
      <vt:lpstr>How inclusive are we?</vt:lpstr>
      <vt:lpstr>Why is inclusion important?</vt:lpstr>
      <vt:lpstr>Equity not equality</vt:lpstr>
      <vt:lpstr>4 Areas of Need      (Welsh Government, 2021)</vt:lpstr>
      <vt:lpstr>4 Areas of Need      (Welsh Government, 2021)</vt:lpstr>
      <vt:lpstr>Did you mention these?</vt:lpstr>
      <vt:lpstr>Some facts about Down’s syndrome  (taken from the Down’s Syndrome Association)  • Down’s syndrome is the most common form of learning disability – about 1 in every 1,000 live births a year.  • It is caused by the presence of an extra chromosome. Instead of the usual 46 chromosomes, a person with Down’s syndrome has 47.  • All children with Down’s syndrome will have some degree of learning difficulty, although this will range from mild to severe.  • Although Down’s syndrome is due to genetic factors, environmental factors play an important part in development as with any child.  • Children with Down’s syndrome vary as widely in their development and progress as typically developing children.  • Generally speaking, children with Down’s syndrome develop more slowly than their peers, arriving at each stage of development at a later age and staying there for longer. The developmental gap between children with Down’s syndrome and their peers thus widens with age.</vt:lpstr>
      <vt:lpstr>Dyspraxia</vt:lpstr>
      <vt:lpstr>Glyn’s day at school</vt:lpstr>
      <vt:lpstr>Activity – Glyn’s day at school  </vt:lpstr>
      <vt:lpstr>Reasonable adjustment – the three planning responsibilities for children with disabilities  </vt:lpstr>
      <vt:lpstr>Cyflwyniad PowerPoint</vt:lpstr>
      <vt:lpstr>Principles of Good Practice</vt:lpstr>
      <vt:lpstr>Planning for inclusion</vt:lpstr>
      <vt:lpstr> An Introduction to Person Centered Planning – the process in Wales</vt:lpstr>
      <vt:lpstr>Supporting Resources ‘Eye Gaze’ Technology   Access Include Engage Empower  </vt:lpstr>
      <vt:lpstr>Consider assessment in the new curriculum </vt:lpstr>
      <vt:lpstr>Obligations for schools</vt:lpstr>
      <vt:lpstr>Further reading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Meryl Bowen</cp:lastModifiedBy>
  <cp:revision>282</cp:revision>
  <dcterms:created xsi:type="dcterms:W3CDTF">2017-02-08T11:33:06Z</dcterms:created>
  <dcterms:modified xsi:type="dcterms:W3CDTF">2023-01-23T13:41:58Z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