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21383625" cy="302752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33" d="100"/>
          <a:sy n="33" d="100"/>
        </p:scale>
        <p:origin x="230" y="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400" b="0" i="0" u="none" strike="noStrike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r>
              <a:rPr lang="en-GB" sz="2400" dirty="0">
                <a:solidFill>
                  <a:schemeClr val="tx1"/>
                </a:solidFill>
              </a:rPr>
              <a:t>Top Five Civil War Battles with Highest Casualties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400" b="0" i="0" u="none" strike="noStrike" kern="1200" spc="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Union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Gettysburg</c:v>
                </c:pt>
                <c:pt idx="1">
                  <c:v>Chicamauga</c:v>
                </c:pt>
                <c:pt idx="2">
                  <c:v>Spotsylvania Court House </c:v>
                </c:pt>
                <c:pt idx="3">
                  <c:v>Chancellorsville</c:v>
                </c:pt>
                <c:pt idx="4">
                  <c:v>The Wilderness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23049</c:v>
                </c:pt>
                <c:pt idx="1">
                  <c:v>16170</c:v>
                </c:pt>
                <c:pt idx="2">
                  <c:v>18399</c:v>
                </c:pt>
                <c:pt idx="3">
                  <c:v>17197</c:v>
                </c:pt>
                <c:pt idx="4">
                  <c:v>17666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8E6-42DA-80D6-60372E5EE0BF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Confederacy</c:v>
                </c:pt>
              </c:strCache>
            </c:strRef>
          </c:tx>
          <c:spPr>
            <a:solidFill>
              <a:srgbClr val="C00000"/>
            </a:solidFill>
            <a:ln>
              <a:noFill/>
            </a:ln>
            <a:effectLst>
              <a:outerShdw blurRad="50800" dist="50800" dir="5400000" algn="ctr" rotWithShape="0">
                <a:srgbClr val="C00000"/>
              </a:outerShdw>
            </a:effectLst>
          </c:spPr>
          <c:invertIfNegative val="0"/>
          <c:cat>
            <c:strRef>
              <c:f>Sheet1!$A$2:$A$6</c:f>
              <c:strCache>
                <c:ptCount val="5"/>
                <c:pt idx="0">
                  <c:v>Gettysburg</c:v>
                </c:pt>
                <c:pt idx="1">
                  <c:v>Chicamauga</c:v>
                </c:pt>
                <c:pt idx="2">
                  <c:v>Spotsylvania Court House </c:v>
                </c:pt>
                <c:pt idx="3">
                  <c:v>Chancellorsville</c:v>
                </c:pt>
                <c:pt idx="4">
                  <c:v>The Wilderness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28063</c:v>
                </c:pt>
                <c:pt idx="1">
                  <c:v>18450</c:v>
                </c:pt>
                <c:pt idx="2">
                  <c:v>12867</c:v>
                </c:pt>
                <c:pt idx="3">
                  <c:v>13303</c:v>
                </c:pt>
                <c:pt idx="4">
                  <c:v>11033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08E6-42DA-80D6-60372E5EE0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566748216"/>
        <c:axId val="566749496"/>
      </c:barChart>
      <c:catAx>
        <c:axId val="56674821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8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66749496"/>
        <c:crosses val="autoZero"/>
        <c:auto val="1"/>
        <c:lblAlgn val="ctr"/>
        <c:lblOffset val="100"/>
        <c:noMultiLvlLbl val="0"/>
      </c:catAx>
      <c:valAx>
        <c:axId val="5667494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600" b="0" i="0" u="none" strike="noStrik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6674821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 sz="1600"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spPr>
            <a:ln>
              <a:noFill/>
            </a:ln>
          </c:spPr>
          <c:dPt>
            <c:idx val="0"/>
            <c:bubble3D val="0"/>
            <c:spPr>
              <a:solidFill>
                <a:schemeClr val="accent1"/>
              </a:solidFill>
              <a:ln w="19050">
                <a:noFill/>
              </a:ln>
              <a:effectLst/>
            </c:spPr>
          </c:dPt>
          <c:dPt>
            <c:idx val="1"/>
            <c:bubble3D val="0"/>
            <c:explosion val="4"/>
            <c:spPr>
              <a:solidFill>
                <a:srgbClr val="CC0000"/>
              </a:solidFill>
              <a:ln w="19050">
                <a:noFill/>
              </a:ln>
              <a:effectLst/>
            </c:spPr>
            <c:extLst>
              <c:ext xmlns:c16="http://schemas.microsoft.com/office/drawing/2014/chart" uri="{C3380CC4-5D6E-409C-BE32-E72D297353CC}">
                <c16:uniqueId val="{00000001-B257-4F48-B484-77B37CFBDFD8}"/>
              </c:ext>
            </c:extLst>
          </c:dPt>
          <c:cat>
            <c:strRef>
              <c:f>Sheet1!$A$2:$A$3</c:f>
              <c:strCache>
                <c:ptCount val="2"/>
                <c:pt idx="0">
                  <c:v>Union</c:v>
                </c:pt>
                <c:pt idx="1">
                  <c:v>Confederate</c:v>
                </c:pt>
              </c:strCache>
            </c:strRef>
          </c:cat>
          <c:val>
            <c:numRef>
              <c:f>Sheet1!$B$2:$B$3</c:f>
              <c:numCache>
                <c:formatCode>#,##0</c:formatCode>
                <c:ptCount val="2"/>
                <c:pt idx="0">
                  <c:v>360222</c:v>
                </c:pt>
                <c:pt idx="1">
                  <c:v>260000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257-4F48-B484-77B37CFBDF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3200" b="0" i="0" u="none" strike="noStrike" kern="1200" baseline="0">
              <a:solidFill>
                <a:schemeClr val="tx1"/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4E52F55-BB8A-40FF-B460-EC6DE0289152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A544DECD-2C75-4C46-BEA5-E65F2BE6A3A5}">
      <dgm:prSet phldrT="[Text]" custT="1"/>
      <dgm:spPr>
        <a:noFill/>
        <a:ln>
          <a:solidFill>
            <a:schemeClr val="tx1"/>
          </a:solidFill>
        </a:ln>
      </dgm:spPr>
      <dgm:t>
        <a:bodyPr/>
        <a:lstStyle/>
        <a:p>
          <a:r>
            <a:rPr lang="en-GB" sz="4800" dirty="0">
              <a:solidFill>
                <a:schemeClr val="tx1"/>
              </a:solidFill>
            </a:rPr>
            <a:t>Confederate States</a:t>
          </a:r>
        </a:p>
      </dgm:t>
    </dgm:pt>
    <dgm:pt modelId="{3290B8B5-1A00-46EB-B6A0-9EE9BAE97C30}" type="parTrans" cxnId="{0EE2A810-35B2-4DE8-933E-BC4DDB3502D5}">
      <dgm:prSet/>
      <dgm:spPr/>
      <dgm:t>
        <a:bodyPr/>
        <a:lstStyle/>
        <a:p>
          <a:endParaRPr lang="en-GB"/>
        </a:p>
      </dgm:t>
    </dgm:pt>
    <dgm:pt modelId="{F00008DD-E599-485F-9C01-8123A5F75A4F}" type="sibTrans" cxnId="{0EE2A810-35B2-4DE8-933E-BC4DDB3502D5}">
      <dgm:prSet/>
      <dgm:spPr/>
      <dgm:t>
        <a:bodyPr/>
        <a:lstStyle/>
        <a:p>
          <a:endParaRPr lang="en-GB"/>
        </a:p>
      </dgm:t>
    </dgm:pt>
    <dgm:pt modelId="{B0D320CE-CA61-49A6-8C34-5AA2A2BA2B2C}">
      <dgm:prSet phldrT="[Text]" custT="1"/>
      <dgm:spPr>
        <a:noFill/>
        <a:ln>
          <a:solidFill>
            <a:schemeClr val="tx1"/>
          </a:solidFill>
        </a:ln>
      </dgm:spPr>
      <dgm:t>
        <a:bodyPr/>
        <a:lstStyle/>
        <a:p>
          <a:r>
            <a:rPr lang="en-GB" sz="4800" dirty="0">
              <a:solidFill>
                <a:schemeClr val="tx1"/>
              </a:solidFill>
            </a:rPr>
            <a:t>Slavery permitted Union States</a:t>
          </a:r>
        </a:p>
      </dgm:t>
    </dgm:pt>
    <dgm:pt modelId="{6D3EF2FA-85D1-4C1F-A7DD-BA9BEBC9348B}" type="parTrans" cxnId="{3AD3C351-98E8-4068-B715-58F17339453A}">
      <dgm:prSet/>
      <dgm:spPr/>
      <dgm:t>
        <a:bodyPr/>
        <a:lstStyle/>
        <a:p>
          <a:endParaRPr lang="en-GB"/>
        </a:p>
      </dgm:t>
    </dgm:pt>
    <dgm:pt modelId="{6E1C6CF2-5572-45C1-8C61-4B5003BD641A}" type="sibTrans" cxnId="{3AD3C351-98E8-4068-B715-58F17339453A}">
      <dgm:prSet/>
      <dgm:spPr/>
      <dgm:t>
        <a:bodyPr/>
        <a:lstStyle/>
        <a:p>
          <a:endParaRPr lang="en-GB"/>
        </a:p>
      </dgm:t>
    </dgm:pt>
    <dgm:pt modelId="{E6DF2F60-30ED-4CF5-A57D-C2E7C8AF393A}">
      <dgm:prSet phldrT="[Text]" custT="1"/>
      <dgm:spPr>
        <a:noFill/>
        <a:ln>
          <a:solidFill>
            <a:schemeClr val="tx1"/>
          </a:solidFill>
        </a:ln>
      </dgm:spPr>
      <dgm:t>
        <a:bodyPr/>
        <a:lstStyle/>
        <a:p>
          <a:r>
            <a:rPr lang="en-GB" sz="4800" dirty="0">
              <a:solidFill>
                <a:schemeClr val="tx1"/>
              </a:solidFill>
            </a:rPr>
            <a:t>Union States</a:t>
          </a:r>
        </a:p>
      </dgm:t>
    </dgm:pt>
    <dgm:pt modelId="{92701470-48D5-4127-8C52-B991668AE764}" type="parTrans" cxnId="{9FD05649-3BEB-428C-BE64-6FDC79DB80E2}">
      <dgm:prSet/>
      <dgm:spPr/>
      <dgm:t>
        <a:bodyPr/>
        <a:lstStyle/>
        <a:p>
          <a:endParaRPr lang="en-GB"/>
        </a:p>
      </dgm:t>
    </dgm:pt>
    <dgm:pt modelId="{3A2EF894-F37F-419C-BB30-A8CDC80FB5C4}" type="sibTrans" cxnId="{9FD05649-3BEB-428C-BE64-6FDC79DB80E2}">
      <dgm:prSet/>
      <dgm:spPr/>
      <dgm:t>
        <a:bodyPr/>
        <a:lstStyle/>
        <a:p>
          <a:endParaRPr lang="en-GB"/>
        </a:p>
      </dgm:t>
    </dgm:pt>
    <dgm:pt modelId="{1ABD8CDD-3F75-4AC2-AF8D-09B1FEEFA4FC}" type="pres">
      <dgm:prSet presAssocID="{04E52F55-BB8A-40FF-B460-EC6DE0289152}" presName="linearFlow" presStyleCnt="0">
        <dgm:presLayoutVars>
          <dgm:dir/>
          <dgm:resizeHandles val="exact"/>
        </dgm:presLayoutVars>
      </dgm:prSet>
      <dgm:spPr/>
    </dgm:pt>
    <dgm:pt modelId="{3F4FF792-6A62-425C-BE41-CF53995DDB0B}" type="pres">
      <dgm:prSet presAssocID="{A544DECD-2C75-4C46-BEA5-E65F2BE6A3A5}" presName="composite" presStyleCnt="0"/>
      <dgm:spPr/>
    </dgm:pt>
    <dgm:pt modelId="{35BEDFA3-0418-4B37-9655-2C5F84D01D72}" type="pres">
      <dgm:prSet presAssocID="{A544DECD-2C75-4C46-BEA5-E65F2BE6A3A5}" presName="imgShp" presStyleLbl="fgImgPlace1" presStyleIdx="0" presStyleCnt="3"/>
      <dgm:spPr>
        <a:solidFill>
          <a:srgbClr val="CC0000"/>
        </a:solidFill>
      </dgm:spPr>
    </dgm:pt>
    <dgm:pt modelId="{4C1B51AC-E95F-4503-A4B8-AF359BBE933E}" type="pres">
      <dgm:prSet presAssocID="{A544DECD-2C75-4C46-BEA5-E65F2BE6A3A5}" presName="txShp" presStyleLbl="node1" presStyleIdx="0" presStyleCnt="3">
        <dgm:presLayoutVars>
          <dgm:bulletEnabled val="1"/>
        </dgm:presLayoutVars>
      </dgm:prSet>
      <dgm:spPr/>
    </dgm:pt>
    <dgm:pt modelId="{37F0FB8D-FFF3-4FAE-80BD-5018D6166F80}" type="pres">
      <dgm:prSet presAssocID="{F00008DD-E599-485F-9C01-8123A5F75A4F}" presName="spacing" presStyleCnt="0"/>
      <dgm:spPr/>
    </dgm:pt>
    <dgm:pt modelId="{0594CCFF-F298-42F9-8503-507F25C73841}" type="pres">
      <dgm:prSet presAssocID="{B0D320CE-CA61-49A6-8C34-5AA2A2BA2B2C}" presName="composite" presStyleCnt="0"/>
      <dgm:spPr/>
    </dgm:pt>
    <dgm:pt modelId="{B07CE9F3-73F6-4E6A-85D8-A47F1F58C812}" type="pres">
      <dgm:prSet presAssocID="{B0D320CE-CA61-49A6-8C34-5AA2A2BA2B2C}" presName="imgShp" presStyleLbl="fgImgPlace1" presStyleIdx="1" presStyleCnt="3"/>
      <dgm:spPr>
        <a:solidFill>
          <a:schemeClr val="accent1">
            <a:lumMod val="60000"/>
            <a:lumOff val="40000"/>
          </a:schemeClr>
        </a:solidFill>
      </dgm:spPr>
    </dgm:pt>
    <dgm:pt modelId="{618A5A0A-A14C-4A66-A5CB-737B5300997B}" type="pres">
      <dgm:prSet presAssocID="{B0D320CE-CA61-49A6-8C34-5AA2A2BA2B2C}" presName="txShp" presStyleLbl="node1" presStyleIdx="1" presStyleCnt="3">
        <dgm:presLayoutVars>
          <dgm:bulletEnabled val="1"/>
        </dgm:presLayoutVars>
      </dgm:prSet>
      <dgm:spPr/>
    </dgm:pt>
    <dgm:pt modelId="{32926412-A818-4158-8060-82F0250A4950}" type="pres">
      <dgm:prSet presAssocID="{6E1C6CF2-5572-45C1-8C61-4B5003BD641A}" presName="spacing" presStyleCnt="0"/>
      <dgm:spPr/>
    </dgm:pt>
    <dgm:pt modelId="{2947F509-2649-47F1-9F75-FD17C31135B8}" type="pres">
      <dgm:prSet presAssocID="{E6DF2F60-30ED-4CF5-A57D-C2E7C8AF393A}" presName="composite" presStyleCnt="0"/>
      <dgm:spPr/>
    </dgm:pt>
    <dgm:pt modelId="{9627578A-9ADC-4CB8-AC5A-FC3FB8064136}" type="pres">
      <dgm:prSet presAssocID="{E6DF2F60-30ED-4CF5-A57D-C2E7C8AF393A}" presName="imgShp" presStyleLbl="fgImgPlace1" presStyleIdx="2" presStyleCnt="3"/>
      <dgm:spPr>
        <a:solidFill>
          <a:schemeClr val="accent1">
            <a:lumMod val="75000"/>
          </a:schemeClr>
        </a:solidFill>
      </dgm:spPr>
    </dgm:pt>
    <dgm:pt modelId="{D9F66C9C-319D-4E04-80B2-7CEE92A76225}" type="pres">
      <dgm:prSet presAssocID="{E6DF2F60-30ED-4CF5-A57D-C2E7C8AF393A}" presName="txShp" presStyleLbl="node1" presStyleIdx="2" presStyleCnt="3" custScaleX="97326" custLinFactY="98357" custLinFactNeighborX="1039" custLinFactNeighborY="100000">
        <dgm:presLayoutVars>
          <dgm:bulletEnabled val="1"/>
        </dgm:presLayoutVars>
      </dgm:prSet>
      <dgm:spPr/>
    </dgm:pt>
  </dgm:ptLst>
  <dgm:cxnLst>
    <dgm:cxn modelId="{0EE2A810-35B2-4DE8-933E-BC4DDB3502D5}" srcId="{04E52F55-BB8A-40FF-B460-EC6DE0289152}" destId="{A544DECD-2C75-4C46-BEA5-E65F2BE6A3A5}" srcOrd="0" destOrd="0" parTransId="{3290B8B5-1A00-46EB-B6A0-9EE9BAE97C30}" sibTransId="{F00008DD-E599-485F-9C01-8123A5F75A4F}"/>
    <dgm:cxn modelId="{8AE86712-0FD3-4A91-BC53-DC780D07B5A9}" type="presOf" srcId="{04E52F55-BB8A-40FF-B460-EC6DE0289152}" destId="{1ABD8CDD-3F75-4AC2-AF8D-09B1FEEFA4FC}" srcOrd="0" destOrd="0" presId="urn:microsoft.com/office/officeart/2005/8/layout/vList3"/>
    <dgm:cxn modelId="{AD83A122-ACF4-49B1-A7F1-445D8875EA06}" type="presOf" srcId="{A544DECD-2C75-4C46-BEA5-E65F2BE6A3A5}" destId="{4C1B51AC-E95F-4503-A4B8-AF359BBE933E}" srcOrd="0" destOrd="0" presId="urn:microsoft.com/office/officeart/2005/8/layout/vList3"/>
    <dgm:cxn modelId="{8DCF2332-3916-44A7-A70C-C0314832DBD4}" type="presOf" srcId="{E6DF2F60-30ED-4CF5-A57D-C2E7C8AF393A}" destId="{D9F66C9C-319D-4E04-80B2-7CEE92A76225}" srcOrd="0" destOrd="0" presId="urn:microsoft.com/office/officeart/2005/8/layout/vList3"/>
    <dgm:cxn modelId="{9FD05649-3BEB-428C-BE64-6FDC79DB80E2}" srcId="{04E52F55-BB8A-40FF-B460-EC6DE0289152}" destId="{E6DF2F60-30ED-4CF5-A57D-C2E7C8AF393A}" srcOrd="2" destOrd="0" parTransId="{92701470-48D5-4127-8C52-B991668AE764}" sibTransId="{3A2EF894-F37F-419C-BB30-A8CDC80FB5C4}"/>
    <dgm:cxn modelId="{3AD3C351-98E8-4068-B715-58F17339453A}" srcId="{04E52F55-BB8A-40FF-B460-EC6DE0289152}" destId="{B0D320CE-CA61-49A6-8C34-5AA2A2BA2B2C}" srcOrd="1" destOrd="0" parTransId="{6D3EF2FA-85D1-4C1F-A7DD-BA9BEBC9348B}" sibTransId="{6E1C6CF2-5572-45C1-8C61-4B5003BD641A}"/>
    <dgm:cxn modelId="{E9FB28CB-B786-4ACE-9F42-7F5C5428005C}" type="presOf" srcId="{B0D320CE-CA61-49A6-8C34-5AA2A2BA2B2C}" destId="{618A5A0A-A14C-4A66-A5CB-737B5300997B}" srcOrd="0" destOrd="0" presId="urn:microsoft.com/office/officeart/2005/8/layout/vList3"/>
    <dgm:cxn modelId="{0EA88A47-BE17-45B7-8A75-4D38627B9C55}" type="presParOf" srcId="{1ABD8CDD-3F75-4AC2-AF8D-09B1FEEFA4FC}" destId="{3F4FF792-6A62-425C-BE41-CF53995DDB0B}" srcOrd="0" destOrd="0" presId="urn:microsoft.com/office/officeart/2005/8/layout/vList3"/>
    <dgm:cxn modelId="{3AC059BB-D11C-4A03-8917-2A10A967D34A}" type="presParOf" srcId="{3F4FF792-6A62-425C-BE41-CF53995DDB0B}" destId="{35BEDFA3-0418-4B37-9655-2C5F84D01D72}" srcOrd="0" destOrd="0" presId="urn:microsoft.com/office/officeart/2005/8/layout/vList3"/>
    <dgm:cxn modelId="{AD9301AA-EDB8-432A-9077-86CC32B7584E}" type="presParOf" srcId="{3F4FF792-6A62-425C-BE41-CF53995DDB0B}" destId="{4C1B51AC-E95F-4503-A4B8-AF359BBE933E}" srcOrd="1" destOrd="0" presId="urn:microsoft.com/office/officeart/2005/8/layout/vList3"/>
    <dgm:cxn modelId="{3B83701F-35ED-4DFC-AADF-B2B0412E6822}" type="presParOf" srcId="{1ABD8CDD-3F75-4AC2-AF8D-09B1FEEFA4FC}" destId="{37F0FB8D-FFF3-4FAE-80BD-5018D6166F80}" srcOrd="1" destOrd="0" presId="urn:microsoft.com/office/officeart/2005/8/layout/vList3"/>
    <dgm:cxn modelId="{FF87BD56-D34A-489A-8DD3-D7D2E384552F}" type="presParOf" srcId="{1ABD8CDD-3F75-4AC2-AF8D-09B1FEEFA4FC}" destId="{0594CCFF-F298-42F9-8503-507F25C73841}" srcOrd="2" destOrd="0" presId="urn:microsoft.com/office/officeart/2005/8/layout/vList3"/>
    <dgm:cxn modelId="{F71F1345-110E-4E93-8385-0054803136D5}" type="presParOf" srcId="{0594CCFF-F298-42F9-8503-507F25C73841}" destId="{B07CE9F3-73F6-4E6A-85D8-A47F1F58C812}" srcOrd="0" destOrd="0" presId="urn:microsoft.com/office/officeart/2005/8/layout/vList3"/>
    <dgm:cxn modelId="{1EA10212-588B-4D3C-8CB4-B44528C8E034}" type="presParOf" srcId="{0594CCFF-F298-42F9-8503-507F25C73841}" destId="{618A5A0A-A14C-4A66-A5CB-737B5300997B}" srcOrd="1" destOrd="0" presId="urn:microsoft.com/office/officeart/2005/8/layout/vList3"/>
    <dgm:cxn modelId="{6EFF9951-103D-4FB5-9DB7-905D7AA63AE6}" type="presParOf" srcId="{1ABD8CDD-3F75-4AC2-AF8D-09B1FEEFA4FC}" destId="{32926412-A818-4158-8060-82F0250A4950}" srcOrd="3" destOrd="0" presId="urn:microsoft.com/office/officeart/2005/8/layout/vList3"/>
    <dgm:cxn modelId="{48DA3DBC-E3D3-4C4D-B820-3DECA87D978D}" type="presParOf" srcId="{1ABD8CDD-3F75-4AC2-AF8D-09B1FEEFA4FC}" destId="{2947F509-2649-47F1-9F75-FD17C31135B8}" srcOrd="4" destOrd="0" presId="urn:microsoft.com/office/officeart/2005/8/layout/vList3"/>
    <dgm:cxn modelId="{E5A41709-48C7-4467-A3EA-44FC55714ED4}" type="presParOf" srcId="{2947F509-2649-47F1-9F75-FD17C31135B8}" destId="{9627578A-9ADC-4CB8-AC5A-FC3FB8064136}" srcOrd="0" destOrd="0" presId="urn:microsoft.com/office/officeart/2005/8/layout/vList3"/>
    <dgm:cxn modelId="{DD76779B-4327-4B41-B82B-924A97FD7771}" type="presParOf" srcId="{2947F509-2649-47F1-9F75-FD17C31135B8}" destId="{D9F66C9C-319D-4E04-80B2-7CEE92A76225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E52F55-BB8A-40FF-B460-EC6DE0289152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A544DECD-2C75-4C46-BEA5-E65F2BE6A3A5}">
      <dgm:prSet phldrT="[Text]"/>
      <dgm:spPr>
        <a:noFill/>
        <a:ln>
          <a:solidFill>
            <a:schemeClr val="tx1"/>
          </a:solidFill>
        </a:ln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U.S. Territories </a:t>
          </a:r>
        </a:p>
      </dgm:t>
    </dgm:pt>
    <dgm:pt modelId="{3290B8B5-1A00-46EB-B6A0-9EE9BAE97C30}" type="parTrans" cxnId="{0EE2A810-35B2-4DE8-933E-BC4DDB3502D5}">
      <dgm:prSet/>
      <dgm:spPr/>
      <dgm:t>
        <a:bodyPr/>
        <a:lstStyle/>
        <a:p>
          <a:endParaRPr lang="en-GB"/>
        </a:p>
      </dgm:t>
    </dgm:pt>
    <dgm:pt modelId="{F00008DD-E599-485F-9C01-8123A5F75A4F}" type="sibTrans" cxnId="{0EE2A810-35B2-4DE8-933E-BC4DDB3502D5}">
      <dgm:prSet/>
      <dgm:spPr/>
      <dgm:t>
        <a:bodyPr/>
        <a:lstStyle/>
        <a:p>
          <a:endParaRPr lang="en-GB"/>
        </a:p>
      </dgm:t>
    </dgm:pt>
    <dgm:pt modelId="{1ABD8CDD-3F75-4AC2-AF8D-09B1FEEFA4FC}" type="pres">
      <dgm:prSet presAssocID="{04E52F55-BB8A-40FF-B460-EC6DE0289152}" presName="linearFlow" presStyleCnt="0">
        <dgm:presLayoutVars>
          <dgm:dir/>
          <dgm:resizeHandles val="exact"/>
        </dgm:presLayoutVars>
      </dgm:prSet>
      <dgm:spPr/>
    </dgm:pt>
    <dgm:pt modelId="{3F4FF792-6A62-425C-BE41-CF53995DDB0B}" type="pres">
      <dgm:prSet presAssocID="{A544DECD-2C75-4C46-BEA5-E65F2BE6A3A5}" presName="composite" presStyleCnt="0"/>
      <dgm:spPr/>
    </dgm:pt>
    <dgm:pt modelId="{35BEDFA3-0418-4B37-9655-2C5F84D01D72}" type="pres">
      <dgm:prSet presAssocID="{A544DECD-2C75-4C46-BEA5-E65F2BE6A3A5}" presName="imgShp" presStyleLbl="fgImgPlace1" presStyleIdx="0" presStyleCnt="1"/>
      <dgm:spPr>
        <a:solidFill>
          <a:schemeClr val="bg1">
            <a:lumMod val="75000"/>
          </a:schemeClr>
        </a:solidFill>
      </dgm:spPr>
    </dgm:pt>
    <dgm:pt modelId="{4C1B51AC-E95F-4503-A4B8-AF359BBE933E}" type="pres">
      <dgm:prSet presAssocID="{A544DECD-2C75-4C46-BEA5-E65F2BE6A3A5}" presName="txShp" presStyleLbl="node1" presStyleIdx="0" presStyleCnt="1" custLinFactNeighborX="1385">
        <dgm:presLayoutVars>
          <dgm:bulletEnabled val="1"/>
        </dgm:presLayoutVars>
      </dgm:prSet>
      <dgm:spPr/>
    </dgm:pt>
  </dgm:ptLst>
  <dgm:cxnLst>
    <dgm:cxn modelId="{0EE2A810-35B2-4DE8-933E-BC4DDB3502D5}" srcId="{04E52F55-BB8A-40FF-B460-EC6DE0289152}" destId="{A544DECD-2C75-4C46-BEA5-E65F2BE6A3A5}" srcOrd="0" destOrd="0" parTransId="{3290B8B5-1A00-46EB-B6A0-9EE9BAE97C30}" sibTransId="{F00008DD-E599-485F-9C01-8123A5F75A4F}"/>
    <dgm:cxn modelId="{8AE86712-0FD3-4A91-BC53-DC780D07B5A9}" type="presOf" srcId="{04E52F55-BB8A-40FF-B460-EC6DE0289152}" destId="{1ABD8CDD-3F75-4AC2-AF8D-09B1FEEFA4FC}" srcOrd="0" destOrd="0" presId="urn:microsoft.com/office/officeart/2005/8/layout/vList3"/>
    <dgm:cxn modelId="{AD83A122-ACF4-49B1-A7F1-445D8875EA06}" type="presOf" srcId="{A544DECD-2C75-4C46-BEA5-E65F2BE6A3A5}" destId="{4C1B51AC-E95F-4503-A4B8-AF359BBE933E}" srcOrd="0" destOrd="0" presId="urn:microsoft.com/office/officeart/2005/8/layout/vList3"/>
    <dgm:cxn modelId="{0EA88A47-BE17-45B7-8A75-4D38627B9C55}" type="presParOf" srcId="{1ABD8CDD-3F75-4AC2-AF8D-09B1FEEFA4FC}" destId="{3F4FF792-6A62-425C-BE41-CF53995DDB0B}" srcOrd="0" destOrd="0" presId="urn:microsoft.com/office/officeart/2005/8/layout/vList3"/>
    <dgm:cxn modelId="{3AC059BB-D11C-4A03-8917-2A10A967D34A}" type="presParOf" srcId="{3F4FF792-6A62-425C-BE41-CF53995DDB0B}" destId="{35BEDFA3-0418-4B37-9655-2C5F84D01D72}" srcOrd="0" destOrd="0" presId="urn:microsoft.com/office/officeart/2005/8/layout/vList3"/>
    <dgm:cxn modelId="{AD9301AA-EDB8-432A-9077-86CC32B7584E}" type="presParOf" srcId="{3F4FF792-6A62-425C-BE41-CF53995DDB0B}" destId="{4C1B51AC-E95F-4503-A4B8-AF359BBE933E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B51AC-E95F-4503-A4B8-AF359BBE933E}">
      <dsp:nvSpPr>
        <dsp:cNvPr id="0" name=""/>
        <dsp:cNvSpPr/>
      </dsp:nvSpPr>
      <dsp:spPr>
        <a:xfrm rot="10800000">
          <a:off x="2488833" y="466"/>
          <a:ext cx="8798311" cy="1090868"/>
        </a:xfrm>
        <a:prstGeom prst="homePlate">
          <a:avLst/>
        </a:prstGeom>
        <a:noFill/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1043" tIns="182880" rIns="341376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solidFill>
                <a:schemeClr val="tx1"/>
              </a:solidFill>
            </a:rPr>
            <a:t>Confederate States</a:t>
          </a:r>
        </a:p>
      </dsp:txBody>
      <dsp:txXfrm rot="10800000">
        <a:off x="2761550" y="466"/>
        <a:ext cx="8525594" cy="1090868"/>
      </dsp:txXfrm>
    </dsp:sp>
    <dsp:sp modelId="{35BEDFA3-0418-4B37-9655-2C5F84D01D72}">
      <dsp:nvSpPr>
        <dsp:cNvPr id="0" name=""/>
        <dsp:cNvSpPr/>
      </dsp:nvSpPr>
      <dsp:spPr>
        <a:xfrm>
          <a:off x="1943398" y="466"/>
          <a:ext cx="1090868" cy="1090868"/>
        </a:xfrm>
        <a:prstGeom prst="ellipse">
          <a:avLst/>
        </a:prstGeom>
        <a:solidFill>
          <a:srgbClr val="CC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8A5A0A-A14C-4A66-A5CB-737B5300997B}">
      <dsp:nvSpPr>
        <dsp:cNvPr id="0" name=""/>
        <dsp:cNvSpPr/>
      </dsp:nvSpPr>
      <dsp:spPr>
        <a:xfrm rot="10800000">
          <a:off x="2488833" y="1364051"/>
          <a:ext cx="8798311" cy="1090868"/>
        </a:xfrm>
        <a:prstGeom prst="homePlate">
          <a:avLst/>
        </a:prstGeom>
        <a:noFill/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1043" tIns="182880" rIns="341376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solidFill>
                <a:schemeClr val="tx1"/>
              </a:solidFill>
            </a:rPr>
            <a:t>Slavery permitted Union States</a:t>
          </a:r>
        </a:p>
      </dsp:txBody>
      <dsp:txXfrm rot="10800000">
        <a:off x="2761550" y="1364051"/>
        <a:ext cx="8525594" cy="1090868"/>
      </dsp:txXfrm>
    </dsp:sp>
    <dsp:sp modelId="{B07CE9F3-73F6-4E6A-85D8-A47F1F58C812}">
      <dsp:nvSpPr>
        <dsp:cNvPr id="0" name=""/>
        <dsp:cNvSpPr/>
      </dsp:nvSpPr>
      <dsp:spPr>
        <a:xfrm>
          <a:off x="1943398" y="1364051"/>
          <a:ext cx="1090868" cy="1090868"/>
        </a:xfrm>
        <a:prstGeom prst="ellipse">
          <a:avLst/>
        </a:prstGeom>
        <a:solidFill>
          <a:schemeClr val="accent1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F66C9C-319D-4E04-80B2-7CEE92A76225}">
      <dsp:nvSpPr>
        <dsp:cNvPr id="0" name=""/>
        <dsp:cNvSpPr/>
      </dsp:nvSpPr>
      <dsp:spPr>
        <a:xfrm rot="10800000">
          <a:off x="2756697" y="2728103"/>
          <a:ext cx="8563044" cy="1090868"/>
        </a:xfrm>
        <a:prstGeom prst="homePlate">
          <a:avLst/>
        </a:prstGeom>
        <a:noFill/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1043" tIns="182880" rIns="341376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>
              <a:solidFill>
                <a:schemeClr val="tx1"/>
              </a:solidFill>
            </a:rPr>
            <a:t>Union States</a:t>
          </a:r>
        </a:p>
      </dsp:txBody>
      <dsp:txXfrm rot="10800000">
        <a:off x="3029414" y="2728103"/>
        <a:ext cx="8290327" cy="1090868"/>
      </dsp:txXfrm>
    </dsp:sp>
    <dsp:sp modelId="{9627578A-9ADC-4CB8-AC5A-FC3FB8064136}">
      <dsp:nvSpPr>
        <dsp:cNvPr id="0" name=""/>
        <dsp:cNvSpPr/>
      </dsp:nvSpPr>
      <dsp:spPr>
        <a:xfrm>
          <a:off x="2002215" y="2727637"/>
          <a:ext cx="1090868" cy="1090868"/>
        </a:xfrm>
        <a:prstGeom prst="ellipse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B51AC-E95F-4503-A4B8-AF359BBE933E}">
      <dsp:nvSpPr>
        <dsp:cNvPr id="0" name=""/>
        <dsp:cNvSpPr/>
      </dsp:nvSpPr>
      <dsp:spPr>
        <a:xfrm rot="10800000">
          <a:off x="2554078" y="0"/>
          <a:ext cx="8575351" cy="1101413"/>
        </a:xfrm>
        <a:prstGeom prst="homePlate">
          <a:avLst/>
        </a:prstGeom>
        <a:noFill/>
        <a:ln w="12700" cap="flat" cmpd="sng" algn="ctr">
          <a:solidFill>
            <a:schemeClr val="tx1"/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5693" tIns="194310" rIns="362712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>
              <a:solidFill>
                <a:schemeClr val="tx1"/>
              </a:solidFill>
            </a:rPr>
            <a:t>U.S. Territories </a:t>
          </a:r>
        </a:p>
      </dsp:txBody>
      <dsp:txXfrm rot="10800000">
        <a:off x="2829431" y="0"/>
        <a:ext cx="8299998" cy="1101413"/>
      </dsp:txXfrm>
    </dsp:sp>
    <dsp:sp modelId="{35BEDFA3-0418-4B37-9655-2C5F84D01D72}">
      <dsp:nvSpPr>
        <dsp:cNvPr id="0" name=""/>
        <dsp:cNvSpPr/>
      </dsp:nvSpPr>
      <dsp:spPr>
        <a:xfrm>
          <a:off x="1884603" y="0"/>
          <a:ext cx="1101413" cy="1101413"/>
        </a:xfrm>
        <a:prstGeom prst="ellipse">
          <a:avLst/>
        </a:prstGeom>
        <a:solidFill>
          <a:schemeClr val="bg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0.18589</cdr:x>
      <cdr:y>0.40045</cdr:y>
    </cdr:from>
    <cdr:to>
      <cdr:x>0.44273</cdr:x>
      <cdr:y>0.54257</cdr:y>
    </cdr:to>
    <cdr:sp macro="" textlink="">
      <cdr:nvSpPr>
        <cdr:cNvPr id="4" name="TextBox 3">
          <a:extLst xmlns:a="http://schemas.openxmlformats.org/drawingml/2006/main">
            <a:ext uri="{FF2B5EF4-FFF2-40B4-BE49-F238E27FC236}">
              <a16:creationId xmlns:a16="http://schemas.microsoft.com/office/drawing/2014/main" id="{C1F5E657-C862-4286-A000-F655A8C09AC7}"/>
            </a:ext>
          </a:extLst>
        </cdr:cNvPr>
        <cdr:cNvSpPr txBox="1"/>
      </cdr:nvSpPr>
      <cdr:spPr>
        <a:xfrm xmlns:a="http://schemas.openxmlformats.org/drawingml/2006/main">
          <a:off x="1646032" y="3012458"/>
          <a:ext cx="2274277" cy="106910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4800" dirty="0"/>
            <a:t>260,000</a:t>
          </a:r>
        </a:p>
      </cdr:txBody>
    </cdr:sp>
  </cdr:relSizeAnchor>
  <cdr:relSizeAnchor xmlns:cdr="http://schemas.openxmlformats.org/drawingml/2006/chartDrawing">
    <cdr:from>
      <cdr:x>0.25262</cdr:x>
      <cdr:y>0.21047</cdr:y>
    </cdr:from>
    <cdr:to>
      <cdr:x>0.53203</cdr:x>
      <cdr:y>0.40547</cdr:y>
    </cdr:to>
    <cdr:sp macro="" textlink="">
      <cdr:nvSpPr>
        <cdr:cNvPr id="5" name="TextBox 4">
          <a:extLst xmlns:a="http://schemas.openxmlformats.org/drawingml/2006/main">
            <a:ext uri="{FF2B5EF4-FFF2-40B4-BE49-F238E27FC236}">
              <a16:creationId xmlns:a16="http://schemas.microsoft.com/office/drawing/2014/main" id="{9EA36C51-56B6-4250-B0E9-DE9D891AFD02}"/>
            </a:ext>
          </a:extLst>
        </cdr:cNvPr>
        <cdr:cNvSpPr txBox="1"/>
      </cdr:nvSpPr>
      <cdr:spPr>
        <a:xfrm xmlns:a="http://schemas.openxmlformats.org/drawingml/2006/main">
          <a:off x="2236906" y="1493095"/>
          <a:ext cx="2474209" cy="1383323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6600" dirty="0"/>
            <a:t>42%</a:t>
          </a:r>
          <a:endParaRPr lang="en-GB" sz="2400" dirty="0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4" y="4954766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5" y="15901498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48" indent="0" algn="ctr">
              <a:buNone/>
              <a:defRPr sz="4677"/>
            </a:lvl2pPr>
            <a:lvl3pPr marL="2138295" indent="0" algn="ctr">
              <a:buNone/>
              <a:defRPr sz="4209"/>
            </a:lvl3pPr>
            <a:lvl4pPr marL="3207444" indent="0" algn="ctr">
              <a:buNone/>
              <a:defRPr sz="3742"/>
            </a:lvl4pPr>
            <a:lvl5pPr marL="4276591" indent="0" algn="ctr">
              <a:buNone/>
              <a:defRPr sz="3742"/>
            </a:lvl5pPr>
            <a:lvl6pPr marL="5345739" indent="0" algn="ctr">
              <a:buNone/>
              <a:defRPr sz="3742"/>
            </a:lvl6pPr>
            <a:lvl7pPr marL="6414887" indent="0" algn="ctr">
              <a:buNone/>
              <a:defRPr sz="3742"/>
            </a:lvl7pPr>
            <a:lvl8pPr marL="7484034" indent="0" algn="ctr">
              <a:buNone/>
              <a:defRPr sz="3742"/>
            </a:lvl8pPr>
            <a:lvl9pPr marL="8553183" indent="0" algn="ctr">
              <a:buNone/>
              <a:defRPr sz="3742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303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131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90" y="7547789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90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48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295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4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59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73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8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034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18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6301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6" y="8059375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2" y="8059375"/>
            <a:ext cx="9088041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73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10" y="1611882"/>
            <a:ext cx="18443377" cy="58518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48" indent="0">
              <a:buNone/>
              <a:defRPr sz="4677" b="1"/>
            </a:lvl2pPr>
            <a:lvl3pPr marL="2138295" indent="0">
              <a:buNone/>
              <a:defRPr sz="4209" b="1"/>
            </a:lvl3pPr>
            <a:lvl4pPr marL="3207444" indent="0">
              <a:buNone/>
              <a:defRPr sz="3742" b="1"/>
            </a:lvl4pPr>
            <a:lvl5pPr marL="4276591" indent="0">
              <a:buNone/>
              <a:defRPr sz="3742" b="1"/>
            </a:lvl5pPr>
            <a:lvl6pPr marL="5345739" indent="0">
              <a:buNone/>
              <a:defRPr sz="3742" b="1"/>
            </a:lvl6pPr>
            <a:lvl7pPr marL="6414887" indent="0">
              <a:buNone/>
              <a:defRPr sz="3742" b="1"/>
            </a:lvl7pPr>
            <a:lvl8pPr marL="7484034" indent="0">
              <a:buNone/>
              <a:defRPr sz="3742" b="1"/>
            </a:lvl8pPr>
            <a:lvl9pPr marL="8553183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48" indent="0">
              <a:buNone/>
              <a:defRPr sz="4677" b="1"/>
            </a:lvl2pPr>
            <a:lvl3pPr marL="2138295" indent="0">
              <a:buNone/>
              <a:defRPr sz="4209" b="1"/>
            </a:lvl3pPr>
            <a:lvl4pPr marL="3207444" indent="0">
              <a:buNone/>
              <a:defRPr sz="3742" b="1"/>
            </a:lvl4pPr>
            <a:lvl5pPr marL="4276591" indent="0">
              <a:buNone/>
              <a:defRPr sz="3742" b="1"/>
            </a:lvl5pPr>
            <a:lvl6pPr marL="5345739" indent="0">
              <a:buNone/>
              <a:defRPr sz="3742" b="1"/>
            </a:lvl6pPr>
            <a:lvl7pPr marL="6414887" indent="0">
              <a:buNone/>
              <a:defRPr sz="3742" b="1"/>
            </a:lvl7pPr>
            <a:lvl8pPr marL="7484034" indent="0">
              <a:buNone/>
              <a:defRPr sz="3742" b="1"/>
            </a:lvl8pPr>
            <a:lvl9pPr marL="8553183" indent="0">
              <a:buNone/>
              <a:defRPr sz="3742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037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341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4645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9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5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48" indent="0">
              <a:buNone/>
              <a:defRPr sz="3274"/>
            </a:lvl2pPr>
            <a:lvl3pPr marL="2138295" indent="0">
              <a:buNone/>
              <a:defRPr sz="2806"/>
            </a:lvl3pPr>
            <a:lvl4pPr marL="3207444" indent="0">
              <a:buNone/>
              <a:defRPr sz="2339"/>
            </a:lvl4pPr>
            <a:lvl5pPr marL="4276591" indent="0">
              <a:buNone/>
              <a:defRPr sz="2339"/>
            </a:lvl5pPr>
            <a:lvl6pPr marL="5345739" indent="0">
              <a:buNone/>
              <a:defRPr sz="2339"/>
            </a:lvl6pPr>
            <a:lvl7pPr marL="6414887" indent="0">
              <a:buNone/>
              <a:defRPr sz="2339"/>
            </a:lvl7pPr>
            <a:lvl8pPr marL="7484034" indent="0">
              <a:buNone/>
              <a:defRPr sz="2339"/>
            </a:lvl8pPr>
            <a:lvl9pPr marL="8553183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280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9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48" indent="0">
              <a:buNone/>
              <a:defRPr sz="6548"/>
            </a:lvl2pPr>
            <a:lvl3pPr marL="2138295" indent="0">
              <a:buNone/>
              <a:defRPr sz="5612"/>
            </a:lvl3pPr>
            <a:lvl4pPr marL="3207444" indent="0">
              <a:buNone/>
              <a:defRPr sz="4677"/>
            </a:lvl4pPr>
            <a:lvl5pPr marL="4276591" indent="0">
              <a:buNone/>
              <a:defRPr sz="4677"/>
            </a:lvl5pPr>
            <a:lvl6pPr marL="5345739" indent="0">
              <a:buNone/>
              <a:defRPr sz="4677"/>
            </a:lvl6pPr>
            <a:lvl7pPr marL="6414887" indent="0">
              <a:buNone/>
              <a:defRPr sz="4677"/>
            </a:lvl7pPr>
            <a:lvl8pPr marL="7484034" indent="0">
              <a:buNone/>
              <a:defRPr sz="4677"/>
            </a:lvl8pPr>
            <a:lvl9pPr marL="8553183" indent="0">
              <a:buNone/>
              <a:defRPr sz="4677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5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48" indent="0">
              <a:buNone/>
              <a:defRPr sz="3274"/>
            </a:lvl2pPr>
            <a:lvl3pPr marL="2138295" indent="0">
              <a:buNone/>
              <a:defRPr sz="2806"/>
            </a:lvl3pPr>
            <a:lvl4pPr marL="3207444" indent="0">
              <a:buNone/>
              <a:defRPr sz="2339"/>
            </a:lvl4pPr>
            <a:lvl5pPr marL="4276591" indent="0">
              <a:buNone/>
              <a:defRPr sz="2339"/>
            </a:lvl5pPr>
            <a:lvl6pPr marL="5345739" indent="0">
              <a:buNone/>
              <a:defRPr sz="2339"/>
            </a:lvl6pPr>
            <a:lvl7pPr marL="6414887" indent="0">
              <a:buNone/>
              <a:defRPr sz="2339"/>
            </a:lvl7pPr>
            <a:lvl8pPr marL="7484034" indent="0">
              <a:buNone/>
              <a:defRPr sz="2339"/>
            </a:lvl8pPr>
            <a:lvl9pPr marL="8553183" indent="0">
              <a:buNone/>
              <a:defRPr sz="233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01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645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7" y="1611875"/>
            <a:ext cx="13565237" cy="256568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3348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6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6" y="8059375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ED478F-46EF-41A0-9D98-71211782065E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8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6F4256-64F6-4948-92DB-FBFF34A4BA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853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138295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74" indent="-534574" algn="l" defTabSz="2138295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21" indent="-534574" algn="l" defTabSz="2138295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870" indent="-534574" algn="l" defTabSz="2138295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18" indent="-534574" algn="l" defTabSz="2138295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165" indent="-534574" algn="l" defTabSz="2138295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13" indent="-534574" algn="l" defTabSz="2138295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461" indent="-534574" algn="l" defTabSz="2138295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609" indent="-534574" algn="l" defTabSz="2138295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757" indent="-534574" algn="l" defTabSz="2138295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48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295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44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591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739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887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034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183" algn="l" defTabSz="2138295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chart" Target="../charts/chart1.xml"/><Relationship Id="rId18" Type="http://schemas.openxmlformats.org/officeDocument/2006/relationships/image" Target="../media/image5.jp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1.png"/><Relationship Id="rId1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6" Type="http://schemas.openxmlformats.org/officeDocument/2006/relationships/image" Target="../media/image3.jpg"/><Relationship Id="rId20" Type="http://schemas.openxmlformats.org/officeDocument/2006/relationships/image" Target="../media/image7.svg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image" Target="../media/image2.png"/><Relationship Id="rId10" Type="http://schemas.openxmlformats.org/officeDocument/2006/relationships/diagramColors" Target="../diagrams/colors2.xml"/><Relationship Id="rId19" Type="http://schemas.openxmlformats.org/officeDocument/2006/relationships/image" Target="../media/image6.png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chart" Target="../charts/char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8386C71D-EC44-4B36-9FE9-950AED20FC41}"/>
              </a:ext>
            </a:extLst>
          </p:cNvPr>
          <p:cNvSpPr/>
          <p:nvPr/>
        </p:nvSpPr>
        <p:spPr>
          <a:xfrm>
            <a:off x="5070238" y="21701728"/>
            <a:ext cx="4534996" cy="6587715"/>
          </a:xfrm>
          <a:prstGeom prst="rect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5BEFA71-81F9-4756-A3A7-FC02862D32D9}"/>
              </a:ext>
            </a:extLst>
          </p:cNvPr>
          <p:cNvSpPr/>
          <p:nvPr/>
        </p:nvSpPr>
        <p:spPr>
          <a:xfrm>
            <a:off x="119120" y="21701728"/>
            <a:ext cx="4534996" cy="6587715"/>
          </a:xfrm>
          <a:prstGeom prst="rect">
            <a:avLst/>
          </a:prstGeom>
          <a:solidFill>
            <a:srgbClr val="CC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68B5E8-B155-4CD8-AF79-48292FE998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2954" y="3573722"/>
            <a:ext cx="16037719" cy="2728854"/>
          </a:xfrm>
        </p:spPr>
        <p:txBody>
          <a:bodyPr>
            <a:normAutofit/>
          </a:bodyPr>
          <a:lstStyle/>
          <a:p>
            <a:r>
              <a:rPr lang="en-GB" sz="4400" dirty="0"/>
              <a:t>The American Civil War was fought between southern U.S. (seceded to form the Confederacy) and the northern U.S. (Union loyalists). The Civil War remains America’s most bloody conflict.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16E67FAD-F243-4AFD-818F-6237DD721A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0917327"/>
              </p:ext>
            </p:extLst>
          </p:nvPr>
        </p:nvGraphicFramePr>
        <p:xfrm>
          <a:off x="9111294" y="6650407"/>
          <a:ext cx="13230543" cy="38189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F17F0285-A6A4-4F6C-AF79-807E52BC26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8311195"/>
              </p:ext>
            </p:extLst>
          </p:nvPr>
        </p:nvGraphicFramePr>
        <p:xfrm>
          <a:off x="9278932" y="10817207"/>
          <a:ext cx="12895265" cy="11014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E9A4C4F4-0131-4B55-AF18-07B9C15D8A3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798" y="5817054"/>
            <a:ext cx="10690652" cy="6706714"/>
          </a:xfrm>
          <a:prstGeom prst="rect">
            <a:avLst/>
          </a:prstGeom>
        </p:spPr>
      </p:pic>
      <p:graphicFrame>
        <p:nvGraphicFramePr>
          <p:cNvPr id="16" name="Chart 15">
            <a:extLst>
              <a:ext uri="{FF2B5EF4-FFF2-40B4-BE49-F238E27FC236}">
                <a16:creationId xmlns:a16="http://schemas.microsoft.com/office/drawing/2014/main" id="{4CDAC3D1-A2E3-4FD3-8671-DD4BCC0F88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51319949"/>
              </p:ext>
            </p:extLst>
          </p:nvPr>
        </p:nvGraphicFramePr>
        <p:xfrm>
          <a:off x="546798" y="13281292"/>
          <a:ext cx="11706162" cy="72012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3"/>
          </a:graphicData>
        </a:graphic>
      </p:graphicFrame>
      <p:graphicFrame>
        <p:nvGraphicFramePr>
          <p:cNvPr id="19" name="Chart 18">
            <a:extLst>
              <a:ext uri="{FF2B5EF4-FFF2-40B4-BE49-F238E27FC236}">
                <a16:creationId xmlns:a16="http://schemas.microsoft.com/office/drawing/2014/main" id="{CAE90361-4604-4A4F-ABC4-52AC9C304DE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7251726"/>
              </p:ext>
            </p:extLst>
          </p:nvPr>
        </p:nvGraphicFramePr>
        <p:xfrm>
          <a:off x="12762450" y="12523768"/>
          <a:ext cx="8854904" cy="752269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4"/>
          </a:graphicData>
        </a:graphic>
      </p:graphicFrame>
      <p:sp>
        <p:nvSpPr>
          <p:cNvPr id="20" name="TextBox 1">
            <a:extLst>
              <a:ext uri="{FF2B5EF4-FFF2-40B4-BE49-F238E27FC236}">
                <a16:creationId xmlns:a16="http://schemas.microsoft.com/office/drawing/2014/main" id="{0B4C42D4-EC95-4C0B-BC2A-41838169251D}"/>
              </a:ext>
            </a:extLst>
          </p:cNvPr>
          <p:cNvSpPr txBox="1"/>
          <p:nvPr/>
        </p:nvSpPr>
        <p:spPr>
          <a:xfrm>
            <a:off x="17473566" y="15566688"/>
            <a:ext cx="2274277" cy="1008184"/>
          </a:xfrm>
          <a:prstGeom prst="rect">
            <a:avLst/>
          </a:prstGeom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dirty="0"/>
              <a:t>360,220</a:t>
            </a:r>
          </a:p>
        </p:txBody>
      </p:sp>
      <p:sp>
        <p:nvSpPr>
          <p:cNvPr id="21" name="TextBox 1">
            <a:extLst>
              <a:ext uri="{FF2B5EF4-FFF2-40B4-BE49-F238E27FC236}">
                <a16:creationId xmlns:a16="http://schemas.microsoft.com/office/drawing/2014/main" id="{CE2515B8-94DA-4919-8BF5-73C5FADB73F8}"/>
              </a:ext>
            </a:extLst>
          </p:cNvPr>
          <p:cNvSpPr txBox="1"/>
          <p:nvPr/>
        </p:nvSpPr>
        <p:spPr>
          <a:xfrm>
            <a:off x="17473567" y="14016864"/>
            <a:ext cx="2474209" cy="1383323"/>
          </a:xfrm>
          <a:prstGeom prst="rect">
            <a:avLst/>
          </a:prstGeom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en-GB" sz="6600" dirty="0"/>
              <a:t>58%</a:t>
            </a:r>
            <a:endParaRPr lang="en-GB" sz="2400" dirty="0"/>
          </a:p>
        </p:txBody>
      </p:sp>
      <p:sp>
        <p:nvSpPr>
          <p:cNvPr id="23" name="Ribbon: Tilted Down 22">
            <a:extLst>
              <a:ext uri="{FF2B5EF4-FFF2-40B4-BE49-F238E27FC236}">
                <a16:creationId xmlns:a16="http://schemas.microsoft.com/office/drawing/2014/main" id="{4FE2E27C-753F-4C6C-9C83-D3B34D79EF56}"/>
              </a:ext>
            </a:extLst>
          </p:cNvPr>
          <p:cNvSpPr/>
          <p:nvPr/>
        </p:nvSpPr>
        <p:spPr>
          <a:xfrm>
            <a:off x="13385444" y="17180021"/>
            <a:ext cx="7608917" cy="1863765"/>
          </a:xfrm>
          <a:prstGeom prst="ribbon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063A5AE-35B0-4257-8BE3-803BBF769EB9}"/>
              </a:ext>
            </a:extLst>
          </p:cNvPr>
          <p:cNvSpPr txBox="1"/>
          <p:nvPr/>
        </p:nvSpPr>
        <p:spPr>
          <a:xfrm>
            <a:off x="15286892" y="17631510"/>
            <a:ext cx="3798277" cy="14455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Total </a:t>
            </a:r>
          </a:p>
          <a:p>
            <a:pPr algn="ctr"/>
            <a:r>
              <a:rPr lang="en-GB" sz="4400" dirty="0"/>
              <a:t>Casualties </a:t>
            </a:r>
          </a:p>
        </p:txBody>
      </p:sp>
      <p:pic>
        <p:nvPicPr>
          <p:cNvPr id="26" name="Picture 25" descr="A close up of a logo&#10;&#10;Description automatically generated">
            <a:extLst>
              <a:ext uri="{FF2B5EF4-FFF2-40B4-BE49-F238E27FC236}">
                <a16:creationId xmlns:a16="http://schemas.microsoft.com/office/drawing/2014/main" id="{1F9CB32E-2CF3-4667-9F48-7BF077C23800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057" y="463683"/>
            <a:ext cx="4055819" cy="2135642"/>
          </a:xfrm>
          <a:prstGeom prst="rect">
            <a:avLst/>
          </a:prstGeom>
        </p:spPr>
      </p:pic>
      <p:pic>
        <p:nvPicPr>
          <p:cNvPr id="28" name="Picture 27" descr="A sign in front of a flag&#10;&#10;Description automatically generated">
            <a:extLst>
              <a:ext uri="{FF2B5EF4-FFF2-40B4-BE49-F238E27FC236}">
                <a16:creationId xmlns:a16="http://schemas.microsoft.com/office/drawing/2014/main" id="{751F8D4F-BE4B-4747-8068-79641630A1A2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82759" y="463685"/>
            <a:ext cx="4055819" cy="2135642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79F8F8F5-C931-484D-B59A-B24E7979E871}"/>
              </a:ext>
            </a:extLst>
          </p:cNvPr>
          <p:cNvSpPr/>
          <p:nvPr/>
        </p:nvSpPr>
        <p:spPr>
          <a:xfrm>
            <a:off x="1601279" y="20522633"/>
            <a:ext cx="648107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Key Figures - Generals</a:t>
            </a:r>
          </a:p>
        </p:txBody>
      </p:sp>
      <p:pic>
        <p:nvPicPr>
          <p:cNvPr id="36" name="Picture 35" descr="A person wearing a uniform&#10;&#10;Description automatically generated">
            <a:extLst>
              <a:ext uri="{FF2B5EF4-FFF2-40B4-BE49-F238E27FC236}">
                <a16:creationId xmlns:a16="http://schemas.microsoft.com/office/drawing/2014/main" id="{0DBC8489-BCFE-49FD-8AE9-4C45B71EB089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242" y="21997607"/>
            <a:ext cx="3766817" cy="5574406"/>
          </a:xfrm>
          <a:prstGeom prst="rect">
            <a:avLst/>
          </a:prstGeom>
        </p:spPr>
      </p:pic>
      <p:pic>
        <p:nvPicPr>
          <p:cNvPr id="38" name="Picture 37" descr="A person wearing a uniform&#10;&#10;Description automatically generated">
            <a:extLst>
              <a:ext uri="{FF2B5EF4-FFF2-40B4-BE49-F238E27FC236}">
                <a16:creationId xmlns:a16="http://schemas.microsoft.com/office/drawing/2014/main" id="{261B62B6-92CC-48F4-8520-3F7CA7010A4C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4327" y="21997607"/>
            <a:ext cx="3766817" cy="5577254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7742023D-D956-4436-9C88-C71C7830DE02}"/>
              </a:ext>
            </a:extLst>
          </p:cNvPr>
          <p:cNvSpPr txBox="1"/>
          <p:nvPr/>
        </p:nvSpPr>
        <p:spPr>
          <a:xfrm>
            <a:off x="192478" y="27572013"/>
            <a:ext cx="41829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Robert E. Lee </a:t>
            </a:r>
          </a:p>
          <a:p>
            <a:pPr algn="ctr"/>
            <a:endParaRPr lang="en-GB" sz="3600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669ED9E-33FA-48F3-91E6-92838AB08E1A}"/>
              </a:ext>
            </a:extLst>
          </p:cNvPr>
          <p:cNvSpPr txBox="1"/>
          <p:nvPr/>
        </p:nvSpPr>
        <p:spPr>
          <a:xfrm>
            <a:off x="5246265" y="27572013"/>
            <a:ext cx="418293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Ulysses S. Grant</a:t>
            </a:r>
          </a:p>
          <a:p>
            <a:pPr algn="ctr"/>
            <a:endParaRPr lang="en-GB" sz="3600" dirty="0"/>
          </a:p>
        </p:txBody>
      </p:sp>
      <p:pic>
        <p:nvPicPr>
          <p:cNvPr id="52" name="Graphic 51" descr="Gravestone">
            <a:extLst>
              <a:ext uri="{FF2B5EF4-FFF2-40B4-BE49-F238E27FC236}">
                <a16:creationId xmlns:a16="http://schemas.microsoft.com/office/drawing/2014/main" id="{DEFDCE16-6FBE-4A42-A836-D1DB81E61E2B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8853335" y="22982221"/>
            <a:ext cx="4592640" cy="4592640"/>
          </a:xfrm>
          <a:prstGeom prst="rect">
            <a:avLst/>
          </a:prstGeom>
        </p:spPr>
      </p:pic>
      <p:pic>
        <p:nvPicPr>
          <p:cNvPr id="53" name="Graphic 52" descr="Gravestone">
            <a:extLst>
              <a:ext uri="{FF2B5EF4-FFF2-40B4-BE49-F238E27FC236}">
                <a16:creationId xmlns:a16="http://schemas.microsoft.com/office/drawing/2014/main" id="{CEC6A5BD-B5ED-4DF7-BE42-CF6A0F89BE79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1789216" y="22974414"/>
            <a:ext cx="4592640" cy="4592640"/>
          </a:xfrm>
          <a:prstGeom prst="rect">
            <a:avLst/>
          </a:prstGeom>
        </p:spPr>
      </p:pic>
      <p:pic>
        <p:nvPicPr>
          <p:cNvPr id="54" name="Graphic 53" descr="Gravestone">
            <a:extLst>
              <a:ext uri="{FF2B5EF4-FFF2-40B4-BE49-F238E27FC236}">
                <a16:creationId xmlns:a16="http://schemas.microsoft.com/office/drawing/2014/main" id="{F845CD16-FC6D-4F81-AA21-C4461E0C6CE8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4707419" y="22974414"/>
            <a:ext cx="4592640" cy="4592640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79F6D00F-E60F-43D3-9DF1-C3ECBB60BB6E}"/>
              </a:ext>
            </a:extLst>
          </p:cNvPr>
          <p:cNvSpPr/>
          <p:nvPr/>
        </p:nvSpPr>
        <p:spPr>
          <a:xfrm>
            <a:off x="10470304" y="21445963"/>
            <a:ext cx="1004807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Comparison of American Soldier’s </a:t>
            </a:r>
          </a:p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Death’s in Wartime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A0795CD-5FD9-43EE-A9C9-AF9BCE1E91B8}"/>
              </a:ext>
            </a:extLst>
          </p:cNvPr>
          <p:cNvSpPr txBox="1"/>
          <p:nvPr/>
        </p:nvSpPr>
        <p:spPr>
          <a:xfrm>
            <a:off x="9792605" y="27320696"/>
            <a:ext cx="2691154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Civil War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C885C849-300E-47FA-82B1-D029B538530F}"/>
              </a:ext>
            </a:extLst>
          </p:cNvPr>
          <p:cNvSpPr txBox="1"/>
          <p:nvPr/>
        </p:nvSpPr>
        <p:spPr>
          <a:xfrm>
            <a:off x="15645438" y="27320694"/>
            <a:ext cx="2691154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Vietnam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124515FB-FA03-434A-BE21-F0D884BFB189}"/>
              </a:ext>
            </a:extLst>
          </p:cNvPr>
          <p:cNvSpPr txBox="1"/>
          <p:nvPr/>
        </p:nvSpPr>
        <p:spPr>
          <a:xfrm>
            <a:off x="12762450" y="27320695"/>
            <a:ext cx="2691154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WW2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A899F385-478D-4BE2-BA1C-603D61CE3E52}"/>
              </a:ext>
            </a:extLst>
          </p:cNvPr>
          <p:cNvSpPr txBox="1"/>
          <p:nvPr/>
        </p:nvSpPr>
        <p:spPr>
          <a:xfrm>
            <a:off x="10021356" y="25236845"/>
            <a:ext cx="2195243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620,000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3A8FE94B-FD38-4A72-B33D-6392CB8F28F2}"/>
              </a:ext>
            </a:extLst>
          </p:cNvPr>
          <p:cNvSpPr txBox="1"/>
          <p:nvPr/>
        </p:nvSpPr>
        <p:spPr>
          <a:xfrm>
            <a:off x="15864602" y="25227541"/>
            <a:ext cx="2195243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58,220</a:t>
            </a: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3DF17A8-F1C5-45EF-A7AD-9C43616042FB}"/>
              </a:ext>
            </a:extLst>
          </p:cNvPr>
          <p:cNvSpPr txBox="1"/>
          <p:nvPr/>
        </p:nvSpPr>
        <p:spPr>
          <a:xfrm>
            <a:off x="13018592" y="25230011"/>
            <a:ext cx="2195243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416,800</a:t>
            </a:r>
          </a:p>
        </p:txBody>
      </p:sp>
      <p:pic>
        <p:nvPicPr>
          <p:cNvPr id="63" name="Graphic 62" descr="Gravestone">
            <a:extLst>
              <a:ext uri="{FF2B5EF4-FFF2-40B4-BE49-F238E27FC236}">
                <a16:creationId xmlns:a16="http://schemas.microsoft.com/office/drawing/2014/main" id="{28A97B29-924A-4AA2-A79B-F6EB7BD1B81F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7581557" y="22982221"/>
            <a:ext cx="4592640" cy="4592640"/>
          </a:xfrm>
          <a:prstGeom prst="rect">
            <a:avLst/>
          </a:prstGeom>
        </p:spPr>
      </p:pic>
      <p:sp>
        <p:nvSpPr>
          <p:cNvPr id="64" name="TextBox 63">
            <a:extLst>
              <a:ext uri="{FF2B5EF4-FFF2-40B4-BE49-F238E27FC236}">
                <a16:creationId xmlns:a16="http://schemas.microsoft.com/office/drawing/2014/main" id="{CE3A972C-D782-484F-9388-2F430C7BF102}"/>
              </a:ext>
            </a:extLst>
          </p:cNvPr>
          <p:cNvSpPr txBox="1"/>
          <p:nvPr/>
        </p:nvSpPr>
        <p:spPr>
          <a:xfrm>
            <a:off x="18528426" y="27320693"/>
            <a:ext cx="2855199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Revolution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54BC871A-309F-4D37-BFF5-1DE8533D028B}"/>
              </a:ext>
            </a:extLst>
          </p:cNvPr>
          <p:cNvSpPr txBox="1"/>
          <p:nvPr/>
        </p:nvSpPr>
        <p:spPr>
          <a:xfrm>
            <a:off x="18780255" y="25227540"/>
            <a:ext cx="2195243" cy="83099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dirty="0">
                <a:solidFill>
                  <a:schemeClr val="bg1"/>
                </a:solidFill>
              </a:rPr>
              <a:t>6,800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CB454FCE-D886-4E57-8FB1-22F3888FAC84}"/>
              </a:ext>
            </a:extLst>
          </p:cNvPr>
          <p:cNvSpPr/>
          <p:nvPr/>
        </p:nvSpPr>
        <p:spPr>
          <a:xfrm>
            <a:off x="4857031" y="298945"/>
            <a:ext cx="11825728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72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Casualties of the American Civil War</a:t>
            </a:r>
          </a:p>
          <a:p>
            <a:pPr algn="ctr"/>
            <a:r>
              <a:rPr lang="en-US" sz="72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1861-1865</a:t>
            </a:r>
          </a:p>
        </p:txBody>
      </p:sp>
    </p:spTree>
    <p:extLst>
      <p:ext uri="{BB962C8B-B14F-4D97-AF65-F5344CB8AC3E}">
        <p14:creationId xmlns:p14="http://schemas.microsoft.com/office/powerpoint/2010/main" val="37741158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103</Words>
  <Application>Microsoft Office PowerPoint</Application>
  <PresentationFormat>Custom</PresentationFormat>
  <Paragraphs>27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American Civil War</dc:title>
  <dc:creator>Chris Griffiths</dc:creator>
  <cp:lastModifiedBy>Chris Griffiths</cp:lastModifiedBy>
  <cp:revision>31</cp:revision>
  <dcterms:created xsi:type="dcterms:W3CDTF">2020-03-12T09:46:41Z</dcterms:created>
  <dcterms:modified xsi:type="dcterms:W3CDTF">2020-03-12T15:19:21Z</dcterms:modified>
</cp:coreProperties>
</file>