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7" r:id="rId1"/>
  </p:sldMasterIdLst>
  <p:sldIdLst>
    <p:sldId id="273" r:id="rId2"/>
    <p:sldId id="257" r:id="rId3"/>
    <p:sldId id="272" r:id="rId4"/>
    <p:sldId id="269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452" autoAdjust="0"/>
    <p:restoredTop sz="94660"/>
  </p:normalViewPr>
  <p:slideViewPr>
    <p:cSldViewPr snapToGrid="0" snapToObjects="1">
      <p:cViewPr>
        <p:scale>
          <a:sx n="58" d="100"/>
          <a:sy n="58" d="100"/>
        </p:scale>
        <p:origin x="48" y="6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F303EF-E9CD-4A37-96FF-75544B76AF4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E0748D5-613C-4672-A588-20FC4734FE57}">
      <dgm:prSet/>
      <dgm:spPr/>
      <dgm:t>
        <a:bodyPr/>
        <a:lstStyle/>
        <a:p>
          <a:r>
            <a:rPr lang="en-US" b="1"/>
            <a:t>Barrier identified in the case study:</a:t>
          </a:r>
          <a:endParaRPr lang="en-US"/>
        </a:p>
      </dgm:t>
    </dgm:pt>
    <dgm:pt modelId="{86DBB6C6-1843-4960-84BB-0C9C4FECA8E5}" type="parTrans" cxnId="{6D66950A-2249-48E3-AF1F-B9B3A605044B}">
      <dgm:prSet/>
      <dgm:spPr/>
      <dgm:t>
        <a:bodyPr/>
        <a:lstStyle/>
        <a:p>
          <a:endParaRPr lang="en-US"/>
        </a:p>
      </dgm:t>
    </dgm:pt>
    <dgm:pt modelId="{5F8E10E5-D280-4C1A-9D3B-19AD633A4264}" type="sibTrans" cxnId="{6D66950A-2249-48E3-AF1F-B9B3A605044B}">
      <dgm:prSet/>
      <dgm:spPr/>
      <dgm:t>
        <a:bodyPr/>
        <a:lstStyle/>
        <a:p>
          <a:endParaRPr lang="en-US"/>
        </a:p>
      </dgm:t>
    </dgm:pt>
    <dgm:pt modelId="{A13113E1-D05B-4D2A-AE38-0D91AFA7B1D5}">
      <dgm:prSet/>
      <dgm:spPr/>
      <dgm:t>
        <a:bodyPr/>
        <a:lstStyle/>
        <a:p>
          <a:r>
            <a:rPr lang="en-US" b="0"/>
            <a:t>Many workers mainly speak their own language, with only a few English words.</a:t>
          </a:r>
          <a:endParaRPr lang="en-US"/>
        </a:p>
      </dgm:t>
    </dgm:pt>
    <dgm:pt modelId="{3186E65D-0E1F-4462-9DA3-643F77C86B73}" type="parTrans" cxnId="{51179F9D-89FF-4E0A-A3F1-6386A0C6E9D5}">
      <dgm:prSet/>
      <dgm:spPr/>
      <dgm:t>
        <a:bodyPr/>
        <a:lstStyle/>
        <a:p>
          <a:endParaRPr lang="en-US"/>
        </a:p>
      </dgm:t>
    </dgm:pt>
    <dgm:pt modelId="{195B804F-60CE-4CC1-B19C-C92ABCF8576D}" type="sibTrans" cxnId="{51179F9D-89FF-4E0A-A3F1-6386A0C6E9D5}">
      <dgm:prSet/>
      <dgm:spPr/>
      <dgm:t>
        <a:bodyPr/>
        <a:lstStyle/>
        <a:p>
          <a:endParaRPr lang="en-US"/>
        </a:p>
      </dgm:t>
    </dgm:pt>
    <dgm:pt modelId="{77A422E6-8F77-4F32-BF86-C02C79C54ABA}">
      <dgm:prSet/>
      <dgm:spPr/>
      <dgm:t>
        <a:bodyPr/>
        <a:lstStyle/>
        <a:p>
          <a:r>
            <a:rPr lang="en-US" b="1"/>
            <a:t>Relevant theory:</a:t>
          </a:r>
          <a:endParaRPr lang="en-US"/>
        </a:p>
      </dgm:t>
    </dgm:pt>
    <dgm:pt modelId="{BE97704F-21BE-46D5-AE70-F638FC83EC42}" type="parTrans" cxnId="{A7707008-1F53-45B5-87BD-50B4BCFF293D}">
      <dgm:prSet/>
      <dgm:spPr/>
      <dgm:t>
        <a:bodyPr/>
        <a:lstStyle/>
        <a:p>
          <a:endParaRPr lang="en-US"/>
        </a:p>
      </dgm:t>
    </dgm:pt>
    <dgm:pt modelId="{A60BBFCC-AFD3-499B-9F0B-3892BFF51470}" type="sibTrans" cxnId="{A7707008-1F53-45B5-87BD-50B4BCFF293D}">
      <dgm:prSet/>
      <dgm:spPr/>
      <dgm:t>
        <a:bodyPr/>
        <a:lstStyle/>
        <a:p>
          <a:endParaRPr lang="en-US"/>
        </a:p>
      </dgm:t>
    </dgm:pt>
    <dgm:pt modelId="{2108BEBC-C9A3-4663-8604-D4771DA0DC4F}">
      <dgm:prSet/>
      <dgm:spPr/>
      <dgm:t>
        <a:bodyPr/>
        <a:lstStyle/>
        <a:p>
          <a:r>
            <a:rPr lang="en-US" b="0"/>
            <a:t>Shannon and Weaver – semantic noise; Berlo SMCR – different sender and receiver understanding.</a:t>
          </a:r>
          <a:endParaRPr lang="en-US"/>
        </a:p>
      </dgm:t>
    </dgm:pt>
    <dgm:pt modelId="{D8CA00DD-4FF0-4BA7-9B93-671A6CD41F81}" type="parTrans" cxnId="{2FB1FD0C-4D88-486F-A43C-26F616FC784E}">
      <dgm:prSet/>
      <dgm:spPr/>
      <dgm:t>
        <a:bodyPr/>
        <a:lstStyle/>
        <a:p>
          <a:endParaRPr lang="en-US"/>
        </a:p>
      </dgm:t>
    </dgm:pt>
    <dgm:pt modelId="{C1C848B6-1DEB-4BCD-9C22-955B172C51A1}" type="sibTrans" cxnId="{2FB1FD0C-4D88-486F-A43C-26F616FC784E}">
      <dgm:prSet/>
      <dgm:spPr/>
      <dgm:t>
        <a:bodyPr/>
        <a:lstStyle/>
        <a:p>
          <a:endParaRPr lang="en-US"/>
        </a:p>
      </dgm:t>
    </dgm:pt>
    <dgm:pt modelId="{32F5E974-67D8-4982-BF0D-5DBE13A2E95C}">
      <dgm:prSet/>
      <dgm:spPr/>
      <dgm:t>
        <a:bodyPr/>
        <a:lstStyle/>
        <a:p>
          <a:r>
            <a:rPr lang="en-US" b="1"/>
            <a:t>Impact on Flight Foods:</a:t>
          </a:r>
          <a:endParaRPr lang="en-US"/>
        </a:p>
      </dgm:t>
    </dgm:pt>
    <dgm:pt modelId="{A77A95FB-ABA8-43CD-A36D-DCB661E4D991}" type="parTrans" cxnId="{B879F311-1AD9-461B-A480-EA4C81D2B8BC}">
      <dgm:prSet/>
      <dgm:spPr/>
      <dgm:t>
        <a:bodyPr/>
        <a:lstStyle/>
        <a:p>
          <a:endParaRPr lang="en-US"/>
        </a:p>
      </dgm:t>
    </dgm:pt>
    <dgm:pt modelId="{0DE2FD96-C1AF-4A4F-BB9C-DF8F58316592}" type="sibTrans" cxnId="{B879F311-1AD9-461B-A480-EA4C81D2B8BC}">
      <dgm:prSet/>
      <dgm:spPr/>
      <dgm:t>
        <a:bodyPr/>
        <a:lstStyle/>
        <a:p>
          <a:endParaRPr lang="en-US"/>
        </a:p>
      </dgm:t>
    </dgm:pt>
    <dgm:pt modelId="{09D01DBC-0777-433F-8837-5F291422E05F}">
      <dgm:prSet/>
      <dgm:spPr/>
      <dgm:t>
        <a:bodyPr/>
        <a:lstStyle/>
        <a:p>
          <a:r>
            <a:rPr lang="en-US" b="0"/>
            <a:t>Workers misunderstand spoken instructions, signs and expectations.</a:t>
          </a:r>
          <a:endParaRPr lang="en-US"/>
        </a:p>
      </dgm:t>
    </dgm:pt>
    <dgm:pt modelId="{A6D97FB3-2C64-45EB-85D6-758741A944DA}" type="parTrans" cxnId="{1CD29A85-93FA-477E-87C0-7336D6DE8C0C}">
      <dgm:prSet/>
      <dgm:spPr/>
      <dgm:t>
        <a:bodyPr/>
        <a:lstStyle/>
        <a:p>
          <a:endParaRPr lang="en-US"/>
        </a:p>
      </dgm:t>
    </dgm:pt>
    <dgm:pt modelId="{5EC048B9-E66E-4CE0-A4BF-303499FF679C}" type="sibTrans" cxnId="{1CD29A85-93FA-477E-87C0-7336D6DE8C0C}">
      <dgm:prSet/>
      <dgm:spPr/>
      <dgm:t>
        <a:bodyPr/>
        <a:lstStyle/>
        <a:p>
          <a:endParaRPr lang="en-US"/>
        </a:p>
      </dgm:t>
    </dgm:pt>
    <dgm:pt modelId="{E66394F5-AE7D-4A5B-BCF9-A697CF029EFF}">
      <dgm:prSet/>
      <dgm:spPr/>
      <dgm:t>
        <a:bodyPr/>
        <a:lstStyle/>
        <a:p>
          <a:r>
            <a:rPr lang="en-US" b="1"/>
            <a:t>How to reduce it:</a:t>
          </a:r>
          <a:endParaRPr lang="en-US"/>
        </a:p>
      </dgm:t>
    </dgm:pt>
    <dgm:pt modelId="{B1D63EE7-593A-41E4-BA2E-4A0E0263641B}" type="parTrans" cxnId="{424B1614-FBB0-494D-AC0A-BE4FCEC2B04C}">
      <dgm:prSet/>
      <dgm:spPr/>
      <dgm:t>
        <a:bodyPr/>
        <a:lstStyle/>
        <a:p>
          <a:endParaRPr lang="en-US"/>
        </a:p>
      </dgm:t>
    </dgm:pt>
    <dgm:pt modelId="{32398D95-BC21-473B-B233-140D947CD0AD}" type="sibTrans" cxnId="{424B1614-FBB0-494D-AC0A-BE4FCEC2B04C}">
      <dgm:prSet/>
      <dgm:spPr/>
      <dgm:t>
        <a:bodyPr/>
        <a:lstStyle/>
        <a:p>
          <a:endParaRPr lang="en-US"/>
        </a:p>
      </dgm:t>
    </dgm:pt>
    <dgm:pt modelId="{D4B656A2-20CE-4B3B-BD80-9DCA854A8F14}">
      <dgm:prSet/>
      <dgm:spPr/>
      <dgm:t>
        <a:bodyPr/>
        <a:lstStyle/>
        <a:p>
          <a:r>
            <a:rPr lang="en-US" b="0"/>
            <a:t>Use simple English, translated materials, demonstrations, symbols and visual training posters.</a:t>
          </a:r>
          <a:endParaRPr lang="en-US"/>
        </a:p>
      </dgm:t>
    </dgm:pt>
    <dgm:pt modelId="{C6F8A600-2497-423C-8DB6-C3D471B7EA96}" type="parTrans" cxnId="{B72097D3-B3DD-47DD-8747-6C9500AF49CD}">
      <dgm:prSet/>
      <dgm:spPr/>
      <dgm:t>
        <a:bodyPr/>
        <a:lstStyle/>
        <a:p>
          <a:endParaRPr lang="en-US"/>
        </a:p>
      </dgm:t>
    </dgm:pt>
    <dgm:pt modelId="{F8A83265-E09E-4925-89A6-760B3C0EB4A5}" type="sibTrans" cxnId="{B72097D3-B3DD-47DD-8747-6C9500AF49CD}">
      <dgm:prSet/>
      <dgm:spPr/>
      <dgm:t>
        <a:bodyPr/>
        <a:lstStyle/>
        <a:p>
          <a:endParaRPr lang="en-US"/>
        </a:p>
      </dgm:t>
    </dgm:pt>
    <dgm:pt modelId="{28FB89CD-3A0C-475C-BDB0-410B87316CA6}" type="pres">
      <dgm:prSet presAssocID="{13F303EF-E9CD-4A37-96FF-75544B76AF47}" presName="Name0" presStyleCnt="0">
        <dgm:presLayoutVars>
          <dgm:dir/>
          <dgm:animLvl val="lvl"/>
          <dgm:resizeHandles val="exact"/>
        </dgm:presLayoutVars>
      </dgm:prSet>
      <dgm:spPr/>
    </dgm:pt>
    <dgm:pt modelId="{75FBBBBF-8D76-44D7-86E8-48DEA605D60D}" type="pres">
      <dgm:prSet presAssocID="{7E0748D5-613C-4672-A588-20FC4734FE57}" presName="linNode" presStyleCnt="0"/>
      <dgm:spPr/>
    </dgm:pt>
    <dgm:pt modelId="{DB5C6B60-0FE2-400A-85E2-C5F749090804}" type="pres">
      <dgm:prSet presAssocID="{7E0748D5-613C-4672-A588-20FC4734FE57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D892B902-F0C8-46D1-9947-797A6464B48B}" type="pres">
      <dgm:prSet presAssocID="{7E0748D5-613C-4672-A588-20FC4734FE57}" presName="descendantText" presStyleLbl="alignAccFollowNode1" presStyleIdx="0" presStyleCnt="4">
        <dgm:presLayoutVars>
          <dgm:bulletEnabled val="1"/>
        </dgm:presLayoutVars>
      </dgm:prSet>
      <dgm:spPr/>
    </dgm:pt>
    <dgm:pt modelId="{35B10639-3F9F-4F96-BBD4-2831E9E14094}" type="pres">
      <dgm:prSet presAssocID="{5F8E10E5-D280-4C1A-9D3B-19AD633A4264}" presName="sp" presStyleCnt="0"/>
      <dgm:spPr/>
    </dgm:pt>
    <dgm:pt modelId="{2CD6733D-B4BA-49C1-83F3-681AA121D4F4}" type="pres">
      <dgm:prSet presAssocID="{77A422E6-8F77-4F32-BF86-C02C79C54ABA}" presName="linNode" presStyleCnt="0"/>
      <dgm:spPr/>
    </dgm:pt>
    <dgm:pt modelId="{9D76AF53-C6A2-4B8E-B548-30421C60F37A}" type="pres">
      <dgm:prSet presAssocID="{77A422E6-8F77-4F32-BF86-C02C79C54ABA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BA064C7D-E18C-434E-B982-027210471E86}" type="pres">
      <dgm:prSet presAssocID="{77A422E6-8F77-4F32-BF86-C02C79C54ABA}" presName="descendantText" presStyleLbl="alignAccFollowNode1" presStyleIdx="1" presStyleCnt="4">
        <dgm:presLayoutVars>
          <dgm:bulletEnabled val="1"/>
        </dgm:presLayoutVars>
      </dgm:prSet>
      <dgm:spPr/>
    </dgm:pt>
    <dgm:pt modelId="{7C9C7394-2656-48DB-A996-E2C1E3EEFA6D}" type="pres">
      <dgm:prSet presAssocID="{A60BBFCC-AFD3-499B-9F0B-3892BFF51470}" presName="sp" presStyleCnt="0"/>
      <dgm:spPr/>
    </dgm:pt>
    <dgm:pt modelId="{BCCA29CB-113B-4E24-9E45-89F537E64002}" type="pres">
      <dgm:prSet presAssocID="{32F5E974-67D8-4982-BF0D-5DBE13A2E95C}" presName="linNode" presStyleCnt="0"/>
      <dgm:spPr/>
    </dgm:pt>
    <dgm:pt modelId="{1ED672F2-38B1-494B-93B4-955F87E908D1}" type="pres">
      <dgm:prSet presAssocID="{32F5E974-67D8-4982-BF0D-5DBE13A2E95C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F25886DC-721B-4504-A6CC-A28640570984}" type="pres">
      <dgm:prSet presAssocID="{32F5E974-67D8-4982-BF0D-5DBE13A2E95C}" presName="descendantText" presStyleLbl="alignAccFollowNode1" presStyleIdx="2" presStyleCnt="4">
        <dgm:presLayoutVars>
          <dgm:bulletEnabled val="1"/>
        </dgm:presLayoutVars>
      </dgm:prSet>
      <dgm:spPr/>
    </dgm:pt>
    <dgm:pt modelId="{481C6641-C7F4-4973-B8B0-05F5339B4568}" type="pres">
      <dgm:prSet presAssocID="{0DE2FD96-C1AF-4A4F-BB9C-DF8F58316592}" presName="sp" presStyleCnt="0"/>
      <dgm:spPr/>
    </dgm:pt>
    <dgm:pt modelId="{2A140CAD-358E-46F4-B6DC-D92A62171D9F}" type="pres">
      <dgm:prSet presAssocID="{E66394F5-AE7D-4A5B-BCF9-A697CF029EFF}" presName="linNode" presStyleCnt="0"/>
      <dgm:spPr/>
    </dgm:pt>
    <dgm:pt modelId="{EB7640B6-7469-4D32-95B2-894211B2013C}" type="pres">
      <dgm:prSet presAssocID="{E66394F5-AE7D-4A5B-BCF9-A697CF029EFF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0D998E8E-9B80-4540-B0A4-C4F81ECF7FE4}" type="pres">
      <dgm:prSet presAssocID="{E66394F5-AE7D-4A5B-BCF9-A697CF029EFF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A7707008-1F53-45B5-87BD-50B4BCFF293D}" srcId="{13F303EF-E9CD-4A37-96FF-75544B76AF47}" destId="{77A422E6-8F77-4F32-BF86-C02C79C54ABA}" srcOrd="1" destOrd="0" parTransId="{BE97704F-21BE-46D5-AE70-F638FC83EC42}" sibTransId="{A60BBFCC-AFD3-499B-9F0B-3892BFF51470}"/>
    <dgm:cxn modelId="{6D66950A-2249-48E3-AF1F-B9B3A605044B}" srcId="{13F303EF-E9CD-4A37-96FF-75544B76AF47}" destId="{7E0748D5-613C-4672-A588-20FC4734FE57}" srcOrd="0" destOrd="0" parTransId="{86DBB6C6-1843-4960-84BB-0C9C4FECA8E5}" sibTransId="{5F8E10E5-D280-4C1A-9D3B-19AD633A4264}"/>
    <dgm:cxn modelId="{2FB1FD0C-4D88-486F-A43C-26F616FC784E}" srcId="{77A422E6-8F77-4F32-BF86-C02C79C54ABA}" destId="{2108BEBC-C9A3-4663-8604-D4771DA0DC4F}" srcOrd="0" destOrd="0" parTransId="{D8CA00DD-4FF0-4BA7-9B93-671A6CD41F81}" sibTransId="{C1C848B6-1DEB-4BCD-9C22-955B172C51A1}"/>
    <dgm:cxn modelId="{B879F311-1AD9-461B-A480-EA4C81D2B8BC}" srcId="{13F303EF-E9CD-4A37-96FF-75544B76AF47}" destId="{32F5E974-67D8-4982-BF0D-5DBE13A2E95C}" srcOrd="2" destOrd="0" parTransId="{A77A95FB-ABA8-43CD-A36D-DCB661E4D991}" sibTransId="{0DE2FD96-C1AF-4A4F-BB9C-DF8F58316592}"/>
    <dgm:cxn modelId="{DEA71012-3CB2-4380-9A84-213E2BA0CE17}" type="presOf" srcId="{7E0748D5-613C-4672-A588-20FC4734FE57}" destId="{DB5C6B60-0FE2-400A-85E2-C5F749090804}" srcOrd="0" destOrd="0" presId="urn:microsoft.com/office/officeart/2005/8/layout/vList5"/>
    <dgm:cxn modelId="{424B1614-FBB0-494D-AC0A-BE4FCEC2B04C}" srcId="{13F303EF-E9CD-4A37-96FF-75544B76AF47}" destId="{E66394F5-AE7D-4A5B-BCF9-A697CF029EFF}" srcOrd="3" destOrd="0" parTransId="{B1D63EE7-593A-41E4-BA2E-4A0E0263641B}" sibTransId="{32398D95-BC21-473B-B233-140D947CD0AD}"/>
    <dgm:cxn modelId="{3BF87942-5EAA-4F2E-9BF3-A74AFCAE505F}" type="presOf" srcId="{2108BEBC-C9A3-4663-8604-D4771DA0DC4F}" destId="{BA064C7D-E18C-434E-B982-027210471E86}" srcOrd="0" destOrd="0" presId="urn:microsoft.com/office/officeart/2005/8/layout/vList5"/>
    <dgm:cxn modelId="{CB3F2568-C41E-4546-AB6C-1FC4A014B1A8}" type="presOf" srcId="{09D01DBC-0777-433F-8837-5F291422E05F}" destId="{F25886DC-721B-4504-A6CC-A28640570984}" srcOrd="0" destOrd="0" presId="urn:microsoft.com/office/officeart/2005/8/layout/vList5"/>
    <dgm:cxn modelId="{F8DF3D52-A4E3-413E-A98E-D524071746A3}" type="presOf" srcId="{77A422E6-8F77-4F32-BF86-C02C79C54ABA}" destId="{9D76AF53-C6A2-4B8E-B548-30421C60F37A}" srcOrd="0" destOrd="0" presId="urn:microsoft.com/office/officeart/2005/8/layout/vList5"/>
    <dgm:cxn modelId="{DCEB1A7A-9FC7-45EB-BD3E-F108DB84FF7D}" type="presOf" srcId="{E66394F5-AE7D-4A5B-BCF9-A697CF029EFF}" destId="{EB7640B6-7469-4D32-95B2-894211B2013C}" srcOrd="0" destOrd="0" presId="urn:microsoft.com/office/officeart/2005/8/layout/vList5"/>
    <dgm:cxn modelId="{1CD29A85-93FA-477E-87C0-7336D6DE8C0C}" srcId="{32F5E974-67D8-4982-BF0D-5DBE13A2E95C}" destId="{09D01DBC-0777-433F-8837-5F291422E05F}" srcOrd="0" destOrd="0" parTransId="{A6D97FB3-2C64-45EB-85D6-758741A944DA}" sibTransId="{5EC048B9-E66E-4CE0-A4BF-303499FF679C}"/>
    <dgm:cxn modelId="{1F63F88B-B0B9-4E61-82E6-6CDC3E9A8ED5}" type="presOf" srcId="{D4B656A2-20CE-4B3B-BD80-9DCA854A8F14}" destId="{0D998E8E-9B80-4540-B0A4-C4F81ECF7FE4}" srcOrd="0" destOrd="0" presId="urn:microsoft.com/office/officeart/2005/8/layout/vList5"/>
    <dgm:cxn modelId="{51179F9D-89FF-4E0A-A3F1-6386A0C6E9D5}" srcId="{7E0748D5-613C-4672-A588-20FC4734FE57}" destId="{A13113E1-D05B-4D2A-AE38-0D91AFA7B1D5}" srcOrd="0" destOrd="0" parTransId="{3186E65D-0E1F-4462-9DA3-643F77C86B73}" sibTransId="{195B804F-60CE-4CC1-B19C-C92ABCF8576D}"/>
    <dgm:cxn modelId="{27BDB5B5-6EE8-426F-8FD7-3FD00B2ABFFD}" type="presOf" srcId="{A13113E1-D05B-4D2A-AE38-0D91AFA7B1D5}" destId="{D892B902-F0C8-46D1-9947-797A6464B48B}" srcOrd="0" destOrd="0" presId="urn:microsoft.com/office/officeart/2005/8/layout/vList5"/>
    <dgm:cxn modelId="{6491C4BB-ECD4-431E-86E6-F35357E3FCF5}" type="presOf" srcId="{32F5E974-67D8-4982-BF0D-5DBE13A2E95C}" destId="{1ED672F2-38B1-494B-93B4-955F87E908D1}" srcOrd="0" destOrd="0" presId="urn:microsoft.com/office/officeart/2005/8/layout/vList5"/>
    <dgm:cxn modelId="{B72097D3-B3DD-47DD-8747-6C9500AF49CD}" srcId="{E66394F5-AE7D-4A5B-BCF9-A697CF029EFF}" destId="{D4B656A2-20CE-4B3B-BD80-9DCA854A8F14}" srcOrd="0" destOrd="0" parTransId="{C6F8A600-2497-423C-8DB6-C3D471B7EA96}" sibTransId="{F8A83265-E09E-4925-89A6-760B3C0EB4A5}"/>
    <dgm:cxn modelId="{7A0EBEE7-1901-4072-9CF4-1689E57759D6}" type="presOf" srcId="{13F303EF-E9CD-4A37-96FF-75544B76AF47}" destId="{28FB89CD-3A0C-475C-BDB0-410B87316CA6}" srcOrd="0" destOrd="0" presId="urn:microsoft.com/office/officeart/2005/8/layout/vList5"/>
    <dgm:cxn modelId="{8A75FB4F-A4FD-4400-9FBB-BA208CB35F32}" type="presParOf" srcId="{28FB89CD-3A0C-475C-BDB0-410B87316CA6}" destId="{75FBBBBF-8D76-44D7-86E8-48DEA605D60D}" srcOrd="0" destOrd="0" presId="urn:microsoft.com/office/officeart/2005/8/layout/vList5"/>
    <dgm:cxn modelId="{E80B20B0-6EC1-4794-9EDD-F49E89CE1E6D}" type="presParOf" srcId="{75FBBBBF-8D76-44D7-86E8-48DEA605D60D}" destId="{DB5C6B60-0FE2-400A-85E2-C5F749090804}" srcOrd="0" destOrd="0" presId="urn:microsoft.com/office/officeart/2005/8/layout/vList5"/>
    <dgm:cxn modelId="{4A6CB8F6-EE0C-4C05-9C38-FD39AC54CD69}" type="presParOf" srcId="{75FBBBBF-8D76-44D7-86E8-48DEA605D60D}" destId="{D892B902-F0C8-46D1-9947-797A6464B48B}" srcOrd="1" destOrd="0" presId="urn:microsoft.com/office/officeart/2005/8/layout/vList5"/>
    <dgm:cxn modelId="{AAEF5D5B-BC09-4919-9378-6BB5551A4B63}" type="presParOf" srcId="{28FB89CD-3A0C-475C-BDB0-410B87316CA6}" destId="{35B10639-3F9F-4F96-BBD4-2831E9E14094}" srcOrd="1" destOrd="0" presId="urn:microsoft.com/office/officeart/2005/8/layout/vList5"/>
    <dgm:cxn modelId="{A4F8F40C-C64F-4555-85B1-0DFB035AD635}" type="presParOf" srcId="{28FB89CD-3A0C-475C-BDB0-410B87316CA6}" destId="{2CD6733D-B4BA-49C1-83F3-681AA121D4F4}" srcOrd="2" destOrd="0" presId="urn:microsoft.com/office/officeart/2005/8/layout/vList5"/>
    <dgm:cxn modelId="{9D59961E-B075-4223-A7E8-002FD85FD174}" type="presParOf" srcId="{2CD6733D-B4BA-49C1-83F3-681AA121D4F4}" destId="{9D76AF53-C6A2-4B8E-B548-30421C60F37A}" srcOrd="0" destOrd="0" presId="urn:microsoft.com/office/officeart/2005/8/layout/vList5"/>
    <dgm:cxn modelId="{04720119-7BDA-4D67-AB9B-43EBAE89EAE7}" type="presParOf" srcId="{2CD6733D-B4BA-49C1-83F3-681AA121D4F4}" destId="{BA064C7D-E18C-434E-B982-027210471E86}" srcOrd="1" destOrd="0" presId="urn:microsoft.com/office/officeart/2005/8/layout/vList5"/>
    <dgm:cxn modelId="{B675870C-CF3C-4687-BCF2-C340BEF6837C}" type="presParOf" srcId="{28FB89CD-3A0C-475C-BDB0-410B87316CA6}" destId="{7C9C7394-2656-48DB-A996-E2C1E3EEFA6D}" srcOrd="3" destOrd="0" presId="urn:microsoft.com/office/officeart/2005/8/layout/vList5"/>
    <dgm:cxn modelId="{BFC5108B-D5B1-4622-893E-B2444B647537}" type="presParOf" srcId="{28FB89CD-3A0C-475C-BDB0-410B87316CA6}" destId="{BCCA29CB-113B-4E24-9E45-89F537E64002}" srcOrd="4" destOrd="0" presId="urn:microsoft.com/office/officeart/2005/8/layout/vList5"/>
    <dgm:cxn modelId="{2622CA9E-A97B-4CE9-8C97-928CF1280FF2}" type="presParOf" srcId="{BCCA29CB-113B-4E24-9E45-89F537E64002}" destId="{1ED672F2-38B1-494B-93B4-955F87E908D1}" srcOrd="0" destOrd="0" presId="urn:microsoft.com/office/officeart/2005/8/layout/vList5"/>
    <dgm:cxn modelId="{C7126AE2-F130-4820-9373-B14F0E4700E0}" type="presParOf" srcId="{BCCA29CB-113B-4E24-9E45-89F537E64002}" destId="{F25886DC-721B-4504-A6CC-A28640570984}" srcOrd="1" destOrd="0" presId="urn:microsoft.com/office/officeart/2005/8/layout/vList5"/>
    <dgm:cxn modelId="{65A5DAFB-92A1-451F-84A4-28374F0FD275}" type="presParOf" srcId="{28FB89CD-3A0C-475C-BDB0-410B87316CA6}" destId="{481C6641-C7F4-4973-B8B0-05F5339B4568}" srcOrd="5" destOrd="0" presId="urn:microsoft.com/office/officeart/2005/8/layout/vList5"/>
    <dgm:cxn modelId="{E9CFB8BF-D48A-47D7-9415-AB7F0DDAA036}" type="presParOf" srcId="{28FB89CD-3A0C-475C-BDB0-410B87316CA6}" destId="{2A140CAD-358E-46F4-B6DC-D92A62171D9F}" srcOrd="6" destOrd="0" presId="urn:microsoft.com/office/officeart/2005/8/layout/vList5"/>
    <dgm:cxn modelId="{0FFDE27B-8812-4CE2-8288-5E422728AF35}" type="presParOf" srcId="{2A140CAD-358E-46F4-B6DC-D92A62171D9F}" destId="{EB7640B6-7469-4D32-95B2-894211B2013C}" srcOrd="0" destOrd="0" presId="urn:microsoft.com/office/officeart/2005/8/layout/vList5"/>
    <dgm:cxn modelId="{90E4907D-1DBE-4D7B-AA87-AA6DA57D002F}" type="presParOf" srcId="{2A140CAD-358E-46F4-B6DC-D92A62171D9F}" destId="{0D998E8E-9B80-4540-B0A4-C4F81ECF7FE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E1C4C12-665B-4957-994B-482ED6564F8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1C547B4-8D46-4A20-8948-9D93BBBCC1D2}">
      <dgm:prSet/>
      <dgm:spPr/>
      <dgm:t>
        <a:bodyPr/>
        <a:lstStyle/>
        <a:p>
          <a:r>
            <a:rPr lang="en-US" b="1"/>
            <a:t>Barrier identified in the case study:</a:t>
          </a:r>
          <a:endParaRPr lang="en-US"/>
        </a:p>
      </dgm:t>
    </dgm:pt>
    <dgm:pt modelId="{09BCCA95-70C9-43C7-A221-CC6E5CBBA882}" type="parTrans" cxnId="{AC0F3893-999D-4E74-84C4-E63378E1DA9D}">
      <dgm:prSet/>
      <dgm:spPr/>
      <dgm:t>
        <a:bodyPr/>
        <a:lstStyle/>
        <a:p>
          <a:endParaRPr lang="en-US"/>
        </a:p>
      </dgm:t>
    </dgm:pt>
    <dgm:pt modelId="{04BB355A-FDBF-43DD-82CD-DD00EC35BF3A}" type="sibTrans" cxnId="{AC0F3893-999D-4E74-84C4-E63378E1DA9D}">
      <dgm:prSet/>
      <dgm:spPr/>
      <dgm:t>
        <a:bodyPr/>
        <a:lstStyle/>
        <a:p>
          <a:endParaRPr lang="en-US"/>
        </a:p>
      </dgm:t>
    </dgm:pt>
    <dgm:pt modelId="{68DFEBAA-ECD2-4F2A-9609-DBC277E50DC4}">
      <dgm:prSet/>
      <dgm:spPr/>
      <dgm:t>
        <a:bodyPr/>
        <a:lstStyle/>
        <a:p>
          <a:r>
            <a:rPr lang="en-US" b="0"/>
            <a:t>The workforce ranges from 16 to 60 years old, and Gary says the younger workers are the main problem.</a:t>
          </a:r>
          <a:endParaRPr lang="en-US"/>
        </a:p>
      </dgm:t>
    </dgm:pt>
    <dgm:pt modelId="{DEE5C144-F7E5-43F2-9E3F-5D893AE8A263}" type="parTrans" cxnId="{1E534993-F62B-46F7-8512-883044749BF3}">
      <dgm:prSet/>
      <dgm:spPr/>
      <dgm:t>
        <a:bodyPr/>
        <a:lstStyle/>
        <a:p>
          <a:endParaRPr lang="en-US"/>
        </a:p>
      </dgm:t>
    </dgm:pt>
    <dgm:pt modelId="{0DC78CB8-1E3D-4438-A992-005A9412FFB2}" type="sibTrans" cxnId="{1E534993-F62B-46F7-8512-883044749BF3}">
      <dgm:prSet/>
      <dgm:spPr/>
      <dgm:t>
        <a:bodyPr/>
        <a:lstStyle/>
        <a:p>
          <a:endParaRPr lang="en-US"/>
        </a:p>
      </dgm:t>
    </dgm:pt>
    <dgm:pt modelId="{2CFF391D-DA16-458E-8CF2-51E8B51784FC}">
      <dgm:prSet/>
      <dgm:spPr/>
      <dgm:t>
        <a:bodyPr/>
        <a:lstStyle/>
        <a:p>
          <a:r>
            <a:rPr lang="en-US" b="1"/>
            <a:t>Relevant theory:</a:t>
          </a:r>
          <a:endParaRPr lang="en-US"/>
        </a:p>
      </dgm:t>
    </dgm:pt>
    <dgm:pt modelId="{C0BA8EF8-6113-40D7-8C08-5D3438D700F4}" type="parTrans" cxnId="{5CC466CD-253D-4CF1-9B3E-99308420267C}">
      <dgm:prSet/>
      <dgm:spPr/>
      <dgm:t>
        <a:bodyPr/>
        <a:lstStyle/>
        <a:p>
          <a:endParaRPr lang="en-US"/>
        </a:p>
      </dgm:t>
    </dgm:pt>
    <dgm:pt modelId="{967DB3DD-C858-40B0-9368-F3BB3146E6FA}" type="sibTrans" cxnId="{5CC466CD-253D-4CF1-9B3E-99308420267C}">
      <dgm:prSet/>
      <dgm:spPr/>
      <dgm:t>
        <a:bodyPr/>
        <a:lstStyle/>
        <a:p>
          <a:endParaRPr lang="en-US"/>
        </a:p>
      </dgm:t>
    </dgm:pt>
    <dgm:pt modelId="{C6C10392-8DC7-461A-B986-1FAF3D1370A6}">
      <dgm:prSet/>
      <dgm:spPr/>
      <dgm:t>
        <a:bodyPr/>
        <a:lstStyle/>
        <a:p>
          <a:r>
            <a:rPr lang="en-US" b="0"/>
            <a:t>Schramm's model shows meaning depends on each person's field of experience.</a:t>
          </a:r>
          <a:endParaRPr lang="en-US"/>
        </a:p>
      </dgm:t>
    </dgm:pt>
    <dgm:pt modelId="{2431885D-2FBE-4EA5-ACA5-AEB186B1CC48}" type="parTrans" cxnId="{6419ECA4-90D3-49F6-A56E-A67D62E9CEB9}">
      <dgm:prSet/>
      <dgm:spPr/>
      <dgm:t>
        <a:bodyPr/>
        <a:lstStyle/>
        <a:p>
          <a:endParaRPr lang="en-US"/>
        </a:p>
      </dgm:t>
    </dgm:pt>
    <dgm:pt modelId="{C0B61D93-1506-4925-84FF-248575D1F10F}" type="sibTrans" cxnId="{6419ECA4-90D3-49F6-A56E-A67D62E9CEB9}">
      <dgm:prSet/>
      <dgm:spPr/>
      <dgm:t>
        <a:bodyPr/>
        <a:lstStyle/>
        <a:p>
          <a:endParaRPr lang="en-US"/>
        </a:p>
      </dgm:t>
    </dgm:pt>
    <dgm:pt modelId="{57DFD8CC-ADBD-43E3-A796-CF09139100C4}">
      <dgm:prSet/>
      <dgm:spPr/>
      <dgm:t>
        <a:bodyPr/>
        <a:lstStyle/>
        <a:p>
          <a:r>
            <a:rPr lang="en-US" b="1"/>
            <a:t>Impact on Flight Foods:</a:t>
          </a:r>
          <a:endParaRPr lang="en-US"/>
        </a:p>
      </dgm:t>
    </dgm:pt>
    <dgm:pt modelId="{17DAF6D9-8872-4BBC-80C0-EF5A5E3C8BB3}" type="parTrans" cxnId="{18C903DD-5CA0-4CEF-B08A-00A939EB9C73}">
      <dgm:prSet/>
      <dgm:spPr/>
      <dgm:t>
        <a:bodyPr/>
        <a:lstStyle/>
        <a:p>
          <a:endParaRPr lang="en-US"/>
        </a:p>
      </dgm:t>
    </dgm:pt>
    <dgm:pt modelId="{AD431437-E2B4-449C-BDD8-0351FDDBAAAF}" type="sibTrans" cxnId="{18C903DD-5CA0-4CEF-B08A-00A939EB9C73}">
      <dgm:prSet/>
      <dgm:spPr/>
      <dgm:t>
        <a:bodyPr/>
        <a:lstStyle/>
        <a:p>
          <a:endParaRPr lang="en-US"/>
        </a:p>
      </dgm:t>
    </dgm:pt>
    <dgm:pt modelId="{1E7E103C-EE82-49A0-9499-24FF2FD33123}">
      <dgm:prSet/>
      <dgm:spPr/>
      <dgm:t>
        <a:bodyPr/>
        <a:lstStyle/>
        <a:p>
          <a:r>
            <a:rPr lang="en-US" b="0"/>
            <a:t>Different age groups may interpret instructions differently or respond in different ways.</a:t>
          </a:r>
          <a:endParaRPr lang="en-US"/>
        </a:p>
      </dgm:t>
    </dgm:pt>
    <dgm:pt modelId="{341D8F68-4ECB-4A9B-9107-EE0C8E8CBDAA}" type="parTrans" cxnId="{F68296B7-E8FE-43CC-B2FA-27D53E09153C}">
      <dgm:prSet/>
      <dgm:spPr/>
      <dgm:t>
        <a:bodyPr/>
        <a:lstStyle/>
        <a:p>
          <a:endParaRPr lang="en-US"/>
        </a:p>
      </dgm:t>
    </dgm:pt>
    <dgm:pt modelId="{595624C0-E9E1-4852-9AFF-9B5CE48B0E25}" type="sibTrans" cxnId="{F68296B7-E8FE-43CC-B2FA-27D53E09153C}">
      <dgm:prSet/>
      <dgm:spPr/>
      <dgm:t>
        <a:bodyPr/>
        <a:lstStyle/>
        <a:p>
          <a:endParaRPr lang="en-US"/>
        </a:p>
      </dgm:t>
    </dgm:pt>
    <dgm:pt modelId="{E342734D-DCDD-4705-AD81-BE53A89DEB7E}">
      <dgm:prSet/>
      <dgm:spPr/>
      <dgm:t>
        <a:bodyPr/>
        <a:lstStyle/>
        <a:p>
          <a:r>
            <a:rPr lang="en-US" b="1"/>
            <a:t>How to reduce it:</a:t>
          </a:r>
          <a:endParaRPr lang="en-US"/>
        </a:p>
      </dgm:t>
    </dgm:pt>
    <dgm:pt modelId="{3DBA33A9-12A6-4E64-9773-BAA4D9123757}" type="parTrans" cxnId="{CDDE3279-7074-4EDB-A4E7-6F983D1D5C0A}">
      <dgm:prSet/>
      <dgm:spPr/>
      <dgm:t>
        <a:bodyPr/>
        <a:lstStyle/>
        <a:p>
          <a:endParaRPr lang="en-US"/>
        </a:p>
      </dgm:t>
    </dgm:pt>
    <dgm:pt modelId="{7D32B692-886F-4CB8-82A9-36E4FB5052C5}" type="sibTrans" cxnId="{CDDE3279-7074-4EDB-A4E7-6F983D1D5C0A}">
      <dgm:prSet/>
      <dgm:spPr/>
      <dgm:t>
        <a:bodyPr/>
        <a:lstStyle/>
        <a:p>
          <a:endParaRPr lang="en-US"/>
        </a:p>
      </dgm:t>
    </dgm:pt>
    <dgm:pt modelId="{248D779C-18C3-4697-A815-05603673BEB3}">
      <dgm:prSet/>
      <dgm:spPr/>
      <dgm:t>
        <a:bodyPr/>
        <a:lstStyle/>
        <a:p>
          <a:r>
            <a:rPr lang="en-US" b="0"/>
            <a:t>Use mentoring, clearer supervision and communication styles suited to different age groups.</a:t>
          </a:r>
          <a:endParaRPr lang="en-US"/>
        </a:p>
      </dgm:t>
    </dgm:pt>
    <dgm:pt modelId="{7F8F0331-753F-47F0-AA44-B4D797DB9E0B}" type="parTrans" cxnId="{C4D1B387-55F5-4DF9-BBF3-460367107E03}">
      <dgm:prSet/>
      <dgm:spPr/>
      <dgm:t>
        <a:bodyPr/>
        <a:lstStyle/>
        <a:p>
          <a:endParaRPr lang="en-US"/>
        </a:p>
      </dgm:t>
    </dgm:pt>
    <dgm:pt modelId="{BAEBDCE5-E266-4843-B860-FF81ADD25E6C}" type="sibTrans" cxnId="{C4D1B387-55F5-4DF9-BBF3-460367107E03}">
      <dgm:prSet/>
      <dgm:spPr/>
      <dgm:t>
        <a:bodyPr/>
        <a:lstStyle/>
        <a:p>
          <a:endParaRPr lang="en-US"/>
        </a:p>
      </dgm:t>
    </dgm:pt>
    <dgm:pt modelId="{5957BA26-1D8A-41DB-ABDC-CD2320D30590}" type="pres">
      <dgm:prSet presAssocID="{DE1C4C12-665B-4957-994B-482ED6564F8D}" presName="linear" presStyleCnt="0">
        <dgm:presLayoutVars>
          <dgm:animLvl val="lvl"/>
          <dgm:resizeHandles val="exact"/>
        </dgm:presLayoutVars>
      </dgm:prSet>
      <dgm:spPr/>
    </dgm:pt>
    <dgm:pt modelId="{31A4ED2B-97C5-4A49-BBE6-928106C7BAD3}" type="pres">
      <dgm:prSet presAssocID="{71C547B4-8D46-4A20-8948-9D93BBBCC1D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BC5A389-4530-4843-9C81-AF661ADF5F93}" type="pres">
      <dgm:prSet presAssocID="{71C547B4-8D46-4A20-8948-9D93BBBCC1D2}" presName="childText" presStyleLbl="revTx" presStyleIdx="0" presStyleCnt="4">
        <dgm:presLayoutVars>
          <dgm:bulletEnabled val="1"/>
        </dgm:presLayoutVars>
      </dgm:prSet>
      <dgm:spPr/>
    </dgm:pt>
    <dgm:pt modelId="{6D46FF1A-1E26-4068-9F27-28C316F5C50E}" type="pres">
      <dgm:prSet presAssocID="{2CFF391D-DA16-458E-8CF2-51E8B51784F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4C878E5-A012-4D61-8150-F6FE6576B692}" type="pres">
      <dgm:prSet presAssocID="{2CFF391D-DA16-458E-8CF2-51E8B51784FC}" presName="childText" presStyleLbl="revTx" presStyleIdx="1" presStyleCnt="4">
        <dgm:presLayoutVars>
          <dgm:bulletEnabled val="1"/>
        </dgm:presLayoutVars>
      </dgm:prSet>
      <dgm:spPr/>
    </dgm:pt>
    <dgm:pt modelId="{E0598104-24CF-40C5-946E-934519A8B1BB}" type="pres">
      <dgm:prSet presAssocID="{57DFD8CC-ADBD-43E3-A796-CF09139100C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ECD9750-B1E5-4723-8F79-FD76E59DBAE4}" type="pres">
      <dgm:prSet presAssocID="{57DFD8CC-ADBD-43E3-A796-CF09139100C4}" presName="childText" presStyleLbl="revTx" presStyleIdx="2" presStyleCnt="4">
        <dgm:presLayoutVars>
          <dgm:bulletEnabled val="1"/>
        </dgm:presLayoutVars>
      </dgm:prSet>
      <dgm:spPr/>
    </dgm:pt>
    <dgm:pt modelId="{B29DA6EF-4C7B-4C90-AFA6-E0F68FFB4C95}" type="pres">
      <dgm:prSet presAssocID="{E342734D-DCDD-4705-AD81-BE53A89DEB7E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E937B024-32C6-4BE8-ACB3-ECD244402024}" type="pres">
      <dgm:prSet presAssocID="{E342734D-DCDD-4705-AD81-BE53A89DEB7E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3328591F-445A-4EBA-B870-AC5B2441447A}" type="presOf" srcId="{71C547B4-8D46-4A20-8948-9D93BBBCC1D2}" destId="{31A4ED2B-97C5-4A49-BBE6-928106C7BAD3}" srcOrd="0" destOrd="0" presId="urn:microsoft.com/office/officeart/2005/8/layout/vList2"/>
    <dgm:cxn modelId="{AF37E039-C691-4579-A699-851967D3589C}" type="presOf" srcId="{57DFD8CC-ADBD-43E3-A796-CF09139100C4}" destId="{E0598104-24CF-40C5-946E-934519A8B1BB}" srcOrd="0" destOrd="0" presId="urn:microsoft.com/office/officeart/2005/8/layout/vList2"/>
    <dgm:cxn modelId="{B9F1A546-FC92-4A81-8A71-41EE4EB77395}" type="presOf" srcId="{2CFF391D-DA16-458E-8CF2-51E8B51784FC}" destId="{6D46FF1A-1E26-4068-9F27-28C316F5C50E}" srcOrd="0" destOrd="0" presId="urn:microsoft.com/office/officeart/2005/8/layout/vList2"/>
    <dgm:cxn modelId="{3EE8CA4C-77E1-4696-B04B-7C9E4B05E7BC}" type="presOf" srcId="{DE1C4C12-665B-4957-994B-482ED6564F8D}" destId="{5957BA26-1D8A-41DB-ABDC-CD2320D30590}" srcOrd="0" destOrd="0" presId="urn:microsoft.com/office/officeart/2005/8/layout/vList2"/>
    <dgm:cxn modelId="{A1A40A4F-ACC2-438D-86C5-616C5890E2DE}" type="presOf" srcId="{E342734D-DCDD-4705-AD81-BE53A89DEB7E}" destId="{B29DA6EF-4C7B-4C90-AFA6-E0F68FFB4C95}" srcOrd="0" destOrd="0" presId="urn:microsoft.com/office/officeart/2005/8/layout/vList2"/>
    <dgm:cxn modelId="{A938DD51-5EE7-49EA-A8B9-CAEDB97E500D}" type="presOf" srcId="{1E7E103C-EE82-49A0-9499-24FF2FD33123}" destId="{EECD9750-B1E5-4723-8F79-FD76E59DBAE4}" srcOrd="0" destOrd="0" presId="urn:microsoft.com/office/officeart/2005/8/layout/vList2"/>
    <dgm:cxn modelId="{CDDE3279-7074-4EDB-A4E7-6F983D1D5C0A}" srcId="{DE1C4C12-665B-4957-994B-482ED6564F8D}" destId="{E342734D-DCDD-4705-AD81-BE53A89DEB7E}" srcOrd="3" destOrd="0" parTransId="{3DBA33A9-12A6-4E64-9773-BAA4D9123757}" sibTransId="{7D32B692-886F-4CB8-82A9-36E4FB5052C5}"/>
    <dgm:cxn modelId="{C4D1B387-55F5-4DF9-BBF3-460367107E03}" srcId="{E342734D-DCDD-4705-AD81-BE53A89DEB7E}" destId="{248D779C-18C3-4697-A815-05603673BEB3}" srcOrd="0" destOrd="0" parTransId="{7F8F0331-753F-47F0-AA44-B4D797DB9E0B}" sibTransId="{BAEBDCE5-E266-4843-B860-FF81ADD25E6C}"/>
    <dgm:cxn modelId="{AC0F3893-999D-4E74-84C4-E63378E1DA9D}" srcId="{DE1C4C12-665B-4957-994B-482ED6564F8D}" destId="{71C547B4-8D46-4A20-8948-9D93BBBCC1D2}" srcOrd="0" destOrd="0" parTransId="{09BCCA95-70C9-43C7-A221-CC6E5CBBA882}" sibTransId="{04BB355A-FDBF-43DD-82CD-DD00EC35BF3A}"/>
    <dgm:cxn modelId="{1E534993-F62B-46F7-8512-883044749BF3}" srcId="{71C547B4-8D46-4A20-8948-9D93BBBCC1D2}" destId="{68DFEBAA-ECD2-4F2A-9609-DBC277E50DC4}" srcOrd="0" destOrd="0" parTransId="{DEE5C144-F7E5-43F2-9E3F-5D893AE8A263}" sibTransId="{0DC78CB8-1E3D-4438-A992-005A9412FFB2}"/>
    <dgm:cxn modelId="{6419ECA4-90D3-49F6-A56E-A67D62E9CEB9}" srcId="{2CFF391D-DA16-458E-8CF2-51E8B51784FC}" destId="{C6C10392-8DC7-461A-B986-1FAF3D1370A6}" srcOrd="0" destOrd="0" parTransId="{2431885D-2FBE-4EA5-ACA5-AEB186B1CC48}" sibTransId="{C0B61D93-1506-4925-84FF-248575D1F10F}"/>
    <dgm:cxn modelId="{F68296B7-E8FE-43CC-B2FA-27D53E09153C}" srcId="{57DFD8CC-ADBD-43E3-A796-CF09139100C4}" destId="{1E7E103C-EE82-49A0-9499-24FF2FD33123}" srcOrd="0" destOrd="0" parTransId="{341D8F68-4ECB-4A9B-9107-EE0C8E8CBDAA}" sibTransId="{595624C0-E9E1-4852-9AFF-9B5CE48B0E25}"/>
    <dgm:cxn modelId="{72E884BA-A0DE-4561-97BE-22A928DA52CF}" type="presOf" srcId="{C6C10392-8DC7-461A-B986-1FAF3D1370A6}" destId="{D4C878E5-A012-4D61-8150-F6FE6576B692}" srcOrd="0" destOrd="0" presId="urn:microsoft.com/office/officeart/2005/8/layout/vList2"/>
    <dgm:cxn modelId="{927975C4-9970-4810-A5B9-B198A76AD66B}" type="presOf" srcId="{68DFEBAA-ECD2-4F2A-9609-DBC277E50DC4}" destId="{1BC5A389-4530-4843-9C81-AF661ADF5F93}" srcOrd="0" destOrd="0" presId="urn:microsoft.com/office/officeart/2005/8/layout/vList2"/>
    <dgm:cxn modelId="{5CC466CD-253D-4CF1-9B3E-99308420267C}" srcId="{DE1C4C12-665B-4957-994B-482ED6564F8D}" destId="{2CFF391D-DA16-458E-8CF2-51E8B51784FC}" srcOrd="1" destOrd="0" parTransId="{C0BA8EF8-6113-40D7-8C08-5D3438D700F4}" sibTransId="{967DB3DD-C858-40B0-9368-F3BB3146E6FA}"/>
    <dgm:cxn modelId="{18C903DD-5CA0-4CEF-B08A-00A939EB9C73}" srcId="{DE1C4C12-665B-4957-994B-482ED6564F8D}" destId="{57DFD8CC-ADBD-43E3-A796-CF09139100C4}" srcOrd="2" destOrd="0" parTransId="{17DAF6D9-8872-4BBC-80C0-EF5A5E3C8BB3}" sibTransId="{AD431437-E2B4-449C-BDD8-0351FDDBAAAF}"/>
    <dgm:cxn modelId="{26B8FFDF-85F6-470B-BD3A-EFA7DAB11EA4}" type="presOf" srcId="{248D779C-18C3-4697-A815-05603673BEB3}" destId="{E937B024-32C6-4BE8-ACB3-ECD244402024}" srcOrd="0" destOrd="0" presId="urn:microsoft.com/office/officeart/2005/8/layout/vList2"/>
    <dgm:cxn modelId="{DA8BE6BD-A165-4A7A-807B-4EB53FC048A3}" type="presParOf" srcId="{5957BA26-1D8A-41DB-ABDC-CD2320D30590}" destId="{31A4ED2B-97C5-4A49-BBE6-928106C7BAD3}" srcOrd="0" destOrd="0" presId="urn:microsoft.com/office/officeart/2005/8/layout/vList2"/>
    <dgm:cxn modelId="{BDB63B01-973D-4F8A-8A68-10B78E0F8A8A}" type="presParOf" srcId="{5957BA26-1D8A-41DB-ABDC-CD2320D30590}" destId="{1BC5A389-4530-4843-9C81-AF661ADF5F93}" srcOrd="1" destOrd="0" presId="urn:microsoft.com/office/officeart/2005/8/layout/vList2"/>
    <dgm:cxn modelId="{BD9EC5BE-49A8-43F9-AF80-AA4E12066471}" type="presParOf" srcId="{5957BA26-1D8A-41DB-ABDC-CD2320D30590}" destId="{6D46FF1A-1E26-4068-9F27-28C316F5C50E}" srcOrd="2" destOrd="0" presId="urn:microsoft.com/office/officeart/2005/8/layout/vList2"/>
    <dgm:cxn modelId="{4947E826-424E-4B1E-BBED-738A39CDF378}" type="presParOf" srcId="{5957BA26-1D8A-41DB-ABDC-CD2320D30590}" destId="{D4C878E5-A012-4D61-8150-F6FE6576B692}" srcOrd="3" destOrd="0" presId="urn:microsoft.com/office/officeart/2005/8/layout/vList2"/>
    <dgm:cxn modelId="{C020E861-8355-4E46-BD37-007E31DE8DD1}" type="presParOf" srcId="{5957BA26-1D8A-41DB-ABDC-CD2320D30590}" destId="{E0598104-24CF-40C5-946E-934519A8B1BB}" srcOrd="4" destOrd="0" presId="urn:microsoft.com/office/officeart/2005/8/layout/vList2"/>
    <dgm:cxn modelId="{DC49F0E7-6D84-40E6-8D88-3C97F9A4F98A}" type="presParOf" srcId="{5957BA26-1D8A-41DB-ABDC-CD2320D30590}" destId="{EECD9750-B1E5-4723-8F79-FD76E59DBAE4}" srcOrd="5" destOrd="0" presId="urn:microsoft.com/office/officeart/2005/8/layout/vList2"/>
    <dgm:cxn modelId="{5E90A905-7600-4871-9FF1-4D3E44F62549}" type="presParOf" srcId="{5957BA26-1D8A-41DB-ABDC-CD2320D30590}" destId="{B29DA6EF-4C7B-4C90-AFA6-E0F68FFB4C95}" srcOrd="6" destOrd="0" presId="urn:microsoft.com/office/officeart/2005/8/layout/vList2"/>
    <dgm:cxn modelId="{3867481D-E0B2-4FD7-9BE6-906B31B47798}" type="presParOf" srcId="{5957BA26-1D8A-41DB-ABDC-CD2320D30590}" destId="{E937B024-32C6-4BE8-ACB3-ECD244402024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4DCE0FC-3991-4996-82E8-1946D41C1ACE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59A312-B2B7-4B37-9BC0-29AFFCE8DC5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/>
            <a:t>Berlo, D. K. (1960) The Process of Communication.</a:t>
          </a:r>
          <a:endParaRPr lang="en-US"/>
        </a:p>
      </dgm:t>
    </dgm:pt>
    <dgm:pt modelId="{FCBD1CB5-66DA-486D-B8EB-EF6E238F4A2C}" type="parTrans" cxnId="{809DAA14-69B4-4C8D-9349-3674E06944FF}">
      <dgm:prSet/>
      <dgm:spPr/>
      <dgm:t>
        <a:bodyPr/>
        <a:lstStyle/>
        <a:p>
          <a:endParaRPr lang="en-US"/>
        </a:p>
      </dgm:t>
    </dgm:pt>
    <dgm:pt modelId="{06C4C889-E56F-4663-A4F8-274FA508971E}" type="sibTrans" cxnId="{809DAA14-69B4-4C8D-9349-3674E06944F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DF5F445-33AB-43F6-8C31-762D61FA583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/>
            <a:t>Schramm, W. (1954) The Process and Effects of Mass Communication.</a:t>
          </a:r>
          <a:endParaRPr lang="en-US"/>
        </a:p>
      </dgm:t>
    </dgm:pt>
    <dgm:pt modelId="{474035E2-F188-43B3-B26A-55719AF55F93}" type="parTrans" cxnId="{2A52C98D-4D16-436A-A751-AD8851F8E8C9}">
      <dgm:prSet/>
      <dgm:spPr/>
      <dgm:t>
        <a:bodyPr/>
        <a:lstStyle/>
        <a:p>
          <a:endParaRPr lang="en-US"/>
        </a:p>
      </dgm:t>
    </dgm:pt>
    <dgm:pt modelId="{2102E826-A66F-4B9A-A9CB-2E776E71B29D}" type="sibTrans" cxnId="{2A52C98D-4D16-436A-A751-AD8851F8E8C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5A79F91-B7D1-4BF0-8730-F92E01712ED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/>
            <a:t>Shannon, C. E. and Weaver, W. (1949) The Mathematical Theory of Communication.</a:t>
          </a:r>
          <a:endParaRPr lang="en-US"/>
        </a:p>
      </dgm:t>
    </dgm:pt>
    <dgm:pt modelId="{3D714250-D949-45AA-9EE4-E4A6D344140B}" type="parTrans" cxnId="{5BD9E2FF-CCEF-46AF-A331-7C76CA7E0E51}">
      <dgm:prSet/>
      <dgm:spPr/>
      <dgm:t>
        <a:bodyPr/>
        <a:lstStyle/>
        <a:p>
          <a:endParaRPr lang="en-US"/>
        </a:p>
      </dgm:t>
    </dgm:pt>
    <dgm:pt modelId="{31805219-8996-4FA0-AFC1-D184ED90933F}" type="sibTrans" cxnId="{5BD9E2FF-CCEF-46AF-A331-7C76CA7E0E5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DE79C41-4212-4FDA-9B48-3CCD018355B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/>
            <a:t>University of Wales Trinity Saint David assessment brief and Flight Foods case study.</a:t>
          </a:r>
          <a:endParaRPr lang="en-US"/>
        </a:p>
      </dgm:t>
    </dgm:pt>
    <dgm:pt modelId="{7269E60A-4365-4418-AFDB-5CB4101167F6}" type="parTrans" cxnId="{E6B3797F-BEF9-49A9-AD5E-361A52767DA0}">
      <dgm:prSet/>
      <dgm:spPr/>
      <dgm:t>
        <a:bodyPr/>
        <a:lstStyle/>
        <a:p>
          <a:endParaRPr lang="en-US"/>
        </a:p>
      </dgm:t>
    </dgm:pt>
    <dgm:pt modelId="{75A071E2-62DA-4768-A3CC-05706CA48302}" type="sibTrans" cxnId="{E6B3797F-BEF9-49A9-AD5E-361A52767DA0}">
      <dgm:prSet/>
      <dgm:spPr/>
      <dgm:t>
        <a:bodyPr/>
        <a:lstStyle/>
        <a:p>
          <a:endParaRPr lang="en-US"/>
        </a:p>
      </dgm:t>
    </dgm:pt>
    <dgm:pt modelId="{4C3E9CED-2325-49C9-8068-D97C2F4A7E3B}" type="pres">
      <dgm:prSet presAssocID="{94DCE0FC-3991-4996-82E8-1946D41C1ACE}" presName="root" presStyleCnt="0">
        <dgm:presLayoutVars>
          <dgm:dir/>
          <dgm:resizeHandles val="exact"/>
        </dgm:presLayoutVars>
      </dgm:prSet>
      <dgm:spPr/>
    </dgm:pt>
    <dgm:pt modelId="{91C3D80A-ADC0-4F01-8F3E-82360C62D607}" type="pres">
      <dgm:prSet presAssocID="{94DCE0FC-3991-4996-82E8-1946D41C1ACE}" presName="container" presStyleCnt="0">
        <dgm:presLayoutVars>
          <dgm:dir/>
          <dgm:resizeHandles val="exact"/>
        </dgm:presLayoutVars>
      </dgm:prSet>
      <dgm:spPr/>
    </dgm:pt>
    <dgm:pt modelId="{DE84296E-B8EC-41FD-8C0A-0104D0054BE8}" type="pres">
      <dgm:prSet presAssocID="{CB59A312-B2B7-4B37-9BC0-29AFFCE8DC51}" presName="compNode" presStyleCnt="0"/>
      <dgm:spPr/>
    </dgm:pt>
    <dgm:pt modelId="{D1E13424-B6BB-41E6-9ECA-B1824C62E3D1}" type="pres">
      <dgm:prSet presAssocID="{CB59A312-B2B7-4B37-9BC0-29AFFCE8DC51}" presName="iconBgRect" presStyleLbl="bgShp" presStyleIdx="0" presStyleCnt="4"/>
      <dgm:spPr/>
    </dgm:pt>
    <dgm:pt modelId="{0A4C4D4B-4A75-4ED3-986C-EF5C17A33CEE}" type="pres">
      <dgm:prSet presAssocID="{CB59A312-B2B7-4B37-9BC0-29AFFCE8DC5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3339B028-5028-4E0D-81C0-C31AAD7E5D3B}" type="pres">
      <dgm:prSet presAssocID="{CB59A312-B2B7-4B37-9BC0-29AFFCE8DC51}" presName="spaceRect" presStyleCnt="0"/>
      <dgm:spPr/>
    </dgm:pt>
    <dgm:pt modelId="{827BC989-A70A-4B77-955B-574DFCC80234}" type="pres">
      <dgm:prSet presAssocID="{CB59A312-B2B7-4B37-9BC0-29AFFCE8DC51}" presName="textRect" presStyleLbl="revTx" presStyleIdx="0" presStyleCnt="4">
        <dgm:presLayoutVars>
          <dgm:chMax val="1"/>
          <dgm:chPref val="1"/>
        </dgm:presLayoutVars>
      </dgm:prSet>
      <dgm:spPr/>
    </dgm:pt>
    <dgm:pt modelId="{405AD08B-6981-4140-838E-3B8FD50ECAAF}" type="pres">
      <dgm:prSet presAssocID="{06C4C889-E56F-4663-A4F8-274FA508971E}" presName="sibTrans" presStyleLbl="sibTrans2D1" presStyleIdx="0" presStyleCnt="0"/>
      <dgm:spPr/>
    </dgm:pt>
    <dgm:pt modelId="{C997AC97-CCEC-4021-B994-7F8B52ED68CD}" type="pres">
      <dgm:prSet presAssocID="{DDF5F445-33AB-43F6-8C31-762D61FA583F}" presName="compNode" presStyleCnt="0"/>
      <dgm:spPr/>
    </dgm:pt>
    <dgm:pt modelId="{AEAC42B7-59D9-47D6-B743-A24C78E7E744}" type="pres">
      <dgm:prSet presAssocID="{DDF5F445-33AB-43F6-8C31-762D61FA583F}" presName="iconBgRect" presStyleLbl="bgShp" presStyleIdx="1" presStyleCnt="4"/>
      <dgm:spPr/>
    </dgm:pt>
    <dgm:pt modelId="{A3AF95D6-99ED-4C86-BBF6-C539DABAD13E}" type="pres">
      <dgm:prSet presAssocID="{DDF5F445-33AB-43F6-8C31-762D61FA583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9B254D03-39AD-4CAE-B3AE-1DB19E99212D}" type="pres">
      <dgm:prSet presAssocID="{DDF5F445-33AB-43F6-8C31-762D61FA583F}" presName="spaceRect" presStyleCnt="0"/>
      <dgm:spPr/>
    </dgm:pt>
    <dgm:pt modelId="{B255D453-91C4-44B0-BA8B-1F03284EF68A}" type="pres">
      <dgm:prSet presAssocID="{DDF5F445-33AB-43F6-8C31-762D61FA583F}" presName="textRect" presStyleLbl="revTx" presStyleIdx="1" presStyleCnt="4">
        <dgm:presLayoutVars>
          <dgm:chMax val="1"/>
          <dgm:chPref val="1"/>
        </dgm:presLayoutVars>
      </dgm:prSet>
      <dgm:spPr/>
    </dgm:pt>
    <dgm:pt modelId="{9F4C0632-5222-4206-AE50-1792C4A87AE3}" type="pres">
      <dgm:prSet presAssocID="{2102E826-A66F-4B9A-A9CB-2E776E71B29D}" presName="sibTrans" presStyleLbl="sibTrans2D1" presStyleIdx="0" presStyleCnt="0"/>
      <dgm:spPr/>
    </dgm:pt>
    <dgm:pt modelId="{4BF0024E-7375-4A61-9901-85C250823C67}" type="pres">
      <dgm:prSet presAssocID="{55A79F91-B7D1-4BF0-8730-F92E01712EDD}" presName="compNode" presStyleCnt="0"/>
      <dgm:spPr/>
    </dgm:pt>
    <dgm:pt modelId="{8C317168-F0A7-4941-BD07-7272B6B4A646}" type="pres">
      <dgm:prSet presAssocID="{55A79F91-B7D1-4BF0-8730-F92E01712EDD}" presName="iconBgRect" presStyleLbl="bgShp" presStyleIdx="2" presStyleCnt="4"/>
      <dgm:spPr/>
    </dgm:pt>
    <dgm:pt modelId="{C700D7EB-E45E-4F79-968C-DDDCAC547E03}" type="pres">
      <dgm:prSet presAssocID="{55A79F91-B7D1-4BF0-8730-F92E01712ED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C994E593-956C-497D-879D-D385241AAC03}" type="pres">
      <dgm:prSet presAssocID="{55A79F91-B7D1-4BF0-8730-F92E01712EDD}" presName="spaceRect" presStyleCnt="0"/>
      <dgm:spPr/>
    </dgm:pt>
    <dgm:pt modelId="{BC940D51-AE31-4961-B5BB-EE8ED8183056}" type="pres">
      <dgm:prSet presAssocID="{55A79F91-B7D1-4BF0-8730-F92E01712EDD}" presName="textRect" presStyleLbl="revTx" presStyleIdx="2" presStyleCnt="4">
        <dgm:presLayoutVars>
          <dgm:chMax val="1"/>
          <dgm:chPref val="1"/>
        </dgm:presLayoutVars>
      </dgm:prSet>
      <dgm:spPr/>
    </dgm:pt>
    <dgm:pt modelId="{6B12B74C-AE29-4AC2-9500-91A234E96B69}" type="pres">
      <dgm:prSet presAssocID="{31805219-8996-4FA0-AFC1-D184ED90933F}" presName="sibTrans" presStyleLbl="sibTrans2D1" presStyleIdx="0" presStyleCnt="0"/>
      <dgm:spPr/>
    </dgm:pt>
    <dgm:pt modelId="{EF4CDB94-648A-4074-B859-06B731F4189A}" type="pres">
      <dgm:prSet presAssocID="{7DE79C41-4212-4FDA-9B48-3CCD018355BB}" presName="compNode" presStyleCnt="0"/>
      <dgm:spPr/>
    </dgm:pt>
    <dgm:pt modelId="{4642F100-658D-4A7A-AD62-A1683F2BE21A}" type="pres">
      <dgm:prSet presAssocID="{7DE79C41-4212-4FDA-9B48-3CCD018355BB}" presName="iconBgRect" presStyleLbl="bgShp" presStyleIdx="3" presStyleCnt="4"/>
      <dgm:spPr/>
    </dgm:pt>
    <dgm:pt modelId="{96F0AA7D-E5FA-4E1C-A9D9-8F3BA8FCE611}" type="pres">
      <dgm:prSet presAssocID="{7DE79C41-4212-4FDA-9B48-3CCD018355B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7DD344FE-73E8-4AE3-B031-0D599C8F6637}" type="pres">
      <dgm:prSet presAssocID="{7DE79C41-4212-4FDA-9B48-3CCD018355BB}" presName="spaceRect" presStyleCnt="0"/>
      <dgm:spPr/>
    </dgm:pt>
    <dgm:pt modelId="{ED136ACC-0CD1-4BCB-A3B1-7CB9B53D3DA0}" type="pres">
      <dgm:prSet presAssocID="{7DE79C41-4212-4FDA-9B48-3CCD018355B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D545C0C-3ED3-4DD0-B174-C1A034755B1E}" type="presOf" srcId="{55A79F91-B7D1-4BF0-8730-F92E01712EDD}" destId="{BC940D51-AE31-4961-B5BB-EE8ED8183056}" srcOrd="0" destOrd="0" presId="urn:microsoft.com/office/officeart/2018/2/layout/IconCircleList"/>
    <dgm:cxn modelId="{809DAA14-69B4-4C8D-9349-3674E06944FF}" srcId="{94DCE0FC-3991-4996-82E8-1946D41C1ACE}" destId="{CB59A312-B2B7-4B37-9BC0-29AFFCE8DC51}" srcOrd="0" destOrd="0" parTransId="{FCBD1CB5-66DA-486D-B8EB-EF6E238F4A2C}" sibTransId="{06C4C889-E56F-4663-A4F8-274FA508971E}"/>
    <dgm:cxn modelId="{39FF031B-8246-4746-B768-0B9EFA60EDA0}" type="presOf" srcId="{DDF5F445-33AB-43F6-8C31-762D61FA583F}" destId="{B255D453-91C4-44B0-BA8B-1F03284EF68A}" srcOrd="0" destOrd="0" presId="urn:microsoft.com/office/officeart/2018/2/layout/IconCircleList"/>
    <dgm:cxn modelId="{CCD59D28-E896-4706-9384-71938D50CFDC}" type="presOf" srcId="{7DE79C41-4212-4FDA-9B48-3CCD018355BB}" destId="{ED136ACC-0CD1-4BCB-A3B1-7CB9B53D3DA0}" srcOrd="0" destOrd="0" presId="urn:microsoft.com/office/officeart/2018/2/layout/IconCircleList"/>
    <dgm:cxn modelId="{E6B3797F-BEF9-49A9-AD5E-361A52767DA0}" srcId="{94DCE0FC-3991-4996-82E8-1946D41C1ACE}" destId="{7DE79C41-4212-4FDA-9B48-3CCD018355BB}" srcOrd="3" destOrd="0" parTransId="{7269E60A-4365-4418-AFDB-5CB4101167F6}" sibTransId="{75A071E2-62DA-4768-A3CC-05706CA48302}"/>
    <dgm:cxn modelId="{C9D7AF88-B4B2-4E79-A439-EE71A8EA3162}" type="presOf" srcId="{06C4C889-E56F-4663-A4F8-274FA508971E}" destId="{405AD08B-6981-4140-838E-3B8FD50ECAAF}" srcOrd="0" destOrd="0" presId="urn:microsoft.com/office/officeart/2018/2/layout/IconCircleList"/>
    <dgm:cxn modelId="{2A52C98D-4D16-436A-A751-AD8851F8E8C9}" srcId="{94DCE0FC-3991-4996-82E8-1946D41C1ACE}" destId="{DDF5F445-33AB-43F6-8C31-762D61FA583F}" srcOrd="1" destOrd="0" parTransId="{474035E2-F188-43B3-B26A-55719AF55F93}" sibTransId="{2102E826-A66F-4B9A-A9CB-2E776E71B29D}"/>
    <dgm:cxn modelId="{EC9F72A2-D409-44F6-BC44-9F8E63A474E1}" type="presOf" srcId="{94DCE0FC-3991-4996-82E8-1946D41C1ACE}" destId="{4C3E9CED-2325-49C9-8068-D97C2F4A7E3B}" srcOrd="0" destOrd="0" presId="urn:microsoft.com/office/officeart/2018/2/layout/IconCircleList"/>
    <dgm:cxn modelId="{686282D2-6BC8-4ECF-9D66-62D0183997EA}" type="presOf" srcId="{CB59A312-B2B7-4B37-9BC0-29AFFCE8DC51}" destId="{827BC989-A70A-4B77-955B-574DFCC80234}" srcOrd="0" destOrd="0" presId="urn:microsoft.com/office/officeart/2018/2/layout/IconCircleList"/>
    <dgm:cxn modelId="{3334D3DD-E12F-4532-BCA3-7BAD4AF685C0}" type="presOf" srcId="{31805219-8996-4FA0-AFC1-D184ED90933F}" destId="{6B12B74C-AE29-4AC2-9500-91A234E96B69}" srcOrd="0" destOrd="0" presId="urn:microsoft.com/office/officeart/2018/2/layout/IconCircleList"/>
    <dgm:cxn modelId="{28DDC0FB-B2DF-476C-9209-4D5C78CCBE67}" type="presOf" srcId="{2102E826-A66F-4B9A-A9CB-2E776E71B29D}" destId="{9F4C0632-5222-4206-AE50-1792C4A87AE3}" srcOrd="0" destOrd="0" presId="urn:microsoft.com/office/officeart/2018/2/layout/IconCircleList"/>
    <dgm:cxn modelId="{5BD9E2FF-CCEF-46AF-A331-7C76CA7E0E51}" srcId="{94DCE0FC-3991-4996-82E8-1946D41C1ACE}" destId="{55A79F91-B7D1-4BF0-8730-F92E01712EDD}" srcOrd="2" destOrd="0" parTransId="{3D714250-D949-45AA-9EE4-E4A6D344140B}" sibTransId="{31805219-8996-4FA0-AFC1-D184ED90933F}"/>
    <dgm:cxn modelId="{4DCB8671-B5EF-46EB-A6AB-BC9FED9ED147}" type="presParOf" srcId="{4C3E9CED-2325-49C9-8068-D97C2F4A7E3B}" destId="{91C3D80A-ADC0-4F01-8F3E-82360C62D607}" srcOrd="0" destOrd="0" presId="urn:microsoft.com/office/officeart/2018/2/layout/IconCircleList"/>
    <dgm:cxn modelId="{84AB04C7-52FF-4129-87EC-39EE0E5690B4}" type="presParOf" srcId="{91C3D80A-ADC0-4F01-8F3E-82360C62D607}" destId="{DE84296E-B8EC-41FD-8C0A-0104D0054BE8}" srcOrd="0" destOrd="0" presId="urn:microsoft.com/office/officeart/2018/2/layout/IconCircleList"/>
    <dgm:cxn modelId="{DD28720A-0595-43F0-BD57-CD27131089A5}" type="presParOf" srcId="{DE84296E-B8EC-41FD-8C0A-0104D0054BE8}" destId="{D1E13424-B6BB-41E6-9ECA-B1824C62E3D1}" srcOrd="0" destOrd="0" presId="urn:microsoft.com/office/officeart/2018/2/layout/IconCircleList"/>
    <dgm:cxn modelId="{2BDE5AAC-9539-4A59-8FB1-1F40160365F6}" type="presParOf" srcId="{DE84296E-B8EC-41FD-8C0A-0104D0054BE8}" destId="{0A4C4D4B-4A75-4ED3-986C-EF5C17A33CEE}" srcOrd="1" destOrd="0" presId="urn:microsoft.com/office/officeart/2018/2/layout/IconCircleList"/>
    <dgm:cxn modelId="{409B49B0-A0E7-4438-953B-92789E89ACB6}" type="presParOf" srcId="{DE84296E-B8EC-41FD-8C0A-0104D0054BE8}" destId="{3339B028-5028-4E0D-81C0-C31AAD7E5D3B}" srcOrd="2" destOrd="0" presId="urn:microsoft.com/office/officeart/2018/2/layout/IconCircleList"/>
    <dgm:cxn modelId="{55FBC85E-7CFE-435F-8544-84643B32F9B8}" type="presParOf" srcId="{DE84296E-B8EC-41FD-8C0A-0104D0054BE8}" destId="{827BC989-A70A-4B77-955B-574DFCC80234}" srcOrd="3" destOrd="0" presId="urn:microsoft.com/office/officeart/2018/2/layout/IconCircleList"/>
    <dgm:cxn modelId="{07C1EE49-DC27-412F-8859-7C3EC12AFB0C}" type="presParOf" srcId="{91C3D80A-ADC0-4F01-8F3E-82360C62D607}" destId="{405AD08B-6981-4140-838E-3B8FD50ECAAF}" srcOrd="1" destOrd="0" presId="urn:microsoft.com/office/officeart/2018/2/layout/IconCircleList"/>
    <dgm:cxn modelId="{6F31269C-2B7E-4FC3-B760-61F98BD04F78}" type="presParOf" srcId="{91C3D80A-ADC0-4F01-8F3E-82360C62D607}" destId="{C997AC97-CCEC-4021-B994-7F8B52ED68CD}" srcOrd="2" destOrd="0" presId="urn:microsoft.com/office/officeart/2018/2/layout/IconCircleList"/>
    <dgm:cxn modelId="{A9A5ABF5-A51D-4818-955C-D040B138CCE5}" type="presParOf" srcId="{C997AC97-CCEC-4021-B994-7F8B52ED68CD}" destId="{AEAC42B7-59D9-47D6-B743-A24C78E7E744}" srcOrd="0" destOrd="0" presId="urn:microsoft.com/office/officeart/2018/2/layout/IconCircleList"/>
    <dgm:cxn modelId="{802A46E3-9C61-4885-BA51-1BA389460E83}" type="presParOf" srcId="{C997AC97-CCEC-4021-B994-7F8B52ED68CD}" destId="{A3AF95D6-99ED-4C86-BBF6-C539DABAD13E}" srcOrd="1" destOrd="0" presId="urn:microsoft.com/office/officeart/2018/2/layout/IconCircleList"/>
    <dgm:cxn modelId="{406B7086-5443-415C-A1E6-395EE33D5DEC}" type="presParOf" srcId="{C997AC97-CCEC-4021-B994-7F8B52ED68CD}" destId="{9B254D03-39AD-4CAE-B3AE-1DB19E99212D}" srcOrd="2" destOrd="0" presId="urn:microsoft.com/office/officeart/2018/2/layout/IconCircleList"/>
    <dgm:cxn modelId="{BBBAAB7C-3D7E-4696-B3F7-DC6B806ABF90}" type="presParOf" srcId="{C997AC97-CCEC-4021-B994-7F8B52ED68CD}" destId="{B255D453-91C4-44B0-BA8B-1F03284EF68A}" srcOrd="3" destOrd="0" presId="urn:microsoft.com/office/officeart/2018/2/layout/IconCircleList"/>
    <dgm:cxn modelId="{4C209671-6C0C-4361-B55B-665EEAF92F08}" type="presParOf" srcId="{91C3D80A-ADC0-4F01-8F3E-82360C62D607}" destId="{9F4C0632-5222-4206-AE50-1792C4A87AE3}" srcOrd="3" destOrd="0" presId="urn:microsoft.com/office/officeart/2018/2/layout/IconCircleList"/>
    <dgm:cxn modelId="{A7C540AE-7CDD-4E54-8036-CC1F7415C995}" type="presParOf" srcId="{91C3D80A-ADC0-4F01-8F3E-82360C62D607}" destId="{4BF0024E-7375-4A61-9901-85C250823C67}" srcOrd="4" destOrd="0" presId="urn:microsoft.com/office/officeart/2018/2/layout/IconCircleList"/>
    <dgm:cxn modelId="{34BDBF6E-192C-40EC-9EC7-F619EC4C93D7}" type="presParOf" srcId="{4BF0024E-7375-4A61-9901-85C250823C67}" destId="{8C317168-F0A7-4941-BD07-7272B6B4A646}" srcOrd="0" destOrd="0" presId="urn:microsoft.com/office/officeart/2018/2/layout/IconCircleList"/>
    <dgm:cxn modelId="{FC04D5AE-80B8-4713-8D7F-7A0029FF86C7}" type="presParOf" srcId="{4BF0024E-7375-4A61-9901-85C250823C67}" destId="{C700D7EB-E45E-4F79-968C-DDDCAC547E03}" srcOrd="1" destOrd="0" presId="urn:microsoft.com/office/officeart/2018/2/layout/IconCircleList"/>
    <dgm:cxn modelId="{19CBEC6E-E5E5-48F6-8639-3BC87478240A}" type="presParOf" srcId="{4BF0024E-7375-4A61-9901-85C250823C67}" destId="{C994E593-956C-497D-879D-D385241AAC03}" srcOrd="2" destOrd="0" presId="urn:microsoft.com/office/officeart/2018/2/layout/IconCircleList"/>
    <dgm:cxn modelId="{38C09219-4DDA-40DB-B678-30D251E9AA38}" type="presParOf" srcId="{4BF0024E-7375-4A61-9901-85C250823C67}" destId="{BC940D51-AE31-4961-B5BB-EE8ED8183056}" srcOrd="3" destOrd="0" presId="urn:microsoft.com/office/officeart/2018/2/layout/IconCircleList"/>
    <dgm:cxn modelId="{E3BAE68A-64D3-4BD7-AFC4-A8B32DC2B436}" type="presParOf" srcId="{91C3D80A-ADC0-4F01-8F3E-82360C62D607}" destId="{6B12B74C-AE29-4AC2-9500-91A234E96B69}" srcOrd="5" destOrd="0" presId="urn:microsoft.com/office/officeart/2018/2/layout/IconCircleList"/>
    <dgm:cxn modelId="{BA3B62D3-1038-4314-B4FD-D0ECC2011ECB}" type="presParOf" srcId="{91C3D80A-ADC0-4F01-8F3E-82360C62D607}" destId="{EF4CDB94-648A-4074-B859-06B731F4189A}" srcOrd="6" destOrd="0" presId="urn:microsoft.com/office/officeart/2018/2/layout/IconCircleList"/>
    <dgm:cxn modelId="{209196EC-751B-42AF-A59F-4ECD0A1D8C52}" type="presParOf" srcId="{EF4CDB94-648A-4074-B859-06B731F4189A}" destId="{4642F100-658D-4A7A-AD62-A1683F2BE21A}" srcOrd="0" destOrd="0" presId="urn:microsoft.com/office/officeart/2018/2/layout/IconCircleList"/>
    <dgm:cxn modelId="{A2DB4832-A483-4D1E-95C1-EB508F39D76B}" type="presParOf" srcId="{EF4CDB94-648A-4074-B859-06B731F4189A}" destId="{96F0AA7D-E5FA-4E1C-A9D9-8F3BA8FCE611}" srcOrd="1" destOrd="0" presId="urn:microsoft.com/office/officeart/2018/2/layout/IconCircleList"/>
    <dgm:cxn modelId="{684080F4-99B6-4B52-80A5-6EA5A7E89A09}" type="presParOf" srcId="{EF4CDB94-648A-4074-B859-06B731F4189A}" destId="{7DD344FE-73E8-4AE3-B031-0D599C8F6637}" srcOrd="2" destOrd="0" presId="urn:microsoft.com/office/officeart/2018/2/layout/IconCircleList"/>
    <dgm:cxn modelId="{50FC56FE-DC48-4C6C-A5CE-F3EA58162356}" type="presParOf" srcId="{EF4CDB94-648A-4074-B859-06B731F4189A}" destId="{ED136ACC-0CD1-4BCB-A3B1-7CB9B53D3DA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92B902-F0C8-46D1-9947-797A6464B48B}">
      <dsp:nvSpPr>
        <dsp:cNvPr id="0" name=""/>
        <dsp:cNvSpPr/>
      </dsp:nvSpPr>
      <dsp:spPr>
        <a:xfrm rot="5400000">
          <a:off x="6959637" y="-2881354"/>
          <a:ext cx="1003732" cy="702259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b="0" kern="1200"/>
            <a:t>Many workers mainly speak their own language, with only a few English words.</a:t>
          </a:r>
          <a:endParaRPr lang="en-US" sz="2500" kern="1200"/>
        </a:p>
      </dsp:txBody>
      <dsp:txXfrm rot="-5400000">
        <a:off x="3950207" y="177074"/>
        <a:ext cx="6973594" cy="905736"/>
      </dsp:txXfrm>
    </dsp:sp>
    <dsp:sp modelId="{DB5C6B60-0FE2-400A-85E2-C5F749090804}">
      <dsp:nvSpPr>
        <dsp:cNvPr id="0" name=""/>
        <dsp:cNvSpPr/>
      </dsp:nvSpPr>
      <dsp:spPr>
        <a:xfrm>
          <a:off x="0" y="2608"/>
          <a:ext cx="3950208" cy="12546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/>
            <a:t>Barrier identified in the case study:</a:t>
          </a:r>
          <a:endParaRPr lang="en-US" sz="3800" kern="1200"/>
        </a:p>
      </dsp:txBody>
      <dsp:txXfrm>
        <a:off x="61248" y="63856"/>
        <a:ext cx="3827712" cy="1132169"/>
      </dsp:txXfrm>
    </dsp:sp>
    <dsp:sp modelId="{BA064C7D-E18C-434E-B982-027210471E86}">
      <dsp:nvSpPr>
        <dsp:cNvPr id="0" name=""/>
        <dsp:cNvSpPr/>
      </dsp:nvSpPr>
      <dsp:spPr>
        <a:xfrm rot="5400000">
          <a:off x="6959637" y="-1563955"/>
          <a:ext cx="1003732" cy="702259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b="0" kern="1200"/>
            <a:t>Shannon and Weaver – semantic noise; Berlo SMCR – different sender and receiver understanding.</a:t>
          </a:r>
          <a:endParaRPr lang="en-US" sz="2500" kern="1200"/>
        </a:p>
      </dsp:txBody>
      <dsp:txXfrm rot="-5400000">
        <a:off x="3950207" y="1494473"/>
        <a:ext cx="6973594" cy="905736"/>
      </dsp:txXfrm>
    </dsp:sp>
    <dsp:sp modelId="{9D76AF53-C6A2-4B8E-B548-30421C60F37A}">
      <dsp:nvSpPr>
        <dsp:cNvPr id="0" name=""/>
        <dsp:cNvSpPr/>
      </dsp:nvSpPr>
      <dsp:spPr>
        <a:xfrm>
          <a:off x="0" y="1320007"/>
          <a:ext cx="3950208" cy="12546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/>
            <a:t>Relevant theory:</a:t>
          </a:r>
          <a:endParaRPr lang="en-US" sz="3800" kern="1200"/>
        </a:p>
      </dsp:txBody>
      <dsp:txXfrm>
        <a:off x="61248" y="1381255"/>
        <a:ext cx="3827712" cy="1132169"/>
      </dsp:txXfrm>
    </dsp:sp>
    <dsp:sp modelId="{F25886DC-721B-4504-A6CC-A28640570984}">
      <dsp:nvSpPr>
        <dsp:cNvPr id="0" name=""/>
        <dsp:cNvSpPr/>
      </dsp:nvSpPr>
      <dsp:spPr>
        <a:xfrm rot="5400000">
          <a:off x="6959637" y="-246556"/>
          <a:ext cx="1003732" cy="702259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b="0" kern="1200"/>
            <a:t>Workers misunderstand spoken instructions, signs and expectations.</a:t>
          </a:r>
          <a:endParaRPr lang="en-US" sz="2500" kern="1200"/>
        </a:p>
      </dsp:txBody>
      <dsp:txXfrm rot="-5400000">
        <a:off x="3950207" y="2811872"/>
        <a:ext cx="6973594" cy="905736"/>
      </dsp:txXfrm>
    </dsp:sp>
    <dsp:sp modelId="{1ED672F2-38B1-494B-93B4-955F87E908D1}">
      <dsp:nvSpPr>
        <dsp:cNvPr id="0" name=""/>
        <dsp:cNvSpPr/>
      </dsp:nvSpPr>
      <dsp:spPr>
        <a:xfrm>
          <a:off x="0" y="2637406"/>
          <a:ext cx="3950208" cy="12546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/>
            <a:t>Impact on Flight Foods:</a:t>
          </a:r>
          <a:endParaRPr lang="en-US" sz="3800" kern="1200"/>
        </a:p>
      </dsp:txBody>
      <dsp:txXfrm>
        <a:off x="61248" y="2698654"/>
        <a:ext cx="3827712" cy="1132169"/>
      </dsp:txXfrm>
    </dsp:sp>
    <dsp:sp modelId="{0D998E8E-9B80-4540-B0A4-C4F81ECF7FE4}">
      <dsp:nvSpPr>
        <dsp:cNvPr id="0" name=""/>
        <dsp:cNvSpPr/>
      </dsp:nvSpPr>
      <dsp:spPr>
        <a:xfrm rot="5400000">
          <a:off x="6959637" y="1070842"/>
          <a:ext cx="1003732" cy="702259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b="0" kern="1200"/>
            <a:t>Use simple English, translated materials, demonstrations, symbols and visual training posters.</a:t>
          </a:r>
          <a:endParaRPr lang="en-US" sz="2500" kern="1200"/>
        </a:p>
      </dsp:txBody>
      <dsp:txXfrm rot="-5400000">
        <a:off x="3950207" y="4129270"/>
        <a:ext cx="6973594" cy="905736"/>
      </dsp:txXfrm>
    </dsp:sp>
    <dsp:sp modelId="{EB7640B6-7469-4D32-95B2-894211B2013C}">
      <dsp:nvSpPr>
        <dsp:cNvPr id="0" name=""/>
        <dsp:cNvSpPr/>
      </dsp:nvSpPr>
      <dsp:spPr>
        <a:xfrm>
          <a:off x="0" y="3954805"/>
          <a:ext cx="3950208" cy="12546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/>
            <a:t>How to reduce it:</a:t>
          </a:r>
          <a:endParaRPr lang="en-US" sz="3800" kern="1200"/>
        </a:p>
      </dsp:txBody>
      <dsp:txXfrm>
        <a:off x="61248" y="4016053"/>
        <a:ext cx="3827712" cy="11321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A4ED2B-97C5-4A49-BBE6-928106C7BAD3}">
      <dsp:nvSpPr>
        <dsp:cNvPr id="0" name=""/>
        <dsp:cNvSpPr/>
      </dsp:nvSpPr>
      <dsp:spPr>
        <a:xfrm>
          <a:off x="0" y="88289"/>
          <a:ext cx="10972800" cy="6844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Barrier identified in the case study:</a:t>
          </a:r>
          <a:endParaRPr lang="en-US" sz="3000" kern="1200"/>
        </a:p>
      </dsp:txBody>
      <dsp:txXfrm>
        <a:off x="33412" y="121701"/>
        <a:ext cx="10905976" cy="617626"/>
      </dsp:txXfrm>
    </dsp:sp>
    <dsp:sp modelId="{1BC5A389-4530-4843-9C81-AF661ADF5F93}">
      <dsp:nvSpPr>
        <dsp:cNvPr id="0" name=""/>
        <dsp:cNvSpPr/>
      </dsp:nvSpPr>
      <dsp:spPr>
        <a:xfrm>
          <a:off x="0" y="772739"/>
          <a:ext cx="10972800" cy="652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8386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b="0" kern="1200"/>
            <a:t>The workforce ranges from 16 to 60 years old, and Gary says the younger workers are the main problem.</a:t>
          </a:r>
          <a:endParaRPr lang="en-US" sz="2300" kern="1200"/>
        </a:p>
      </dsp:txBody>
      <dsp:txXfrm>
        <a:off x="0" y="772739"/>
        <a:ext cx="10972800" cy="652050"/>
      </dsp:txXfrm>
    </dsp:sp>
    <dsp:sp modelId="{6D46FF1A-1E26-4068-9F27-28C316F5C50E}">
      <dsp:nvSpPr>
        <dsp:cNvPr id="0" name=""/>
        <dsp:cNvSpPr/>
      </dsp:nvSpPr>
      <dsp:spPr>
        <a:xfrm>
          <a:off x="0" y="1424789"/>
          <a:ext cx="10972800" cy="6844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Relevant theory:</a:t>
          </a:r>
          <a:endParaRPr lang="en-US" sz="3000" kern="1200"/>
        </a:p>
      </dsp:txBody>
      <dsp:txXfrm>
        <a:off x="33412" y="1458201"/>
        <a:ext cx="10905976" cy="617626"/>
      </dsp:txXfrm>
    </dsp:sp>
    <dsp:sp modelId="{D4C878E5-A012-4D61-8150-F6FE6576B692}">
      <dsp:nvSpPr>
        <dsp:cNvPr id="0" name=""/>
        <dsp:cNvSpPr/>
      </dsp:nvSpPr>
      <dsp:spPr>
        <a:xfrm>
          <a:off x="0" y="2109240"/>
          <a:ext cx="10972800" cy="496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8386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b="0" kern="1200"/>
            <a:t>Schramm's model shows meaning depends on each person's field of experience.</a:t>
          </a:r>
          <a:endParaRPr lang="en-US" sz="2300" kern="1200"/>
        </a:p>
      </dsp:txBody>
      <dsp:txXfrm>
        <a:off x="0" y="2109240"/>
        <a:ext cx="10972800" cy="496800"/>
      </dsp:txXfrm>
    </dsp:sp>
    <dsp:sp modelId="{E0598104-24CF-40C5-946E-934519A8B1BB}">
      <dsp:nvSpPr>
        <dsp:cNvPr id="0" name=""/>
        <dsp:cNvSpPr/>
      </dsp:nvSpPr>
      <dsp:spPr>
        <a:xfrm>
          <a:off x="0" y="2606040"/>
          <a:ext cx="10972800" cy="6844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Impact on Flight Foods:</a:t>
          </a:r>
          <a:endParaRPr lang="en-US" sz="3000" kern="1200"/>
        </a:p>
      </dsp:txBody>
      <dsp:txXfrm>
        <a:off x="33412" y="2639452"/>
        <a:ext cx="10905976" cy="617626"/>
      </dsp:txXfrm>
    </dsp:sp>
    <dsp:sp modelId="{EECD9750-B1E5-4723-8F79-FD76E59DBAE4}">
      <dsp:nvSpPr>
        <dsp:cNvPr id="0" name=""/>
        <dsp:cNvSpPr/>
      </dsp:nvSpPr>
      <dsp:spPr>
        <a:xfrm>
          <a:off x="0" y="3290490"/>
          <a:ext cx="10972800" cy="496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8386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b="0" kern="1200"/>
            <a:t>Different age groups may interpret instructions differently or respond in different ways.</a:t>
          </a:r>
          <a:endParaRPr lang="en-US" sz="2300" kern="1200"/>
        </a:p>
      </dsp:txBody>
      <dsp:txXfrm>
        <a:off x="0" y="3290490"/>
        <a:ext cx="10972800" cy="496800"/>
      </dsp:txXfrm>
    </dsp:sp>
    <dsp:sp modelId="{B29DA6EF-4C7B-4C90-AFA6-E0F68FFB4C95}">
      <dsp:nvSpPr>
        <dsp:cNvPr id="0" name=""/>
        <dsp:cNvSpPr/>
      </dsp:nvSpPr>
      <dsp:spPr>
        <a:xfrm>
          <a:off x="0" y="3787290"/>
          <a:ext cx="10972800" cy="6844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How to reduce it:</a:t>
          </a:r>
          <a:endParaRPr lang="en-US" sz="3000" kern="1200"/>
        </a:p>
      </dsp:txBody>
      <dsp:txXfrm>
        <a:off x="33412" y="3820702"/>
        <a:ext cx="10905976" cy="617626"/>
      </dsp:txXfrm>
    </dsp:sp>
    <dsp:sp modelId="{E937B024-32C6-4BE8-ACB3-ECD244402024}">
      <dsp:nvSpPr>
        <dsp:cNvPr id="0" name=""/>
        <dsp:cNvSpPr/>
      </dsp:nvSpPr>
      <dsp:spPr>
        <a:xfrm>
          <a:off x="0" y="4471740"/>
          <a:ext cx="10972800" cy="652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8386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b="0" kern="1200"/>
            <a:t>Use mentoring, clearer supervision and communication styles suited to different age groups.</a:t>
          </a:r>
          <a:endParaRPr lang="en-US" sz="2300" kern="1200"/>
        </a:p>
      </dsp:txBody>
      <dsp:txXfrm>
        <a:off x="0" y="4471740"/>
        <a:ext cx="10972800" cy="6520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E13424-B6BB-41E6-9ECA-B1824C62E3D1}">
      <dsp:nvSpPr>
        <dsp:cNvPr id="0" name=""/>
        <dsp:cNvSpPr/>
      </dsp:nvSpPr>
      <dsp:spPr>
        <a:xfrm>
          <a:off x="289845" y="787093"/>
          <a:ext cx="1375920" cy="13759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4C4D4B-4A75-4ED3-986C-EF5C17A33CEE}">
      <dsp:nvSpPr>
        <dsp:cNvPr id="0" name=""/>
        <dsp:cNvSpPr/>
      </dsp:nvSpPr>
      <dsp:spPr>
        <a:xfrm>
          <a:off x="578788" y="1076036"/>
          <a:ext cx="798033" cy="7980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7BC989-A70A-4B77-955B-574DFCC80234}">
      <dsp:nvSpPr>
        <dsp:cNvPr id="0" name=""/>
        <dsp:cNvSpPr/>
      </dsp:nvSpPr>
      <dsp:spPr>
        <a:xfrm>
          <a:off x="1960605" y="787093"/>
          <a:ext cx="3243239" cy="1375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/>
            <a:t>Berlo, D. K. (1960) The Process of Communication.</a:t>
          </a:r>
          <a:endParaRPr lang="en-US" sz="2400" kern="1200"/>
        </a:p>
      </dsp:txBody>
      <dsp:txXfrm>
        <a:off x="1960605" y="787093"/>
        <a:ext cx="3243239" cy="1375920"/>
      </dsp:txXfrm>
    </dsp:sp>
    <dsp:sp modelId="{AEAC42B7-59D9-47D6-B743-A24C78E7E744}">
      <dsp:nvSpPr>
        <dsp:cNvPr id="0" name=""/>
        <dsp:cNvSpPr/>
      </dsp:nvSpPr>
      <dsp:spPr>
        <a:xfrm>
          <a:off x="5768955" y="787093"/>
          <a:ext cx="1375920" cy="13759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AF95D6-99ED-4C86-BBF6-C539DABAD13E}">
      <dsp:nvSpPr>
        <dsp:cNvPr id="0" name=""/>
        <dsp:cNvSpPr/>
      </dsp:nvSpPr>
      <dsp:spPr>
        <a:xfrm>
          <a:off x="6057898" y="1076036"/>
          <a:ext cx="798033" cy="7980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55D453-91C4-44B0-BA8B-1F03284EF68A}">
      <dsp:nvSpPr>
        <dsp:cNvPr id="0" name=""/>
        <dsp:cNvSpPr/>
      </dsp:nvSpPr>
      <dsp:spPr>
        <a:xfrm>
          <a:off x="7439715" y="787093"/>
          <a:ext cx="3243239" cy="1375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/>
            <a:t>Schramm, W. (1954) The Process and Effects of Mass Communication.</a:t>
          </a:r>
          <a:endParaRPr lang="en-US" sz="2400" kern="1200"/>
        </a:p>
      </dsp:txBody>
      <dsp:txXfrm>
        <a:off x="7439715" y="787093"/>
        <a:ext cx="3243239" cy="1375920"/>
      </dsp:txXfrm>
    </dsp:sp>
    <dsp:sp modelId="{8C317168-F0A7-4941-BD07-7272B6B4A646}">
      <dsp:nvSpPr>
        <dsp:cNvPr id="0" name=""/>
        <dsp:cNvSpPr/>
      </dsp:nvSpPr>
      <dsp:spPr>
        <a:xfrm>
          <a:off x="289845" y="3049066"/>
          <a:ext cx="1375920" cy="13759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00D7EB-E45E-4F79-968C-DDDCAC547E03}">
      <dsp:nvSpPr>
        <dsp:cNvPr id="0" name=""/>
        <dsp:cNvSpPr/>
      </dsp:nvSpPr>
      <dsp:spPr>
        <a:xfrm>
          <a:off x="578788" y="3338010"/>
          <a:ext cx="798033" cy="7980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940D51-AE31-4961-B5BB-EE8ED8183056}">
      <dsp:nvSpPr>
        <dsp:cNvPr id="0" name=""/>
        <dsp:cNvSpPr/>
      </dsp:nvSpPr>
      <dsp:spPr>
        <a:xfrm>
          <a:off x="1960605" y="3049066"/>
          <a:ext cx="3243239" cy="1375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/>
            <a:t>Shannon, C. E. and Weaver, W. (1949) The Mathematical Theory of Communication.</a:t>
          </a:r>
          <a:endParaRPr lang="en-US" sz="2400" kern="1200"/>
        </a:p>
      </dsp:txBody>
      <dsp:txXfrm>
        <a:off x="1960605" y="3049066"/>
        <a:ext cx="3243239" cy="1375920"/>
      </dsp:txXfrm>
    </dsp:sp>
    <dsp:sp modelId="{4642F100-658D-4A7A-AD62-A1683F2BE21A}">
      <dsp:nvSpPr>
        <dsp:cNvPr id="0" name=""/>
        <dsp:cNvSpPr/>
      </dsp:nvSpPr>
      <dsp:spPr>
        <a:xfrm>
          <a:off x="5768955" y="3049066"/>
          <a:ext cx="1375920" cy="13759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F0AA7D-E5FA-4E1C-A9D9-8F3BA8FCE611}">
      <dsp:nvSpPr>
        <dsp:cNvPr id="0" name=""/>
        <dsp:cNvSpPr/>
      </dsp:nvSpPr>
      <dsp:spPr>
        <a:xfrm>
          <a:off x="6057898" y="3338010"/>
          <a:ext cx="798033" cy="7980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136ACC-0CD1-4BCB-A3B1-7CB9B53D3DA0}">
      <dsp:nvSpPr>
        <dsp:cNvPr id="0" name=""/>
        <dsp:cNvSpPr/>
      </dsp:nvSpPr>
      <dsp:spPr>
        <a:xfrm>
          <a:off x="7439715" y="3049066"/>
          <a:ext cx="3243239" cy="1375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/>
            <a:t>University of Wales Trinity Saint David assessment brief and Flight Foods case study.</a:t>
          </a:r>
          <a:endParaRPr lang="en-US" sz="2400" kern="1200"/>
        </a:p>
      </dsp:txBody>
      <dsp:txXfrm>
        <a:off x="7439715" y="3049066"/>
        <a:ext cx="3243239" cy="13759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5599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042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0000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917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310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12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442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256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2727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66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1924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9473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scienceforwork.com/blog/team-communication/" TargetMode="Externa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technofaq.org/posts/2020/02/6-tips-on-communication-and-teamwork-to-strengthen-team-collaboration/" TargetMode="Externa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rjunpuriinqatar.blogspot.com/2017/08/gourmet-food-on-flights-is-lie-its-made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thebluediamondgallery.com/finger01/c/communication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employee-engagement/understand-corporate-culture-barriers-using-miranda-warning-framework-12933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mbodiedbeing.blogspot.com/2010/08/dont-forget-mind.html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highway-signs/s/solution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handwriting/a/action-plan.html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qsels.com/es/public-domain-photo-zbuha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C23416DF-B283-4D9F-A625-146552CA9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4" name="Oval 5">
            <a:extLst>
              <a:ext uri="{FF2B5EF4-FFF2-40B4-BE49-F238E27FC236}">
                <a16:creationId xmlns:a16="http://schemas.microsoft.com/office/drawing/2014/main" id="{73834904-4D9B-41F7-8DA6-0709FD9F7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C00D1207-ECAF-48E9-8834-2CE4D2198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Rectangle 77">
            <a:extLst>
              <a:ext uri="{FF2B5EF4-FFF2-40B4-BE49-F238E27FC236}">
                <a16:creationId xmlns:a16="http://schemas.microsoft.com/office/drawing/2014/main" id="{1D2E3C52-528A-4049-BCAA-5460756BC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59968"/>
            <a:ext cx="12192000" cy="2298032"/>
          </a:xfrm>
          <a:prstGeom prst="rect">
            <a:avLst/>
          </a:prstGeom>
          <a:solidFill>
            <a:schemeClr val="accent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AA8398-0E53-6C2D-2415-EEB34BF5709D}"/>
              </a:ext>
            </a:extLst>
          </p:cNvPr>
          <p:cNvSpPr txBox="1"/>
          <p:nvPr/>
        </p:nvSpPr>
        <p:spPr>
          <a:xfrm>
            <a:off x="457200" y="4960137"/>
            <a:ext cx="7772400" cy="1463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cap="all" spc="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EFFECTIVE TEAMWORK AND COMMUNICATION   LCLM4003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F35C68-4A3B-D1DB-CC13-31B0F8B70D72}"/>
              </a:ext>
            </a:extLst>
          </p:cNvPr>
          <p:cNvSpPr txBox="1"/>
          <p:nvPr/>
        </p:nvSpPr>
        <p:spPr>
          <a:xfrm>
            <a:off x="8610600" y="4960137"/>
            <a:ext cx="3200400" cy="1463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200"/>
              </a:spcAft>
              <a:buClr>
                <a:schemeClr val="accent1"/>
              </a:buClr>
              <a:buSzPct val="100000"/>
            </a:pPr>
            <a:r>
              <a:rPr lang="en-US">
                <a:solidFill>
                  <a:srgbClr val="FFFFFF"/>
                </a:solidFill>
              </a:rPr>
              <a:t>GEMMA HAMMOND ID 2514962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JOSHUA OMELIS ID 2435410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BOUALEM ID 2510629  </a:t>
            </a:r>
          </a:p>
        </p:txBody>
      </p: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CD5B542C-8183-4445-AF4D-B23AAE329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5E74C8F-8BA7-ADDB-64C1-92A27855D2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574" r="20642"/>
          <a:stretch>
            <a:fillRect/>
          </a:stretch>
        </p:blipFill>
        <p:spPr>
          <a:xfrm>
            <a:off x="1242169" y="472879"/>
            <a:ext cx="3819875" cy="3602180"/>
          </a:xfrm>
          <a:prstGeom prst="rect">
            <a:avLst/>
          </a:prstGeom>
        </p:spPr>
      </p:pic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84ED9B5A-5577-4CA5-97AA-0E5E2EA97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60141" y="822682"/>
            <a:ext cx="0" cy="292608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5FC34EC2-1718-462A-0216-7680FA025B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1" b="10369"/>
          <a:stretch>
            <a:fillRect/>
          </a:stretch>
        </p:blipFill>
        <p:spPr>
          <a:xfrm>
            <a:off x="5997722" y="587943"/>
            <a:ext cx="5341140" cy="3195502"/>
          </a:xfrm>
          <a:prstGeom prst="rect">
            <a:avLst/>
          </a:prstGeom>
        </p:spPr>
      </p:pic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2724283B-587C-4A0E-A50E-B8914975B4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039D8E54-BE5C-A948-CA4F-51C087B59C62}"/>
              </a:ext>
            </a:extLst>
          </p:cNvPr>
          <p:cNvSpPr txBox="1"/>
          <p:nvPr/>
        </p:nvSpPr>
        <p:spPr>
          <a:xfrm>
            <a:off x="9285852" y="3683418"/>
            <a:ext cx="239360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technofaq.org/posts/2020/02/6-tips-on-communication-and-teamwork-to-strengthen-team-collabora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F3C109-5DC3-14C9-30DF-A14F80640A32}"/>
              </a:ext>
            </a:extLst>
          </p:cNvPr>
          <p:cNvSpPr txBox="1"/>
          <p:nvPr/>
        </p:nvSpPr>
        <p:spPr>
          <a:xfrm>
            <a:off x="2671065" y="3886757"/>
            <a:ext cx="24080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scienceforwork.com/blog/team-communica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73483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-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1E619-5340-2BFD-8157-ADC8E1F3D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D0C12-8FFF-D117-162F-9624C979D0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500" dirty="0"/>
              <a:t>FOOD FLIGHTS  LTD :  IS A COMPANY  WHO DOES READY MEALS SERVED ON FLIGHTS 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500" dirty="0"/>
              <a:t>Medium size with   40 PEOPLE RANGING FROM 16 TO 60 YEARS OLD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500" dirty="0"/>
              <a:t>MAINLY IMMIGRANTS FROM 5 DISTINCT CULTURAL GROUPS.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GB" sz="1500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500" dirty="0"/>
              <a:t>Full service  includes  hot meals desserts and alcoholic / hot drinks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500" dirty="0"/>
              <a:t>Complimentary service : free water ,tea  coffee  alcoholic   on specific routes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500" dirty="0"/>
              <a:t>Problems  poor communications  between staff which effects the quality of business 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GB" sz="1500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GB" sz="1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F9BE95-423D-6A57-E18F-6DFE1A4B1B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9575" r="14005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C1B62E8-CF22-983D-1682-D054EDD5023A}"/>
              </a:ext>
            </a:extLst>
          </p:cNvPr>
          <p:cNvSpPr txBox="1"/>
          <p:nvPr/>
        </p:nvSpPr>
        <p:spPr>
          <a:xfrm>
            <a:off x="9751909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arjunpuriinqatar.blogspot.com/2017/08/gourmet-food-on-flights-is-lie-its-mad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5713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3D166-DD58-F57E-4DB0-4029D0DE7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000"/>
              <a:t>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51EBA7-11E1-E5BD-01E3-4324F4CA6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endParaRPr lang="en-GB" sz="1900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900" dirty="0"/>
              <a:t>Active listening   is a two-way process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900" dirty="0"/>
              <a:t>Communication is critical  for a company like flight food limited  coordination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900" dirty="0"/>
              <a:t>Communication support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900" dirty="0"/>
              <a:t>Timing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900" dirty="0"/>
              <a:t>precision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900" dirty="0"/>
              <a:t>Age  difference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900" dirty="0"/>
              <a:t>Safe work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22C6A6-9742-A9A7-6704-95DF2DBD0B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184" r="17863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4B4D37A-1C68-C700-5330-69A9F4C513FF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hebluediamondgallery.com/finger01/c/communicatio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6175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31520"/>
          </a:xfrm>
          <a:prstGeom prst="rect">
            <a:avLst/>
          </a:prstGeom>
          <a:solidFill>
            <a:srgbClr val="2F5496"/>
          </a:solidFill>
          <a:ln>
            <a:solidFill>
              <a:srgbClr val="2F54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11480" y="128016"/>
            <a:ext cx="66751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>
                <a:solidFill>
                  <a:srgbClr val="FFFFFF"/>
                </a:solidFill>
              </a:rPr>
              <a:t>Environmental Noise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2696" y="1051560"/>
            <a:ext cx="5577840" cy="5212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000" b="1">
                <a:solidFill>
                  <a:srgbClr val="282828"/>
                </a:solidFill>
              </a:defRPr>
            </a:pPr>
            <a:r>
              <a:rPr dirty="0"/>
              <a:t>Barrier identified in the case study: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rPr dirty="0"/>
              <a:t>Old noisy machines make it hard for staff to hear instructions clearly.</a:t>
            </a:r>
          </a:p>
          <a:p>
            <a:pPr>
              <a:spcAft>
                <a:spcPts val="800"/>
              </a:spcAft>
              <a:defRPr sz="2000" b="1">
                <a:solidFill>
                  <a:srgbClr val="282828"/>
                </a:solidFill>
              </a:defRPr>
            </a:pPr>
            <a:r>
              <a:rPr dirty="0"/>
              <a:t>Relevant theory: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rPr dirty="0"/>
              <a:t>Shannon and Weaver communication model – physical noise disrupts the message.</a:t>
            </a:r>
          </a:p>
          <a:p>
            <a:pPr>
              <a:spcAft>
                <a:spcPts val="800"/>
              </a:spcAft>
              <a:defRPr sz="2000" b="1">
                <a:solidFill>
                  <a:srgbClr val="282828"/>
                </a:solidFill>
              </a:defRPr>
            </a:pPr>
            <a:r>
              <a:rPr dirty="0"/>
              <a:t>Impact on Flight Foods: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rPr dirty="0"/>
              <a:t>Instructions can be misheard, causing mistakes in food handling and production.</a:t>
            </a:r>
          </a:p>
          <a:p>
            <a:pPr>
              <a:spcAft>
                <a:spcPts val="800"/>
              </a:spcAft>
              <a:defRPr sz="2000" b="1">
                <a:solidFill>
                  <a:srgbClr val="282828"/>
                </a:solidFill>
              </a:defRPr>
            </a:pPr>
            <a:r>
              <a:rPr dirty="0"/>
              <a:t>How to reduce it: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rPr dirty="0"/>
              <a:t>Use visual signs, quieter briefing points, written instructions and maintenance on machinery.</a:t>
            </a:r>
          </a:p>
        </p:txBody>
      </p:sp>
      <p:pic>
        <p:nvPicPr>
          <p:cNvPr id="6" name="Picture 5" descr="slide3_embedde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4159" y="731521"/>
            <a:ext cx="5577840" cy="612648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3043420" y="4937760"/>
            <a:ext cx="3977639" cy="1325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00">
                <a:solidFill>
                  <a:srgbClr val="282828"/>
                </a:solidFill>
              </a:defRPr>
            </a:pPr>
            <a:r>
              <a:rPr dirty="0"/>
              <a:t>The factory floor is described as noisy and packed with old machines, so verbal instructions are easily lost.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009470EB-CF17-627B-35E9-C4F9D4160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17318516" y="274639"/>
            <a:ext cx="231354" cy="959802"/>
          </a:xfrm>
        </p:spPr>
        <p:txBody>
          <a:bodyPr/>
          <a:lstStyle/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E9014E-9152-7121-6EF6-A49C64D89552}"/>
              </a:ext>
            </a:extLst>
          </p:cNvPr>
          <p:cNvSpPr txBox="1"/>
          <p:nvPr/>
        </p:nvSpPr>
        <p:spPr>
          <a:xfrm>
            <a:off x="7704646" y="1641513"/>
            <a:ext cx="347747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Solutions for noisy  on flights sweets  or savoury to prevent pressure on ears 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Ear defenders  to prevent from  loud noise </a:t>
            </a:r>
            <a:br>
              <a:rPr lang="en-GB" dirty="0"/>
            </a:br>
            <a:endParaRPr lang="en-GB" dirty="0"/>
          </a:p>
          <a:p>
            <a:r>
              <a:rPr lang="en-GB" dirty="0"/>
              <a:t>NEW TEC  LOW NOISE MACHINE  so staff and passengers  are able to hear and communicate  </a:t>
            </a:r>
          </a:p>
          <a:p>
            <a:endParaRPr lang="en-GB" dirty="0"/>
          </a:p>
          <a:p>
            <a:r>
              <a:rPr lang="en-GB" dirty="0"/>
              <a:t>Distraction effect :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31520"/>
          </a:xfrm>
          <a:prstGeom prst="rect">
            <a:avLst/>
          </a:prstGeom>
          <a:solidFill>
            <a:srgbClr val="2F5496"/>
          </a:solidFill>
          <a:ln>
            <a:solidFill>
              <a:srgbClr val="2F54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11480" y="128016"/>
            <a:ext cx="66751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 dirty="0">
                <a:solidFill>
                  <a:srgbClr val="FFFFFF"/>
                </a:solidFill>
              </a:rPr>
              <a:t>Language and Body Communication Barrier</a:t>
            </a:r>
          </a:p>
        </p:txBody>
      </p:sp>
      <p:graphicFrame>
        <p:nvGraphicFramePr>
          <p:cNvPr id="8" name="TextBox 3">
            <a:extLst>
              <a:ext uri="{FF2B5EF4-FFF2-40B4-BE49-F238E27FC236}">
                <a16:creationId xmlns:a16="http://schemas.microsoft.com/office/drawing/2014/main" id="{88F90AA0-DE77-FF4B-C115-FFCCB6FFFE29}"/>
              </a:ext>
            </a:extLst>
          </p:cNvPr>
          <p:cNvGraphicFramePr/>
          <p:nvPr/>
        </p:nvGraphicFramePr>
        <p:xfrm>
          <a:off x="548640" y="1051560"/>
          <a:ext cx="10972800" cy="5212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31520"/>
          </a:xfrm>
          <a:prstGeom prst="rect">
            <a:avLst/>
          </a:prstGeom>
          <a:solidFill>
            <a:srgbClr val="2F5496"/>
          </a:solidFill>
          <a:ln>
            <a:solidFill>
              <a:srgbClr val="2F54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11480" y="128016"/>
            <a:ext cx="66751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>
                <a:solidFill>
                  <a:srgbClr val="FFFFFF"/>
                </a:solidFill>
              </a:rPr>
              <a:t>Age and Generational Barrier</a:t>
            </a:r>
          </a:p>
        </p:txBody>
      </p:sp>
      <p:graphicFrame>
        <p:nvGraphicFramePr>
          <p:cNvPr id="8" name="TextBox 3">
            <a:extLst>
              <a:ext uri="{FF2B5EF4-FFF2-40B4-BE49-F238E27FC236}">
                <a16:creationId xmlns:a16="http://schemas.microsoft.com/office/drawing/2014/main" id="{738148B9-7547-7BD5-F15A-D696DD52F6D2}"/>
              </a:ext>
            </a:extLst>
          </p:cNvPr>
          <p:cNvGraphicFramePr/>
          <p:nvPr/>
        </p:nvGraphicFramePr>
        <p:xfrm>
          <a:off x="548640" y="1051560"/>
          <a:ext cx="10972800" cy="5212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31520"/>
          </a:xfrm>
          <a:prstGeom prst="rect">
            <a:avLst/>
          </a:prstGeom>
          <a:solidFill>
            <a:srgbClr val="2F5496"/>
          </a:solidFill>
          <a:ln>
            <a:solidFill>
              <a:srgbClr val="2F54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11480" y="128016"/>
            <a:ext cx="66751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>
                <a:solidFill>
                  <a:srgbClr val="FFFFFF"/>
                </a:solidFill>
              </a:rPr>
              <a:t>Cultural Barrier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051560"/>
            <a:ext cx="10972800" cy="5212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000" b="1">
                <a:solidFill>
                  <a:srgbClr val="282828"/>
                </a:solidFill>
              </a:defRPr>
            </a:pPr>
            <a:r>
              <a:t>Barrier identified in the case study: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t>The workforce is mainly immigrants from five distinct cultural groups.</a:t>
            </a:r>
          </a:p>
          <a:p>
            <a:pPr>
              <a:spcAft>
                <a:spcPts val="800"/>
              </a:spcAft>
              <a:defRPr sz="2000" b="1">
                <a:solidFill>
                  <a:srgbClr val="282828"/>
                </a:solidFill>
              </a:defRPr>
            </a:pPr>
            <a:r>
              <a:t>Relevant theory: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t>Berlo's model explains that culture affects how messages are sent, received and interpreted.</a:t>
            </a:r>
          </a:p>
          <a:p>
            <a:pPr>
              <a:spcAft>
                <a:spcPts val="800"/>
              </a:spcAft>
              <a:defRPr sz="2000" b="1">
                <a:solidFill>
                  <a:srgbClr val="282828"/>
                </a:solidFill>
              </a:defRPr>
            </a:pPr>
            <a:r>
              <a:t>Impact on Flight Foods: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t>Different workplace norms and food-handling expectations may lead to inconsistent standards.</a:t>
            </a:r>
          </a:p>
          <a:p>
            <a:pPr>
              <a:spcAft>
                <a:spcPts val="800"/>
              </a:spcAft>
              <a:defRPr sz="2000" b="1">
                <a:solidFill>
                  <a:srgbClr val="282828"/>
                </a:solidFill>
              </a:defRPr>
            </a:pPr>
            <a:r>
              <a:t>How to reduce it: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t>Provide standardised induction, shared rules, cultural awareness and regular checks for understanding.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B558EF9-F67A-2190-1574-BD9A0F1899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1480" y="4171949"/>
            <a:ext cx="11331031" cy="221932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A4B418-514A-59AD-0160-58D0D9670AA8}"/>
              </a:ext>
            </a:extLst>
          </p:cNvPr>
          <p:cNvSpPr txBox="1"/>
          <p:nvPr/>
        </p:nvSpPr>
        <p:spPr>
          <a:xfrm>
            <a:off x="6731306" y="5657850"/>
            <a:ext cx="491205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eoplematters.in/article/employee-engagement/understand-corporate-culture-barriers-using-miranda-warning-framework-12933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31520"/>
          </a:xfrm>
          <a:prstGeom prst="rect">
            <a:avLst/>
          </a:prstGeom>
          <a:solidFill>
            <a:srgbClr val="2F5496"/>
          </a:solidFill>
          <a:ln>
            <a:solidFill>
              <a:srgbClr val="2F54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11480" y="128016"/>
            <a:ext cx="66751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>
                <a:solidFill>
                  <a:srgbClr val="FFFFFF"/>
                </a:solidFill>
              </a:rPr>
              <a:t>Emotional Barrier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051560"/>
            <a:ext cx="10972800" cy="5212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000" b="1">
                <a:solidFill>
                  <a:srgbClr val="282828"/>
                </a:solidFill>
              </a:defRPr>
            </a:pPr>
            <a:r>
              <a:t>Barrier identified in the case study: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t>Gary is stressed, tired and frustrated. He even shouts 'Idiots!' when problems happen.</a:t>
            </a:r>
          </a:p>
          <a:p>
            <a:pPr>
              <a:spcAft>
                <a:spcPts val="800"/>
              </a:spcAft>
              <a:defRPr sz="2000" b="1">
                <a:solidFill>
                  <a:srgbClr val="282828"/>
                </a:solidFill>
              </a:defRPr>
            </a:pPr>
            <a:r>
              <a:t>Relevant theory: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t>Schramm's model highlights the importance of feedback and the emotional climate in communication.</a:t>
            </a:r>
          </a:p>
          <a:p>
            <a:pPr>
              <a:spcAft>
                <a:spcPts val="800"/>
              </a:spcAft>
              <a:defRPr sz="2000" b="1">
                <a:solidFill>
                  <a:srgbClr val="282828"/>
                </a:solidFill>
              </a:defRPr>
            </a:pPr>
            <a:r>
              <a:t>Impact on Flight Foods: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t>Stress reduces patience, damages teamwork and makes staff less likely to ask questions.</a:t>
            </a:r>
          </a:p>
          <a:p>
            <a:pPr>
              <a:spcAft>
                <a:spcPts val="800"/>
              </a:spcAft>
              <a:defRPr sz="2000" b="1">
                <a:solidFill>
                  <a:srgbClr val="282828"/>
                </a:solidFill>
              </a:defRPr>
            </a:pPr>
            <a:r>
              <a:t>How to reduce it: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t>Improve leadership support, give training before shifts and encourage calm, respectful feedback.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AC6A09-1762-A41F-C97E-D517358320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91351" y="4351663"/>
            <a:ext cx="4914900" cy="223707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C7CEDBC-44BD-F3B3-2BAC-22AC2AA1AE44}"/>
              </a:ext>
            </a:extLst>
          </p:cNvPr>
          <p:cNvSpPr txBox="1"/>
          <p:nvPr/>
        </p:nvSpPr>
        <p:spPr>
          <a:xfrm>
            <a:off x="7315003" y="6499152"/>
            <a:ext cx="332437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embodiedbeing.blogspot.com/2010/08/dont-forget-mind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31520"/>
          </a:xfrm>
          <a:prstGeom prst="rect">
            <a:avLst/>
          </a:prstGeom>
          <a:solidFill>
            <a:srgbClr val="2F5496"/>
          </a:solidFill>
          <a:ln>
            <a:solidFill>
              <a:srgbClr val="2F54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11480" y="128016"/>
            <a:ext cx="66751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>
                <a:solidFill>
                  <a:srgbClr val="FFFFFF"/>
                </a:solidFill>
              </a:rPr>
              <a:t>Solutions Summary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2033" y="1051560"/>
            <a:ext cx="10972800" cy="5212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000" b="1">
                <a:solidFill>
                  <a:srgbClr val="282828"/>
                </a:solidFill>
              </a:defRPr>
            </a:pPr>
            <a:r>
              <a:t>Main actions Flight Foods should take: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t>Reduce environmental noise where possible and move key briefings away from machinery.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t>Use visual instructions, demonstrations and translated materials.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t>Provide full food hygiene training before staff start work.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t>Use mentoring and tailored supervision for different age groups.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t>Set one clear standard for all staff regardless of culture or background.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t>Develop a calmer management approach with better feedback and support.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36ED43-A9ED-7B38-35C4-D4A0E0C0B1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48200" y="3558448"/>
            <a:ext cx="6995160" cy="27051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7A65A64-004E-6576-E18D-6EA7C78070E9}"/>
              </a:ext>
            </a:extLst>
          </p:cNvPr>
          <p:cNvSpPr txBox="1"/>
          <p:nvPr/>
        </p:nvSpPr>
        <p:spPr>
          <a:xfrm>
            <a:off x="4648200" y="6858000"/>
            <a:ext cx="699516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icpedia.org/highway-signs/s/solution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31520"/>
          </a:xfrm>
          <a:prstGeom prst="rect">
            <a:avLst/>
          </a:prstGeom>
          <a:solidFill>
            <a:srgbClr val="2F5496"/>
          </a:solidFill>
          <a:ln>
            <a:solidFill>
              <a:srgbClr val="2F54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11480" y="128016"/>
            <a:ext cx="66751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>
                <a:solidFill>
                  <a:srgbClr val="FFFFFF"/>
                </a:solidFill>
              </a:rPr>
              <a:t>Recommended Action Plan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051560"/>
            <a:ext cx="10972800" cy="5212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000" b="1">
                <a:solidFill>
                  <a:srgbClr val="282828"/>
                </a:solidFill>
              </a:defRPr>
            </a:pPr>
            <a:r>
              <a:t>Short-term: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t>Introduce clear signs, posters, daily briefings and translated safety instructions.</a:t>
            </a:r>
          </a:p>
          <a:p>
            <a:pPr>
              <a:spcAft>
                <a:spcPts val="800"/>
              </a:spcAft>
              <a:defRPr sz="2000" b="1">
                <a:solidFill>
                  <a:srgbClr val="282828"/>
                </a:solidFill>
              </a:defRPr>
            </a:pPr>
            <a:r>
              <a:t>Medium-term: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t>Train all staff in hygiene, communication and standard operating procedures.</a:t>
            </a:r>
          </a:p>
          <a:p>
            <a:pPr>
              <a:spcAft>
                <a:spcPts val="800"/>
              </a:spcAft>
              <a:defRPr sz="2000" b="1">
                <a:solidFill>
                  <a:srgbClr val="282828"/>
                </a:solidFill>
              </a:defRPr>
            </a:pPr>
            <a:r>
              <a:t>Long-term: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t>Create a stronger communication culture based on respect, teamwork and continuous improvement.</a:t>
            </a:r>
          </a:p>
          <a:p>
            <a:pPr>
              <a:spcAft>
                <a:spcPts val="800"/>
              </a:spcAft>
              <a:defRPr sz="2000" b="1">
                <a:solidFill>
                  <a:srgbClr val="282828"/>
                </a:solidFill>
              </a:defRPr>
            </a:pPr>
            <a:r>
              <a:t>Expected result: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t>Fewer mistakes, better food quality, safer production and improved customer confidence.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9DB90C-A30B-1C39-07F8-DB8495A47E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4850" y="4572000"/>
            <a:ext cx="10890490" cy="20116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E53BFE6-CC1A-F77D-22E6-2CAB83B98ECF}"/>
              </a:ext>
            </a:extLst>
          </p:cNvPr>
          <p:cNvSpPr txBox="1"/>
          <p:nvPr/>
        </p:nvSpPr>
        <p:spPr>
          <a:xfrm>
            <a:off x="545933" y="6732200"/>
            <a:ext cx="1089049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thebluediamondgallery.com/handwriting/a/action-plan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31520"/>
          </a:xfrm>
          <a:prstGeom prst="rect">
            <a:avLst/>
          </a:prstGeom>
          <a:solidFill>
            <a:srgbClr val="2F5496"/>
          </a:solidFill>
          <a:ln>
            <a:solidFill>
              <a:srgbClr val="2F54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11480" y="128016"/>
            <a:ext cx="66751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051560"/>
            <a:ext cx="10972800" cy="5212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000" b="0">
                <a:solidFill>
                  <a:srgbClr val="282828"/>
                </a:solidFill>
              </a:defRPr>
            </a:pPr>
            <a:r>
              <a:t>Flight Foods is losing business because poor communication is affecting food quality and safety.</a:t>
            </a:r>
          </a:p>
          <a:p>
            <a:pPr>
              <a:spcAft>
                <a:spcPts val="800"/>
              </a:spcAft>
              <a:defRPr sz="2000" b="1">
                <a:solidFill>
                  <a:srgbClr val="282828"/>
                </a:solidFill>
              </a:defRPr>
            </a:pPr>
            <a:r>
              <a:t>The case study shows five main barriers:</a:t>
            </a:r>
          </a:p>
          <a:p>
            <a:pPr lvl="1">
              <a:spcAft>
                <a:spcPts val="800"/>
              </a:spcAft>
              <a:defRPr sz="1600" b="0">
                <a:solidFill>
                  <a:srgbClr val="282828"/>
                </a:solidFill>
              </a:defRPr>
            </a:pPr>
            <a:r>
              <a:t>Environmental noise, language and body communication, age and generational differences, culture, and emotion.</a:t>
            </a:r>
          </a:p>
          <a:p>
            <a:pPr>
              <a:spcAft>
                <a:spcPts val="800"/>
              </a:spcAft>
              <a:defRPr sz="2000" b="0">
                <a:solidFill>
                  <a:srgbClr val="282828"/>
                </a:solidFill>
              </a:defRPr>
            </a:pPr>
            <a:r>
              <a:t>Using communication theory helps explain why these barriers happen.</a:t>
            </a:r>
          </a:p>
          <a:p>
            <a:pPr>
              <a:spcAft>
                <a:spcPts val="800"/>
              </a:spcAft>
              <a:defRPr sz="2000" b="0">
                <a:solidFill>
                  <a:srgbClr val="282828"/>
                </a:solidFill>
              </a:defRPr>
            </a:pPr>
            <a:r>
              <a:t>By improving training, clarity and management style, Flight Foods can improve performance and protect its reputation.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6B34FDC-9C9A-F3A8-F1B1-5AE7DE4B8A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02526" y="3365653"/>
            <a:ext cx="8528260" cy="3048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31520"/>
          </a:xfrm>
          <a:prstGeom prst="rect">
            <a:avLst/>
          </a:prstGeom>
          <a:solidFill>
            <a:srgbClr val="2F5496"/>
          </a:solidFill>
          <a:ln>
            <a:solidFill>
              <a:srgbClr val="2F54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11480" y="128016"/>
            <a:ext cx="66751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>
                <a:solidFill>
                  <a:srgbClr val="FFFFFF"/>
                </a:solidFill>
              </a:rPr>
              <a:t>References</a:t>
            </a:r>
          </a:p>
        </p:txBody>
      </p:sp>
      <p:graphicFrame>
        <p:nvGraphicFramePr>
          <p:cNvPr id="8" name="TextBox 3">
            <a:extLst>
              <a:ext uri="{FF2B5EF4-FFF2-40B4-BE49-F238E27FC236}">
                <a16:creationId xmlns:a16="http://schemas.microsoft.com/office/drawing/2014/main" id="{0EBF4DAE-A5B2-58E4-1C22-AFC382FB6D8C}"/>
              </a:ext>
            </a:extLst>
          </p:cNvPr>
          <p:cNvGraphicFramePr/>
          <p:nvPr/>
        </p:nvGraphicFramePr>
        <p:xfrm>
          <a:off x="548640" y="1051560"/>
          <a:ext cx="10972800" cy="5212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9923</TotalTime>
  <Words>926</Words>
  <Application>Microsoft Office PowerPoint</Application>
  <PresentationFormat>Widescreen</PresentationFormat>
  <Paragraphs>107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Tw Cen MT</vt:lpstr>
      <vt:lpstr>Tw Cen MT Condensed</vt:lpstr>
      <vt:lpstr>Wingdings</vt:lpstr>
      <vt:lpstr>Wingdings 3</vt:lpstr>
      <vt:lpstr>Integral</vt:lpstr>
      <vt:lpstr>PowerPoint Presentation</vt:lpstr>
      <vt:lpstr>PowerPoint Presentation</vt:lpstr>
      <vt:lpstr>Introduction </vt:lpstr>
      <vt:lpstr>Communication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Chris Smith</dc:creator>
  <cp:keywords/>
  <dc:description>generated using python-pptx</dc:description>
  <cp:lastModifiedBy>Gemma Sylvia Hammond (2514962)</cp:lastModifiedBy>
  <cp:revision>4</cp:revision>
  <dcterms:created xsi:type="dcterms:W3CDTF">2013-01-27T09:14:16Z</dcterms:created>
  <dcterms:modified xsi:type="dcterms:W3CDTF">2026-04-19T19:15:29Z</dcterms:modified>
  <cp:category/>
</cp:coreProperties>
</file>