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4"/>
  </p:notesMasterIdLst>
  <p:sldIdLst>
    <p:sldId id="277" r:id="rId5"/>
    <p:sldId id="280" r:id="rId6"/>
    <p:sldId id="281" r:id="rId7"/>
    <p:sldId id="282" r:id="rId8"/>
    <p:sldId id="287" r:id="rId9"/>
    <p:sldId id="284" r:id="rId10"/>
    <p:sldId id="285" r:id="rId11"/>
    <p:sldId id="286" r:id="rId12"/>
    <p:sldId id="27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17" autoAdjust="0"/>
    <p:restoredTop sz="94660"/>
  </p:normalViewPr>
  <p:slideViewPr>
    <p:cSldViewPr snapToGrid="0">
      <p:cViewPr varScale="1">
        <p:scale>
          <a:sx n="86" d="100"/>
          <a:sy n="86" d="100"/>
        </p:scale>
        <p:origin x="53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7/7/2022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7/7/2022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7/7/2022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7/7/2022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7/7/2022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7/7/2022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7/7/2022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7/7/2022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3E3F80-D945-4490-916D-6384E6895E6F}"/>
              </a:ext>
            </a:extLst>
          </p:cNvPr>
          <p:cNvSpPr>
            <a:spLocks noGrp="1"/>
          </p:cNvSpPr>
          <p:nvPr>
            <p:ph type="ctrTitle"/>
          </p:nvPr>
        </p:nvSpPr>
        <p:spPr>
          <a:xfrm>
            <a:off x="570187" y="1639614"/>
            <a:ext cx="11051626" cy="3153103"/>
          </a:xfrm>
        </p:spPr>
        <p:txBody>
          <a:bodyPr>
            <a:normAutofit fontScale="90000"/>
          </a:bodyPr>
          <a:lstStyle/>
          <a:p>
            <a:pPr algn="ctr"/>
            <a:r>
              <a:rPr lang="en-US" sz="2400" dirty="0">
                <a:latin typeface="Arial" panose="020B0604020202020204" pitchFamily="34" charset="0"/>
                <a:cs typeface="Arial" panose="020B0604020202020204" pitchFamily="34" charset="0"/>
              </a:rPr>
              <a:t>Ba (hons) leadership and management</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developing relationships and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workplace achievement</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bmsw5102</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sanjeewa herath</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WAQAR ALI</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STUDENT 2027054</a:t>
            </a:r>
          </a:p>
        </p:txBody>
      </p:sp>
      <p:cxnSp>
        <p:nvCxnSpPr>
          <p:cNvPr id="91" name="Straight Connector 90">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31362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8EB3BB-5E1D-6963-37E0-B8F4C4990FBB}"/>
              </a:ext>
            </a:extLst>
          </p:cNvPr>
          <p:cNvSpPr txBox="1"/>
          <p:nvPr/>
        </p:nvSpPr>
        <p:spPr>
          <a:xfrm>
            <a:off x="399494" y="301841"/>
            <a:ext cx="10910657" cy="5909310"/>
          </a:xfrm>
          <a:prstGeom prst="rect">
            <a:avLst/>
          </a:prstGeom>
          <a:noFill/>
        </p:spPr>
        <p:txBody>
          <a:bodyPr wrap="square" rtlCol="0">
            <a:spAutoFit/>
          </a:bodyPr>
          <a:lstStyle/>
          <a:p>
            <a:pPr algn="ctr"/>
            <a:r>
              <a:rPr lang="en-GB" dirty="0"/>
              <a:t>CONTENTS PAGE </a:t>
            </a:r>
          </a:p>
          <a:p>
            <a:pPr algn="ctr"/>
            <a:endParaRPr lang="en-GB" dirty="0"/>
          </a:p>
          <a:p>
            <a:r>
              <a:rPr lang="en-GB" dirty="0">
                <a:latin typeface="Arial" panose="020B0604020202020204" pitchFamily="34" charset="0"/>
                <a:cs typeface="Arial" panose="020B0604020202020204" pitchFamily="34" charset="0"/>
              </a:rPr>
              <a:t>PAGE 1	 COVER PAGE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2	 CONTENTS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3	 INTRODUCTION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3 	WHAT IS MOTIVATION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4 	THE TWO TYPES OF MOTIVATION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5	THE DIFFERENCE BETWEEN TWO TYPES OF MOTIVATION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6 	WHAT MOTIVATES ME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7 	THE ADVANTAGES&amp;DISADVANTAGES OF EACH MOTIVATION TYPE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8 	CONCLUSION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PAGE 9 	ACADEMIC REFERENCES</a:t>
            </a:r>
          </a:p>
        </p:txBody>
      </p:sp>
    </p:spTree>
    <p:extLst>
      <p:ext uri="{BB962C8B-B14F-4D97-AF65-F5344CB8AC3E}">
        <p14:creationId xmlns:p14="http://schemas.microsoft.com/office/powerpoint/2010/main" val="3462144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CB94B-8669-892B-2CF8-1FA31B7D3FA9}"/>
              </a:ext>
            </a:extLst>
          </p:cNvPr>
          <p:cNvSpPr>
            <a:spLocks noGrp="1"/>
          </p:cNvSpPr>
          <p:nvPr>
            <p:ph type="title"/>
          </p:nvPr>
        </p:nvSpPr>
        <p:spPr/>
        <p:txBody>
          <a:bodyPr/>
          <a:lstStyle/>
          <a:p>
            <a:pPr algn="ctr"/>
            <a:r>
              <a:rPr lang="en-GB" u="sng" dirty="0"/>
              <a:t>What is motivation </a:t>
            </a:r>
          </a:p>
        </p:txBody>
      </p:sp>
      <p:sp>
        <p:nvSpPr>
          <p:cNvPr id="3" name="Content Placeholder 2">
            <a:extLst>
              <a:ext uri="{FF2B5EF4-FFF2-40B4-BE49-F238E27FC236}">
                <a16:creationId xmlns:a16="http://schemas.microsoft.com/office/drawing/2014/main" id="{29CBD944-A58A-BA0A-9450-8D4B8508632A}"/>
              </a:ext>
            </a:extLst>
          </p:cNvPr>
          <p:cNvSpPr>
            <a:spLocks noGrp="1"/>
          </p:cNvSpPr>
          <p:nvPr>
            <p:ph idx="1"/>
          </p:nvPr>
        </p:nvSpPr>
        <p:spPr>
          <a:xfrm>
            <a:off x="564006" y="68063"/>
            <a:ext cx="10131425" cy="5518484"/>
          </a:xfrm>
        </p:spPr>
        <p:txBody>
          <a:bodyPr>
            <a:normAutofit/>
          </a:bodyPr>
          <a:lstStyle/>
          <a:p>
            <a:pPr marL="0" indent="0" algn="ctr">
              <a:buNone/>
            </a:pPr>
            <a:r>
              <a:rPr lang="en-GB" sz="2000" b="0" i="0" dirty="0">
                <a:effectLst/>
                <a:latin typeface="Arial" panose="020B0604020202020204" pitchFamily="34" charset="0"/>
                <a:cs typeface="Arial" panose="020B0604020202020204" pitchFamily="34" charset="0"/>
              </a:rPr>
              <a:t>Motivation is basically a reason/ or reasons for acting or behaving in a particular way</a:t>
            </a: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Motivation is very different for everybody. </a:t>
            </a:r>
          </a:p>
          <a:p>
            <a:pPr marL="0" indent="0" algn="ctr">
              <a:buNone/>
            </a:pPr>
            <a:r>
              <a:rPr lang="en-GB" sz="2000" dirty="0">
                <a:latin typeface="Arial" panose="020B0604020202020204" pitchFamily="34" charset="0"/>
                <a:cs typeface="Arial" panose="020B0604020202020204" pitchFamily="34" charset="0"/>
              </a:rPr>
              <a:t>For me my motivation in work and family life is to secure a comfortable and happy life for my children and the journey to that point is to be the best I can be to set my family and associates goals that can be achieved to make sure that security in life can be gained. The very essence of motivation is to be geared to achieve more and more.</a:t>
            </a:r>
          </a:p>
        </p:txBody>
      </p:sp>
    </p:spTree>
    <p:extLst>
      <p:ext uri="{BB962C8B-B14F-4D97-AF65-F5344CB8AC3E}">
        <p14:creationId xmlns:p14="http://schemas.microsoft.com/office/powerpoint/2010/main" val="1983597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C9116-08D8-5060-7BAC-35FECDA77DE9}"/>
              </a:ext>
            </a:extLst>
          </p:cNvPr>
          <p:cNvSpPr>
            <a:spLocks noGrp="1"/>
          </p:cNvSpPr>
          <p:nvPr>
            <p:ph type="title"/>
          </p:nvPr>
        </p:nvSpPr>
        <p:spPr>
          <a:xfrm>
            <a:off x="383961" y="0"/>
            <a:ext cx="10131425" cy="1456267"/>
          </a:xfrm>
        </p:spPr>
        <p:txBody>
          <a:bodyPr/>
          <a:lstStyle/>
          <a:p>
            <a:pPr algn="ctr"/>
            <a:r>
              <a:rPr lang="en-GB" u="sng" dirty="0"/>
              <a:t>Intrinsic motivation</a:t>
            </a:r>
          </a:p>
        </p:txBody>
      </p:sp>
      <p:sp>
        <p:nvSpPr>
          <p:cNvPr id="3" name="Content Placeholder 2">
            <a:extLst>
              <a:ext uri="{FF2B5EF4-FFF2-40B4-BE49-F238E27FC236}">
                <a16:creationId xmlns:a16="http://schemas.microsoft.com/office/drawing/2014/main" id="{2F8A5B91-8FA3-B429-1190-25AC7CE5CC7C}"/>
              </a:ext>
            </a:extLst>
          </p:cNvPr>
          <p:cNvSpPr>
            <a:spLocks noGrp="1"/>
          </p:cNvSpPr>
          <p:nvPr>
            <p:ph idx="1"/>
          </p:nvPr>
        </p:nvSpPr>
        <p:spPr>
          <a:xfrm>
            <a:off x="383960" y="1456267"/>
            <a:ext cx="10131425" cy="3649133"/>
          </a:xfrm>
        </p:spPr>
        <p:txBody>
          <a:bodyPr>
            <a:normAutofit fontScale="92500" lnSpcReduction="10000"/>
          </a:bodyPr>
          <a:lstStyle/>
          <a:p>
            <a:pPr marL="0" indent="0" algn="ctr">
              <a:buNone/>
            </a:pPr>
            <a:endParaRPr lang="en-GB" sz="2000" b="0" i="0" dirty="0">
              <a:effectLst/>
              <a:latin typeface="arial" panose="020B0604020202020204" pitchFamily="34" charset="0"/>
            </a:endParaRPr>
          </a:p>
          <a:p>
            <a:pPr marL="0" indent="0" algn="ctr">
              <a:buNone/>
            </a:pPr>
            <a:r>
              <a:rPr lang="en-GB" sz="2000" b="0" i="0" dirty="0">
                <a:effectLst/>
                <a:latin typeface="Arial" panose="020B0604020202020204" pitchFamily="34" charset="0"/>
                <a:cs typeface="Arial" panose="020B0604020202020204" pitchFamily="34" charset="0"/>
              </a:rPr>
              <a:t>‘’Intrinsic motivation involves the doing of an activity for its inherent satisfaction rather than for any obvious external reward ‘’(</a:t>
            </a:r>
            <a:r>
              <a:rPr lang="en-GB" sz="2000" b="0" i="0" dirty="0" err="1">
                <a:effectLst/>
                <a:latin typeface="Arial" panose="020B0604020202020204" pitchFamily="34" charset="0"/>
                <a:cs typeface="Arial" panose="020B0604020202020204" pitchFamily="34" charset="0"/>
              </a:rPr>
              <a:t>Oudeyer</a:t>
            </a:r>
            <a:r>
              <a:rPr lang="en-GB" sz="2000" b="0" i="0" dirty="0">
                <a:effectLst/>
                <a:latin typeface="Arial" panose="020B0604020202020204" pitchFamily="34" charset="0"/>
                <a:cs typeface="Arial" panose="020B0604020202020204" pitchFamily="34" charset="0"/>
              </a:rPr>
              <a:t> and Kaplan, 2009).</a:t>
            </a:r>
          </a:p>
          <a:p>
            <a:pPr marL="0" indent="0" algn="ctr">
              <a:buNone/>
            </a:pPr>
            <a:r>
              <a:rPr lang="en-GB" sz="2000" b="0" i="0" dirty="0">
                <a:effectLst/>
                <a:latin typeface="Arial" panose="020B0604020202020204" pitchFamily="34" charset="0"/>
                <a:cs typeface="Arial" panose="020B0604020202020204" pitchFamily="34" charset="0"/>
              </a:rPr>
              <a:t>‘’Intrinsic motivation is defined as the doing of an activity for its inherent satisfaction rather than for some separable consequence. When intrinsically motivated, a person is moved to act for the fun or challenge entailed rather than because of external products, pressures, or rewards.’’</a:t>
            </a:r>
          </a:p>
          <a:p>
            <a:pPr marL="0" indent="0" algn="ctr">
              <a:buNone/>
            </a:pPr>
            <a:r>
              <a:rPr lang="en-GB" sz="2000" dirty="0">
                <a:latin typeface="Arial" panose="020B0604020202020204" pitchFamily="34" charset="0"/>
                <a:cs typeface="Arial" panose="020B0604020202020204" pitchFamily="34" charset="0"/>
              </a:rPr>
              <a:t>Ryan and Deci (2000, p. 56)</a:t>
            </a:r>
          </a:p>
          <a:p>
            <a:pPr marL="0" indent="0" algn="ctr">
              <a:buNone/>
            </a:pPr>
            <a:r>
              <a:rPr lang="en-GB" sz="2000" b="0" i="0" dirty="0">
                <a:effectLst/>
                <a:latin typeface="Arial" panose="020B0604020202020204" pitchFamily="34" charset="0"/>
                <a:cs typeface="Arial" panose="020B0604020202020204" pitchFamily="34" charset="0"/>
              </a:rPr>
              <a:t>Intrinsic motivation is what inspires us to succeed for the pleasure of the action for example scoring a goal in a football match attaining a feeling of happiness, what makes us push to be better and do better in all things.</a:t>
            </a:r>
          </a:p>
          <a:p>
            <a:pPr marL="0" indent="0" algn="ctr">
              <a:buNone/>
            </a:pPr>
            <a:endParaRPr lang="en-GB" sz="2000" dirty="0"/>
          </a:p>
          <a:p>
            <a:pPr marL="0" indent="0">
              <a:buNone/>
            </a:pPr>
            <a:endParaRPr lang="en-GB" dirty="0"/>
          </a:p>
        </p:txBody>
      </p:sp>
    </p:spTree>
    <p:extLst>
      <p:ext uri="{BB962C8B-B14F-4D97-AF65-F5344CB8AC3E}">
        <p14:creationId xmlns:p14="http://schemas.microsoft.com/office/powerpoint/2010/main" val="3406457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E1D913-A012-7441-531D-49B0AFB10D17}"/>
              </a:ext>
            </a:extLst>
          </p:cNvPr>
          <p:cNvSpPr txBox="1"/>
          <p:nvPr/>
        </p:nvSpPr>
        <p:spPr>
          <a:xfrm>
            <a:off x="520823" y="519788"/>
            <a:ext cx="11150353" cy="4370427"/>
          </a:xfrm>
          <a:prstGeom prst="rect">
            <a:avLst/>
          </a:prstGeom>
          <a:noFill/>
        </p:spPr>
        <p:txBody>
          <a:bodyPr wrap="square" rtlCol="0">
            <a:spAutoFit/>
          </a:bodyPr>
          <a:lstStyle/>
          <a:p>
            <a:pPr marL="0" indent="0" algn="ctr">
              <a:buNone/>
            </a:pPr>
            <a:r>
              <a:rPr lang="en-GB" u="sng" dirty="0">
                <a:latin typeface="arial" panose="020B0604020202020204" pitchFamily="34" charset="0"/>
              </a:rPr>
              <a:t>EXTRINSIC MOTIVATION</a:t>
            </a:r>
          </a:p>
          <a:p>
            <a:pPr marL="0" indent="0">
              <a:buNone/>
            </a:pPr>
            <a:endParaRPr lang="en-GB" sz="2000" u="sng" dirty="0">
              <a:latin typeface="arial" panose="020B0604020202020204" pitchFamily="34" charset="0"/>
            </a:endParaRPr>
          </a:p>
          <a:p>
            <a:pPr marL="0" indent="0">
              <a:buNone/>
            </a:pPr>
            <a:endParaRPr lang="en-GB" sz="2000" u="sng" dirty="0">
              <a:latin typeface="arial" panose="020B0604020202020204" pitchFamily="34" charset="0"/>
            </a:endParaRPr>
          </a:p>
          <a:p>
            <a:pPr marL="0" indent="0">
              <a:buNone/>
            </a:pPr>
            <a:r>
              <a:rPr lang="en-GB" sz="2000" b="0" i="0" dirty="0">
                <a:effectLst/>
                <a:latin typeface="Georgia" panose="02040502050405020303" pitchFamily="18" charset="0"/>
              </a:rPr>
              <a:t>‘’Extrinsic motivation is a construct that pertains whenever an activity is done in order to attain some separable outcome. Extrinsic motivation thus contrasts with intrinsic motivation, which refers to doing an activity simply for the enjoyment of the activity itself, rather than its instrumental value.’’</a:t>
            </a:r>
          </a:p>
          <a:p>
            <a:pPr marL="0" indent="0">
              <a:buNone/>
            </a:pPr>
            <a:r>
              <a:rPr lang="en-GB" sz="2000" dirty="0"/>
              <a:t>Ryan and Deci (2000)</a:t>
            </a:r>
          </a:p>
          <a:p>
            <a:pPr marL="0" indent="0">
              <a:buNone/>
            </a:pPr>
            <a:endParaRPr lang="en-GB" sz="2000" u="sng" dirty="0">
              <a:latin typeface="arial" panose="020B0604020202020204" pitchFamily="34" charset="0"/>
            </a:endParaRPr>
          </a:p>
          <a:p>
            <a:pPr marL="0" indent="0">
              <a:buNone/>
            </a:pPr>
            <a:r>
              <a:rPr lang="en-GB" sz="2000" dirty="0">
                <a:latin typeface="arial" panose="020B0604020202020204" pitchFamily="34" charset="0"/>
              </a:rPr>
              <a:t>Extrinsic motivation can be described as having an external motivation such as gaining educational success to better yourself financially and allowing a better standard of life for family.</a:t>
            </a:r>
          </a:p>
          <a:p>
            <a:pPr marL="0" indent="0">
              <a:buNone/>
            </a:pPr>
            <a:r>
              <a:rPr lang="en-GB" sz="2000" dirty="0">
                <a:latin typeface="arial" panose="020B0604020202020204" pitchFamily="34" charset="0"/>
              </a:rPr>
              <a:t>My motivation is most defiantly extrinsic as I use my family to keep me supremely motivated in my professional life and push as hard as I can to achieve my goals to enable them to enjoy a good standard of living and having freedom to live unrestricted.</a:t>
            </a:r>
          </a:p>
        </p:txBody>
      </p:sp>
    </p:spTree>
    <p:extLst>
      <p:ext uri="{BB962C8B-B14F-4D97-AF65-F5344CB8AC3E}">
        <p14:creationId xmlns:p14="http://schemas.microsoft.com/office/powerpoint/2010/main" val="456930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9EFC-D9AF-E5E2-9164-7A70B057C0BC}"/>
              </a:ext>
            </a:extLst>
          </p:cNvPr>
          <p:cNvSpPr>
            <a:spLocks noGrp="1"/>
          </p:cNvSpPr>
          <p:nvPr>
            <p:ph type="title"/>
          </p:nvPr>
        </p:nvSpPr>
        <p:spPr/>
        <p:txBody>
          <a:bodyPr/>
          <a:lstStyle/>
          <a:p>
            <a:r>
              <a:rPr lang="en-GB" dirty="0"/>
              <a:t>What motivates me to perform at amazon</a:t>
            </a:r>
          </a:p>
        </p:txBody>
      </p:sp>
      <p:sp>
        <p:nvSpPr>
          <p:cNvPr id="3" name="Content Placeholder 2">
            <a:extLst>
              <a:ext uri="{FF2B5EF4-FFF2-40B4-BE49-F238E27FC236}">
                <a16:creationId xmlns:a16="http://schemas.microsoft.com/office/drawing/2014/main" id="{3D7C7EE4-956E-9BA3-7062-E475E009D224}"/>
              </a:ext>
            </a:extLst>
          </p:cNvPr>
          <p:cNvSpPr>
            <a:spLocks noGrp="1"/>
          </p:cNvSpPr>
          <p:nvPr>
            <p:ph idx="1"/>
          </p:nvPr>
        </p:nvSpPr>
        <p:spPr>
          <a:xfrm>
            <a:off x="518161" y="1143001"/>
            <a:ext cx="10131425" cy="3649133"/>
          </a:xfrm>
        </p:spPr>
        <p:txBody>
          <a:bodyPr>
            <a:normAutofit/>
          </a:bodyPr>
          <a:lstStyle/>
          <a:p>
            <a:r>
              <a:rPr lang="en-GB" sz="2000" dirty="0">
                <a:latin typeface="Arial" panose="020B0604020202020204" pitchFamily="34" charset="0"/>
                <a:cs typeface="Arial" panose="020B0604020202020204" pitchFamily="34" charset="0"/>
              </a:rPr>
              <a:t>My motivation in the work place is well and truly a mix of the two types of motivations. I love my job and performing purely to be a leader and role model to my colleagues. I also have a great desire to enhance my value to the company which will allow me to get a higher wage allowing me to look after my family and enjoy a comfortable life</a:t>
            </a:r>
          </a:p>
        </p:txBody>
      </p:sp>
    </p:spTree>
    <p:extLst>
      <p:ext uri="{BB962C8B-B14F-4D97-AF65-F5344CB8AC3E}">
        <p14:creationId xmlns:p14="http://schemas.microsoft.com/office/powerpoint/2010/main" val="512408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BDB8-C41A-A4EA-1C31-2935A246A535}"/>
              </a:ext>
            </a:extLst>
          </p:cNvPr>
          <p:cNvSpPr>
            <a:spLocks noGrp="1"/>
          </p:cNvSpPr>
          <p:nvPr>
            <p:ph type="title"/>
          </p:nvPr>
        </p:nvSpPr>
        <p:spPr/>
        <p:txBody>
          <a:bodyPr/>
          <a:lstStyle/>
          <a:p>
            <a:r>
              <a:rPr lang="en-GB" dirty="0"/>
              <a:t>The advantages &amp; disadvantages of INTRINSIC AND EXTRINSIC motivation </a:t>
            </a:r>
            <a:r>
              <a:rPr lang="en-GB" dirty="0" err="1"/>
              <a:t>typeS</a:t>
            </a:r>
            <a:endParaRPr lang="en-GB" dirty="0"/>
          </a:p>
        </p:txBody>
      </p:sp>
      <p:sp>
        <p:nvSpPr>
          <p:cNvPr id="3" name="Content Placeholder 2">
            <a:extLst>
              <a:ext uri="{FF2B5EF4-FFF2-40B4-BE49-F238E27FC236}">
                <a16:creationId xmlns:a16="http://schemas.microsoft.com/office/drawing/2014/main" id="{7E723C89-E824-7950-7B46-DE7AB39DE479}"/>
              </a:ext>
            </a:extLst>
          </p:cNvPr>
          <p:cNvSpPr>
            <a:spLocks noGrp="1"/>
          </p:cNvSpPr>
          <p:nvPr>
            <p:ph idx="1"/>
          </p:nvPr>
        </p:nvSpPr>
        <p:spPr/>
        <p:txBody>
          <a:bodyPr/>
          <a:lstStyle/>
          <a:p>
            <a:pPr marL="0" indent="0">
              <a:buNone/>
            </a:pPr>
            <a:r>
              <a:rPr lang="en-GB" dirty="0"/>
              <a:t>Intrinsic motivation is advantageous as it promotes a culture of enjoying your work purely for the role and helping the company, a disadvantage is that staff may become disillusioned with no personal recognition for the work they do.</a:t>
            </a:r>
          </a:p>
          <a:p>
            <a:pPr marL="0" indent="0">
              <a:buNone/>
            </a:pPr>
            <a:endParaRPr lang="en-GB" dirty="0"/>
          </a:p>
          <a:p>
            <a:pPr marL="0" indent="0">
              <a:buNone/>
            </a:pPr>
            <a:r>
              <a:rPr lang="en-GB" dirty="0"/>
              <a:t>Extrinsic Motivation is advantageous because the individual is inspired by sometimes </a:t>
            </a:r>
            <a:r>
              <a:rPr lang="en-GB" dirty="0" err="1"/>
              <a:t>finanancial</a:t>
            </a:r>
            <a:r>
              <a:rPr lang="en-GB" dirty="0"/>
              <a:t> gain and also the determination to get promoted within the company allowing them to achieve personal development. Some disadvantages may include the staff becoming selfish and not caring about the business progression and simply adopting a negative </a:t>
            </a:r>
            <a:r>
              <a:rPr lang="en-GB" dirty="0" err="1"/>
              <a:t>mentalilty</a:t>
            </a:r>
            <a:r>
              <a:rPr lang="en-GB" dirty="0"/>
              <a:t>.</a:t>
            </a:r>
          </a:p>
          <a:p>
            <a:endParaRPr lang="en-GB" dirty="0"/>
          </a:p>
        </p:txBody>
      </p:sp>
    </p:spTree>
    <p:extLst>
      <p:ext uri="{BB962C8B-B14F-4D97-AF65-F5344CB8AC3E}">
        <p14:creationId xmlns:p14="http://schemas.microsoft.com/office/powerpoint/2010/main" val="1657522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D2BD7-0E3A-017D-C5AF-80CFB24B248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7B82BE3-1EDE-E5CF-D3F6-A36399C24193}"/>
              </a:ext>
            </a:extLst>
          </p:cNvPr>
          <p:cNvSpPr>
            <a:spLocks noGrp="1"/>
          </p:cNvSpPr>
          <p:nvPr>
            <p:ph idx="1"/>
          </p:nvPr>
        </p:nvSpPr>
        <p:spPr>
          <a:xfrm>
            <a:off x="592017" y="1337733"/>
            <a:ext cx="10131425" cy="3649133"/>
          </a:xfrm>
        </p:spPr>
        <p:txBody>
          <a:bodyPr/>
          <a:lstStyle/>
          <a:p>
            <a:pPr marL="0" indent="0">
              <a:buNone/>
            </a:pPr>
            <a:r>
              <a:rPr lang="en-GB" dirty="0"/>
              <a:t>Both the types of motivation types have the strengths and weaknesses. It ultimately depends on the individual regards which type of motivation they will adopt. I feel on a personal level </a:t>
            </a:r>
          </a:p>
          <a:p>
            <a:pPr marL="0" indent="0">
              <a:buNone/>
            </a:pPr>
            <a:r>
              <a:rPr lang="en-GB" dirty="0"/>
              <a:t>I will always be on the extrinsic side as I have no loyalty for prestige only for financial gain.</a:t>
            </a:r>
          </a:p>
          <a:p>
            <a:pPr marL="0" indent="0">
              <a:buNone/>
            </a:pPr>
            <a:r>
              <a:rPr lang="en-GB" dirty="0">
                <a:latin typeface="system"/>
              </a:rPr>
              <a:t>In conclusion the </a:t>
            </a:r>
            <a:r>
              <a:rPr lang="en-GB" b="0" i="0" dirty="0">
                <a:effectLst/>
                <a:latin typeface="system"/>
              </a:rPr>
              <a:t>main difference between intrinsic and extrinsic motivation is that intrinsic motivation leads to performing an activity for its enjoyment, while extrinsic motivation leads to doing it for a separable outcome or an outside incentive other than enjoyment.</a:t>
            </a:r>
            <a:endParaRPr lang="en-GB" dirty="0"/>
          </a:p>
        </p:txBody>
      </p:sp>
    </p:spTree>
    <p:extLst>
      <p:ext uri="{BB962C8B-B14F-4D97-AF65-F5344CB8AC3E}">
        <p14:creationId xmlns:p14="http://schemas.microsoft.com/office/powerpoint/2010/main" val="3630540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9A64C-EA0D-4DC2-A8C5-C88EFBF64979}"/>
              </a:ext>
            </a:extLst>
          </p:cNvPr>
          <p:cNvSpPr>
            <a:spLocks noGrp="1"/>
          </p:cNvSpPr>
          <p:nvPr>
            <p:ph type="title"/>
          </p:nvPr>
        </p:nvSpPr>
        <p:spPr>
          <a:xfrm>
            <a:off x="106532" y="142042"/>
            <a:ext cx="11780668" cy="3630967"/>
          </a:xfrm>
        </p:spPr>
        <p:txBody>
          <a:bodyPr>
            <a:normAutofit/>
          </a:bodyPr>
          <a:lstStyle/>
          <a:p>
            <a:pPr algn="ctr"/>
            <a:r>
              <a:rPr lang="en-US" dirty="0"/>
              <a:t>Academic Referencing </a:t>
            </a:r>
            <a:br>
              <a:rPr lang="en-US" dirty="0"/>
            </a:br>
            <a:br>
              <a:rPr lang="en-US" sz="1200" dirty="0">
                <a:latin typeface="Arial" panose="020B0604020202020204" pitchFamily="34" charset="0"/>
                <a:cs typeface="Arial" panose="020B0604020202020204" pitchFamily="34" charset="0"/>
              </a:rPr>
            </a:br>
            <a:r>
              <a:rPr lang="en-GB" sz="1200" b="0" i="0" dirty="0">
                <a:effectLst/>
                <a:latin typeface="Arial" panose="020B0604020202020204" pitchFamily="34" charset="0"/>
                <a:cs typeface="Arial" panose="020B0604020202020204" pitchFamily="34" charset="0"/>
              </a:rPr>
              <a:t>(</a:t>
            </a:r>
            <a:r>
              <a:rPr lang="en-GB" sz="1200" b="0" i="0" dirty="0" err="1">
                <a:effectLst/>
                <a:latin typeface="Arial" panose="020B0604020202020204" pitchFamily="34" charset="0"/>
                <a:cs typeface="Arial" panose="020B0604020202020204" pitchFamily="34" charset="0"/>
              </a:rPr>
              <a:t>Oudeyer</a:t>
            </a:r>
            <a:r>
              <a:rPr lang="en-GB" sz="1200" b="0" i="0" dirty="0">
                <a:effectLst/>
                <a:latin typeface="Arial" panose="020B0604020202020204" pitchFamily="34" charset="0"/>
                <a:cs typeface="Arial" panose="020B0604020202020204" pitchFamily="34" charset="0"/>
              </a:rPr>
              <a:t> and Kaplan, 2009).</a:t>
            </a:r>
            <a:br>
              <a:rPr lang="en-GB" sz="1200" b="0" i="0" dirty="0">
                <a:effectLst/>
                <a:latin typeface="Arial" panose="020B0604020202020204" pitchFamily="34" charset="0"/>
                <a:cs typeface="Arial" panose="020B0604020202020204" pitchFamily="34" charset="0"/>
              </a:rPr>
            </a:br>
            <a:br>
              <a:rPr lang="en-GB" sz="1200" b="0" i="0" dirty="0">
                <a:effectLst/>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t>
            </a:r>
            <a:r>
              <a:rPr lang="en-GB" sz="1200" dirty="0"/>
              <a:t>Ryan and Deci (2000, p. 56),)</a:t>
            </a:r>
            <a:br>
              <a:rPr lang="en-GB" sz="900" dirty="0">
                <a:latin typeface="arial" panose="020B0604020202020204" pitchFamily="34" charset="0"/>
              </a:rPr>
            </a:br>
            <a:br>
              <a:rPr lang="en-GB" sz="1400" b="0" i="0" dirty="0">
                <a:effectLst/>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64963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6D5668-1971-40BB-BC7C-94C9B101AAB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57094B-4684-420B-AFE0-4E41CA2AF71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Celestial design</Template>
  <TotalTime>1554</TotalTime>
  <Words>764</Words>
  <Application>Microsoft Office PowerPoint</Application>
  <PresentationFormat>Widescreen</PresentationFormat>
  <Paragraphs>51</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vt:lpstr>
      <vt:lpstr>Calibri</vt:lpstr>
      <vt:lpstr>Calibri Light</vt:lpstr>
      <vt:lpstr>Georgia</vt:lpstr>
      <vt:lpstr>system</vt:lpstr>
      <vt:lpstr>Celestial</vt:lpstr>
      <vt:lpstr>Ba (hons) leadership and management  developing relationships and  workplace achievement  bmsw5102  sanjeewa herath  WAQAR ALI  STUDENT 2027054</vt:lpstr>
      <vt:lpstr>PowerPoint Presentation</vt:lpstr>
      <vt:lpstr>What is motivation </vt:lpstr>
      <vt:lpstr>Intrinsic motivation</vt:lpstr>
      <vt:lpstr>PowerPoint Presentation</vt:lpstr>
      <vt:lpstr>What motivates me to perform at amazon</vt:lpstr>
      <vt:lpstr>The advantages &amp; disadvantages of INTRINSIC AND EXTRINSIC motivation typeS</vt:lpstr>
      <vt:lpstr>conclusion</vt:lpstr>
      <vt:lpstr>Academic Referencing   (Oudeyer and Kaplan, 2009).  (Ryan and Deci (2000, p. 56),)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leadership and management  developing relationships and  workplace achievement  bmsw5102  sanjeewa herath  WAQAR ALI  STUDENT 2027054</dc:title>
  <dc:creator>dubs 110</dc:creator>
  <cp:lastModifiedBy>dubs 110</cp:lastModifiedBy>
  <cp:revision>4</cp:revision>
  <dcterms:created xsi:type="dcterms:W3CDTF">2022-06-08T13:06:33Z</dcterms:created>
  <dcterms:modified xsi:type="dcterms:W3CDTF">2022-07-07T11:59:44Z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