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56" r:id="rId7"/>
    <p:sldId id="25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9C9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8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A1782-AF88-6442-9484-972091CC8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7869A7-7DD4-0D96-65E7-E82AAD20CD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DCB54F-961A-3558-2063-DA924C695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F736-CBAD-C793-7000-8501A2524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4BD70-78A0-8CBD-FAE1-340463E3E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411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14F9D-78C8-682B-00F2-DBCA33D5A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438F1-C477-7A13-298A-835DF8850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12DC0-CECF-E844-AA55-E1BDF6807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BA916-89CE-4E22-5C70-51FFDB4B0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23D622-3C3A-2845-A9A2-DBB5937F0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617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94782-99FC-6F31-919E-926C0E7CD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6451E5-0CAD-9BDC-8F4B-661F02A4A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3E168-A2A8-DF6B-2522-24C430593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20CC3-22A0-42A4-6A1F-4EEC47E2F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05D51-4210-892B-19D1-5E5A2F624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72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8F188-1153-2F84-7BE1-B2E4B8F86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CA5AD-F9BA-B275-9DCD-66A5419B5C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6D67AA-2121-8C12-7B51-F600A17047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B1636D-F71A-DEDB-7951-3F55F6B30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C17981-AC63-B677-90A5-1ED767601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548D8B-6820-6C01-D5C8-568FC5248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340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FBDAE-26D6-B1E5-08F2-B49920EA0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D3EA85-2E8B-4710-2E2E-CB7A01A92D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0323CC-7783-22E3-15D1-7838E64B79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37373E-7052-5C60-7974-25602917D9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66D3FA-3B6C-6C5A-C325-294914D987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4CCD63-1CA5-EDC1-0705-9E219ACF5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3AE02B-D066-BFE6-BDBF-A9AEC5CC7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B30E2E-D30B-6323-2750-89102A6B3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014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5672-E42D-1B5F-7598-6CA21C172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455415-6B40-BD69-3D61-1DF12F500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F2B337-95B4-8AB9-A5EB-80FDF4F48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DB367F-C24C-A7A6-3894-DD3F8EFAA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607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54DC35-75FF-0523-1598-3BADC2B95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E83F26-8BE0-2746-C2E4-B51723897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F41A55-EC4C-33F4-D909-D6C14C54C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47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C268E-377C-5DD9-B868-E315EBC18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07DB0-DD6D-2D6A-9E91-E85EB9429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DA2D7-8516-7B9C-6A67-1BD9657C7A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6A3880-6ADB-4945-9237-557C48505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6042B-3462-0947-7379-0982BA8EE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88B6B1-1F84-CFAB-7A17-61D8CF914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275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2CC3-9990-0AB3-A290-91E689CB9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EBA080-C514-B088-840C-6AA8786A3A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BF566F-531E-258B-5B36-030EACD43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A5C035-647A-0193-4F2E-C6826CCF1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647EB5-2178-DBE1-C6D6-D799ED5D5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89B54A-DC74-F6CE-BBC4-B3683446B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180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1E202-408A-C94A-96EC-DFE3EB9F8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D9563B-F9FA-8199-20BD-CB0B0312F0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3E50-D280-A15B-190B-30895BC18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3E160E-A368-659D-4041-250386897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FEA73-AEF9-F903-DC97-4D83E0EEC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046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CF0B63-2D23-8DF6-E418-0556E7CF07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58B99B-F46E-D876-9B1D-5FA8F38C32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8C527-6765-3273-7C72-57F590A3C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A1869A-7FD5-17DD-1C0E-5B1284CFA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88B30-1366-9C6D-EE74-14236F970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80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D60978-576E-3093-BE2F-241483BEA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E1AA73-0947-3167-0678-E9290AE521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C6134-5C1B-9504-AD83-FAF3CE2106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1833A-F1A6-4B0E-93AE-5DEE03C78E9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A3905-35FC-C12A-488E-6BB15C9046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5BEF9-4155-1EB8-7C37-A1EFC157F1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86F46-EB70-4D2C-9F76-12147AC6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398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ice-games-game-six-sided-face-26772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81EB602-B3EF-172C-DB71-6CC76D83A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7042468" cy="6858847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7739538-A9CC-0495-611A-FC1E05A71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85842"/>
            <a:ext cx="7042468" cy="5073386"/>
          </a:xfrm>
          <a:prstGeom prst="rect">
            <a:avLst/>
          </a:prstGeom>
          <a:gradFill flip="none" rotWithShape="1">
            <a:gsLst>
              <a:gs pos="300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7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7C8FBA2-0111-985C-067B-6EEB34A5A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380"/>
            <a:ext cx="5443442" cy="6854193"/>
          </a:xfrm>
          <a:prstGeom prst="rect">
            <a:avLst/>
          </a:prstGeom>
          <a:gradFill>
            <a:gsLst>
              <a:gs pos="0">
                <a:schemeClr val="accent5">
                  <a:alpha val="76000"/>
                </a:schemeClr>
              </a:gs>
              <a:gs pos="46000">
                <a:schemeClr val="accent2">
                  <a:alpha val="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53573F1-437D-2053-4E31-36508DA20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373467" y="26096"/>
            <a:ext cx="4669002" cy="682771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55000"/>
                </a:schemeClr>
              </a:gs>
              <a:gs pos="45000">
                <a:schemeClr val="accent5">
                  <a:alpha val="0"/>
                </a:schemeClr>
              </a:gs>
            </a:gsLst>
            <a:lin ang="1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47F83-01DF-83C2-AEB6-C9C72D2523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4057" y="1175336"/>
            <a:ext cx="4722119" cy="2495970"/>
          </a:xfrm>
        </p:spPr>
        <p:txBody>
          <a:bodyPr anchor="b">
            <a:normAutofit/>
          </a:bodyPr>
          <a:lstStyle/>
          <a:p>
            <a:r>
              <a:rPr lang="en-GB" sz="4800" b="1" i="0" dirty="0">
                <a:solidFill>
                  <a:srgbClr val="FFFFFF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TA1 </a:t>
            </a:r>
            <a:r>
              <a:rPr lang="cy-GB" sz="4800" b="1" i="0" dirty="0">
                <a:solidFill>
                  <a:srgbClr val="FFFFFF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Gorchmynion</a:t>
            </a:r>
            <a:endParaRPr lang="cy-GB" sz="4800" dirty="0">
              <a:solidFill>
                <a:srgbClr val="FFFFFF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68F64D-8014-F4D7-3950-0DB1811D41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4057" y="3930447"/>
            <a:ext cx="4722119" cy="1597898"/>
          </a:xfrm>
        </p:spPr>
        <p:txBody>
          <a:bodyPr anchor="t">
            <a:normAutofit fontScale="77500" lnSpcReduction="20000"/>
          </a:bodyPr>
          <a:lstStyle/>
          <a:p>
            <a:r>
              <a:rPr lang="en-GB" sz="20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David Lewis</a:t>
            </a:r>
          </a:p>
          <a:p>
            <a:r>
              <a:rPr lang="en-GB" sz="20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Student number: 1352450</a:t>
            </a:r>
          </a:p>
          <a:p>
            <a:r>
              <a:rPr lang="en-GB" sz="20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Word Count: 467</a:t>
            </a:r>
          </a:p>
          <a:p>
            <a:endParaRPr lang="en-GB" sz="2000" dirty="0">
              <a:solidFill>
                <a:srgbClr val="FFFFFF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28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 Cadlongau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8C1FC1-CDCC-E74D-0E09-B5562661A4E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83"/>
          <a:stretch/>
        </p:blipFill>
        <p:spPr bwMode="auto">
          <a:xfrm rot="5400000">
            <a:off x="8379731" y="1724891"/>
            <a:ext cx="2463719" cy="340821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38037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E9BA9-5C94-5BE5-71A3-068C4B776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53382"/>
          </a:xfrm>
        </p:spPr>
        <p:txBody>
          <a:bodyPr/>
          <a:lstStyle/>
          <a:p>
            <a:r>
              <a:rPr lang="cy-GB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Cyfarwyddiadau Cynorthwyydd</a:t>
            </a:r>
            <a:r>
              <a:rPr lang="en-GB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cy-GB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dosbarth</a:t>
            </a:r>
            <a:r>
              <a:rPr lang="en-GB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B4050-6EEC-4463-0CFE-B46F06E4C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6480"/>
            <a:ext cx="10515600" cy="496048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gyntaf, ateba’r plant i “dewch i mewn yn dawel ac eisteddwch yn llonydd”.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Nesaf, drilia’r hobïau gyda’r plant. Defnyddia ‘tro fi, tro chi’ i helpu nhw.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Gwranda’r plant i weld pwy sydd siarad yn gywir/anghywir. 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y-GB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Ateba’r plant i “gwrandewch yn ofalus” ac esbonia’r gêm i’r plant. Dangosa’r plant y mat geiriau a modela’r gêm gyda’r plant. Rhoi cownterau a disiau i’r plant. Wedyn, dweda'r plant i “dewiswch bartner a dechreuwch y gêm”. Atgoffa’r plant i “chwaraewch yn dawel a dim twyllo”.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y-GB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Gwranda’r plant chwarae’r gêm a helpa’r plant. Gweithia gyda grwpiau pwy sy’n ceisio mae hwnna yn anodd. Os, maen nhw’n ceisio hwnna yn hawdd, rhoi her iddyn nhw. Esbonia’r her i’r plant a dangosa’r mat geiriau i helpu’r plant.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y-GB" sz="2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Pryd mae’r plant yn edi gorffen, ateba’r plant i “dewiswch bartner newydd a chwaraewch eto”. </a:t>
            </a:r>
            <a:endParaRPr lang="cy-GB" sz="2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8183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CDFAA-27D0-F4BF-53C9-F8FF840CC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 Cadlongau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4E08C-954B-4360-4995-A50DD0AF5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Dewiswch eich partner.  </a:t>
            </a:r>
            <a:endParaRPr lang="en-GB" sz="2000" kern="1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Dewiswch bump hobïau a rhowch gownter ar y lluniau. </a:t>
            </a:r>
            <a:endParaRPr lang="en-GB" sz="2000" kern="1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Cuddiwch eich bwrdd i ffwrdd o’r partner. </a:t>
            </a:r>
            <a:r>
              <a:rPr lang="cy-GB" sz="2000" kern="100" dirty="0">
                <a:latin typeface="Dreaming Outloud Pro" panose="030505020403020305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Peidiwch ag edrych ar fwrdd partner.</a:t>
            </a:r>
            <a:endParaRPr lang="en-GB" sz="2000" kern="1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Cymerwch eich tro i ofyn cwestiwn gyda phatrymau ‘wyt ti’n mwynhau...?’ Er enghraifft, “Wyt ti’n mwynhau garddio?”  </a:t>
            </a:r>
            <a:endParaRPr lang="en-GB" sz="2000" kern="1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Os mae cownter ar y llun gyda chi, atebwch yn y positif. Ond, os does dim cownter ar y llun gyda chi, atebwch yn y negyddol.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latin typeface="Dreaming Outloud Pro" panose="030505020403020305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Cadwch fynd tanoch chi wedi ffeindio pump lluniau. Wedyn, c</a:t>
            </a:r>
            <a:r>
              <a:rPr lang="cy-GB" sz="2000" kern="1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hwaraewch ffrind arall!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latin typeface="Dreaming Outloud Pro" panose="030505020403020305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Mwynhewch!</a:t>
            </a:r>
            <a:endParaRPr lang="cy-GB" sz="2000" kern="1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22C750-DC5F-1C53-7EDE-9DFB80BA209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83"/>
          <a:stretch/>
        </p:blipFill>
        <p:spPr bwMode="auto">
          <a:xfrm rot="5400000">
            <a:off x="8926739" y="-209363"/>
            <a:ext cx="2463719" cy="340821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06314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09B7F-8AB3-0AE5-1966-F88B91876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1B5CD-6EE7-76AD-F5DF-3F0FB67869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450123" cy="4351338"/>
          </a:xfr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Os rydych chi’n teimlo yn hyderus, ceisiwch yr her!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cy-GB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Rholiwch y dis i newid sut i atebwch. </a:t>
            </a:r>
            <a:endParaRPr kumimoji="0" lang="en-GB" altLang="cy-GB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Atebwch gyda’r amser dangos yn y tabl yma.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y-GB" altLang="cy-GB" sz="24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Er enghraifft, os ti wedi rholio pedwar, rhaid i chi ateb “rydyn ni’n mwynhau...” neu “dydyn ni ddim yn mwynhau...”  </a:t>
            </a:r>
            <a:endParaRPr kumimoji="0" lang="cy-GB" altLang="cy-GB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2E548134-678A-0455-BE27-325D4A2BF6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4414" y="2416629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5" name="Text Box 2">
            <a:extLst>
              <a:ext uri="{FF2B5EF4-FFF2-40B4-BE49-F238E27FC236}">
                <a16:creationId xmlns:a16="http://schemas.microsoft.com/office/drawing/2014/main" id="{CDAF5F0B-6A14-C344-D739-AE5EAB6B50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4814" y="1690688"/>
            <a:ext cx="2588986" cy="310854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Rholiwch y dis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1 – ti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2 – fe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3 - hi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4 – ni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5 – chi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cy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6 - nhw</a:t>
            </a:r>
            <a:endParaRPr kumimoji="0" lang="cy-GB" altLang="cy-GB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6567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650F7-154E-A9D8-61FF-80A31A94C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3518" y="2512332"/>
            <a:ext cx="4884964" cy="1325563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Matiau Geiriau</a:t>
            </a:r>
          </a:p>
        </p:txBody>
      </p:sp>
    </p:spTree>
    <p:extLst>
      <p:ext uri="{BB962C8B-B14F-4D97-AF65-F5344CB8AC3E}">
        <p14:creationId xmlns:p14="http://schemas.microsoft.com/office/powerpoint/2010/main" val="2203574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7211CE5-9BC6-BE31-8BE8-70E45E89A8E4}"/>
              </a:ext>
            </a:extLst>
          </p:cNvPr>
          <p:cNvSpPr txBox="1"/>
          <p:nvPr/>
        </p:nvSpPr>
        <p:spPr>
          <a:xfrm>
            <a:off x="693964" y="234043"/>
            <a:ext cx="1273629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siopa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BAFA47-F47A-7569-7D76-A193CD04B5BB}"/>
              </a:ext>
            </a:extLst>
          </p:cNvPr>
          <p:cNvSpPr txBox="1"/>
          <p:nvPr/>
        </p:nvSpPr>
        <p:spPr>
          <a:xfrm>
            <a:off x="2857500" y="234061"/>
            <a:ext cx="1877786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paentio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2BD206-9344-8FDF-A7A5-7E839C52015A}"/>
              </a:ext>
            </a:extLst>
          </p:cNvPr>
          <p:cNvSpPr txBox="1"/>
          <p:nvPr/>
        </p:nvSpPr>
        <p:spPr>
          <a:xfrm>
            <a:off x="5143500" y="2062166"/>
            <a:ext cx="1959427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dawsio</a:t>
            </a:r>
            <a:endParaRPr lang="cy-GB" sz="36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554D1D-02B0-BEBA-1013-C20019E1CC7E}"/>
              </a:ext>
            </a:extLst>
          </p:cNvPr>
          <p:cNvSpPr txBox="1"/>
          <p:nvPr/>
        </p:nvSpPr>
        <p:spPr>
          <a:xfrm>
            <a:off x="7584620" y="2053325"/>
            <a:ext cx="1877786" cy="523220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Bowlio deg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6CE1CB-C624-58EF-EB72-F279C7CEFA8C}"/>
              </a:ext>
            </a:extLst>
          </p:cNvPr>
          <p:cNvSpPr txBox="1"/>
          <p:nvPr/>
        </p:nvSpPr>
        <p:spPr>
          <a:xfrm>
            <a:off x="10311494" y="2053326"/>
            <a:ext cx="1273629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Siopa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7AAF97-BEDC-7195-E280-A2B5FAD19977}"/>
              </a:ext>
            </a:extLst>
          </p:cNvPr>
          <p:cNvSpPr txBox="1"/>
          <p:nvPr/>
        </p:nvSpPr>
        <p:spPr>
          <a:xfrm>
            <a:off x="9813471" y="3586667"/>
            <a:ext cx="1959425" cy="954107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 gitâr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D0D02B-0DB2-3BA4-E87E-49C12CE0BFF6}"/>
              </a:ext>
            </a:extLst>
          </p:cNvPr>
          <p:cNvSpPr txBox="1"/>
          <p:nvPr/>
        </p:nvSpPr>
        <p:spPr>
          <a:xfrm>
            <a:off x="7845878" y="3587176"/>
            <a:ext cx="1398816" cy="954107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Cadw’n heini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134CD2-08C5-1315-13BD-AA2245BCBFCD}"/>
              </a:ext>
            </a:extLst>
          </p:cNvPr>
          <p:cNvSpPr txBox="1"/>
          <p:nvPr/>
        </p:nvSpPr>
        <p:spPr>
          <a:xfrm>
            <a:off x="5143501" y="3592619"/>
            <a:ext cx="1959426" cy="954107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 tenis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E6FF2F-E75F-F1A1-1FC4-C12652EB19E2}"/>
              </a:ext>
            </a:extLst>
          </p:cNvPr>
          <p:cNvSpPr txBox="1"/>
          <p:nvPr/>
        </p:nvSpPr>
        <p:spPr>
          <a:xfrm>
            <a:off x="3126922" y="3587176"/>
            <a:ext cx="1273629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ciclo</a:t>
            </a:r>
            <a:endParaRPr lang="cy-GB" sz="36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C6BCC4-4894-6532-094F-A1226F76FE14}"/>
              </a:ext>
            </a:extLst>
          </p:cNvPr>
          <p:cNvSpPr txBox="1"/>
          <p:nvPr/>
        </p:nvSpPr>
        <p:spPr>
          <a:xfrm>
            <a:off x="778330" y="3572217"/>
            <a:ext cx="1273629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nofio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89C4DF-E516-0B26-5E79-672EC12C5B55}"/>
              </a:ext>
            </a:extLst>
          </p:cNvPr>
          <p:cNvSpPr txBox="1"/>
          <p:nvPr/>
        </p:nvSpPr>
        <p:spPr>
          <a:xfrm>
            <a:off x="778330" y="5225827"/>
            <a:ext cx="1273629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canu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C05ED6-9358-CFF6-1E88-215A078F4999}"/>
              </a:ext>
            </a:extLst>
          </p:cNvPr>
          <p:cNvSpPr txBox="1"/>
          <p:nvPr/>
        </p:nvSpPr>
        <p:spPr>
          <a:xfrm>
            <a:off x="3126923" y="5182951"/>
            <a:ext cx="1273629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cysgu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883E69-EE16-8B2C-B019-E2124AE4E305}"/>
              </a:ext>
            </a:extLst>
          </p:cNvPr>
          <p:cNvSpPr txBox="1"/>
          <p:nvPr/>
        </p:nvSpPr>
        <p:spPr>
          <a:xfrm>
            <a:off x="5143500" y="5182952"/>
            <a:ext cx="1894114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3B6BB31-8730-2159-299B-5F3C88A2563D}"/>
              </a:ext>
            </a:extLst>
          </p:cNvPr>
          <p:cNvSpPr txBox="1"/>
          <p:nvPr/>
        </p:nvSpPr>
        <p:spPr>
          <a:xfrm>
            <a:off x="7492093" y="5182953"/>
            <a:ext cx="1970313" cy="830997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mynd i’r ci am dro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86B2FE5-EAA4-8D8D-F82E-5D0AB4347388}"/>
              </a:ext>
            </a:extLst>
          </p:cNvPr>
          <p:cNvSpPr txBox="1"/>
          <p:nvPr/>
        </p:nvSpPr>
        <p:spPr>
          <a:xfrm>
            <a:off x="9840686" y="5165272"/>
            <a:ext cx="1970313" cy="1200329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 gemau cyfrifiadur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77C3D63-C785-BD6E-590F-47472075FE96}"/>
              </a:ext>
            </a:extLst>
          </p:cNvPr>
          <p:cNvSpPr txBox="1"/>
          <p:nvPr/>
        </p:nvSpPr>
        <p:spPr>
          <a:xfrm>
            <a:off x="9927771" y="234043"/>
            <a:ext cx="1804308" cy="954107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Gwylio’r teledu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56739BE-CE94-3869-F1A6-42ED1C66C319}"/>
              </a:ext>
            </a:extLst>
          </p:cNvPr>
          <p:cNvSpPr txBox="1"/>
          <p:nvPr/>
        </p:nvSpPr>
        <p:spPr>
          <a:xfrm>
            <a:off x="7568293" y="239486"/>
            <a:ext cx="1877786" cy="954107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Mynd i’r parti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5675B71-2920-7393-798D-837802CFC63B}"/>
              </a:ext>
            </a:extLst>
          </p:cNvPr>
          <p:cNvSpPr txBox="1"/>
          <p:nvPr/>
        </p:nvSpPr>
        <p:spPr>
          <a:xfrm>
            <a:off x="5143500" y="234043"/>
            <a:ext cx="2016579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cerdded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BEE5ED6-1EF8-2D57-680C-1B43DA13F723}"/>
              </a:ext>
            </a:extLst>
          </p:cNvPr>
          <p:cNvSpPr txBox="1"/>
          <p:nvPr/>
        </p:nvSpPr>
        <p:spPr>
          <a:xfrm>
            <a:off x="375558" y="2083252"/>
            <a:ext cx="1959428" cy="707886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Gwrando ar </a:t>
            </a:r>
            <a:r>
              <a:rPr lang="cy-GB" sz="20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cerddoiriaeth</a:t>
            </a:r>
            <a:endParaRPr lang="cy-GB" sz="20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A4161B-692A-125D-6F78-EEAF550D5660}"/>
              </a:ext>
            </a:extLst>
          </p:cNvPr>
          <p:cNvSpPr txBox="1"/>
          <p:nvPr/>
        </p:nvSpPr>
        <p:spPr>
          <a:xfrm>
            <a:off x="2702379" y="2062166"/>
            <a:ext cx="1959428" cy="646331"/>
          </a:xfrm>
          <a:prstGeom prst="rect">
            <a:avLst/>
          </a:prstGeom>
          <a:solidFill>
            <a:srgbClr val="FFFFFF">
              <a:alpha val="6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garddio</a:t>
            </a:r>
          </a:p>
        </p:txBody>
      </p:sp>
    </p:spTree>
    <p:extLst>
      <p:ext uri="{BB962C8B-B14F-4D97-AF65-F5344CB8AC3E}">
        <p14:creationId xmlns:p14="http://schemas.microsoft.com/office/powerpoint/2010/main" val="2671746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19F597F-A755-FA14-9160-6A3351355BDA}"/>
              </a:ext>
            </a:extLst>
          </p:cNvPr>
          <p:cNvSpPr/>
          <p:nvPr/>
        </p:nvSpPr>
        <p:spPr>
          <a:xfrm>
            <a:off x="6022520" y="2842341"/>
            <a:ext cx="5693229" cy="3682093"/>
          </a:xfrm>
          <a:prstGeom prst="roundRect">
            <a:avLst/>
          </a:prstGeom>
          <a:solidFill>
            <a:srgbClr val="FE9C9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92AC27D-9035-34ED-0C03-DAEC62F83AF4}"/>
              </a:ext>
            </a:extLst>
          </p:cNvPr>
          <p:cNvSpPr/>
          <p:nvPr/>
        </p:nvSpPr>
        <p:spPr>
          <a:xfrm>
            <a:off x="346396" y="2842341"/>
            <a:ext cx="4411436" cy="368209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874141-FF7A-5EED-05AD-6DF73E8BD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47" y="1904603"/>
            <a:ext cx="2172789" cy="80711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78C1B-748B-A369-7B48-148B148EC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763" y="3103597"/>
            <a:ext cx="4411436" cy="3159579"/>
          </a:xfrm>
        </p:spPr>
        <p:txBody>
          <a:bodyPr/>
          <a:lstStyle/>
          <a:p>
            <a:pPr marL="0" indent="0"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Rwyt ti’n mwynhau…</a:t>
            </a:r>
          </a:p>
          <a:p>
            <a:pPr marL="0" indent="0"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e yn mwynhau…</a:t>
            </a:r>
          </a:p>
          <a:p>
            <a:pPr marL="0" indent="0"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hi’n mwynhau…</a:t>
            </a:r>
          </a:p>
          <a:p>
            <a:pPr marL="0" indent="0"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Rydyn ni’n mwynhau…</a:t>
            </a:r>
          </a:p>
          <a:p>
            <a:pPr marL="0" indent="0"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Rydych chi’n mwynhau…</a:t>
            </a:r>
          </a:p>
          <a:p>
            <a:pPr marL="0" indent="0"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Maen nhw’n mwynhau…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945605B-D7A5-25B3-E3BF-AF96EB4D6662}"/>
              </a:ext>
            </a:extLst>
          </p:cNvPr>
          <p:cNvSpPr txBox="1">
            <a:spLocks/>
          </p:cNvSpPr>
          <p:nvPr/>
        </p:nvSpPr>
        <p:spPr>
          <a:xfrm>
            <a:off x="6413868" y="3103596"/>
            <a:ext cx="5173437" cy="31595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Dwyt ti ddim yn mwynhau…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Dydy e ddim yn mwynhau…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Dydy hi ddim yn mwynhau…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Dydyn ni ddim yn mwynhau…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Dydych chi ddim yn mwynhau…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Dydyn nhw ddim yn mwynhau… </a:t>
            </a:r>
          </a:p>
        </p:txBody>
      </p:sp>
      <p:pic>
        <p:nvPicPr>
          <p:cNvPr id="10" name="Picture 9" descr="A group of dice on a black background">
            <a:extLst>
              <a:ext uri="{FF2B5EF4-FFF2-40B4-BE49-F238E27FC236}">
                <a16:creationId xmlns:a16="http://schemas.microsoft.com/office/drawing/2014/main" id="{D4F3A8E9-3020-3E9B-0846-47893BC6F5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5400000">
            <a:off x="3765345" y="3864167"/>
            <a:ext cx="3276874" cy="1638437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1D4218D-493A-793A-7B8D-CE2717D5118E}"/>
              </a:ext>
            </a:extLst>
          </p:cNvPr>
          <p:cNvSpPr/>
          <p:nvPr/>
        </p:nvSpPr>
        <p:spPr>
          <a:xfrm>
            <a:off x="1690007" y="392383"/>
            <a:ext cx="8539842" cy="130960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Wyt ti’n mwynhau…?</a:t>
            </a:r>
          </a:p>
          <a:p>
            <a:pPr algn="ctr"/>
            <a:endParaRPr lang="cy-GB" sz="24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Ydw, rydw i’n mwynhau…/ Nac ydy, dydw i ddim yn mwynhau…</a:t>
            </a:r>
          </a:p>
        </p:txBody>
      </p:sp>
    </p:spTree>
    <p:extLst>
      <p:ext uri="{BB962C8B-B14F-4D97-AF65-F5344CB8AC3E}">
        <p14:creationId xmlns:p14="http://schemas.microsoft.com/office/powerpoint/2010/main" val="2227949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480</Words>
  <Application>Microsoft Office PowerPoint</Application>
  <PresentationFormat>Widescreen</PresentationFormat>
  <Paragraphs>75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Dreaming Outloud Pro</vt:lpstr>
      <vt:lpstr>Office Theme</vt:lpstr>
      <vt:lpstr>TA1 Gorchmynion</vt:lpstr>
      <vt:lpstr>Cyfarwyddiadau Cynorthwyydd dosbarth </vt:lpstr>
      <vt:lpstr>Gêm Cadlongau</vt:lpstr>
      <vt:lpstr>Her</vt:lpstr>
      <vt:lpstr>Matiau Geiriau</vt:lpstr>
      <vt:lpstr>PowerPoint Presentation</vt:lpstr>
      <vt:lpstr>Her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Lewis (1352450)</dc:creator>
  <cp:lastModifiedBy>David Lewis (1352450)</cp:lastModifiedBy>
  <cp:revision>7</cp:revision>
  <dcterms:created xsi:type="dcterms:W3CDTF">2024-09-25T12:41:11Z</dcterms:created>
  <dcterms:modified xsi:type="dcterms:W3CDTF">2024-10-06T19:16:37Z</dcterms:modified>
</cp:coreProperties>
</file>