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2" r:id="rId2"/>
    <p:sldId id="256" r:id="rId3"/>
    <p:sldId id="257" r:id="rId4"/>
    <p:sldId id="260" r:id="rId5"/>
    <p:sldId id="273" r:id="rId6"/>
    <p:sldId id="274" r:id="rId7"/>
    <p:sldId id="275" r:id="rId8"/>
    <p:sldId id="276" r:id="rId9"/>
    <p:sldId id="277" r:id="rId10"/>
    <p:sldId id="258" r:id="rId11"/>
    <p:sldId id="259" r:id="rId12"/>
    <p:sldId id="261" r:id="rId13"/>
    <p:sldId id="262" r:id="rId14"/>
    <p:sldId id="263" r:id="rId15"/>
    <p:sldId id="264" r:id="rId16"/>
    <p:sldId id="265" r:id="rId17"/>
    <p:sldId id="266" r:id="rId18"/>
    <p:sldId id="267" r:id="rId19"/>
    <p:sldId id="268" r:id="rId20"/>
    <p:sldId id="269" r:id="rId21"/>
    <p:sldId id="270" r:id="rId22"/>
    <p:sldId id="271"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B1E7FE9-2D23-4151-B59B-E5178A89E50C}" type="datetimeFigureOut">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0F241-2F1E-4540-A5C6-070D25525AC5}" type="slidenum">
              <a:rPr lang="en-GB" smtClean="0"/>
              <a:t>‹#›</a:t>
            </a:fld>
            <a:endParaRPr lang="en-GB"/>
          </a:p>
        </p:txBody>
      </p:sp>
    </p:spTree>
    <p:extLst>
      <p:ext uri="{BB962C8B-B14F-4D97-AF65-F5344CB8AC3E}">
        <p14:creationId xmlns:p14="http://schemas.microsoft.com/office/powerpoint/2010/main" val="1057554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B1E7FE9-2D23-4151-B59B-E5178A89E50C}" type="datetimeFigureOut">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0F241-2F1E-4540-A5C6-070D25525AC5}" type="slidenum">
              <a:rPr lang="en-GB" smtClean="0"/>
              <a:t>‹#›</a:t>
            </a:fld>
            <a:endParaRPr lang="en-GB"/>
          </a:p>
        </p:txBody>
      </p:sp>
    </p:spTree>
    <p:extLst>
      <p:ext uri="{BB962C8B-B14F-4D97-AF65-F5344CB8AC3E}">
        <p14:creationId xmlns:p14="http://schemas.microsoft.com/office/powerpoint/2010/main" val="3628969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1E7FE9-2D23-4151-B59B-E5178A89E50C}" type="datetimeFigureOut">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0F241-2F1E-4540-A5C6-070D25525AC5}" type="slidenum">
              <a:rPr lang="en-GB" smtClean="0"/>
              <a:t>‹#›</a:t>
            </a:fld>
            <a:endParaRPr lang="en-GB"/>
          </a:p>
        </p:txBody>
      </p:sp>
    </p:spTree>
    <p:extLst>
      <p:ext uri="{BB962C8B-B14F-4D97-AF65-F5344CB8AC3E}">
        <p14:creationId xmlns:p14="http://schemas.microsoft.com/office/powerpoint/2010/main" val="1801472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1E7FE9-2D23-4151-B59B-E5178A89E50C}" type="datetimeFigureOut">
              <a:rPr lang="en-GB" smtClean="0"/>
              <a:t>17/09/2020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0F241-2F1E-4540-A5C6-070D25525AC5}" type="slidenum">
              <a:rPr lang="en-GB" smtClean="0"/>
              <a:t>‹#›</a:t>
            </a:fld>
            <a:endParaRPr lang="en-GB"/>
          </a:p>
        </p:txBody>
      </p:sp>
    </p:spTree>
    <p:extLst>
      <p:ext uri="{BB962C8B-B14F-4D97-AF65-F5344CB8AC3E}">
        <p14:creationId xmlns:p14="http://schemas.microsoft.com/office/powerpoint/2010/main" val="24360646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B1E7FE9-2D23-4151-B59B-E5178A89E50C}" type="datetimeFigureOut">
              <a:rPr lang="en-GB" smtClean="0"/>
              <a:t>17/09/2020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F0F241-2F1E-4540-A5C6-070D25525AC5}" type="slidenum">
              <a:rPr lang="en-GB" smtClean="0"/>
              <a:t>‹#›</a:t>
            </a:fld>
            <a:endParaRPr lang="en-GB"/>
          </a:p>
        </p:txBody>
      </p:sp>
    </p:spTree>
    <p:extLst>
      <p:ext uri="{BB962C8B-B14F-4D97-AF65-F5344CB8AC3E}">
        <p14:creationId xmlns:p14="http://schemas.microsoft.com/office/powerpoint/2010/main" val="1210614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1E7FE9-2D23-4151-B59B-E5178A89E50C}" type="datetimeFigureOut">
              <a:rPr lang="en-GB" smtClean="0"/>
              <a:t>17/09/2020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F0F241-2F1E-4540-A5C6-070D25525AC5}" type="slidenum">
              <a:rPr lang="en-GB" smtClean="0"/>
              <a:t>‹#›</a:t>
            </a:fld>
            <a:endParaRPr lang="en-GB"/>
          </a:p>
        </p:txBody>
      </p:sp>
    </p:spTree>
    <p:extLst>
      <p:ext uri="{BB962C8B-B14F-4D97-AF65-F5344CB8AC3E}">
        <p14:creationId xmlns:p14="http://schemas.microsoft.com/office/powerpoint/2010/main" val="3483703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1E7FE9-2D23-4151-B59B-E5178A89E50C}" type="datetimeFigureOut">
              <a:rPr lang="en-GB" smtClean="0"/>
              <a:t>17/09/2020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F0F241-2F1E-4540-A5C6-070D25525AC5}" type="slidenum">
              <a:rPr lang="en-GB" smtClean="0"/>
              <a:t>‹#›</a:t>
            </a:fld>
            <a:endParaRPr lang="en-GB"/>
          </a:p>
        </p:txBody>
      </p:sp>
    </p:spTree>
    <p:extLst>
      <p:ext uri="{BB962C8B-B14F-4D97-AF65-F5344CB8AC3E}">
        <p14:creationId xmlns:p14="http://schemas.microsoft.com/office/powerpoint/2010/main" val="3752988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B1E7FE9-2D23-4151-B59B-E5178A89E50C}" type="datetimeFigureOut">
              <a:rPr lang="en-GB" smtClean="0"/>
              <a:t>17/09/2020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0F241-2F1E-4540-A5C6-070D25525AC5}" type="slidenum">
              <a:rPr lang="en-GB" smtClean="0"/>
              <a:t>‹#›</a:t>
            </a:fld>
            <a:endParaRPr lang="en-GB"/>
          </a:p>
        </p:txBody>
      </p:sp>
    </p:spTree>
    <p:extLst>
      <p:ext uri="{BB962C8B-B14F-4D97-AF65-F5344CB8AC3E}">
        <p14:creationId xmlns:p14="http://schemas.microsoft.com/office/powerpoint/2010/main" val="1713902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B1E7FE9-2D23-4151-B59B-E5178A89E50C}" type="datetimeFigureOut">
              <a:rPr lang="en-GB" smtClean="0"/>
              <a:t>17/09/2020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0F241-2F1E-4540-A5C6-070D25525AC5}" type="slidenum">
              <a:rPr lang="en-GB" smtClean="0"/>
              <a:t>‹#›</a:t>
            </a:fld>
            <a:endParaRPr lang="en-GB"/>
          </a:p>
        </p:txBody>
      </p:sp>
    </p:spTree>
    <p:extLst>
      <p:ext uri="{BB962C8B-B14F-4D97-AF65-F5344CB8AC3E}">
        <p14:creationId xmlns:p14="http://schemas.microsoft.com/office/powerpoint/2010/main" val="2772908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B1E7FE9-2D23-4151-B59B-E5178A89E50C}" type="datetimeFigureOut">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0F241-2F1E-4540-A5C6-070D25525AC5}" type="slidenum">
              <a:rPr lang="en-GB" smtClean="0"/>
              <a:t>‹#›</a:t>
            </a:fld>
            <a:endParaRPr lang="en-GB"/>
          </a:p>
        </p:txBody>
      </p:sp>
    </p:spTree>
    <p:extLst>
      <p:ext uri="{BB962C8B-B14F-4D97-AF65-F5344CB8AC3E}">
        <p14:creationId xmlns:p14="http://schemas.microsoft.com/office/powerpoint/2010/main" val="2302358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B1E7FE9-2D23-4151-B59B-E5178A89E50C}" type="datetimeFigureOut">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0F241-2F1E-4540-A5C6-070D25525AC5}" type="slidenum">
              <a:rPr lang="en-GB" smtClean="0"/>
              <a:t>‹#›</a:t>
            </a:fld>
            <a:endParaRPr lang="en-GB"/>
          </a:p>
        </p:txBody>
      </p:sp>
    </p:spTree>
    <p:extLst>
      <p:ext uri="{BB962C8B-B14F-4D97-AF65-F5344CB8AC3E}">
        <p14:creationId xmlns:p14="http://schemas.microsoft.com/office/powerpoint/2010/main" val="3723197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1E7FE9-2D23-4151-B59B-E5178A89E50C}" type="datetimeFigureOut">
              <a:rPr lang="en-GB" smtClean="0"/>
              <a:t>17/09/2020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F0F241-2F1E-4540-A5C6-070D25525AC5}" type="slidenum">
              <a:rPr lang="en-GB" smtClean="0"/>
              <a:t>‹#›</a:t>
            </a:fld>
            <a:endParaRPr lang="en-GB"/>
          </a:p>
        </p:txBody>
      </p:sp>
    </p:spTree>
    <p:extLst>
      <p:ext uri="{BB962C8B-B14F-4D97-AF65-F5344CB8AC3E}">
        <p14:creationId xmlns:p14="http://schemas.microsoft.com/office/powerpoint/2010/main" val="201489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party.coop/"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imd.wales.gov.uk/"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imd.wales.gov.uk/explore?lang=en#z=13&amp;lat=51.621&amp;lng=-3.960&amp;domain=overall"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An alternate perspective …</a:t>
            </a:r>
          </a:p>
        </p:txBody>
      </p:sp>
      <p:sp>
        <p:nvSpPr>
          <p:cNvPr id="3" name="Content Placeholder 2"/>
          <p:cNvSpPr>
            <a:spLocks noGrp="1"/>
          </p:cNvSpPr>
          <p:nvPr>
            <p:ph idx="1"/>
          </p:nvPr>
        </p:nvSpPr>
        <p:spPr>
          <a:xfrm>
            <a:off x="838200" y="1825624"/>
            <a:ext cx="7190232" cy="4593463"/>
          </a:xfrm>
        </p:spPr>
        <p:txBody>
          <a:bodyPr>
            <a:noAutofit/>
          </a:bodyPr>
          <a:lstStyle/>
          <a:p>
            <a:r>
              <a:rPr lang="en-GB" sz="3200" dirty="0"/>
              <a:t>Some would argue that we don’t need new ways of thinking and working</a:t>
            </a:r>
          </a:p>
          <a:p>
            <a:r>
              <a:rPr lang="en-GB" sz="3200" dirty="0"/>
              <a:t>The current system works just fine and doesn’t need to be tampered with</a:t>
            </a:r>
          </a:p>
          <a:p>
            <a:r>
              <a:rPr lang="en-GB" sz="3200" dirty="0"/>
              <a:t>Competition is good – a healthy way to ensure that the best rise to the top and win contracts</a:t>
            </a:r>
          </a:p>
          <a:p>
            <a:r>
              <a:rPr lang="en-GB" sz="3200" dirty="0"/>
              <a:t>Capitalism creates jobs</a:t>
            </a:r>
          </a:p>
        </p:txBody>
      </p:sp>
      <p:pic>
        <p:nvPicPr>
          <p:cNvPr id="4" name="Picture 3"/>
          <p:cNvPicPr>
            <a:picLocks noChangeAspect="1"/>
          </p:cNvPicPr>
          <p:nvPr/>
        </p:nvPicPr>
        <p:blipFill>
          <a:blip r:embed="rId2"/>
          <a:stretch>
            <a:fillRect/>
          </a:stretch>
        </p:blipFill>
        <p:spPr>
          <a:xfrm>
            <a:off x="7666862" y="1825624"/>
            <a:ext cx="3497961" cy="3483969"/>
          </a:xfrm>
          <a:prstGeom prst="rect">
            <a:avLst/>
          </a:prstGeom>
        </p:spPr>
      </p:pic>
    </p:spTree>
    <p:extLst>
      <p:ext uri="{BB962C8B-B14F-4D97-AF65-F5344CB8AC3E}">
        <p14:creationId xmlns:p14="http://schemas.microsoft.com/office/powerpoint/2010/main" val="3456265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circle(in)">
                                      <p:cBhvr>
                                        <p:cTn id="23"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47928" y="875475"/>
            <a:ext cx="4501896" cy="3568510"/>
          </a:xfrm>
        </p:spPr>
        <p:txBody>
          <a:bodyPr>
            <a:normAutofit/>
          </a:bodyPr>
          <a:lstStyle/>
          <a:p>
            <a:r>
              <a:rPr lang="en-GB" dirty="0"/>
              <a:t>Building Community Wealth</a:t>
            </a:r>
          </a:p>
        </p:txBody>
      </p:sp>
      <p:pic>
        <p:nvPicPr>
          <p:cNvPr id="4" name="Picture 3"/>
          <p:cNvPicPr>
            <a:picLocks noChangeAspect="1"/>
          </p:cNvPicPr>
          <p:nvPr/>
        </p:nvPicPr>
        <p:blipFill>
          <a:blip r:embed="rId2"/>
          <a:stretch>
            <a:fillRect/>
          </a:stretch>
        </p:blipFill>
        <p:spPr>
          <a:xfrm>
            <a:off x="6309604" y="283464"/>
            <a:ext cx="5405321" cy="6254496"/>
          </a:xfrm>
          <a:prstGeom prst="rect">
            <a:avLst/>
          </a:prstGeom>
        </p:spPr>
      </p:pic>
    </p:spTree>
    <p:extLst>
      <p:ext uri="{BB962C8B-B14F-4D97-AF65-F5344CB8AC3E}">
        <p14:creationId xmlns:p14="http://schemas.microsoft.com/office/powerpoint/2010/main" val="3655017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a:t>
            </a:r>
          </a:p>
        </p:txBody>
      </p:sp>
      <p:sp>
        <p:nvSpPr>
          <p:cNvPr id="3" name="Content Placeholder 2"/>
          <p:cNvSpPr>
            <a:spLocks noGrp="1"/>
          </p:cNvSpPr>
          <p:nvPr>
            <p:ph idx="1"/>
          </p:nvPr>
        </p:nvSpPr>
        <p:spPr>
          <a:xfrm>
            <a:off x="838200" y="1530220"/>
            <a:ext cx="4319016" cy="5199764"/>
          </a:xfrm>
        </p:spPr>
        <p:txBody>
          <a:bodyPr>
            <a:normAutofit/>
          </a:bodyPr>
          <a:lstStyle/>
          <a:p>
            <a:r>
              <a:rPr lang="en-GB" dirty="0"/>
              <a:t>To clarify the grassroots approach to building community wealth advocated by the Co-operative Party (party.coop)  </a:t>
            </a:r>
          </a:p>
          <a:p>
            <a:endParaRPr lang="en-GB" dirty="0"/>
          </a:p>
          <a:p>
            <a:r>
              <a:rPr lang="en-GB" dirty="0"/>
              <a:t>This does not endorse the perspective of this political party – your perspective is for you to work out</a:t>
            </a:r>
          </a:p>
        </p:txBody>
      </p:sp>
      <p:pic>
        <p:nvPicPr>
          <p:cNvPr id="4" name="Picture 3">
            <a:hlinkClick r:id="rId2"/>
          </p:cNvPr>
          <p:cNvPicPr>
            <a:picLocks noChangeAspect="1"/>
          </p:cNvPicPr>
          <p:nvPr/>
        </p:nvPicPr>
        <p:blipFill>
          <a:blip r:embed="rId3"/>
          <a:stretch>
            <a:fillRect/>
          </a:stretch>
        </p:blipFill>
        <p:spPr>
          <a:xfrm>
            <a:off x="5362877" y="2039112"/>
            <a:ext cx="6524457" cy="3072384"/>
          </a:xfrm>
          <a:prstGeom prst="rect">
            <a:avLst/>
          </a:prstGeom>
        </p:spPr>
      </p:pic>
    </p:spTree>
    <p:extLst>
      <p:ext uri="{BB962C8B-B14F-4D97-AF65-F5344CB8AC3E}">
        <p14:creationId xmlns:p14="http://schemas.microsoft.com/office/powerpoint/2010/main" val="1208678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838200" y="1618488"/>
            <a:ext cx="10902696" cy="4901183"/>
          </a:xfrm>
        </p:spPr>
        <p:txBody>
          <a:bodyPr>
            <a:normAutofit/>
          </a:bodyPr>
          <a:lstStyle/>
          <a:p>
            <a:r>
              <a:rPr lang="en-GB" dirty="0"/>
              <a:t>Deindustrialisation left many parts of the UK in decline. And while these areas have, by and large, moved past its worst excesses, they remain economies indifferent to people and place. Central government austerity policies leave councils struggling to provide basic services and communities vulnerable to shocks.</a:t>
            </a:r>
          </a:p>
          <a:p>
            <a:endParaRPr lang="en-GB" dirty="0"/>
          </a:p>
          <a:p>
            <a:r>
              <a:rPr lang="en-GB" dirty="0"/>
              <a:t>Britain’s manufacturing heritage has been replaced by call centres and warehouses where jobs are too often secure only until the service is cheaper to provide elsewhere. Wealth is too often concentrated in distant market providers with little local economic or social return.</a:t>
            </a:r>
          </a:p>
        </p:txBody>
      </p:sp>
    </p:spTree>
    <p:extLst>
      <p:ext uri="{BB962C8B-B14F-4D97-AF65-F5344CB8AC3E}">
        <p14:creationId xmlns:p14="http://schemas.microsoft.com/office/powerpoint/2010/main" val="1656312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838200" y="2121408"/>
            <a:ext cx="10902696" cy="4398263"/>
          </a:xfrm>
        </p:spPr>
        <p:txBody>
          <a:bodyPr>
            <a:normAutofit/>
          </a:bodyPr>
          <a:lstStyle/>
          <a:p>
            <a:r>
              <a:rPr lang="en-GB" dirty="0"/>
              <a:t>Community wealth building is a new approach to regeneration framed around co‑operative values of self-help, participation, social responsibility and democratic accountability.</a:t>
            </a:r>
          </a:p>
          <a:p>
            <a:endParaRPr lang="en-GB" dirty="0"/>
          </a:p>
          <a:p>
            <a:r>
              <a:rPr lang="en-GB" dirty="0"/>
              <a:t>This publication seeks to provide the tools for local and combined authorities to transform the regions they represent by reorganising local economies and supporting communities to help themselves.</a:t>
            </a:r>
          </a:p>
        </p:txBody>
      </p:sp>
    </p:spTree>
    <p:extLst>
      <p:ext uri="{BB962C8B-B14F-4D97-AF65-F5344CB8AC3E}">
        <p14:creationId xmlns:p14="http://schemas.microsoft.com/office/powerpoint/2010/main" val="218444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0CC8D912-BA58-4EBF-982F-1A4F98C942B0}"/>
              </a:ext>
            </a:extLst>
          </p:cNvPr>
          <p:cNvPicPr>
            <a:picLocks noChangeAspect="1"/>
          </p:cNvPicPr>
          <p:nvPr/>
        </p:nvPicPr>
        <p:blipFill>
          <a:blip r:embed="rId3"/>
          <a:stretch>
            <a:fillRect/>
          </a:stretch>
        </p:blipFill>
        <p:spPr>
          <a:xfrm>
            <a:off x="220085" y="352425"/>
            <a:ext cx="9553575" cy="6153150"/>
          </a:xfrm>
          <a:prstGeom prst="rect">
            <a:avLst/>
          </a:prstGeom>
        </p:spPr>
      </p:pic>
      <p:sp>
        <p:nvSpPr>
          <p:cNvPr id="4" name="TextBox 3">
            <a:extLst>
              <a:ext uri="{FF2B5EF4-FFF2-40B4-BE49-F238E27FC236}">
                <a16:creationId xmlns:a16="http://schemas.microsoft.com/office/drawing/2014/main" id="{20BD9AD3-6905-49C8-A8C0-34DF3C3C92D7}"/>
              </a:ext>
            </a:extLst>
          </p:cNvPr>
          <p:cNvSpPr txBox="1"/>
          <p:nvPr/>
        </p:nvSpPr>
        <p:spPr>
          <a:xfrm>
            <a:off x="9019712" y="62145"/>
            <a:ext cx="3092253" cy="2554545"/>
          </a:xfrm>
          <a:prstGeom prst="rect">
            <a:avLst/>
          </a:prstGeom>
          <a:solidFill>
            <a:schemeClr val="bg2"/>
          </a:solidFill>
        </p:spPr>
        <p:txBody>
          <a:bodyPr wrap="square" rtlCol="0">
            <a:spAutoFit/>
          </a:bodyPr>
          <a:lstStyle/>
          <a:p>
            <a:pPr algn="ctr"/>
            <a:r>
              <a:rPr lang="en-GB" sz="4000" dirty="0">
                <a:solidFill>
                  <a:prstClr val="black"/>
                </a:solidFill>
              </a:rPr>
              <a:t>Welsh Index of Multiple Deprivation (WIMD)</a:t>
            </a:r>
          </a:p>
        </p:txBody>
      </p:sp>
    </p:spTree>
    <p:extLst>
      <p:ext uri="{BB962C8B-B14F-4D97-AF65-F5344CB8AC3E}">
        <p14:creationId xmlns:p14="http://schemas.microsoft.com/office/powerpoint/2010/main" val="1851272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close up of a map&#10;&#10;Description generated with very high confidence">
            <a:hlinkClick r:id="rId2"/>
            <a:extLst>
              <a:ext uri="{FF2B5EF4-FFF2-40B4-BE49-F238E27FC236}">
                <a16:creationId xmlns:a16="http://schemas.microsoft.com/office/drawing/2014/main" id="{A3D7AF2D-37A5-41A2-B576-ABEC9566C590}"/>
              </a:ext>
            </a:extLst>
          </p:cNvPr>
          <p:cNvPicPr>
            <a:picLocks noChangeAspect="1"/>
          </p:cNvPicPr>
          <p:nvPr/>
        </p:nvPicPr>
        <p:blipFill rotWithShape="1">
          <a:blip r:embed="rId3"/>
          <a:srcRect b="36080"/>
          <a:stretch/>
        </p:blipFill>
        <p:spPr>
          <a:xfrm>
            <a:off x="20" y="10"/>
            <a:ext cx="12191980" cy="6857990"/>
          </a:xfrm>
          <a:prstGeom prst="rect">
            <a:avLst/>
          </a:prstGeom>
        </p:spPr>
      </p:pic>
      <p:sp>
        <p:nvSpPr>
          <p:cNvPr id="3" name="Oval 2">
            <a:extLst>
              <a:ext uri="{FF2B5EF4-FFF2-40B4-BE49-F238E27FC236}">
                <a16:creationId xmlns:a16="http://schemas.microsoft.com/office/drawing/2014/main" id="{ED84A385-2D58-49F9-8749-20C9F646D1B6}"/>
              </a:ext>
            </a:extLst>
          </p:cNvPr>
          <p:cNvSpPr/>
          <p:nvPr/>
        </p:nvSpPr>
        <p:spPr>
          <a:xfrm>
            <a:off x="3771510" y="4162008"/>
            <a:ext cx="1468582" cy="1219200"/>
          </a:xfrm>
          <a:prstGeom prst="ellipse">
            <a:avLst/>
          </a:prstGeom>
          <a:noFill/>
          <a:ln w="762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 name="Oval 3">
            <a:extLst>
              <a:ext uri="{FF2B5EF4-FFF2-40B4-BE49-F238E27FC236}">
                <a16:creationId xmlns:a16="http://schemas.microsoft.com/office/drawing/2014/main" id="{FFA7AEF9-C620-4DF5-9631-7BFDE38FD62C}"/>
              </a:ext>
            </a:extLst>
          </p:cNvPr>
          <p:cNvSpPr/>
          <p:nvPr/>
        </p:nvSpPr>
        <p:spPr>
          <a:xfrm>
            <a:off x="4505801" y="4608946"/>
            <a:ext cx="2707284" cy="1618417"/>
          </a:xfrm>
          <a:prstGeom prst="ellipse">
            <a:avLst/>
          </a:prstGeom>
          <a:noFill/>
          <a:ln w="76200" cmpd="sng">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 name="TextBox 5"/>
          <p:cNvSpPr txBox="1"/>
          <p:nvPr/>
        </p:nvSpPr>
        <p:spPr>
          <a:xfrm>
            <a:off x="7876309" y="2805545"/>
            <a:ext cx="3969327" cy="2554545"/>
          </a:xfrm>
          <a:prstGeom prst="rect">
            <a:avLst/>
          </a:prstGeom>
          <a:solidFill>
            <a:schemeClr val="bg2"/>
          </a:solidFill>
        </p:spPr>
        <p:txBody>
          <a:bodyPr wrap="square" rtlCol="0">
            <a:spAutoFit/>
          </a:bodyPr>
          <a:lstStyle/>
          <a:p>
            <a:pPr algn="ctr"/>
            <a:r>
              <a:rPr lang="en-GB" sz="4000" dirty="0">
                <a:solidFill>
                  <a:prstClr val="black"/>
                </a:solidFill>
              </a:rPr>
              <a:t>Welsh Index of Multiple Deprivation (WIMD)</a:t>
            </a:r>
          </a:p>
        </p:txBody>
      </p:sp>
    </p:spTree>
    <p:extLst>
      <p:ext uri="{BB962C8B-B14F-4D97-AF65-F5344CB8AC3E}">
        <p14:creationId xmlns:p14="http://schemas.microsoft.com/office/powerpoint/2010/main" val="1490350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Top Corners Rounded 7">
            <a:extLst>
              <a:ext uri="{FF2B5EF4-FFF2-40B4-BE49-F238E27FC236}">
                <a16:creationId xmlns:a16="http://schemas.microsoft.com/office/drawing/2014/main" id="{76E6212F-EB21-4328-8386-832840CB431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29466" y="996722"/>
            <a:ext cx="5923488" cy="4864556"/>
          </a:xfrm>
          <a:prstGeom prst="round2SameRect">
            <a:avLst>
              <a:gd name="adj1" fmla="val 3762"/>
              <a:gd name="adj2" fmla="val 0"/>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endParaRPr>
          </a:p>
        </p:txBody>
      </p:sp>
      <p:sp>
        <p:nvSpPr>
          <p:cNvPr id="14" name="Rectangle: Top Corners Rounded 9">
            <a:extLst>
              <a:ext uri="{FF2B5EF4-FFF2-40B4-BE49-F238E27FC236}">
                <a16:creationId xmlns:a16="http://schemas.microsoft.com/office/drawing/2014/main" id="{9E74304E-CF2D-41E1-92CF-7FC508311BA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57200" y="1050468"/>
            <a:ext cx="5609397" cy="4757058"/>
          </a:xfrm>
          <a:prstGeom prst="round2SameRect">
            <a:avLst>
              <a:gd name="adj1" fmla="val 2061"/>
              <a:gd name="adj2" fmla="val 0"/>
            </a:avLst>
          </a:prstGeom>
          <a:no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endParaRPr>
          </a:p>
        </p:txBody>
      </p:sp>
      <p:cxnSp>
        <p:nvCxnSpPr>
          <p:cNvPr id="12" name="Straight Connector 11">
            <a:extLst>
              <a:ext uri="{FF2B5EF4-FFF2-40B4-BE49-F238E27FC236}">
                <a16:creationId xmlns:a16="http://schemas.microsoft.com/office/drawing/2014/main" id="{4717401F-8127-4697-8085-3D6C69B5D25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071" y="4559531"/>
            <a:ext cx="1597456" cy="0"/>
          </a:xfrm>
          <a:prstGeom prst="line">
            <a:avLst/>
          </a:prstGeom>
          <a:ln w="508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C0E1825E-6AAD-48F4-977B-EA1F4F0C22DB}"/>
              </a:ext>
            </a:extLst>
          </p:cNvPr>
          <p:cNvPicPr>
            <a:picLocks noChangeAspect="1"/>
          </p:cNvPicPr>
          <p:nvPr/>
        </p:nvPicPr>
        <p:blipFill>
          <a:blip r:embed="rId2"/>
          <a:stretch>
            <a:fillRect/>
          </a:stretch>
        </p:blipFill>
        <p:spPr>
          <a:xfrm>
            <a:off x="4754541" y="467256"/>
            <a:ext cx="7440569" cy="5766440"/>
          </a:xfrm>
          <a:prstGeom prst="rect">
            <a:avLst/>
          </a:prstGeom>
        </p:spPr>
      </p:pic>
      <p:sp>
        <p:nvSpPr>
          <p:cNvPr id="2" name="Title 1">
            <a:extLst>
              <a:ext uri="{FF2B5EF4-FFF2-40B4-BE49-F238E27FC236}">
                <a16:creationId xmlns:a16="http://schemas.microsoft.com/office/drawing/2014/main" id="{8DCC9674-741D-4A34-B92C-D9D1AD6B9EDC}"/>
              </a:ext>
            </a:extLst>
          </p:cNvPr>
          <p:cNvSpPr>
            <a:spLocks noGrp="1"/>
          </p:cNvSpPr>
          <p:nvPr>
            <p:ph type="title"/>
          </p:nvPr>
        </p:nvSpPr>
        <p:spPr>
          <a:xfrm>
            <a:off x="332314" y="1122362"/>
            <a:ext cx="4295669" cy="3280115"/>
          </a:xfrm>
        </p:spPr>
        <p:txBody>
          <a:bodyPr vert="horz" lIns="91440" tIns="45720" rIns="91440" bIns="45720" rtlCol="0" anchor="ctr">
            <a:normAutofit fontScale="90000"/>
          </a:bodyPr>
          <a:lstStyle/>
          <a:p>
            <a:r>
              <a:rPr lang="en-US" sz="6700" kern="1200" dirty="0" err="1">
                <a:solidFill>
                  <a:schemeClr val="bg1"/>
                </a:solidFill>
                <a:latin typeface="+mj-lt"/>
                <a:ea typeface="+mj-ea"/>
                <a:cs typeface="+mj-cs"/>
              </a:rPr>
              <a:t>Townhill</a:t>
            </a:r>
            <a:r>
              <a:rPr lang="en-US" sz="6700" kern="1200" dirty="0">
                <a:solidFill>
                  <a:schemeClr val="bg1"/>
                </a:solidFill>
                <a:latin typeface="+mj-lt"/>
                <a:ea typeface="+mj-ea"/>
                <a:cs typeface="+mj-cs"/>
              </a:rPr>
              <a:t>, Swansea:</a:t>
            </a:r>
            <a:br>
              <a:rPr lang="en-US" sz="5400" kern="1200" dirty="0">
                <a:solidFill>
                  <a:schemeClr val="bg1"/>
                </a:solidFill>
                <a:latin typeface="+mj-lt"/>
                <a:ea typeface="+mj-ea"/>
                <a:cs typeface="+mj-cs"/>
              </a:rPr>
            </a:br>
            <a:br>
              <a:rPr lang="en-US" sz="5400" kern="1200" dirty="0">
                <a:solidFill>
                  <a:schemeClr val="bg1"/>
                </a:solidFill>
                <a:latin typeface="+mj-lt"/>
                <a:ea typeface="+mj-ea"/>
                <a:cs typeface="+mj-cs"/>
              </a:rPr>
            </a:br>
            <a:r>
              <a:rPr lang="en-US" kern="1200" dirty="0">
                <a:solidFill>
                  <a:schemeClr val="bg1"/>
                </a:solidFill>
                <a:latin typeface="+mj-lt"/>
                <a:ea typeface="+mj-ea"/>
                <a:cs typeface="+mj-cs"/>
              </a:rPr>
              <a:t>many people sitting around many tables</a:t>
            </a:r>
          </a:p>
        </p:txBody>
      </p:sp>
      <p:sp>
        <p:nvSpPr>
          <p:cNvPr id="4" name="Oval 3">
            <a:extLst>
              <a:ext uri="{FF2B5EF4-FFF2-40B4-BE49-F238E27FC236}">
                <a16:creationId xmlns:a16="http://schemas.microsoft.com/office/drawing/2014/main" id="{B00EB70D-9A51-4D6D-BF2F-950652F0DBEA}"/>
              </a:ext>
            </a:extLst>
          </p:cNvPr>
          <p:cNvSpPr/>
          <p:nvPr/>
        </p:nvSpPr>
        <p:spPr>
          <a:xfrm>
            <a:off x="7859632" y="3275861"/>
            <a:ext cx="615193" cy="488760"/>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prstClr val="black"/>
                </a:solidFill>
              </a:rPr>
              <a:t>P</a:t>
            </a:r>
          </a:p>
        </p:txBody>
      </p:sp>
      <p:sp>
        <p:nvSpPr>
          <p:cNvPr id="8" name="Oval 7">
            <a:extLst>
              <a:ext uri="{FF2B5EF4-FFF2-40B4-BE49-F238E27FC236}">
                <a16:creationId xmlns:a16="http://schemas.microsoft.com/office/drawing/2014/main" id="{BF129C19-322F-44DF-9F0E-B36ABC849786}"/>
              </a:ext>
            </a:extLst>
          </p:cNvPr>
          <p:cNvSpPr/>
          <p:nvPr/>
        </p:nvSpPr>
        <p:spPr>
          <a:xfrm>
            <a:off x="9660136" y="2345185"/>
            <a:ext cx="615193" cy="488760"/>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prstClr val="black"/>
                </a:solidFill>
              </a:rPr>
              <a:t>M</a:t>
            </a:r>
          </a:p>
        </p:txBody>
      </p:sp>
    </p:spTree>
    <p:extLst>
      <p:ext uri="{BB962C8B-B14F-4D97-AF65-F5344CB8AC3E}">
        <p14:creationId xmlns:p14="http://schemas.microsoft.com/office/powerpoint/2010/main" val="12992966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pic>
        <p:nvPicPr>
          <p:cNvPr id="8" name="Picture 7" descr="A group of people posing for the camera&#10;&#10;Description generated with very high confidence">
            <a:extLst>
              <a:ext uri="{FF2B5EF4-FFF2-40B4-BE49-F238E27FC236}">
                <a16:creationId xmlns:a16="http://schemas.microsoft.com/office/drawing/2014/main" id="{3537BAD0-5CAF-4BB7-99F1-B11F46CFDEEE}"/>
              </a:ext>
            </a:extLst>
          </p:cNvPr>
          <p:cNvPicPr>
            <a:picLocks noChangeAspect="1"/>
          </p:cNvPicPr>
          <p:nvPr/>
        </p:nvPicPr>
        <p:blipFill rotWithShape="1">
          <a:blip r:embed="rId2">
            <a:extLst>
              <a:ext uri="{28A0092B-C50C-407E-A947-70E740481C1C}">
                <a14:useLocalDpi xmlns:a14="http://schemas.microsoft.com/office/drawing/2010/main" val="0"/>
              </a:ext>
            </a:extLst>
          </a:blip>
          <a:srcRect t="2177" b="22823"/>
          <a:stretch/>
        </p:blipFill>
        <p:spPr>
          <a:xfrm>
            <a:off x="20" y="10"/>
            <a:ext cx="12191980" cy="4571990"/>
          </a:xfrm>
          <a:prstGeom prst="rect">
            <a:avLst/>
          </a:prstGeom>
        </p:spPr>
      </p:pic>
      <p:cxnSp>
        <p:nvCxnSpPr>
          <p:cNvPr id="14" name="Straight Connector 13">
            <a:extLst>
              <a:ext uri="{FF2B5EF4-FFF2-40B4-BE49-F238E27FC236}">
                <a16:creationId xmlns:a16="http://schemas.microsoft.com/office/drawing/2014/main" id="{E126E481-B945-4179-BD79-05E96E9B29E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CEDFEEE8-81C8-49C0-B7A5-0EADB82047B3}"/>
              </a:ext>
            </a:extLst>
          </p:cNvPr>
          <p:cNvSpPr>
            <a:spLocks noGrp="1"/>
          </p:cNvSpPr>
          <p:nvPr>
            <p:ph type="title"/>
          </p:nvPr>
        </p:nvSpPr>
        <p:spPr>
          <a:xfrm>
            <a:off x="433136" y="5091762"/>
            <a:ext cx="7953698" cy="1264588"/>
          </a:xfrm>
        </p:spPr>
        <p:txBody>
          <a:bodyPr vert="horz" lIns="91440" tIns="45720" rIns="91440" bIns="45720" rtlCol="0" anchor="ctr">
            <a:noAutofit/>
          </a:bodyPr>
          <a:lstStyle/>
          <a:p>
            <a:pPr algn="r"/>
            <a:r>
              <a:rPr lang="en-US" sz="4800" dirty="0"/>
              <a:t>The new £3m Mayhill Health, Well-being &amp; Family Centre</a:t>
            </a:r>
          </a:p>
        </p:txBody>
      </p:sp>
    </p:spTree>
    <p:extLst>
      <p:ext uri="{BB962C8B-B14F-4D97-AF65-F5344CB8AC3E}">
        <p14:creationId xmlns:p14="http://schemas.microsoft.com/office/powerpoint/2010/main" val="282215322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p:cNvGrpSpPr/>
          <p:nvPr/>
        </p:nvGrpSpPr>
        <p:grpSpPr>
          <a:xfrm>
            <a:off x="2142196" y="150876"/>
            <a:ext cx="7632740" cy="6505956"/>
            <a:chOff x="803552" y="196596"/>
            <a:chExt cx="7632740" cy="6505956"/>
          </a:xfrm>
        </p:grpSpPr>
        <p:pic>
          <p:nvPicPr>
            <p:cNvPr id="4" name="Picture 3"/>
            <p:cNvPicPr>
              <a:picLocks noChangeAspect="1"/>
            </p:cNvPicPr>
            <p:nvPr/>
          </p:nvPicPr>
          <p:blipFill>
            <a:blip r:embed="rId2"/>
            <a:stretch>
              <a:fillRect/>
            </a:stretch>
          </p:blipFill>
          <p:spPr>
            <a:xfrm>
              <a:off x="803552" y="196596"/>
              <a:ext cx="5413415" cy="6505956"/>
            </a:xfrm>
            <a:prstGeom prst="rect">
              <a:avLst/>
            </a:prstGeom>
          </p:spPr>
        </p:pic>
        <p:pic>
          <p:nvPicPr>
            <p:cNvPr id="8" name="Picture 7"/>
            <p:cNvPicPr>
              <a:picLocks noChangeAspect="1"/>
            </p:cNvPicPr>
            <p:nvPr/>
          </p:nvPicPr>
          <p:blipFill>
            <a:blip r:embed="rId3"/>
            <a:stretch>
              <a:fillRect/>
            </a:stretch>
          </p:blipFill>
          <p:spPr>
            <a:xfrm>
              <a:off x="6216967" y="658367"/>
              <a:ext cx="2219325" cy="5632705"/>
            </a:xfrm>
            <a:prstGeom prst="rect">
              <a:avLst/>
            </a:prstGeom>
          </p:spPr>
        </p:pic>
      </p:grpSp>
      <p:sp>
        <p:nvSpPr>
          <p:cNvPr id="11" name="Oval 10"/>
          <p:cNvSpPr/>
          <p:nvPr/>
        </p:nvSpPr>
        <p:spPr>
          <a:xfrm>
            <a:off x="4947243" y="5939026"/>
            <a:ext cx="1673352" cy="7863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p:cNvSpPr/>
          <p:nvPr/>
        </p:nvSpPr>
        <p:spPr>
          <a:xfrm>
            <a:off x="3709416" y="5216651"/>
            <a:ext cx="1786128" cy="7863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p:cNvSpPr/>
          <p:nvPr/>
        </p:nvSpPr>
        <p:spPr>
          <a:xfrm>
            <a:off x="2142196" y="4268723"/>
            <a:ext cx="1673352" cy="7863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p:cNvSpPr/>
          <p:nvPr/>
        </p:nvSpPr>
        <p:spPr>
          <a:xfrm>
            <a:off x="4012227" y="480059"/>
            <a:ext cx="1870032" cy="7863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p:cNvSpPr/>
          <p:nvPr/>
        </p:nvSpPr>
        <p:spPr>
          <a:xfrm>
            <a:off x="7403210" y="1519427"/>
            <a:ext cx="2042541" cy="7863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32677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11"/>
                                        </p:tgtEl>
                                        <p:attrNameLst>
                                          <p:attrName>ppt_w</p:attrName>
                                        </p:attrNameLst>
                                      </p:cBhvr>
                                      <p:tavLst>
                                        <p:tav tm="0">
                                          <p:val>
                                            <p:strVal val="ppt_w"/>
                                          </p:val>
                                        </p:tav>
                                        <p:tav tm="100000">
                                          <p:val>
                                            <p:fltVal val="0"/>
                                          </p:val>
                                        </p:tav>
                                      </p:tavLst>
                                    </p:anim>
                                    <p:anim calcmode="lin" valueType="num">
                                      <p:cBhvr>
                                        <p:cTn id="7" dur="500"/>
                                        <p:tgtEl>
                                          <p:spTgt spid="11"/>
                                        </p:tgtEl>
                                        <p:attrNameLst>
                                          <p:attrName>ppt_h</p:attrName>
                                        </p:attrNameLst>
                                      </p:cBhvr>
                                      <p:tavLst>
                                        <p:tav tm="0">
                                          <p:val>
                                            <p:strVal val="ppt_h"/>
                                          </p:val>
                                        </p:tav>
                                        <p:tav tm="100000">
                                          <p:val>
                                            <p:fltVal val="0"/>
                                          </p:val>
                                        </p:tav>
                                      </p:tavLst>
                                    </p:anim>
                                    <p:animEffect transition="out" filter="fade">
                                      <p:cBhvr>
                                        <p:cTn id="8" dur="500"/>
                                        <p:tgtEl>
                                          <p:spTgt spid="11"/>
                                        </p:tgtEl>
                                      </p:cBhvr>
                                    </p:animEffect>
                                    <p:set>
                                      <p:cBhvr>
                                        <p:cTn id="9" dur="1" fill="hold">
                                          <p:stCondLst>
                                            <p:cond delay="499"/>
                                          </p:stCondLst>
                                        </p:cTn>
                                        <p:tgtEl>
                                          <p:spTgt spid="11"/>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grpId="0" nodeType="clickEffect">
                                  <p:stCondLst>
                                    <p:cond delay="0"/>
                                  </p:stCondLst>
                                  <p:childTnLst>
                                    <p:anim calcmode="lin" valueType="num">
                                      <p:cBhvr>
                                        <p:cTn id="13" dur="500"/>
                                        <p:tgtEl>
                                          <p:spTgt spid="12"/>
                                        </p:tgtEl>
                                        <p:attrNameLst>
                                          <p:attrName>ppt_w</p:attrName>
                                        </p:attrNameLst>
                                      </p:cBhvr>
                                      <p:tavLst>
                                        <p:tav tm="0">
                                          <p:val>
                                            <p:strVal val="ppt_w"/>
                                          </p:val>
                                        </p:tav>
                                        <p:tav tm="100000">
                                          <p:val>
                                            <p:fltVal val="0"/>
                                          </p:val>
                                        </p:tav>
                                      </p:tavLst>
                                    </p:anim>
                                    <p:anim calcmode="lin" valueType="num">
                                      <p:cBhvr>
                                        <p:cTn id="14" dur="500"/>
                                        <p:tgtEl>
                                          <p:spTgt spid="12"/>
                                        </p:tgtEl>
                                        <p:attrNameLst>
                                          <p:attrName>ppt_h</p:attrName>
                                        </p:attrNameLst>
                                      </p:cBhvr>
                                      <p:tavLst>
                                        <p:tav tm="0">
                                          <p:val>
                                            <p:strVal val="ppt_h"/>
                                          </p:val>
                                        </p:tav>
                                        <p:tav tm="100000">
                                          <p:val>
                                            <p:fltVal val="0"/>
                                          </p:val>
                                        </p:tav>
                                      </p:tavLst>
                                    </p:anim>
                                    <p:animEffect transition="out" filter="fade">
                                      <p:cBhvr>
                                        <p:cTn id="15" dur="500"/>
                                        <p:tgtEl>
                                          <p:spTgt spid="12"/>
                                        </p:tgtEl>
                                      </p:cBhvr>
                                    </p:animEffect>
                                    <p:set>
                                      <p:cBhvr>
                                        <p:cTn id="16" dur="1" fill="hold">
                                          <p:stCondLst>
                                            <p:cond delay="499"/>
                                          </p:stCondLst>
                                        </p:cTn>
                                        <p:tgtEl>
                                          <p:spTgt spid="12"/>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53" presetClass="exit" presetSubtype="32" fill="hold" grpId="0" nodeType="clickEffect">
                                  <p:stCondLst>
                                    <p:cond delay="0"/>
                                  </p:stCondLst>
                                  <p:childTnLst>
                                    <p:anim calcmode="lin" valueType="num">
                                      <p:cBhvr>
                                        <p:cTn id="20" dur="500"/>
                                        <p:tgtEl>
                                          <p:spTgt spid="13"/>
                                        </p:tgtEl>
                                        <p:attrNameLst>
                                          <p:attrName>ppt_w</p:attrName>
                                        </p:attrNameLst>
                                      </p:cBhvr>
                                      <p:tavLst>
                                        <p:tav tm="0">
                                          <p:val>
                                            <p:strVal val="ppt_w"/>
                                          </p:val>
                                        </p:tav>
                                        <p:tav tm="100000">
                                          <p:val>
                                            <p:fltVal val="0"/>
                                          </p:val>
                                        </p:tav>
                                      </p:tavLst>
                                    </p:anim>
                                    <p:anim calcmode="lin" valueType="num">
                                      <p:cBhvr>
                                        <p:cTn id="21" dur="500"/>
                                        <p:tgtEl>
                                          <p:spTgt spid="13"/>
                                        </p:tgtEl>
                                        <p:attrNameLst>
                                          <p:attrName>ppt_h</p:attrName>
                                        </p:attrNameLst>
                                      </p:cBhvr>
                                      <p:tavLst>
                                        <p:tav tm="0">
                                          <p:val>
                                            <p:strVal val="ppt_h"/>
                                          </p:val>
                                        </p:tav>
                                        <p:tav tm="100000">
                                          <p:val>
                                            <p:fltVal val="0"/>
                                          </p:val>
                                        </p:tav>
                                      </p:tavLst>
                                    </p:anim>
                                    <p:animEffect transition="out" filter="fade">
                                      <p:cBhvr>
                                        <p:cTn id="22" dur="500"/>
                                        <p:tgtEl>
                                          <p:spTgt spid="13"/>
                                        </p:tgtEl>
                                      </p:cBhvr>
                                    </p:animEffect>
                                    <p:set>
                                      <p:cBhvr>
                                        <p:cTn id="23" dur="1" fill="hold">
                                          <p:stCondLst>
                                            <p:cond delay="499"/>
                                          </p:stCondLst>
                                        </p:cTn>
                                        <p:tgtEl>
                                          <p:spTgt spid="13"/>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53" presetClass="exit" presetSubtype="32" fill="hold" grpId="0" nodeType="clickEffect">
                                  <p:stCondLst>
                                    <p:cond delay="0"/>
                                  </p:stCondLst>
                                  <p:childTnLst>
                                    <p:anim calcmode="lin" valueType="num">
                                      <p:cBhvr>
                                        <p:cTn id="27" dur="500"/>
                                        <p:tgtEl>
                                          <p:spTgt spid="14"/>
                                        </p:tgtEl>
                                        <p:attrNameLst>
                                          <p:attrName>ppt_w</p:attrName>
                                        </p:attrNameLst>
                                      </p:cBhvr>
                                      <p:tavLst>
                                        <p:tav tm="0">
                                          <p:val>
                                            <p:strVal val="ppt_w"/>
                                          </p:val>
                                        </p:tav>
                                        <p:tav tm="100000">
                                          <p:val>
                                            <p:fltVal val="0"/>
                                          </p:val>
                                        </p:tav>
                                      </p:tavLst>
                                    </p:anim>
                                    <p:anim calcmode="lin" valueType="num">
                                      <p:cBhvr>
                                        <p:cTn id="28" dur="500"/>
                                        <p:tgtEl>
                                          <p:spTgt spid="14"/>
                                        </p:tgtEl>
                                        <p:attrNameLst>
                                          <p:attrName>ppt_h</p:attrName>
                                        </p:attrNameLst>
                                      </p:cBhvr>
                                      <p:tavLst>
                                        <p:tav tm="0">
                                          <p:val>
                                            <p:strVal val="ppt_h"/>
                                          </p:val>
                                        </p:tav>
                                        <p:tav tm="100000">
                                          <p:val>
                                            <p:fltVal val="0"/>
                                          </p:val>
                                        </p:tav>
                                      </p:tavLst>
                                    </p:anim>
                                    <p:animEffect transition="out" filter="fade">
                                      <p:cBhvr>
                                        <p:cTn id="29" dur="500"/>
                                        <p:tgtEl>
                                          <p:spTgt spid="14"/>
                                        </p:tgtEl>
                                      </p:cBhvr>
                                    </p:animEffect>
                                    <p:set>
                                      <p:cBhvr>
                                        <p:cTn id="30" dur="1" fill="hold">
                                          <p:stCondLst>
                                            <p:cond delay="499"/>
                                          </p:stCondLst>
                                        </p:cTn>
                                        <p:tgtEl>
                                          <p:spTgt spid="14"/>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53" presetClass="exit" presetSubtype="32" fill="hold" grpId="0" nodeType="clickEffect">
                                  <p:stCondLst>
                                    <p:cond delay="0"/>
                                  </p:stCondLst>
                                  <p:childTnLst>
                                    <p:anim calcmode="lin" valueType="num">
                                      <p:cBhvr>
                                        <p:cTn id="34" dur="500"/>
                                        <p:tgtEl>
                                          <p:spTgt spid="15"/>
                                        </p:tgtEl>
                                        <p:attrNameLst>
                                          <p:attrName>ppt_w</p:attrName>
                                        </p:attrNameLst>
                                      </p:cBhvr>
                                      <p:tavLst>
                                        <p:tav tm="0">
                                          <p:val>
                                            <p:strVal val="ppt_w"/>
                                          </p:val>
                                        </p:tav>
                                        <p:tav tm="100000">
                                          <p:val>
                                            <p:fltVal val="0"/>
                                          </p:val>
                                        </p:tav>
                                      </p:tavLst>
                                    </p:anim>
                                    <p:anim calcmode="lin" valueType="num">
                                      <p:cBhvr>
                                        <p:cTn id="35" dur="500"/>
                                        <p:tgtEl>
                                          <p:spTgt spid="15"/>
                                        </p:tgtEl>
                                        <p:attrNameLst>
                                          <p:attrName>ppt_h</p:attrName>
                                        </p:attrNameLst>
                                      </p:cBhvr>
                                      <p:tavLst>
                                        <p:tav tm="0">
                                          <p:val>
                                            <p:strVal val="ppt_h"/>
                                          </p:val>
                                        </p:tav>
                                        <p:tav tm="100000">
                                          <p:val>
                                            <p:fltVal val="0"/>
                                          </p:val>
                                        </p:tav>
                                      </p:tavLst>
                                    </p:anim>
                                    <p:animEffect transition="out" filter="fade">
                                      <p:cBhvr>
                                        <p:cTn id="36" dur="500"/>
                                        <p:tgtEl>
                                          <p:spTgt spid="15"/>
                                        </p:tgtEl>
                                      </p:cBhvr>
                                    </p:animEffect>
                                    <p:set>
                                      <p:cBhvr>
                                        <p:cTn id="37" dur="1" fill="hold">
                                          <p:stCondLst>
                                            <p:cond delay="499"/>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animBg="1"/>
      <p:bldP spid="1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008376" y="875698"/>
            <a:ext cx="5404104" cy="5290572"/>
          </a:xfrm>
          <a:prstGeom prst="rect">
            <a:avLst/>
          </a:prstGeom>
        </p:spPr>
      </p:pic>
      <p:sp>
        <p:nvSpPr>
          <p:cNvPr id="5" name="Rectangle 4"/>
          <p:cNvSpPr/>
          <p:nvPr/>
        </p:nvSpPr>
        <p:spPr>
          <a:xfrm>
            <a:off x="3008376" y="877824"/>
            <a:ext cx="5404104" cy="1179576"/>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6" name="Rectangle 5"/>
          <p:cNvSpPr/>
          <p:nvPr/>
        </p:nvSpPr>
        <p:spPr>
          <a:xfrm>
            <a:off x="3008376" y="2072806"/>
            <a:ext cx="5404104" cy="527304"/>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8" name="Rectangle 7"/>
          <p:cNvSpPr/>
          <p:nvPr/>
        </p:nvSpPr>
        <p:spPr>
          <a:xfrm>
            <a:off x="3008376" y="2627542"/>
            <a:ext cx="5404104" cy="1179576"/>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9" name="Rectangle 8"/>
          <p:cNvSpPr/>
          <p:nvPr/>
        </p:nvSpPr>
        <p:spPr>
          <a:xfrm>
            <a:off x="3008376" y="3807118"/>
            <a:ext cx="5404104" cy="1179576"/>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0" name="Rectangle 9"/>
          <p:cNvSpPr/>
          <p:nvPr/>
        </p:nvSpPr>
        <p:spPr>
          <a:xfrm>
            <a:off x="3008376" y="4986694"/>
            <a:ext cx="5404104" cy="1179576"/>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38423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grpId="0" nodeType="clickEffect">
                                  <p:stCondLst>
                                    <p:cond delay="0"/>
                                  </p:stCondLst>
                                  <p:childTnLst>
                                    <p:animEffect transition="out" filter="wheel(1)">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6" presetClass="exit" presetSubtype="32" fill="hold" grpId="0" nodeType="clickEffect">
                                  <p:stCondLst>
                                    <p:cond delay="0"/>
                                  </p:stCondLst>
                                  <p:childTnLst>
                                    <p:animEffect transition="out" filter="circle(out)">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1" presetClass="exit" presetSubtype="1" fill="hold" grpId="0" nodeType="clickEffect">
                                  <p:stCondLst>
                                    <p:cond delay="0"/>
                                  </p:stCondLst>
                                  <p:childTnLst>
                                    <p:animEffect transition="out" filter="wheel(1)">
                                      <p:cBhvr>
                                        <p:cTn id="16" dur="2000"/>
                                        <p:tgtEl>
                                          <p:spTgt spid="8"/>
                                        </p:tgtEl>
                                      </p:cBhvr>
                                    </p:animEffect>
                                    <p:set>
                                      <p:cBhvr>
                                        <p:cTn id="17" dur="1" fill="hold">
                                          <p:stCondLst>
                                            <p:cond delay="1999"/>
                                          </p:stCondLst>
                                        </p:cTn>
                                        <p:tgtEl>
                                          <p:spTgt spid="8"/>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21" presetClass="exit" presetSubtype="1" fill="hold" grpId="0" nodeType="clickEffect">
                                  <p:stCondLst>
                                    <p:cond delay="0"/>
                                  </p:stCondLst>
                                  <p:childTnLst>
                                    <p:animEffect transition="out" filter="wheel(1)">
                                      <p:cBhvr>
                                        <p:cTn id="21" dur="2000"/>
                                        <p:tgtEl>
                                          <p:spTgt spid="9"/>
                                        </p:tgtEl>
                                      </p:cBhvr>
                                    </p:animEffect>
                                    <p:set>
                                      <p:cBhvr>
                                        <p:cTn id="22" dur="1" fill="hold">
                                          <p:stCondLst>
                                            <p:cond delay="1999"/>
                                          </p:stCondLst>
                                        </p:cTn>
                                        <p:tgtEl>
                                          <p:spTgt spid="9"/>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21" presetClass="exit" presetSubtype="1" fill="hold" grpId="0" nodeType="clickEffect">
                                  <p:stCondLst>
                                    <p:cond delay="0"/>
                                  </p:stCondLst>
                                  <p:childTnLst>
                                    <p:animEffect transition="out" filter="wheel(1)">
                                      <p:cBhvr>
                                        <p:cTn id="26" dur="2000"/>
                                        <p:tgtEl>
                                          <p:spTgt spid="10"/>
                                        </p:tgtEl>
                                      </p:cBhvr>
                                    </p:animEffect>
                                    <p:set>
                                      <p:cBhvr>
                                        <p:cTn id="27" dur="1" fill="hold">
                                          <p:stCondLst>
                                            <p:cond delay="19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P spid="9" grpId="0" animBg="1"/>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64223" y="324040"/>
            <a:ext cx="6524625" cy="3686175"/>
          </a:xfrm>
          <a:prstGeom prst="rect">
            <a:avLst/>
          </a:prstGeom>
        </p:spPr>
      </p:pic>
      <p:pic>
        <p:nvPicPr>
          <p:cNvPr id="5" name="Picture 4"/>
          <p:cNvPicPr>
            <a:picLocks noChangeAspect="1"/>
          </p:cNvPicPr>
          <p:nvPr/>
        </p:nvPicPr>
        <p:blipFill>
          <a:blip r:embed="rId3"/>
          <a:stretch>
            <a:fillRect/>
          </a:stretch>
        </p:blipFill>
        <p:spPr>
          <a:xfrm>
            <a:off x="5479732" y="4010215"/>
            <a:ext cx="6353175" cy="2409825"/>
          </a:xfrm>
          <a:prstGeom prst="rect">
            <a:avLst/>
          </a:prstGeom>
        </p:spPr>
      </p:pic>
    </p:spTree>
    <p:extLst>
      <p:ext uri="{BB962C8B-B14F-4D97-AF65-F5344CB8AC3E}">
        <p14:creationId xmlns:p14="http://schemas.microsoft.com/office/powerpoint/2010/main" val="1775337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947981" y="82296"/>
            <a:ext cx="5738819" cy="6754900"/>
          </a:xfrm>
          <a:prstGeom prst="rect">
            <a:avLst/>
          </a:prstGeom>
        </p:spPr>
      </p:pic>
    </p:spTree>
    <p:extLst>
      <p:ext uri="{BB962C8B-B14F-4D97-AF65-F5344CB8AC3E}">
        <p14:creationId xmlns:p14="http://schemas.microsoft.com/office/powerpoint/2010/main" val="20068700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50901" y="1614487"/>
            <a:ext cx="6534150" cy="3171825"/>
          </a:xfrm>
          <a:prstGeom prst="rect">
            <a:avLst/>
          </a:prstGeom>
        </p:spPr>
      </p:pic>
      <p:pic>
        <p:nvPicPr>
          <p:cNvPr id="4" name="Picture 3"/>
          <p:cNvPicPr>
            <a:picLocks noChangeAspect="1"/>
          </p:cNvPicPr>
          <p:nvPr/>
        </p:nvPicPr>
        <p:blipFill>
          <a:blip r:embed="rId3"/>
          <a:stretch>
            <a:fillRect/>
          </a:stretch>
        </p:blipFill>
        <p:spPr>
          <a:xfrm>
            <a:off x="6746278" y="612838"/>
            <a:ext cx="5262842" cy="5932932"/>
          </a:xfrm>
          <a:prstGeom prst="rect">
            <a:avLst/>
          </a:prstGeom>
        </p:spPr>
      </p:pic>
    </p:spTree>
    <p:extLst>
      <p:ext uri="{BB962C8B-B14F-4D97-AF65-F5344CB8AC3E}">
        <p14:creationId xmlns:p14="http://schemas.microsoft.com/office/powerpoint/2010/main" val="3009077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56235" y="1371219"/>
            <a:ext cx="6724650" cy="3219450"/>
          </a:xfrm>
          <a:prstGeom prst="rect">
            <a:avLst/>
          </a:prstGeom>
        </p:spPr>
      </p:pic>
      <p:pic>
        <p:nvPicPr>
          <p:cNvPr id="3" name="Picture 2"/>
          <p:cNvPicPr>
            <a:picLocks noChangeAspect="1"/>
          </p:cNvPicPr>
          <p:nvPr/>
        </p:nvPicPr>
        <p:blipFill>
          <a:blip r:embed="rId3"/>
          <a:stretch>
            <a:fillRect/>
          </a:stretch>
        </p:blipFill>
        <p:spPr>
          <a:xfrm>
            <a:off x="4997767" y="4323778"/>
            <a:ext cx="6677025" cy="1666875"/>
          </a:xfrm>
          <a:prstGeom prst="rect">
            <a:avLst/>
          </a:prstGeom>
        </p:spPr>
      </p:pic>
    </p:spTree>
    <p:extLst>
      <p:ext uri="{BB962C8B-B14F-4D97-AF65-F5344CB8AC3E}">
        <p14:creationId xmlns:p14="http://schemas.microsoft.com/office/powerpoint/2010/main" val="2800715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866125" y="118872"/>
            <a:ext cx="5756667" cy="6535033"/>
          </a:xfrm>
          <a:prstGeom prst="rect">
            <a:avLst/>
          </a:prstGeom>
        </p:spPr>
      </p:pic>
    </p:spTree>
    <p:extLst>
      <p:ext uri="{BB962C8B-B14F-4D97-AF65-F5344CB8AC3E}">
        <p14:creationId xmlns:p14="http://schemas.microsoft.com/office/powerpoint/2010/main" val="22556622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23875" y="513016"/>
            <a:ext cx="6572250" cy="4105275"/>
          </a:xfrm>
          <a:prstGeom prst="rect">
            <a:avLst/>
          </a:prstGeom>
        </p:spPr>
      </p:pic>
      <p:pic>
        <p:nvPicPr>
          <p:cNvPr id="3" name="Picture 2"/>
          <p:cNvPicPr>
            <a:picLocks noChangeAspect="1"/>
          </p:cNvPicPr>
          <p:nvPr/>
        </p:nvPicPr>
        <p:blipFill>
          <a:blip r:embed="rId3"/>
          <a:stretch>
            <a:fillRect/>
          </a:stretch>
        </p:blipFill>
        <p:spPr>
          <a:xfrm>
            <a:off x="4906708" y="4618291"/>
            <a:ext cx="6657975" cy="1571625"/>
          </a:xfrm>
          <a:prstGeom prst="rect">
            <a:avLst/>
          </a:prstGeom>
        </p:spPr>
      </p:pic>
    </p:spTree>
    <p:extLst>
      <p:ext uri="{BB962C8B-B14F-4D97-AF65-F5344CB8AC3E}">
        <p14:creationId xmlns:p14="http://schemas.microsoft.com/office/powerpoint/2010/main" val="4192234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51139" y="72390"/>
            <a:ext cx="5809144" cy="6785610"/>
          </a:xfrm>
          <a:prstGeom prst="rect">
            <a:avLst/>
          </a:prstGeom>
        </p:spPr>
      </p:pic>
    </p:spTree>
    <p:extLst>
      <p:ext uri="{BB962C8B-B14F-4D97-AF65-F5344CB8AC3E}">
        <p14:creationId xmlns:p14="http://schemas.microsoft.com/office/powerpoint/2010/main" val="3542826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41223" y="975550"/>
            <a:ext cx="6191250" cy="3114675"/>
          </a:xfrm>
          <a:prstGeom prst="rect">
            <a:avLst/>
          </a:prstGeom>
        </p:spPr>
      </p:pic>
      <p:pic>
        <p:nvPicPr>
          <p:cNvPr id="3" name="Picture 2"/>
          <p:cNvPicPr>
            <a:picLocks noChangeAspect="1"/>
          </p:cNvPicPr>
          <p:nvPr/>
        </p:nvPicPr>
        <p:blipFill>
          <a:blip r:embed="rId3"/>
          <a:stretch>
            <a:fillRect/>
          </a:stretch>
        </p:blipFill>
        <p:spPr>
          <a:xfrm>
            <a:off x="5202555" y="4291965"/>
            <a:ext cx="6267450" cy="2114550"/>
          </a:xfrm>
          <a:prstGeom prst="rect">
            <a:avLst/>
          </a:prstGeom>
        </p:spPr>
      </p:pic>
    </p:spTree>
    <p:extLst>
      <p:ext uri="{BB962C8B-B14F-4D97-AF65-F5344CB8AC3E}">
        <p14:creationId xmlns:p14="http://schemas.microsoft.com/office/powerpoint/2010/main" val="2716451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780567" y="-34480"/>
            <a:ext cx="5470750" cy="6892480"/>
          </a:xfrm>
          <a:prstGeom prst="rect">
            <a:avLst/>
          </a:prstGeom>
        </p:spPr>
      </p:pic>
    </p:spTree>
    <p:extLst>
      <p:ext uri="{BB962C8B-B14F-4D97-AF65-F5344CB8AC3E}">
        <p14:creationId xmlns:p14="http://schemas.microsoft.com/office/powerpoint/2010/main" val="16714168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95312" y="712089"/>
            <a:ext cx="5057775" cy="2800350"/>
          </a:xfrm>
          <a:prstGeom prst="rect">
            <a:avLst/>
          </a:prstGeom>
        </p:spPr>
      </p:pic>
      <p:pic>
        <p:nvPicPr>
          <p:cNvPr id="3" name="Picture 2"/>
          <p:cNvPicPr>
            <a:picLocks noChangeAspect="1"/>
          </p:cNvPicPr>
          <p:nvPr/>
        </p:nvPicPr>
        <p:blipFill>
          <a:blip r:embed="rId3"/>
          <a:stretch>
            <a:fillRect/>
          </a:stretch>
        </p:blipFill>
        <p:spPr>
          <a:xfrm>
            <a:off x="4767643" y="4237482"/>
            <a:ext cx="6753225" cy="1638300"/>
          </a:xfrm>
          <a:prstGeom prst="rect">
            <a:avLst/>
          </a:prstGeom>
        </p:spPr>
      </p:pic>
    </p:spTree>
    <p:extLst>
      <p:ext uri="{BB962C8B-B14F-4D97-AF65-F5344CB8AC3E}">
        <p14:creationId xmlns:p14="http://schemas.microsoft.com/office/powerpoint/2010/main" val="2468979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69367" y="537972"/>
            <a:ext cx="6496050" cy="2362200"/>
          </a:xfrm>
          <a:prstGeom prst="rect">
            <a:avLst/>
          </a:prstGeom>
        </p:spPr>
      </p:pic>
      <p:pic>
        <p:nvPicPr>
          <p:cNvPr id="3" name="Picture 2"/>
          <p:cNvPicPr>
            <a:picLocks noChangeAspect="1"/>
          </p:cNvPicPr>
          <p:nvPr/>
        </p:nvPicPr>
        <p:blipFill>
          <a:blip r:embed="rId3"/>
          <a:stretch>
            <a:fillRect/>
          </a:stretch>
        </p:blipFill>
        <p:spPr>
          <a:xfrm>
            <a:off x="5340667" y="3255073"/>
            <a:ext cx="6448425" cy="2981325"/>
          </a:xfrm>
          <a:prstGeom prst="rect">
            <a:avLst/>
          </a:prstGeom>
        </p:spPr>
      </p:pic>
    </p:spTree>
    <p:extLst>
      <p:ext uri="{BB962C8B-B14F-4D97-AF65-F5344CB8AC3E}">
        <p14:creationId xmlns:p14="http://schemas.microsoft.com/office/powerpoint/2010/main" val="41531173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197</TotalTime>
  <Words>288</Words>
  <Application>Microsoft Office PowerPoint</Application>
  <PresentationFormat>Widescreen</PresentationFormat>
  <Paragraphs>24</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Office Theme</vt:lpstr>
      <vt:lpstr>An alternate perspective …</vt:lpstr>
      <vt:lpstr>Building Community Wealth</vt:lpstr>
      <vt:lpstr>Aim</vt:lpstr>
      <vt:lpstr>Introduction</vt:lpstr>
      <vt:lpstr>Introduction</vt:lpstr>
      <vt:lpstr>PowerPoint Presentation</vt:lpstr>
      <vt:lpstr>PowerPoint Presentation</vt:lpstr>
      <vt:lpstr>Townhill, Swansea:  many people sitting around many tables</vt:lpstr>
      <vt:lpstr>The new £3m Mayhill Health, Well-being &amp; Family Centre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Community Wealth</dc:title>
  <dc:creator>Mike Durke</dc:creator>
  <cp:lastModifiedBy>Mike Durke</cp:lastModifiedBy>
  <cp:revision>9</cp:revision>
  <dcterms:created xsi:type="dcterms:W3CDTF">2017-09-28T07:48:22Z</dcterms:created>
  <dcterms:modified xsi:type="dcterms:W3CDTF">2020-09-17T13:11:16Z</dcterms:modified>
</cp:coreProperties>
</file>