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wmf" ContentType="image/x-w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880" y="-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47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printerSettings" Target="printerSettings/printerSettings1.bin"/><Relationship Id="rId31" Type="http://schemas.openxmlformats.org/officeDocument/2006/relationships/presProps" Target="presProps.xml"/><Relationship Id="rId32" Type="http://schemas.openxmlformats.org/officeDocument/2006/relationships/viewProps" Target="viewProp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theme" Target="theme/theme1.xml"/><Relationship Id="rId3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FB0DBF-0C04-49D5-8680-41F7B51A01AC}" type="datetimeFigureOut">
              <a:rPr lang="en-GB" smtClean="0"/>
              <a:pPr/>
              <a:t>13/01/2014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6996E-967A-4979-8801-305E69A8FCB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1915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76996E-967A-4979-8801-305E69A8FCB0}" type="slidenum">
              <a:rPr lang="en-GB" smtClean="0"/>
              <a:pPr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96915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97219-9350-46EC-9767-C9D7CDFFB1A5}" type="datetimeFigureOut">
              <a:rPr lang="en-GB" smtClean="0"/>
              <a:pPr/>
              <a:t>13/01/2014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B4BF2-656A-4C3B-A2AA-3BCB25AB10A9}" type="slidenum">
              <a:rPr lang="en-GB" smtClean="0"/>
              <a:pPr/>
              <a:t>‹#›</a:t>
            </a:fld>
            <a:endParaRPr lang="en-GB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152128" y="5089529"/>
            <a:ext cx="8991872" cy="1759293"/>
            <a:chOff x="152128" y="5089529"/>
            <a:chExt cx="8991872" cy="1759293"/>
          </a:xfrm>
        </p:grpSpPr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31632" y="5089529"/>
              <a:ext cx="3312368" cy="17592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0908" y="5427366"/>
              <a:ext cx="1400724" cy="12548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0" name="Straight Connector 9"/>
            <p:cNvCxnSpPr/>
            <p:nvPr/>
          </p:nvCxnSpPr>
          <p:spPr>
            <a:xfrm>
              <a:off x="152128" y="5358903"/>
              <a:ext cx="8812360" cy="0"/>
            </a:xfrm>
            <a:prstGeom prst="line">
              <a:avLst/>
            </a:prstGeom>
            <a:ln w="285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7495491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 baseline="0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97219-9350-46EC-9767-C9D7CDFFB1A5}" type="datetimeFigureOut">
              <a:rPr lang="en-GB" smtClean="0"/>
              <a:pPr/>
              <a:t>13/01/2014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B4BF2-656A-4C3B-A2AA-3BCB25AB10A9}" type="slidenum">
              <a:rPr lang="en-GB" smtClean="0"/>
              <a:pPr/>
              <a:t>‹#›</a:t>
            </a:fld>
            <a:endParaRPr lang="en-GB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152128" y="5089529"/>
            <a:ext cx="8991872" cy="1759293"/>
            <a:chOff x="152128" y="5089529"/>
            <a:chExt cx="8991872" cy="1759293"/>
          </a:xfrm>
        </p:grpSpPr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31632" y="5089529"/>
              <a:ext cx="3312368" cy="17592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0908" y="5427366"/>
              <a:ext cx="1400724" cy="12548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0" name="Straight Connector 9"/>
            <p:cNvCxnSpPr/>
            <p:nvPr/>
          </p:nvCxnSpPr>
          <p:spPr>
            <a:xfrm>
              <a:off x="152128" y="5358903"/>
              <a:ext cx="8812360" cy="0"/>
            </a:xfrm>
            <a:prstGeom prst="line">
              <a:avLst/>
            </a:prstGeom>
            <a:ln w="285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5673869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97219-9350-46EC-9767-C9D7CDFFB1A5}" type="datetimeFigureOut">
              <a:rPr lang="en-GB" smtClean="0"/>
              <a:pPr/>
              <a:t>13/01/2014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B4BF2-656A-4C3B-A2AA-3BCB25AB10A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51761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97219-9350-46EC-9767-C9D7CDFFB1A5}" type="datetimeFigureOut">
              <a:rPr lang="en-GB" smtClean="0"/>
              <a:pPr/>
              <a:t>13/01/2014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B4BF2-656A-4C3B-A2AA-3BCB25AB10A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8147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97219-9350-46EC-9767-C9D7CDFFB1A5}" type="datetimeFigureOut">
              <a:rPr lang="en-GB" smtClean="0"/>
              <a:pPr/>
              <a:t>13/01/2014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B4BF2-656A-4C3B-A2AA-3BCB25AB10A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33836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97219-9350-46EC-9767-C9D7CDFFB1A5}" type="datetimeFigureOut">
              <a:rPr lang="en-GB" smtClean="0"/>
              <a:pPr/>
              <a:t>13/01/2014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B4BF2-656A-4C3B-A2AA-3BCB25AB10A9}" type="slidenum">
              <a:rPr lang="en-GB" smtClean="0"/>
              <a:pPr/>
              <a:t>‹#›</a:t>
            </a:fld>
            <a:endParaRPr lang="en-GB"/>
          </a:p>
        </p:txBody>
      </p:sp>
      <p:grpSp>
        <p:nvGrpSpPr>
          <p:cNvPr id="6" name="Group 5"/>
          <p:cNvGrpSpPr/>
          <p:nvPr userDrawn="1"/>
        </p:nvGrpSpPr>
        <p:grpSpPr>
          <a:xfrm>
            <a:off x="152128" y="5089529"/>
            <a:ext cx="8991872" cy="1759293"/>
            <a:chOff x="152128" y="5089529"/>
            <a:chExt cx="8991872" cy="1759293"/>
          </a:xfrm>
        </p:grpSpPr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31632" y="5089529"/>
              <a:ext cx="3312368" cy="17592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0908" y="5427366"/>
              <a:ext cx="1400724" cy="12548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9" name="Straight Connector 8"/>
            <p:cNvCxnSpPr/>
            <p:nvPr/>
          </p:nvCxnSpPr>
          <p:spPr>
            <a:xfrm>
              <a:off x="152128" y="5358903"/>
              <a:ext cx="8812360" cy="0"/>
            </a:xfrm>
            <a:prstGeom prst="line">
              <a:avLst/>
            </a:prstGeom>
            <a:ln w="285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4581378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97219-9350-46EC-9767-C9D7CDFFB1A5}" type="datetimeFigureOut">
              <a:rPr lang="en-GB" smtClean="0"/>
              <a:pPr/>
              <a:t>13/01/2014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B4BF2-656A-4C3B-A2AA-3BCB25AB10A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19044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97219-9350-46EC-9767-C9D7CDFFB1A5}" type="datetimeFigureOut">
              <a:rPr lang="en-GB" smtClean="0"/>
              <a:pPr/>
              <a:t>13/01/2014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B4BF2-656A-4C3B-A2AA-3BCB25AB10A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28068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97219-9350-46EC-9767-C9D7CDFFB1A5}" type="datetimeFigureOut">
              <a:rPr lang="en-GB" smtClean="0"/>
              <a:pPr/>
              <a:t>13/01/2014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B4BF2-656A-4C3B-A2AA-3BCB25AB10A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4867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97219-9350-46EC-9767-C9D7CDFFB1A5}" type="datetimeFigureOut">
              <a:rPr lang="en-GB" smtClean="0"/>
              <a:pPr/>
              <a:t>13/01/2014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B4BF2-656A-4C3B-A2AA-3BCB25AB10A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0199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97219-9350-46EC-9767-C9D7CDFFB1A5}" type="datetimeFigureOut">
              <a:rPr lang="en-GB" smtClean="0"/>
              <a:pPr/>
              <a:t>13/01/2014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B4BF2-656A-4C3B-A2AA-3BCB25AB10A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60940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50720B2-1410-49AF-BA70-5900BF1E0E41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7226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C97219-9350-46EC-9767-C9D7CDFFB1A5}" type="datetimeFigureOut">
              <a:rPr lang="en-GB" smtClean="0"/>
              <a:pPr/>
              <a:t>13/01/2014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3B4BF2-656A-4C3B-A2AA-3BCB25AB10A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1553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0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1.wmf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Theoretical Perspectives and Research Methodologies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69535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Objectives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Clr>
                <a:schemeClr val="tx1"/>
              </a:buClr>
              <a:buFontTx/>
              <a:buNone/>
            </a:pPr>
            <a:r>
              <a:rPr lang="en-GB" sz="2400" dirty="0"/>
              <a:t>By the end of this session you will be able to:</a:t>
            </a:r>
          </a:p>
          <a:p>
            <a:r>
              <a:rPr lang="en-US" sz="2400" dirty="0"/>
              <a:t>Distinguish between ontology and epistemology in </a:t>
            </a:r>
            <a:r>
              <a:rPr lang="en-US" sz="2400" dirty="0" smtClean="0"/>
              <a:t>research.</a:t>
            </a:r>
            <a:endParaRPr lang="en-US" sz="2400" dirty="0"/>
          </a:p>
          <a:p>
            <a:r>
              <a:rPr lang="en-US" sz="2400" dirty="0"/>
              <a:t>Distinguish between inductive and deductive </a:t>
            </a:r>
            <a:r>
              <a:rPr lang="en-US" sz="2400" dirty="0" smtClean="0"/>
              <a:t>methods.</a:t>
            </a:r>
            <a:endParaRPr lang="en-US" sz="2400" dirty="0"/>
          </a:p>
          <a:p>
            <a:r>
              <a:rPr lang="en-US" sz="2400" dirty="0"/>
              <a:t>Explain the different perspectives taken by positivism and </a:t>
            </a:r>
            <a:r>
              <a:rPr lang="en-US" sz="2400" dirty="0" err="1" smtClean="0"/>
              <a:t>interpretivism</a:t>
            </a:r>
            <a:r>
              <a:rPr lang="en-US" sz="2400" dirty="0" smtClean="0"/>
              <a:t>.</a:t>
            </a:r>
            <a:endParaRPr lang="en-US" sz="2400" dirty="0"/>
          </a:p>
          <a:p>
            <a:r>
              <a:rPr lang="en-US" sz="2400" dirty="0"/>
              <a:t>Describe the different research methodologies and the conditions for their </a:t>
            </a:r>
            <a:r>
              <a:rPr lang="en-US" sz="2400" dirty="0" smtClean="0"/>
              <a:t>selection.</a:t>
            </a:r>
            <a:endParaRPr lang="en-GB" sz="2400" dirty="0"/>
          </a:p>
          <a:p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0147253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Basic and applied research</a:t>
            </a:r>
          </a:p>
        </p:txBody>
      </p:sp>
      <p:pic>
        <p:nvPicPr>
          <p:cNvPr id="4" name="Picture 3" descr="Table 1.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4857" y="1556792"/>
            <a:ext cx="8425615" cy="3195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6003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644008" y="274638"/>
            <a:ext cx="4042792" cy="3586410"/>
          </a:xfrm>
        </p:spPr>
        <p:txBody>
          <a:bodyPr>
            <a:normAutofit/>
          </a:bodyPr>
          <a:lstStyle/>
          <a:p>
            <a:r>
              <a:rPr lang="en-GB" sz="4000" dirty="0"/>
              <a:t>Overview of the (simplified) research process</a:t>
            </a:r>
          </a:p>
        </p:txBody>
      </p:sp>
      <p:pic>
        <p:nvPicPr>
          <p:cNvPr id="5" name="Picture 4" descr="Figure 1.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188640"/>
            <a:ext cx="2490303" cy="5134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9579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nature of theories</a:t>
            </a:r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Clr>
                <a:schemeClr val="tx1"/>
              </a:buClr>
              <a:buFontTx/>
              <a:buNone/>
            </a:pPr>
            <a:r>
              <a:rPr lang="en-US" sz="2400" dirty="0"/>
              <a:t>A theory has been defined as:</a:t>
            </a:r>
            <a:endParaRPr lang="en-US" sz="2400" i="1" dirty="0"/>
          </a:p>
          <a:p>
            <a:pPr>
              <a:buClr>
                <a:schemeClr val="tx1"/>
              </a:buClr>
              <a:buFontTx/>
              <a:buNone/>
            </a:pPr>
            <a:r>
              <a:rPr lang="en-US" sz="2400" i="1" dirty="0" smtClean="0"/>
              <a:t>	‘</a:t>
            </a:r>
            <a:r>
              <a:rPr lang="en-US" sz="2400" dirty="0" smtClean="0"/>
              <a:t>A </a:t>
            </a:r>
            <a:r>
              <a:rPr lang="en-US" sz="2400" dirty="0"/>
              <a:t>set of interrelated constructs (concepts), definitions, and propositions that present a systematic view of phenomena by specifying relations among variables, with the purpose of explaining and predicting phenomena</a:t>
            </a:r>
            <a:r>
              <a:rPr lang="en-US" sz="2400" dirty="0" smtClean="0"/>
              <a:t>.’ </a:t>
            </a:r>
            <a:r>
              <a:rPr lang="en-US" sz="2400" dirty="0"/>
              <a:t>(</a:t>
            </a:r>
            <a:r>
              <a:rPr lang="en-US" sz="2400" dirty="0" err="1"/>
              <a:t>Kerlinger</a:t>
            </a:r>
            <a:r>
              <a:rPr lang="en-US" sz="2400" dirty="0"/>
              <a:t>, 2000: 9)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5775326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6516216" y="404664"/>
            <a:ext cx="2314600" cy="3874442"/>
          </a:xfrm>
        </p:spPr>
        <p:txBody>
          <a:bodyPr>
            <a:normAutofit/>
          </a:bodyPr>
          <a:lstStyle/>
          <a:p>
            <a:r>
              <a:rPr lang="en-GB" dirty="0"/>
              <a:t>Summary of the deductive process</a:t>
            </a:r>
          </a:p>
        </p:txBody>
      </p:sp>
      <p:pic>
        <p:nvPicPr>
          <p:cNvPr id="5" name="Picture 4" descr="Table 2.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188640"/>
            <a:ext cx="5460930" cy="5112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7838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000" dirty="0"/>
              <a:t>Combining inductive and deductive methods</a:t>
            </a:r>
          </a:p>
        </p:txBody>
      </p:sp>
      <p:pic>
        <p:nvPicPr>
          <p:cNvPr id="4" name="Picture 3" descr="Figure 2.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1450675"/>
            <a:ext cx="7560840" cy="3846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3721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Epistemological perspectives</a:t>
            </a:r>
          </a:p>
        </p:txBody>
      </p:sp>
      <p:pic>
        <p:nvPicPr>
          <p:cNvPr id="5" name="Content Placeholder 4" descr="Figure 2.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35696" y="1196752"/>
            <a:ext cx="5688632" cy="4064942"/>
          </a:xfrm>
        </p:spPr>
      </p:pic>
    </p:spTree>
    <p:extLst>
      <p:ext uri="{BB962C8B-B14F-4D97-AF65-F5344CB8AC3E}">
        <p14:creationId xmlns:p14="http://schemas.microsoft.com/office/powerpoint/2010/main" val="18010479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Opposing ontological traditions</a:t>
            </a:r>
          </a:p>
        </p:txBody>
      </p:sp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585" y="1412776"/>
            <a:ext cx="1828800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3048000" y="2417238"/>
            <a:ext cx="25146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dirty="0">
                <a:latin typeface="Verdana" pitchFamily="34" charset="0"/>
              </a:rPr>
              <a:t>Heraclitus </a:t>
            </a:r>
            <a:br>
              <a:rPr lang="en-GB" dirty="0">
                <a:latin typeface="Verdana" pitchFamily="34" charset="0"/>
              </a:rPr>
            </a:br>
            <a:r>
              <a:rPr lang="en-GB" dirty="0">
                <a:latin typeface="Verdana" pitchFamily="34" charset="0"/>
              </a:rPr>
              <a:t>c535 </a:t>
            </a:r>
            <a:r>
              <a:rPr lang="en-GB" dirty="0" smtClean="0">
                <a:latin typeface="Verdana" pitchFamily="34" charset="0"/>
              </a:rPr>
              <a:t>– </a:t>
            </a:r>
            <a:r>
              <a:rPr lang="en-GB" dirty="0">
                <a:latin typeface="Verdana" pitchFamily="34" charset="0"/>
              </a:rPr>
              <a:t>c475BC</a:t>
            </a:r>
            <a:endParaRPr lang="en-GB" dirty="0">
              <a:latin typeface="Times New Roman" pitchFamily="18" charset="0"/>
            </a:endParaRPr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3048000" y="1434896"/>
            <a:ext cx="5334000" cy="92333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dirty="0">
                <a:latin typeface="Verdana" pitchFamily="34" charset="0"/>
              </a:rPr>
              <a:t>Ontology of </a:t>
            </a:r>
            <a:r>
              <a:rPr lang="en-GB" i="1" dirty="0">
                <a:latin typeface="Verdana" pitchFamily="34" charset="0"/>
              </a:rPr>
              <a:t>becoming</a:t>
            </a:r>
            <a:r>
              <a:rPr lang="en-GB" dirty="0">
                <a:latin typeface="Verdana" pitchFamily="34" charset="0"/>
              </a:rPr>
              <a:t>.  Formlessness, chaos.  There is a constant law of transformations and cycle of changes.</a:t>
            </a:r>
            <a:r>
              <a:rPr lang="en-GB" dirty="0">
                <a:latin typeface="Times New Roman" pitchFamily="18" charset="0"/>
              </a:rPr>
              <a:t>  </a:t>
            </a:r>
          </a:p>
        </p:txBody>
      </p:sp>
      <p:grpSp>
        <p:nvGrpSpPr>
          <p:cNvPr id="30726" name="Group 6"/>
          <p:cNvGrpSpPr>
            <a:grpSpLocks/>
          </p:cNvGrpSpPr>
          <p:nvPr/>
        </p:nvGrpSpPr>
        <p:grpSpPr bwMode="auto">
          <a:xfrm>
            <a:off x="607532" y="3429000"/>
            <a:ext cx="8237539" cy="1754188"/>
            <a:chOff x="367" y="1719"/>
            <a:chExt cx="5189" cy="1105"/>
          </a:xfrm>
        </p:grpSpPr>
        <p:sp>
          <p:nvSpPr>
            <p:cNvPr id="30727" name="Text Box 7"/>
            <p:cNvSpPr txBox="1">
              <a:spLocks noChangeArrowheads="1"/>
            </p:cNvSpPr>
            <p:nvPr/>
          </p:nvSpPr>
          <p:spPr bwMode="auto">
            <a:xfrm>
              <a:off x="367" y="2118"/>
              <a:ext cx="1233" cy="4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GB" dirty="0">
                  <a:latin typeface="Verdana" pitchFamily="34" charset="0"/>
                </a:rPr>
                <a:t>Parmenides</a:t>
              </a:r>
              <a:br>
                <a:rPr lang="en-GB" dirty="0">
                  <a:latin typeface="Verdana" pitchFamily="34" charset="0"/>
                </a:rPr>
              </a:br>
              <a:r>
                <a:rPr lang="en-GB" dirty="0">
                  <a:latin typeface="Verdana" pitchFamily="34" charset="0"/>
                </a:rPr>
                <a:t>c515 </a:t>
              </a:r>
              <a:r>
                <a:rPr lang="en-GB" dirty="0" smtClean="0">
                  <a:latin typeface="Verdana" pitchFamily="34" charset="0"/>
                </a:rPr>
                <a:t>– </a:t>
              </a:r>
              <a:r>
                <a:rPr lang="en-GB" dirty="0">
                  <a:latin typeface="Verdana" pitchFamily="34" charset="0"/>
                </a:rPr>
                <a:t>c445BC</a:t>
              </a:r>
              <a:endParaRPr lang="en-GB" dirty="0">
                <a:latin typeface="Times New Roman" pitchFamily="18" charset="0"/>
              </a:endParaRPr>
            </a:p>
          </p:txBody>
        </p:sp>
        <p:sp>
          <p:nvSpPr>
            <p:cNvPr id="30728" name="Text Box 8"/>
            <p:cNvSpPr txBox="1">
              <a:spLocks noChangeArrowheads="1"/>
            </p:cNvSpPr>
            <p:nvPr/>
          </p:nvSpPr>
          <p:spPr bwMode="auto">
            <a:xfrm>
              <a:off x="1701" y="1719"/>
              <a:ext cx="3855" cy="1105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GB" dirty="0">
                  <a:latin typeface="Verdana" pitchFamily="34" charset="0"/>
                </a:rPr>
                <a:t>Ontology of </a:t>
              </a:r>
              <a:r>
                <a:rPr lang="en-GB" i="1" dirty="0">
                  <a:latin typeface="Verdana" pitchFamily="34" charset="0"/>
                </a:rPr>
                <a:t>being</a:t>
              </a:r>
              <a:r>
                <a:rPr lang="en-GB" dirty="0">
                  <a:latin typeface="Verdana" pitchFamily="34" charset="0"/>
                </a:rPr>
                <a:t>.  Reality composed of clearly formed entities with identifiable properties.    Permanent and unchanging realities can be represented by symbols, words and concepts </a:t>
              </a:r>
              <a:r>
                <a:rPr lang="en-GB" dirty="0" smtClean="0">
                  <a:latin typeface="Verdana" pitchFamily="34" charset="0"/>
                </a:rPr>
                <a:t>– </a:t>
              </a:r>
              <a:r>
                <a:rPr lang="en-GB" dirty="0">
                  <a:latin typeface="Verdana" pitchFamily="34" charset="0"/>
                </a:rPr>
                <a:t>orientates our thinking towards outcomes and end-states.</a:t>
              </a:r>
              <a:r>
                <a:rPr lang="en-GB" dirty="0">
                  <a:latin typeface="Times New Roman" pitchFamily="18" charset="0"/>
                </a:rPr>
                <a:t>  </a:t>
              </a:r>
            </a:p>
          </p:txBody>
        </p:sp>
      </p:grpSp>
      <p:cxnSp>
        <p:nvCxnSpPr>
          <p:cNvPr id="3" name="Straight Connector 2"/>
          <p:cNvCxnSpPr/>
          <p:nvPr/>
        </p:nvCxnSpPr>
        <p:spPr>
          <a:xfrm flipV="1">
            <a:off x="467544" y="3028851"/>
            <a:ext cx="8280920" cy="347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344778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Epistemological positions</a:t>
            </a:r>
          </a:p>
        </p:txBody>
      </p:sp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723900" y="1355551"/>
            <a:ext cx="3086100" cy="3873649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3810000" y="1343025"/>
            <a:ext cx="4724400" cy="38861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827584" y="1556792"/>
            <a:ext cx="366402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000" dirty="0">
                <a:latin typeface="Verdana" pitchFamily="34" charset="0"/>
              </a:rPr>
              <a:t>Objectivism</a:t>
            </a:r>
            <a:endParaRPr lang="en-GB" sz="2000" dirty="0">
              <a:latin typeface="Times New Roman" pitchFamily="18" charset="0"/>
            </a:endParaRPr>
          </a:p>
        </p:txBody>
      </p:sp>
      <p:sp>
        <p:nvSpPr>
          <p:cNvPr id="31750" name="Text Box 6"/>
          <p:cNvSpPr txBox="1">
            <a:spLocks noChangeArrowheads="1"/>
          </p:cNvSpPr>
          <p:nvPr/>
        </p:nvSpPr>
        <p:spPr bwMode="auto">
          <a:xfrm>
            <a:off x="4038600" y="1565360"/>
            <a:ext cx="426720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dirty="0">
                <a:latin typeface="Verdana" pitchFamily="34" charset="0"/>
              </a:rPr>
              <a:t>Things exist as meaningful entities, independent of consciousness and </a:t>
            </a:r>
            <a:r>
              <a:rPr lang="en-GB" dirty="0" smtClean="0">
                <a:latin typeface="Verdana" pitchFamily="34" charset="0"/>
              </a:rPr>
              <a:t>experience.</a:t>
            </a:r>
            <a:endParaRPr lang="en-GB" dirty="0">
              <a:latin typeface="Times New Roman" pitchFamily="18" charset="0"/>
            </a:endParaRPr>
          </a:p>
        </p:txBody>
      </p:sp>
      <p:grpSp>
        <p:nvGrpSpPr>
          <p:cNvPr id="31751" name="Group 7"/>
          <p:cNvGrpSpPr>
            <a:grpSpLocks/>
          </p:cNvGrpSpPr>
          <p:nvPr/>
        </p:nvGrpSpPr>
        <p:grpSpPr bwMode="auto">
          <a:xfrm>
            <a:off x="812800" y="2708276"/>
            <a:ext cx="7493000" cy="928688"/>
            <a:chOff x="512" y="1706"/>
            <a:chExt cx="4720" cy="585"/>
          </a:xfrm>
        </p:grpSpPr>
        <p:sp>
          <p:nvSpPr>
            <p:cNvPr id="31752" name="Text Box 8"/>
            <p:cNvSpPr txBox="1">
              <a:spLocks noChangeArrowheads="1"/>
            </p:cNvSpPr>
            <p:nvPr/>
          </p:nvSpPr>
          <p:spPr bwMode="auto">
            <a:xfrm>
              <a:off x="512" y="1706"/>
              <a:ext cx="2208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GB" sz="2000" dirty="0">
                  <a:latin typeface="Verdana" pitchFamily="34" charset="0"/>
                </a:rPr>
                <a:t>Constructionism</a:t>
              </a:r>
              <a:endParaRPr lang="en-GB" sz="2000" dirty="0">
                <a:latin typeface="Times New Roman" pitchFamily="18" charset="0"/>
              </a:endParaRPr>
            </a:p>
          </p:txBody>
        </p:sp>
        <p:sp>
          <p:nvSpPr>
            <p:cNvPr id="31753" name="Text Box 9"/>
            <p:cNvSpPr txBox="1">
              <a:spLocks noChangeArrowheads="1"/>
            </p:cNvSpPr>
            <p:nvPr/>
          </p:nvSpPr>
          <p:spPr bwMode="auto">
            <a:xfrm>
              <a:off x="2544" y="1709"/>
              <a:ext cx="2688" cy="58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GB" dirty="0">
                  <a:latin typeface="Verdana" pitchFamily="34" charset="0"/>
                </a:rPr>
                <a:t>Meaning emerges from our engagement with the realities of the world </a:t>
              </a:r>
              <a:r>
                <a:rPr lang="en-GB" dirty="0" smtClean="0">
                  <a:latin typeface="Verdana" pitchFamily="34" charset="0"/>
                </a:rPr>
                <a:t>– </a:t>
              </a:r>
              <a:r>
                <a:rPr lang="en-GB" dirty="0">
                  <a:latin typeface="Verdana" pitchFamily="34" charset="0"/>
                </a:rPr>
                <a:t>and are </a:t>
              </a:r>
              <a:r>
                <a:rPr lang="en-GB" i="1" dirty="0" smtClean="0">
                  <a:latin typeface="Verdana" pitchFamily="34" charset="0"/>
                </a:rPr>
                <a:t>constructed.</a:t>
              </a:r>
              <a:endParaRPr lang="en-GB" dirty="0">
                <a:latin typeface="Times New Roman" pitchFamily="18" charset="0"/>
              </a:endParaRPr>
            </a:p>
          </p:txBody>
        </p:sp>
      </p:grpSp>
      <p:sp>
        <p:nvSpPr>
          <p:cNvPr id="31754" name="Text Box 10"/>
          <p:cNvSpPr txBox="1">
            <a:spLocks noChangeArrowheads="1"/>
          </p:cNvSpPr>
          <p:nvPr/>
        </p:nvSpPr>
        <p:spPr bwMode="auto">
          <a:xfrm>
            <a:off x="4038600" y="5410200"/>
            <a:ext cx="426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en-US" sz="2400">
              <a:latin typeface="Times New Roman" pitchFamily="18" charset="0"/>
            </a:endParaRPr>
          </a:p>
        </p:txBody>
      </p:sp>
      <p:grpSp>
        <p:nvGrpSpPr>
          <p:cNvPr id="31755" name="Group 11"/>
          <p:cNvGrpSpPr>
            <a:grpSpLocks/>
          </p:cNvGrpSpPr>
          <p:nvPr/>
        </p:nvGrpSpPr>
        <p:grpSpPr bwMode="auto">
          <a:xfrm>
            <a:off x="838200" y="4065590"/>
            <a:ext cx="7407275" cy="995363"/>
            <a:chOff x="528" y="2561"/>
            <a:chExt cx="4666" cy="627"/>
          </a:xfrm>
        </p:grpSpPr>
        <p:sp>
          <p:nvSpPr>
            <p:cNvPr id="31756" name="Text Box 12"/>
            <p:cNvSpPr txBox="1">
              <a:spLocks noChangeArrowheads="1"/>
            </p:cNvSpPr>
            <p:nvPr/>
          </p:nvSpPr>
          <p:spPr bwMode="auto">
            <a:xfrm>
              <a:off x="528" y="2561"/>
              <a:ext cx="2208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GB" sz="2000" dirty="0">
                  <a:latin typeface="Verdana" pitchFamily="34" charset="0"/>
                </a:rPr>
                <a:t>Subjectivism</a:t>
              </a:r>
              <a:endParaRPr lang="en-GB" sz="2000" dirty="0">
                <a:latin typeface="Times New Roman" pitchFamily="18" charset="0"/>
              </a:endParaRPr>
            </a:p>
          </p:txBody>
        </p:sp>
        <p:sp>
          <p:nvSpPr>
            <p:cNvPr id="31757" name="Text Box 13"/>
            <p:cNvSpPr txBox="1">
              <a:spLocks noChangeArrowheads="1"/>
            </p:cNvSpPr>
            <p:nvPr/>
          </p:nvSpPr>
          <p:spPr bwMode="auto">
            <a:xfrm>
              <a:off x="2506" y="2606"/>
              <a:ext cx="2688" cy="58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GB" dirty="0">
                  <a:latin typeface="Verdana" pitchFamily="34" charset="0"/>
                </a:rPr>
                <a:t>An external reality exists, but its nature is imposed on the object by individual </a:t>
              </a:r>
              <a:r>
                <a:rPr lang="en-GB" dirty="0" smtClean="0">
                  <a:latin typeface="Verdana" pitchFamily="34" charset="0"/>
                </a:rPr>
                <a:t>consciousness.  </a:t>
              </a:r>
              <a:endParaRPr lang="en-GB" dirty="0">
                <a:latin typeface="Verdana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298160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Theoretical perspectives: positivism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340768"/>
            <a:ext cx="8229600" cy="4525963"/>
          </a:xfrm>
        </p:spPr>
        <p:txBody>
          <a:bodyPr/>
          <a:lstStyle/>
          <a:p>
            <a:pPr>
              <a:lnSpc>
                <a:spcPct val="90000"/>
              </a:lnSpc>
              <a:buClr>
                <a:schemeClr val="tx1"/>
              </a:buClr>
              <a:buFontTx/>
              <a:buNone/>
            </a:pPr>
            <a:r>
              <a:rPr lang="en-US" sz="2400" dirty="0"/>
              <a:t>Positivism argues that:</a:t>
            </a:r>
            <a:endParaRPr lang="en-GB" sz="2400" dirty="0"/>
          </a:p>
          <a:p>
            <a:pPr>
              <a:lnSpc>
                <a:spcPct val="90000"/>
              </a:lnSpc>
            </a:pPr>
            <a:r>
              <a:rPr lang="en-US" sz="2400" dirty="0"/>
              <a:t>Reality consists of what is available to the senses – that is, what can be seen, smelt, touched, etc.</a:t>
            </a:r>
          </a:p>
          <a:p>
            <a:pPr>
              <a:lnSpc>
                <a:spcPct val="90000"/>
              </a:lnSpc>
            </a:pPr>
            <a:r>
              <a:rPr lang="en-US" sz="2400" dirty="0"/>
              <a:t>Inquiry should be based upon scientific observation (as opposed to philosophical speculation), and therefore on empirical inquiry.</a:t>
            </a:r>
          </a:p>
          <a:p>
            <a:pPr>
              <a:lnSpc>
                <a:spcPct val="90000"/>
              </a:lnSpc>
            </a:pPr>
            <a:r>
              <a:rPr lang="en-US" sz="2400" dirty="0"/>
              <a:t>The natural and human sciences share common logical and methodological principles, dealing with facts and not with values.</a:t>
            </a:r>
            <a:endParaRPr lang="en-GB" sz="2400" dirty="0"/>
          </a:p>
          <a:p>
            <a:pPr>
              <a:lnSpc>
                <a:spcPct val="90000"/>
              </a:lnSpc>
            </a:pPr>
            <a:r>
              <a:rPr lang="en-US" sz="2400" dirty="0"/>
              <a:t>Ideas only deserve their incorporation into knowledge if they can be put to the test of empirical experience.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9298077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000" dirty="0"/>
              <a:t>Theoretical perspectives: </a:t>
            </a:r>
            <a:r>
              <a:rPr lang="en-GB" sz="4000" dirty="0" err="1"/>
              <a:t>interpretivism</a:t>
            </a:r>
            <a:endParaRPr lang="en-GB" sz="4000" dirty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Clr>
                <a:schemeClr val="tx1"/>
              </a:buClr>
              <a:buFontTx/>
              <a:buNone/>
            </a:pPr>
            <a:r>
              <a:rPr lang="en-US" sz="2400" dirty="0" err="1"/>
              <a:t>Interpretivism</a:t>
            </a:r>
            <a:r>
              <a:rPr lang="en-US" sz="2400" dirty="0"/>
              <a:t>, looks </a:t>
            </a:r>
            <a:r>
              <a:rPr lang="en-US" sz="2400" dirty="0" smtClean="0"/>
              <a:t>for: </a:t>
            </a:r>
          </a:p>
          <a:p>
            <a:pPr>
              <a:buClr>
                <a:schemeClr val="tx1"/>
              </a:buClr>
              <a:buFontTx/>
              <a:buNone/>
            </a:pPr>
            <a:r>
              <a:rPr lang="en-US" sz="2400" dirty="0" smtClean="0"/>
              <a:t>	‘</a:t>
            </a:r>
            <a:r>
              <a:rPr lang="en-US" sz="2400" dirty="0"/>
              <a:t>culturally derived and historically situated interpretations of the social life-world’ (</a:t>
            </a:r>
            <a:r>
              <a:rPr lang="en-US" sz="2400" dirty="0" err="1"/>
              <a:t>Crotty</a:t>
            </a:r>
            <a:r>
              <a:rPr lang="en-US" sz="2400" dirty="0"/>
              <a:t>, 1998: 67</a:t>
            </a:r>
            <a:r>
              <a:rPr lang="en-GB" sz="2400" dirty="0"/>
              <a:t>). </a:t>
            </a:r>
          </a:p>
          <a:p>
            <a:pPr>
              <a:buClr>
                <a:schemeClr val="tx1"/>
              </a:buClr>
              <a:buFontTx/>
              <a:buNone/>
            </a:pPr>
            <a:r>
              <a:rPr lang="en-US" sz="2400" dirty="0"/>
              <a:t>Examples of the </a:t>
            </a:r>
            <a:r>
              <a:rPr lang="en-US" sz="2400" dirty="0" err="1"/>
              <a:t>interpretivist</a:t>
            </a:r>
            <a:r>
              <a:rPr lang="en-US" sz="2400" dirty="0"/>
              <a:t> approach include: </a:t>
            </a:r>
          </a:p>
          <a:p>
            <a:pPr lvl="1">
              <a:buClr>
                <a:schemeClr val="tx1"/>
              </a:buClr>
            </a:pPr>
            <a:r>
              <a:rPr lang="en-US" sz="2400" dirty="0"/>
              <a:t>symbolic interactionism</a:t>
            </a:r>
          </a:p>
          <a:p>
            <a:pPr lvl="1">
              <a:buClr>
                <a:schemeClr val="tx1"/>
              </a:buClr>
            </a:pPr>
            <a:r>
              <a:rPr lang="en-US" sz="2400" dirty="0"/>
              <a:t>phenomenology</a:t>
            </a:r>
          </a:p>
          <a:p>
            <a:pPr lvl="1">
              <a:buClr>
                <a:schemeClr val="tx1"/>
              </a:buClr>
            </a:pPr>
            <a:r>
              <a:rPr lang="en-US" sz="2400" dirty="0"/>
              <a:t>realism</a:t>
            </a:r>
          </a:p>
          <a:p>
            <a:pPr lvl="1">
              <a:buClr>
                <a:schemeClr val="tx1"/>
              </a:buClr>
            </a:pPr>
            <a:r>
              <a:rPr lang="en-US" sz="2400" dirty="0"/>
              <a:t>hermeneutics</a:t>
            </a:r>
          </a:p>
          <a:p>
            <a:pPr lvl="1">
              <a:buClr>
                <a:schemeClr val="tx1"/>
              </a:buClr>
            </a:pPr>
            <a:r>
              <a:rPr lang="en-US" sz="2400" dirty="0"/>
              <a:t>naturalistic inquiry</a:t>
            </a:r>
            <a:r>
              <a:rPr lang="en-GB" sz="2400" dirty="0"/>
              <a:t> </a:t>
            </a:r>
            <a:r>
              <a:rPr lang="en-GB" sz="2400" dirty="0" smtClean="0"/>
              <a:t>.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2318714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Interpretivism</a:t>
            </a:r>
            <a:r>
              <a:rPr lang="en-US" dirty="0"/>
              <a:t>: symbolic </a:t>
            </a:r>
            <a:r>
              <a:rPr lang="en-US" dirty="0" err="1"/>
              <a:t>interactionism</a:t>
            </a:r>
            <a:endParaRPr lang="en-GB" dirty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400" dirty="0"/>
              <a:t>People interpret the meaning of objects and actions in the world and then act upon those interpretations.</a:t>
            </a:r>
          </a:p>
          <a:p>
            <a:pPr>
              <a:lnSpc>
                <a:spcPct val="90000"/>
              </a:lnSpc>
            </a:pPr>
            <a:r>
              <a:rPr lang="en-US" sz="2400" dirty="0"/>
              <a:t>Meanings arise from the process of social interaction.</a:t>
            </a:r>
            <a:endParaRPr lang="en-GB" sz="2400" dirty="0"/>
          </a:p>
          <a:p>
            <a:pPr>
              <a:lnSpc>
                <a:spcPct val="90000"/>
              </a:lnSpc>
            </a:pPr>
            <a:r>
              <a:rPr lang="en-US" sz="2400" dirty="0"/>
              <a:t>Meanings are handled in, and are modified by, an interactive process used by people in dealing with the phenomena that are </a:t>
            </a:r>
            <a:r>
              <a:rPr lang="en-US" sz="2400" dirty="0" smtClean="0"/>
              <a:t>encountered.</a:t>
            </a:r>
            <a:r>
              <a:rPr lang="en-GB" sz="2400" dirty="0" smtClean="0"/>
              <a:t>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0577084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000" dirty="0" smtClean="0"/>
              <a:t/>
            </a:r>
            <a:br>
              <a:rPr lang="en-GB" sz="4000" dirty="0" smtClean="0"/>
            </a:br>
            <a:r>
              <a:rPr lang="en-GB" sz="4000" dirty="0" err="1" smtClean="0"/>
              <a:t>Interpretivism</a:t>
            </a:r>
            <a:r>
              <a:rPr lang="en-GB" sz="4000" dirty="0"/>
              <a:t>: </a:t>
            </a:r>
            <a:r>
              <a:rPr lang="en-US" sz="4000" dirty="0"/>
              <a:t>phenomenology</a:t>
            </a:r>
            <a:br>
              <a:rPr lang="en-US" sz="4000" dirty="0"/>
            </a:br>
            <a:endParaRPr lang="en-GB" sz="4000" dirty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The world is socially </a:t>
            </a:r>
            <a:r>
              <a:rPr lang="en-GB" sz="2400" dirty="0" smtClean="0"/>
              <a:t>constructed.</a:t>
            </a:r>
            <a:endParaRPr lang="en-GB" sz="2400" dirty="0"/>
          </a:p>
          <a:p>
            <a:r>
              <a:rPr lang="en-GB" sz="2400" dirty="0"/>
              <a:t>The observer is a party to what is being </a:t>
            </a:r>
            <a:r>
              <a:rPr lang="en-GB" sz="2400" dirty="0" smtClean="0"/>
              <a:t>observed.</a:t>
            </a:r>
            <a:endParaRPr lang="en-GB" sz="2400" dirty="0"/>
          </a:p>
          <a:p>
            <a:r>
              <a:rPr lang="en-GB" sz="2400" dirty="0"/>
              <a:t>Science is driven by human </a:t>
            </a:r>
            <a:r>
              <a:rPr lang="en-GB" sz="2400" dirty="0" smtClean="0"/>
              <a:t>interests.</a:t>
            </a:r>
            <a:endParaRPr lang="en-GB" sz="2400" dirty="0"/>
          </a:p>
          <a:p>
            <a:r>
              <a:rPr lang="en-GB" sz="2400" dirty="0"/>
              <a:t>Focus on meanings – trying to understand what is </a:t>
            </a:r>
            <a:r>
              <a:rPr lang="en-GB" sz="2400" dirty="0" smtClean="0"/>
              <a:t>happening.</a:t>
            </a:r>
            <a:endParaRPr lang="en-GB" sz="2400" dirty="0"/>
          </a:p>
          <a:p>
            <a:r>
              <a:rPr lang="en-GB" sz="2400" dirty="0"/>
              <a:t>Construct theories from the data (inductively</a:t>
            </a:r>
            <a:r>
              <a:rPr lang="en-GB" sz="2400" dirty="0" smtClean="0"/>
              <a:t>).</a:t>
            </a:r>
            <a:endParaRPr lang="en-GB" sz="2400" dirty="0"/>
          </a:p>
          <a:p>
            <a:r>
              <a:rPr lang="en-GB" sz="2400" dirty="0"/>
              <a:t>Using multiple methods to establish different views of the </a:t>
            </a:r>
            <a:r>
              <a:rPr lang="en-GB" sz="2400" dirty="0" smtClean="0"/>
              <a:t>phenomenon.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5280501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Interpretivism</a:t>
            </a:r>
            <a:r>
              <a:rPr lang="en-GB" dirty="0"/>
              <a:t>: realism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400" dirty="0"/>
              <a:t>There is an external reality ‘out there’ that can be measured – but achieving this can be </a:t>
            </a:r>
            <a:r>
              <a:rPr lang="en-US" sz="2400" dirty="0" smtClean="0"/>
              <a:t>difficult</a:t>
            </a:r>
            <a:r>
              <a:rPr lang="en-GB" sz="2400" dirty="0" smtClean="0"/>
              <a:t>.</a:t>
            </a:r>
            <a:endParaRPr lang="en-GB" sz="2400" dirty="0"/>
          </a:p>
          <a:p>
            <a:r>
              <a:rPr lang="en-US" sz="2400" dirty="0"/>
              <a:t>The picture that science paints of the world is a true and accurate </a:t>
            </a:r>
            <a:r>
              <a:rPr lang="en-US" sz="2400" dirty="0" smtClean="0"/>
              <a:t>one. </a:t>
            </a:r>
            <a:endParaRPr lang="en-US" sz="2400" dirty="0"/>
          </a:p>
          <a:p>
            <a:r>
              <a:rPr lang="en-US" sz="2400" dirty="0"/>
              <a:t>Knowledge is advanced through the process of theory-building in which discoveries add to what is already </a:t>
            </a:r>
            <a:r>
              <a:rPr lang="en-US" sz="2400" dirty="0" smtClean="0"/>
              <a:t>known.</a:t>
            </a:r>
            <a:endParaRPr lang="en-US" sz="2400" dirty="0"/>
          </a:p>
          <a:p>
            <a:r>
              <a:rPr lang="en-US" sz="2400" dirty="0"/>
              <a:t>But some observable ‘facts’ may be merely illusions. </a:t>
            </a:r>
            <a:endParaRPr lang="en-GB" sz="24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189435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Interpretivism</a:t>
            </a:r>
            <a:r>
              <a:rPr lang="en-GB" dirty="0"/>
              <a:t>: </a:t>
            </a:r>
            <a:r>
              <a:rPr lang="en-US" dirty="0"/>
              <a:t>hermeneutics</a:t>
            </a:r>
            <a:endParaRPr lang="en-GB" dirty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Social reality is seen as socially </a:t>
            </a:r>
            <a:r>
              <a:rPr lang="en-US" sz="2400" dirty="0" smtClean="0"/>
              <a:t>constructed.</a:t>
            </a:r>
            <a:endParaRPr lang="en-US" sz="2400" dirty="0"/>
          </a:p>
          <a:p>
            <a:r>
              <a:rPr lang="en-US" sz="2400" dirty="0"/>
              <a:t>Interpretation should be given more standing than explanation and </a:t>
            </a:r>
            <a:r>
              <a:rPr lang="en-US" sz="2400" dirty="0" smtClean="0"/>
              <a:t>description.</a:t>
            </a:r>
            <a:endParaRPr lang="en-US" sz="2400" dirty="0"/>
          </a:p>
          <a:p>
            <a:r>
              <a:rPr lang="en-US" sz="2400" dirty="0"/>
              <a:t>Social reality is too complex to be understood through the process of </a:t>
            </a:r>
            <a:r>
              <a:rPr lang="en-US" sz="2400" dirty="0" smtClean="0"/>
              <a:t>observation.</a:t>
            </a:r>
            <a:endParaRPr lang="en-US" sz="2400" dirty="0"/>
          </a:p>
          <a:p>
            <a:r>
              <a:rPr lang="en-US" sz="2400" dirty="0"/>
              <a:t>The scientist must interpret in order to achieve deeper levels of knowledge and also self-understanding.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5271523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err="1"/>
              <a:t>Interpretivism</a:t>
            </a:r>
            <a:r>
              <a:rPr lang="en-GB" dirty="0"/>
              <a:t>: naturalistic inquiry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There are multiple constructed realities that can only be studied </a:t>
            </a:r>
            <a:r>
              <a:rPr lang="en-US" sz="2400" dirty="0" smtClean="0"/>
              <a:t>holistically</a:t>
            </a:r>
            <a:r>
              <a:rPr lang="en-GB" sz="2400" dirty="0" smtClean="0"/>
              <a:t>.</a:t>
            </a:r>
            <a:endParaRPr lang="en-GB" sz="2400" dirty="0"/>
          </a:p>
          <a:p>
            <a:r>
              <a:rPr lang="en-US" sz="2400" dirty="0"/>
              <a:t>Inquiry itself cannot be detached but is value-bounded by the perspectives of the </a:t>
            </a:r>
            <a:r>
              <a:rPr lang="en-US" sz="2400" dirty="0" smtClean="0"/>
              <a:t>researcher. </a:t>
            </a:r>
            <a:endParaRPr lang="en-US" sz="2400" dirty="0"/>
          </a:p>
          <a:p>
            <a:r>
              <a:rPr lang="en-US" sz="2400" dirty="0"/>
              <a:t>Rather than aiming to generalize, inquiry develops an ideographic body of knowledge that describes individual </a:t>
            </a:r>
            <a:r>
              <a:rPr lang="en-US" sz="2400" dirty="0" smtClean="0"/>
              <a:t>cases.</a:t>
            </a:r>
            <a:endParaRPr lang="en-US" sz="2400" dirty="0"/>
          </a:p>
          <a:p>
            <a:r>
              <a:rPr lang="en-GB" sz="2400" dirty="0"/>
              <a:t> </a:t>
            </a:r>
            <a:r>
              <a:rPr lang="en-US" sz="2400" dirty="0"/>
              <a:t>Phenomena can only be understood within their environment or </a:t>
            </a:r>
            <a:r>
              <a:rPr lang="en-US" sz="2400" dirty="0" smtClean="0"/>
              <a:t>setting.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8495172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Elements of the research process</a:t>
            </a:r>
          </a:p>
        </p:txBody>
      </p:sp>
      <p:pic>
        <p:nvPicPr>
          <p:cNvPr id="4" name="Picture 3" descr="Figure 2.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1196752"/>
            <a:ext cx="5400600" cy="4092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4211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Research methodologies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Experimental and </a:t>
            </a:r>
            <a:r>
              <a:rPr lang="en-GB" sz="2400" dirty="0" smtClean="0"/>
              <a:t>quasi-experimental.</a:t>
            </a:r>
            <a:endParaRPr lang="en-GB" sz="2400" dirty="0"/>
          </a:p>
          <a:p>
            <a:r>
              <a:rPr lang="en-GB" sz="2400" dirty="0"/>
              <a:t>Phenomenological </a:t>
            </a:r>
            <a:r>
              <a:rPr lang="en-GB" sz="2400" dirty="0" smtClean="0"/>
              <a:t>research.</a:t>
            </a:r>
            <a:endParaRPr lang="en-GB" sz="2400" dirty="0"/>
          </a:p>
          <a:p>
            <a:r>
              <a:rPr lang="en-GB" sz="2400" dirty="0"/>
              <a:t>Analytical </a:t>
            </a:r>
            <a:r>
              <a:rPr lang="en-GB" sz="2400" dirty="0" smtClean="0"/>
              <a:t>surveys.</a:t>
            </a:r>
            <a:endParaRPr lang="en-GB" sz="2400" dirty="0"/>
          </a:p>
          <a:p>
            <a:r>
              <a:rPr lang="en-GB" sz="2400" dirty="0"/>
              <a:t>Action </a:t>
            </a:r>
            <a:r>
              <a:rPr lang="en-GB" sz="2400" dirty="0" smtClean="0"/>
              <a:t>research.</a:t>
            </a:r>
            <a:endParaRPr lang="en-GB" sz="2400" dirty="0"/>
          </a:p>
          <a:p>
            <a:r>
              <a:rPr lang="en-GB" sz="2400" dirty="0"/>
              <a:t>Heuristic </a:t>
            </a:r>
            <a:r>
              <a:rPr lang="en-GB" sz="2400" dirty="0" smtClean="0"/>
              <a:t>inquiry.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1949428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Research methodologies: Experimental and quasi-experimental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  <a:buClr>
                <a:schemeClr val="tx1"/>
              </a:buClr>
              <a:buFontTx/>
              <a:buNone/>
            </a:pPr>
            <a:r>
              <a:rPr lang="en-US" sz="2400" dirty="0" smtClean="0"/>
              <a:t>	Experimental </a:t>
            </a:r>
            <a:r>
              <a:rPr lang="en-US" sz="2400" dirty="0"/>
              <a:t>and quasi-experimental research places an emphasis on:</a:t>
            </a:r>
            <a:endParaRPr lang="en-GB" sz="2400" dirty="0"/>
          </a:p>
          <a:p>
            <a:pPr lvl="1">
              <a:lnSpc>
                <a:spcPct val="90000"/>
              </a:lnSpc>
            </a:pPr>
            <a:r>
              <a:rPr lang="en-US" sz="2400" dirty="0"/>
              <a:t>Reproducing the techniques of the laboratory experiment with highly structured methods.</a:t>
            </a:r>
          </a:p>
          <a:p>
            <a:pPr lvl="1">
              <a:lnSpc>
                <a:spcPct val="90000"/>
              </a:lnSpc>
            </a:pPr>
            <a:r>
              <a:rPr lang="en-US" sz="2400" dirty="0"/>
              <a:t>The generation of initial </a:t>
            </a:r>
            <a:r>
              <a:rPr lang="en-US" sz="2400" dirty="0" smtClean="0"/>
              <a:t>hypotheses.</a:t>
            </a:r>
            <a:endParaRPr lang="en-US" sz="2400" dirty="0"/>
          </a:p>
          <a:p>
            <a:pPr lvl="1">
              <a:lnSpc>
                <a:spcPct val="90000"/>
              </a:lnSpc>
            </a:pPr>
            <a:r>
              <a:rPr lang="en-US" sz="2400" dirty="0"/>
              <a:t>The control of </a:t>
            </a:r>
            <a:r>
              <a:rPr lang="en-US" sz="2400" dirty="0" smtClean="0"/>
              <a:t>variables.</a:t>
            </a:r>
            <a:endParaRPr lang="en-US" sz="2400" dirty="0"/>
          </a:p>
          <a:p>
            <a:pPr lvl="1">
              <a:lnSpc>
                <a:spcPct val="90000"/>
              </a:lnSpc>
            </a:pPr>
            <a:r>
              <a:rPr lang="en-US" sz="2400" dirty="0"/>
              <a:t>Accurate (quantitative) measurement of </a:t>
            </a:r>
            <a:r>
              <a:rPr lang="en-US" sz="2400" dirty="0" smtClean="0"/>
              <a:t>outcomes.</a:t>
            </a:r>
            <a:endParaRPr lang="en-US" sz="2400" dirty="0"/>
          </a:p>
          <a:p>
            <a:pPr lvl="1">
              <a:lnSpc>
                <a:spcPct val="90000"/>
              </a:lnSpc>
            </a:pPr>
            <a:r>
              <a:rPr lang="en-US" sz="2400" dirty="0"/>
              <a:t>Generalization from samples to similar </a:t>
            </a:r>
            <a:r>
              <a:rPr lang="en-US" sz="2400" dirty="0" smtClean="0"/>
              <a:t>populations.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0107528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Research methodologies</a:t>
            </a:r>
          </a:p>
        </p:txBody>
      </p:sp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400050" y="1300619"/>
            <a:ext cx="6130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400" b="1" dirty="0">
                <a:latin typeface="Verdana" pitchFamily="34" charset="0"/>
              </a:rPr>
              <a:t>Experimental design (example)</a:t>
            </a:r>
            <a:endParaRPr lang="en-GB" sz="2400" dirty="0">
              <a:latin typeface="Times New Roman" pitchFamily="18" charset="0"/>
            </a:endParaRPr>
          </a:p>
        </p:txBody>
      </p:sp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400050" y="2514600"/>
            <a:ext cx="152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400" i="1" dirty="0">
                <a:latin typeface="Verdana" pitchFamily="34" charset="0"/>
              </a:rPr>
              <a:t>Group</a:t>
            </a:r>
            <a:endParaRPr lang="en-GB" sz="2400" dirty="0">
              <a:latin typeface="Times New Roman" pitchFamily="18" charset="0"/>
            </a:endParaRPr>
          </a:p>
        </p:txBody>
      </p:sp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1905000" y="2514600"/>
            <a:ext cx="22098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400" i="1">
                <a:latin typeface="Verdana" pitchFamily="34" charset="0"/>
              </a:rPr>
              <a:t>Allocation of </a:t>
            </a:r>
            <a:br>
              <a:rPr lang="en-GB" sz="2400" i="1">
                <a:latin typeface="Verdana" pitchFamily="34" charset="0"/>
              </a:rPr>
            </a:br>
            <a:r>
              <a:rPr lang="en-GB" sz="2400" i="1">
                <a:latin typeface="Verdana" pitchFamily="34" charset="0"/>
              </a:rPr>
              <a:t>subjects</a:t>
            </a:r>
            <a:endParaRPr lang="en-GB" sz="2400">
              <a:latin typeface="Times New Roman" pitchFamily="18" charset="0"/>
            </a:endParaRPr>
          </a:p>
        </p:txBody>
      </p:sp>
      <p:sp>
        <p:nvSpPr>
          <p:cNvPr id="33798" name="Text Box 6"/>
          <p:cNvSpPr txBox="1">
            <a:spLocks noChangeArrowheads="1"/>
          </p:cNvSpPr>
          <p:nvPr/>
        </p:nvSpPr>
        <p:spPr bwMode="auto">
          <a:xfrm>
            <a:off x="4095750" y="25146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400" i="1">
                <a:latin typeface="Verdana" pitchFamily="34" charset="0"/>
              </a:rPr>
              <a:t>Treatment</a:t>
            </a:r>
            <a:endParaRPr lang="en-GB" sz="2400">
              <a:latin typeface="Times New Roman" pitchFamily="18" charset="0"/>
            </a:endParaRPr>
          </a:p>
        </p:txBody>
      </p:sp>
      <p:sp>
        <p:nvSpPr>
          <p:cNvPr id="33799" name="Text Box 7"/>
          <p:cNvSpPr txBox="1">
            <a:spLocks noChangeArrowheads="1"/>
          </p:cNvSpPr>
          <p:nvPr/>
        </p:nvSpPr>
        <p:spPr bwMode="auto">
          <a:xfrm>
            <a:off x="5981700" y="2514600"/>
            <a:ext cx="1371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400" i="1">
                <a:latin typeface="Verdana" pitchFamily="34" charset="0"/>
              </a:rPr>
              <a:t>Pretest</a:t>
            </a:r>
            <a:endParaRPr lang="en-GB" sz="2400">
              <a:latin typeface="Times New Roman" pitchFamily="18" charset="0"/>
            </a:endParaRPr>
          </a:p>
        </p:txBody>
      </p:sp>
      <p:sp>
        <p:nvSpPr>
          <p:cNvPr id="33800" name="Text Box 8"/>
          <p:cNvSpPr txBox="1">
            <a:spLocks noChangeArrowheads="1"/>
          </p:cNvSpPr>
          <p:nvPr/>
        </p:nvSpPr>
        <p:spPr bwMode="auto">
          <a:xfrm>
            <a:off x="7334250" y="2514600"/>
            <a:ext cx="152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400" i="1">
                <a:latin typeface="Verdana" pitchFamily="34" charset="0"/>
              </a:rPr>
              <a:t>Posttest</a:t>
            </a:r>
            <a:endParaRPr lang="en-GB" sz="2400">
              <a:latin typeface="Times New Roman" pitchFamily="18" charset="0"/>
            </a:endParaRPr>
          </a:p>
        </p:txBody>
      </p:sp>
      <p:sp>
        <p:nvSpPr>
          <p:cNvPr id="33801" name="Rectangle 9"/>
          <p:cNvSpPr>
            <a:spLocks noChangeArrowheads="1"/>
          </p:cNvSpPr>
          <p:nvPr/>
        </p:nvSpPr>
        <p:spPr bwMode="auto">
          <a:xfrm>
            <a:off x="251520" y="2053225"/>
            <a:ext cx="8557670" cy="331999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3802" name="Line 10"/>
          <p:cNvSpPr>
            <a:spLocks noChangeShapeType="1"/>
          </p:cNvSpPr>
          <p:nvPr/>
        </p:nvSpPr>
        <p:spPr bwMode="auto">
          <a:xfrm>
            <a:off x="381000" y="3505200"/>
            <a:ext cx="8534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3803" name="Line 11"/>
          <p:cNvSpPr>
            <a:spLocks noChangeShapeType="1"/>
          </p:cNvSpPr>
          <p:nvPr/>
        </p:nvSpPr>
        <p:spPr bwMode="auto">
          <a:xfrm>
            <a:off x="1828800" y="2095500"/>
            <a:ext cx="0" cy="3276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3804" name="Line 12"/>
          <p:cNvSpPr>
            <a:spLocks noChangeShapeType="1"/>
          </p:cNvSpPr>
          <p:nvPr/>
        </p:nvSpPr>
        <p:spPr bwMode="auto">
          <a:xfrm>
            <a:off x="4102013" y="2095500"/>
            <a:ext cx="0" cy="3276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3805" name="Line 13"/>
          <p:cNvSpPr>
            <a:spLocks noChangeShapeType="1"/>
          </p:cNvSpPr>
          <p:nvPr/>
        </p:nvSpPr>
        <p:spPr bwMode="auto">
          <a:xfrm>
            <a:off x="5937337" y="2087671"/>
            <a:ext cx="0" cy="3276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3806" name="Line 14"/>
          <p:cNvSpPr>
            <a:spLocks noChangeShapeType="1"/>
          </p:cNvSpPr>
          <p:nvPr/>
        </p:nvSpPr>
        <p:spPr bwMode="auto">
          <a:xfrm>
            <a:off x="7302674" y="2095500"/>
            <a:ext cx="0" cy="3276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3807" name="Line 15"/>
          <p:cNvSpPr>
            <a:spLocks noChangeShapeType="1"/>
          </p:cNvSpPr>
          <p:nvPr/>
        </p:nvSpPr>
        <p:spPr bwMode="auto">
          <a:xfrm>
            <a:off x="381000" y="4572000"/>
            <a:ext cx="1447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3808" name="Line 16"/>
          <p:cNvSpPr>
            <a:spLocks noChangeShapeType="1"/>
          </p:cNvSpPr>
          <p:nvPr/>
        </p:nvSpPr>
        <p:spPr bwMode="auto">
          <a:xfrm>
            <a:off x="4114800" y="4572000"/>
            <a:ext cx="4800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3809" name="Text Box 17"/>
          <p:cNvSpPr txBox="1">
            <a:spLocks noChangeArrowheads="1"/>
          </p:cNvSpPr>
          <p:nvPr/>
        </p:nvSpPr>
        <p:spPr bwMode="auto">
          <a:xfrm>
            <a:off x="685800" y="3810000"/>
            <a:ext cx="76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GB" sz="2400">
                <a:latin typeface="Verdana" pitchFamily="34" charset="0"/>
              </a:rPr>
              <a:t>1</a:t>
            </a:r>
            <a:endParaRPr lang="en-GB" sz="2400">
              <a:latin typeface="Times New Roman" pitchFamily="18" charset="0"/>
            </a:endParaRPr>
          </a:p>
        </p:txBody>
      </p:sp>
      <p:sp>
        <p:nvSpPr>
          <p:cNvPr id="33810" name="Text Box 18"/>
          <p:cNvSpPr txBox="1">
            <a:spLocks noChangeArrowheads="1"/>
          </p:cNvSpPr>
          <p:nvPr/>
        </p:nvSpPr>
        <p:spPr bwMode="auto">
          <a:xfrm>
            <a:off x="685800" y="4876800"/>
            <a:ext cx="76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GB" sz="2400" dirty="0">
                <a:latin typeface="Verdana" pitchFamily="34" charset="0"/>
              </a:rPr>
              <a:t>2</a:t>
            </a:r>
            <a:endParaRPr lang="en-GB" sz="2400" dirty="0">
              <a:latin typeface="Times New Roman" pitchFamily="18" charset="0"/>
            </a:endParaRPr>
          </a:p>
        </p:txBody>
      </p:sp>
      <p:sp>
        <p:nvSpPr>
          <p:cNvPr id="33811" name="Text Box 19"/>
          <p:cNvSpPr txBox="1">
            <a:spLocks noChangeArrowheads="1"/>
          </p:cNvSpPr>
          <p:nvPr/>
        </p:nvSpPr>
        <p:spPr bwMode="auto">
          <a:xfrm>
            <a:off x="1981200" y="4343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GB" sz="2400" dirty="0">
                <a:latin typeface="Verdana" pitchFamily="34" charset="0"/>
              </a:rPr>
              <a:t>Random</a:t>
            </a:r>
            <a:endParaRPr lang="en-GB" sz="2400" dirty="0">
              <a:latin typeface="Times New Roman" pitchFamily="18" charset="0"/>
            </a:endParaRPr>
          </a:p>
        </p:txBody>
      </p:sp>
      <p:sp>
        <p:nvSpPr>
          <p:cNvPr id="33812" name="Text Box 20"/>
          <p:cNvSpPr txBox="1">
            <a:spLocks noChangeArrowheads="1"/>
          </p:cNvSpPr>
          <p:nvPr/>
        </p:nvSpPr>
        <p:spPr bwMode="auto">
          <a:xfrm>
            <a:off x="4343400" y="3733800"/>
            <a:ext cx="1295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GB" sz="2400" dirty="0">
                <a:latin typeface="Verdana" pitchFamily="34" charset="0"/>
              </a:rPr>
              <a:t>Yes</a:t>
            </a:r>
          </a:p>
        </p:txBody>
      </p:sp>
      <p:sp>
        <p:nvSpPr>
          <p:cNvPr id="33813" name="Text Box 21"/>
          <p:cNvSpPr txBox="1">
            <a:spLocks noChangeArrowheads="1"/>
          </p:cNvSpPr>
          <p:nvPr/>
        </p:nvSpPr>
        <p:spPr bwMode="auto">
          <a:xfrm>
            <a:off x="5937337" y="3698310"/>
            <a:ext cx="1295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GB" sz="2400">
                <a:latin typeface="Verdana" pitchFamily="34" charset="0"/>
              </a:rPr>
              <a:t>Yes</a:t>
            </a:r>
          </a:p>
        </p:txBody>
      </p:sp>
      <p:sp>
        <p:nvSpPr>
          <p:cNvPr id="33814" name="Text Box 22"/>
          <p:cNvSpPr txBox="1">
            <a:spLocks noChangeArrowheads="1"/>
          </p:cNvSpPr>
          <p:nvPr/>
        </p:nvSpPr>
        <p:spPr bwMode="auto">
          <a:xfrm>
            <a:off x="7391400" y="3733800"/>
            <a:ext cx="1295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GB" sz="2400">
                <a:latin typeface="Verdana" pitchFamily="34" charset="0"/>
              </a:rPr>
              <a:t>Yes</a:t>
            </a:r>
          </a:p>
        </p:txBody>
      </p:sp>
      <p:sp>
        <p:nvSpPr>
          <p:cNvPr id="33815" name="Text Box 23"/>
          <p:cNvSpPr txBox="1">
            <a:spLocks noChangeArrowheads="1"/>
          </p:cNvSpPr>
          <p:nvPr/>
        </p:nvSpPr>
        <p:spPr bwMode="auto">
          <a:xfrm>
            <a:off x="7467600" y="4806863"/>
            <a:ext cx="1295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GB" sz="2400" dirty="0">
                <a:latin typeface="Verdana" pitchFamily="34" charset="0"/>
              </a:rPr>
              <a:t>Yes</a:t>
            </a:r>
          </a:p>
        </p:txBody>
      </p:sp>
      <p:sp>
        <p:nvSpPr>
          <p:cNvPr id="33816" name="Text Box 24"/>
          <p:cNvSpPr txBox="1">
            <a:spLocks noChangeArrowheads="1"/>
          </p:cNvSpPr>
          <p:nvPr/>
        </p:nvSpPr>
        <p:spPr bwMode="auto">
          <a:xfrm>
            <a:off x="5943600" y="4800600"/>
            <a:ext cx="1295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GB" sz="2400" dirty="0">
                <a:latin typeface="Verdana" pitchFamily="34" charset="0"/>
              </a:rPr>
              <a:t>Yes</a:t>
            </a:r>
          </a:p>
        </p:txBody>
      </p:sp>
      <p:sp>
        <p:nvSpPr>
          <p:cNvPr id="33817" name="Text Box 25"/>
          <p:cNvSpPr txBox="1">
            <a:spLocks noChangeArrowheads="1"/>
          </p:cNvSpPr>
          <p:nvPr/>
        </p:nvSpPr>
        <p:spPr bwMode="auto">
          <a:xfrm>
            <a:off x="4419600" y="4800600"/>
            <a:ext cx="1295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GB" sz="2400" dirty="0">
                <a:latin typeface="Verdana" pitchFamily="34" charset="0"/>
              </a:rPr>
              <a:t>No</a:t>
            </a:r>
          </a:p>
        </p:txBody>
      </p:sp>
    </p:spTree>
    <p:extLst>
      <p:ext uri="{BB962C8B-B14F-4D97-AF65-F5344CB8AC3E}">
        <p14:creationId xmlns:p14="http://schemas.microsoft.com/office/powerpoint/2010/main" val="33485131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Research methodologies: </a:t>
            </a:r>
            <a:r>
              <a:rPr lang="en-GB" dirty="0" smtClean="0"/>
              <a:t>phenomenological </a:t>
            </a:r>
            <a:r>
              <a:rPr lang="en-GB" dirty="0"/>
              <a:t>research  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Clr>
                <a:schemeClr val="tx1"/>
              </a:buClr>
              <a:buFontTx/>
              <a:buNone/>
            </a:pPr>
            <a:r>
              <a:rPr lang="en-US" sz="2400" dirty="0" smtClean="0"/>
              <a:t>	Phenomenological </a:t>
            </a:r>
            <a:r>
              <a:rPr lang="en-US" sz="2400" dirty="0"/>
              <a:t>research: </a:t>
            </a:r>
            <a:endParaRPr lang="en-GB" sz="2400" dirty="0"/>
          </a:p>
          <a:p>
            <a:pPr lvl="1"/>
            <a:r>
              <a:rPr lang="en-US" sz="2400" dirty="0"/>
              <a:t>Emphasizes inductive </a:t>
            </a:r>
            <a:r>
              <a:rPr lang="en-US" sz="2400" dirty="0" smtClean="0"/>
              <a:t>logic.</a:t>
            </a:r>
            <a:endParaRPr lang="en-US" sz="2400" dirty="0"/>
          </a:p>
          <a:p>
            <a:pPr lvl="1"/>
            <a:r>
              <a:rPr lang="en-US" sz="2400" dirty="0"/>
              <a:t>Seeks the opinions and subjective accounts and interpretations of </a:t>
            </a:r>
            <a:r>
              <a:rPr lang="en-US" sz="2400" dirty="0" smtClean="0"/>
              <a:t>participants.</a:t>
            </a:r>
            <a:endParaRPr lang="en-US" sz="2400" dirty="0"/>
          </a:p>
          <a:p>
            <a:pPr lvl="1"/>
            <a:r>
              <a:rPr lang="en-US" sz="2400" dirty="0"/>
              <a:t>Relies on qualitative analysis of </a:t>
            </a:r>
            <a:r>
              <a:rPr lang="en-US" sz="2400" dirty="0" smtClean="0"/>
              <a:t>data.</a:t>
            </a:r>
            <a:endParaRPr lang="en-GB" sz="2400" dirty="0"/>
          </a:p>
          <a:p>
            <a:pPr lvl="1"/>
            <a:r>
              <a:rPr lang="en-US" sz="2400" dirty="0"/>
              <a:t>Is not so much concerned with generalizations to larger populations, but with contextual description and </a:t>
            </a:r>
            <a:r>
              <a:rPr lang="en-US" sz="2400" dirty="0" smtClean="0"/>
              <a:t>analysis.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7122227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000" dirty="0"/>
              <a:t>Research methodologies: analytical surveys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79512" y="1268760"/>
            <a:ext cx="4038600" cy="2692400"/>
          </a:xfrm>
        </p:spPr>
        <p:txBody>
          <a:bodyPr>
            <a:noAutofit/>
          </a:bodyPr>
          <a:lstStyle/>
          <a:p>
            <a:pPr>
              <a:buClr>
                <a:schemeClr val="tx1"/>
              </a:buClr>
              <a:buFontTx/>
              <a:buNone/>
            </a:pPr>
            <a:r>
              <a:rPr lang="en-US" sz="2000" dirty="0" smtClean="0"/>
              <a:t>	Analytic </a:t>
            </a:r>
            <a:r>
              <a:rPr lang="en-US" sz="2000" dirty="0"/>
              <a:t>surveys emphasize:</a:t>
            </a:r>
            <a:endParaRPr lang="en-GB" sz="2000" dirty="0"/>
          </a:p>
          <a:p>
            <a:pPr lvl="1"/>
            <a:r>
              <a:rPr lang="en-US" sz="2000" dirty="0"/>
              <a:t>A deductive </a:t>
            </a:r>
            <a:r>
              <a:rPr lang="en-US" sz="2000" dirty="0" smtClean="0"/>
              <a:t>approach.</a:t>
            </a:r>
            <a:endParaRPr lang="en-US" sz="2000" dirty="0"/>
          </a:p>
          <a:p>
            <a:pPr lvl="1"/>
            <a:r>
              <a:rPr lang="en-US" sz="2000" dirty="0"/>
              <a:t>The identification of the research </a:t>
            </a:r>
            <a:r>
              <a:rPr lang="en-US" sz="2000" dirty="0" smtClean="0"/>
              <a:t>population.</a:t>
            </a:r>
            <a:endParaRPr lang="en-US" sz="2000" dirty="0"/>
          </a:p>
          <a:p>
            <a:pPr lvl="1"/>
            <a:r>
              <a:rPr lang="en-US" sz="2000" dirty="0"/>
              <a:t>The drawing of a representative sample from the </a:t>
            </a:r>
            <a:r>
              <a:rPr lang="en-US" sz="2000" dirty="0" smtClean="0"/>
              <a:t>population.</a:t>
            </a:r>
            <a:endParaRPr lang="en-US" sz="2000" dirty="0"/>
          </a:p>
          <a:p>
            <a:pPr lvl="1"/>
            <a:r>
              <a:rPr lang="en-US" sz="2000" dirty="0"/>
              <a:t>Control of </a:t>
            </a:r>
            <a:r>
              <a:rPr lang="en-US" sz="2000" dirty="0" smtClean="0"/>
              <a:t>variables.</a:t>
            </a:r>
            <a:endParaRPr lang="en-US" sz="2000" dirty="0"/>
          </a:p>
          <a:p>
            <a:pPr lvl="1"/>
            <a:r>
              <a:rPr lang="en-US" sz="2000" dirty="0"/>
              <a:t>The generation of both qualitative and quantitative </a:t>
            </a:r>
            <a:r>
              <a:rPr lang="en-US" sz="2000" dirty="0" smtClean="0"/>
              <a:t>data.</a:t>
            </a:r>
            <a:endParaRPr lang="en-US" sz="2000" dirty="0"/>
          </a:p>
          <a:p>
            <a:pPr lvl="1"/>
            <a:r>
              <a:rPr lang="en-US" sz="2000" dirty="0"/>
              <a:t>Generalizability of </a:t>
            </a:r>
            <a:r>
              <a:rPr lang="en-US" sz="2000" dirty="0" smtClean="0"/>
              <a:t>results.</a:t>
            </a:r>
            <a:endParaRPr lang="en-GB" sz="2000" dirty="0"/>
          </a:p>
        </p:txBody>
      </p:sp>
      <p:pic>
        <p:nvPicPr>
          <p:cNvPr id="27654" name="Picture 6" descr="MPj04386800000[1]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05400" y="2516188"/>
            <a:ext cx="4038600" cy="2692400"/>
          </a:xfrm>
        </p:spPr>
      </p:pic>
    </p:spTree>
    <p:extLst>
      <p:ext uri="{BB962C8B-B14F-4D97-AF65-F5344CB8AC3E}">
        <p14:creationId xmlns:p14="http://schemas.microsoft.com/office/powerpoint/2010/main" val="17765028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000" dirty="0"/>
              <a:t>Research methodologies: action research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Clr>
                <a:schemeClr val="tx1"/>
              </a:buClr>
              <a:buFontTx/>
              <a:buNone/>
            </a:pPr>
            <a:r>
              <a:rPr lang="en-US" sz="2800" dirty="0" smtClean="0"/>
              <a:t>	Action </a:t>
            </a:r>
            <a:r>
              <a:rPr lang="en-US" sz="2800" dirty="0"/>
              <a:t>research:</a:t>
            </a:r>
            <a:endParaRPr lang="en-GB" sz="2800" dirty="0"/>
          </a:p>
          <a:p>
            <a:pPr lvl="1"/>
            <a:r>
              <a:rPr lang="en-US" sz="2400" dirty="0"/>
              <a:t>Places an emphasis on promoting change within an </a:t>
            </a:r>
            <a:r>
              <a:rPr lang="en-US" sz="2400" dirty="0" smtClean="0"/>
              <a:t>organization.</a:t>
            </a:r>
            <a:r>
              <a:rPr lang="en-GB" sz="2400" dirty="0" smtClean="0"/>
              <a:t> </a:t>
            </a:r>
            <a:endParaRPr lang="en-US" sz="2400" dirty="0"/>
          </a:p>
          <a:p>
            <a:pPr lvl="1"/>
            <a:r>
              <a:rPr lang="en-US" sz="2400" dirty="0"/>
              <a:t>Involves both researchers and practitioners (or practitioners as researchers within their own organization</a:t>
            </a:r>
            <a:r>
              <a:rPr lang="en-US" sz="2400" dirty="0" smtClean="0"/>
              <a:t>).</a:t>
            </a:r>
            <a:endParaRPr lang="en-US" sz="2400" dirty="0"/>
          </a:p>
          <a:p>
            <a:pPr lvl="1"/>
            <a:r>
              <a:rPr lang="en-US" sz="2400" dirty="0"/>
              <a:t>Can be highly structured and involve the use of experimental and control groups used to test a </a:t>
            </a:r>
            <a:r>
              <a:rPr lang="en-US" sz="2400" dirty="0" smtClean="0"/>
              <a:t>hypothesis.</a:t>
            </a:r>
            <a:endParaRPr lang="en-US" sz="2400" dirty="0"/>
          </a:p>
          <a:p>
            <a:pPr lvl="1"/>
            <a:r>
              <a:rPr lang="en-US" sz="2400" dirty="0"/>
              <a:t>Can also be quite unstructured and used inductively (and qualitatively</a:t>
            </a:r>
            <a:r>
              <a:rPr lang="en-US" sz="2400" dirty="0" smtClean="0"/>
              <a:t>).</a:t>
            </a:r>
            <a:endParaRPr lang="en-GB" sz="24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5025379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Research methodologies</a:t>
            </a:r>
          </a:p>
        </p:txBody>
      </p:sp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7" y="1196752"/>
            <a:ext cx="5384091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533400" y="1752600"/>
            <a:ext cx="3200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GB" sz="2400" b="1">
                <a:latin typeface="Verdana" pitchFamily="34" charset="0"/>
              </a:rPr>
              <a:t>Action research</a:t>
            </a:r>
            <a:endParaRPr lang="en-GB" sz="240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36544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000" dirty="0"/>
              <a:t>Research methodologies: heuristic inquiry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Clr>
                <a:schemeClr val="tx1"/>
              </a:buClr>
              <a:buFontTx/>
              <a:buNone/>
            </a:pPr>
            <a:r>
              <a:rPr lang="en-US" sz="2400" dirty="0" smtClean="0"/>
              <a:t>	Heuristic </a:t>
            </a:r>
            <a:r>
              <a:rPr lang="en-US" sz="2400" dirty="0"/>
              <a:t>research involves the researcher in:</a:t>
            </a:r>
            <a:endParaRPr lang="en-GB" sz="2400" dirty="0"/>
          </a:p>
          <a:p>
            <a:pPr lvl="1">
              <a:lnSpc>
                <a:spcPct val="90000"/>
              </a:lnSpc>
            </a:pPr>
            <a:r>
              <a:rPr lang="en-US" sz="2400" dirty="0"/>
              <a:t>A deep personal questioning of what it is they wish to </a:t>
            </a:r>
            <a:r>
              <a:rPr lang="en-US" sz="2400" dirty="0" smtClean="0"/>
              <a:t>research.</a:t>
            </a:r>
            <a:endParaRPr lang="en-US" sz="2400" dirty="0"/>
          </a:p>
          <a:p>
            <a:pPr lvl="1">
              <a:lnSpc>
                <a:spcPct val="90000"/>
              </a:lnSpc>
            </a:pPr>
            <a:r>
              <a:rPr lang="en-US" sz="2400" dirty="0"/>
              <a:t>Living, sleeping and merging with the research </a:t>
            </a:r>
            <a:r>
              <a:rPr lang="en-US" sz="2400" dirty="0" smtClean="0"/>
              <a:t>question.</a:t>
            </a:r>
            <a:endParaRPr lang="en-US" sz="2400" dirty="0"/>
          </a:p>
          <a:p>
            <a:pPr lvl="1">
              <a:lnSpc>
                <a:spcPct val="90000"/>
              </a:lnSpc>
            </a:pPr>
            <a:r>
              <a:rPr lang="en-US" sz="2400" dirty="0"/>
              <a:t>Allowing inner workings of intuition to extend understanding of the </a:t>
            </a:r>
            <a:r>
              <a:rPr lang="en-US" sz="2400" dirty="0" smtClean="0"/>
              <a:t>question.</a:t>
            </a:r>
            <a:endParaRPr lang="en-US" sz="2400" dirty="0"/>
          </a:p>
          <a:p>
            <a:pPr lvl="1">
              <a:lnSpc>
                <a:spcPct val="90000"/>
              </a:lnSpc>
            </a:pPr>
            <a:r>
              <a:rPr lang="en-US" sz="2400" dirty="0"/>
              <a:t>Reviewing all the data from personal experiences to identify tacit </a:t>
            </a:r>
            <a:r>
              <a:rPr lang="en-US" sz="2400" dirty="0" smtClean="0"/>
              <a:t>meanings.</a:t>
            </a:r>
            <a:endParaRPr lang="en-US" sz="2400" dirty="0"/>
          </a:p>
          <a:p>
            <a:pPr lvl="1">
              <a:lnSpc>
                <a:spcPct val="90000"/>
              </a:lnSpc>
            </a:pPr>
            <a:r>
              <a:rPr lang="en-US" sz="2400" dirty="0"/>
              <a:t>Forming a creative synthesis, including ideas for and against a </a:t>
            </a:r>
            <a:r>
              <a:rPr lang="en-US" sz="2400" dirty="0" smtClean="0"/>
              <a:t>proposition.</a:t>
            </a:r>
            <a:endParaRPr lang="en-GB" sz="2400" dirty="0"/>
          </a:p>
          <a:p>
            <a:pPr>
              <a:lnSpc>
                <a:spcPct val="90000"/>
              </a:lnSpc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7029734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Summary</a:t>
            </a:r>
            <a:endParaRPr lang="en-US" dirty="0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268760"/>
            <a:ext cx="8229600" cy="452596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000" dirty="0"/>
              <a:t>Basic research seeks to develop universal principles and to produce findings that are of value to </a:t>
            </a:r>
            <a:r>
              <a:rPr lang="en-US" sz="2000" dirty="0" smtClean="0"/>
              <a:t>society.</a:t>
            </a:r>
            <a:endParaRPr lang="en-US" sz="2000" dirty="0"/>
          </a:p>
          <a:p>
            <a:pPr>
              <a:lnSpc>
                <a:spcPct val="80000"/>
              </a:lnSpc>
            </a:pPr>
            <a:r>
              <a:rPr lang="en-US" sz="2000" dirty="0"/>
              <a:t>A theory consists of a set of interrelated concepts, definitions and propositions that demonstrate relationships between </a:t>
            </a:r>
            <a:r>
              <a:rPr lang="en-US" sz="2000" dirty="0" smtClean="0"/>
              <a:t>variables.</a:t>
            </a:r>
            <a:endParaRPr lang="en-US" sz="2000" dirty="0"/>
          </a:p>
          <a:p>
            <a:pPr>
              <a:lnSpc>
                <a:spcPct val="80000"/>
              </a:lnSpc>
            </a:pPr>
            <a:r>
              <a:rPr lang="en-US" sz="2000" dirty="0"/>
              <a:t>The dominant research paradigm for much of the 20</a:t>
            </a:r>
            <a:r>
              <a:rPr lang="en-US" sz="2000" baseline="30000" dirty="0"/>
              <a:t>th</a:t>
            </a:r>
            <a:r>
              <a:rPr lang="en-US" sz="2000" dirty="0"/>
              <a:t> century was positivism. Today, this has been largely replaced by anti-positivist or post-positivist stances such as </a:t>
            </a:r>
            <a:r>
              <a:rPr lang="en-US" sz="2000" dirty="0" err="1"/>
              <a:t>interpretivism</a:t>
            </a:r>
            <a:r>
              <a:rPr lang="en-US" sz="2000" dirty="0"/>
              <a:t>.</a:t>
            </a:r>
          </a:p>
          <a:p>
            <a:pPr>
              <a:lnSpc>
                <a:spcPct val="80000"/>
              </a:lnSpc>
            </a:pPr>
            <a:r>
              <a:rPr lang="en-US" sz="2000" dirty="0"/>
              <a:t>Through the inductive approach, data are accumulated and </a:t>
            </a:r>
            <a:r>
              <a:rPr lang="en-US" sz="2000" dirty="0" err="1"/>
              <a:t>analysed</a:t>
            </a:r>
            <a:r>
              <a:rPr lang="en-US" sz="2000" dirty="0"/>
              <a:t> to see if relationships emerge between variables. </a:t>
            </a:r>
          </a:p>
          <a:p>
            <a:pPr>
              <a:lnSpc>
                <a:spcPct val="80000"/>
              </a:lnSpc>
            </a:pPr>
            <a:r>
              <a:rPr lang="en-US" sz="2000" dirty="0"/>
              <a:t>The deductive approach uses a theory to generate a working hypothesis concerning relationships between variables. </a:t>
            </a:r>
          </a:p>
          <a:p>
            <a:pPr>
              <a:lnSpc>
                <a:spcPct val="80000"/>
              </a:lnSpc>
            </a:pPr>
            <a:r>
              <a:rPr lang="en-US" sz="2000" dirty="0"/>
              <a:t>Approaches to research include both truth-seeking and perspective-seeking methods. Truth-seeking methods tend to adopt more experimental or quasi-experimental approaches. Perspective-seeking methods tend to be more </a:t>
            </a:r>
            <a:r>
              <a:rPr lang="en-US" sz="2000" dirty="0" err="1"/>
              <a:t>interpretivist</a:t>
            </a:r>
            <a:r>
              <a:rPr lang="en-US" sz="2000"/>
              <a:t> </a:t>
            </a:r>
            <a:r>
              <a:rPr lang="en-US" sz="2000" smtClean="0"/>
              <a:t>(e.g. </a:t>
            </a:r>
            <a:r>
              <a:rPr lang="en-US" sz="2000" dirty="0" smtClean="0"/>
              <a:t>phenomenology).</a:t>
            </a:r>
            <a:endParaRPr lang="en-US" sz="2000" dirty="0"/>
          </a:p>
          <a:p>
            <a:pPr>
              <a:lnSpc>
                <a:spcPct val="80000"/>
              </a:lnSpc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5489726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427</TotalTime>
  <Words>831</Words>
  <Application>Microsoft Macintosh PowerPoint</Application>
  <PresentationFormat>On-screen Show (4:3)</PresentationFormat>
  <Paragraphs>135</Paragraphs>
  <Slides>27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Office Theme</vt:lpstr>
      <vt:lpstr>Theoretical Perspectives and Research Methodologies </vt:lpstr>
      <vt:lpstr>Objectives</vt:lpstr>
      <vt:lpstr>Basic and applied research</vt:lpstr>
      <vt:lpstr>Overview of the (simplified) research process</vt:lpstr>
      <vt:lpstr>The nature of theories</vt:lpstr>
      <vt:lpstr>Summary of the deductive process</vt:lpstr>
      <vt:lpstr>Combining inductive and deductive methods</vt:lpstr>
      <vt:lpstr>Epistemological perspectives</vt:lpstr>
      <vt:lpstr>Opposing ontological traditions</vt:lpstr>
      <vt:lpstr>Epistemological positions</vt:lpstr>
      <vt:lpstr>Theoretical perspectives: positivism</vt:lpstr>
      <vt:lpstr>Theoretical perspectives: interpretivism</vt:lpstr>
      <vt:lpstr>Interpretivism: symbolic interactionism</vt:lpstr>
      <vt:lpstr> Interpretivism: phenomenology </vt:lpstr>
      <vt:lpstr>Interpretivism: realism</vt:lpstr>
      <vt:lpstr>Interpretivism: hermeneutics</vt:lpstr>
      <vt:lpstr>Interpretivism: naturalistic inquiry</vt:lpstr>
      <vt:lpstr>Elements of the research process</vt:lpstr>
      <vt:lpstr>Research methodologies</vt:lpstr>
      <vt:lpstr>Research methodologies: Experimental and quasi-experimental</vt:lpstr>
      <vt:lpstr>Research methodologies</vt:lpstr>
      <vt:lpstr>Research methodologies: phenomenological research  </vt:lpstr>
      <vt:lpstr>Research methodologies: analytical surveys</vt:lpstr>
      <vt:lpstr>Research methodologies: action research</vt:lpstr>
      <vt:lpstr>Research methodologies</vt:lpstr>
      <vt:lpstr>Research methodologies: heuristic inquiry</vt:lpstr>
      <vt:lpstr>Summary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Lupton, Robin</dc:creator>
  <cp:lastModifiedBy>swwcte24</cp:lastModifiedBy>
  <cp:revision>22</cp:revision>
  <dcterms:created xsi:type="dcterms:W3CDTF">2013-07-22T15:32:55Z</dcterms:created>
  <dcterms:modified xsi:type="dcterms:W3CDTF">2014-01-13T11:18:09Z</dcterms:modified>
</cp:coreProperties>
</file>