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4">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12" autoAdjust="0"/>
    <p:restoredTop sz="94660"/>
  </p:normalViewPr>
  <p:slideViewPr>
    <p:cSldViewPr snapToGrid="0">
      <p:cViewPr varScale="1">
        <p:scale>
          <a:sx n="72" d="100"/>
          <a:sy n="72" d="100"/>
        </p:scale>
        <p:origin x="68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3d0f55406554b31c" providerId="LiveId" clId="{67E24487-1DA6-4A22-819B-C8A4DB97270A}"/>
    <pc:docChg chg="addSld delSld modSld">
      <pc:chgData name="James Williams" userId="3d0f55406554b31c" providerId="LiveId" clId="{67E24487-1DA6-4A22-819B-C8A4DB97270A}" dt="2023-03-19T17:22:55.086" v="15" actId="2696"/>
      <pc:docMkLst>
        <pc:docMk/>
      </pc:docMkLst>
      <pc:sldChg chg="modSp mod">
        <pc:chgData name="James Williams" userId="3d0f55406554b31c" providerId="LiveId" clId="{67E24487-1DA6-4A22-819B-C8A4DB97270A}" dt="2023-03-19T17:19:24.317" v="2" actId="20577"/>
        <pc:sldMkLst>
          <pc:docMk/>
          <pc:sldMk cId="95450910" sldId="257"/>
        </pc:sldMkLst>
        <pc:spChg chg="mod">
          <ac:chgData name="James Williams" userId="3d0f55406554b31c" providerId="LiveId" clId="{67E24487-1DA6-4A22-819B-C8A4DB97270A}" dt="2023-03-19T17:19:24.317" v="2" actId="20577"/>
          <ac:spMkLst>
            <pc:docMk/>
            <pc:sldMk cId="95450910" sldId="257"/>
            <ac:spMk id="3" creationId="{467EFD64-DCBD-7A1E-E080-230AC7F0FEF3}"/>
          </ac:spMkLst>
        </pc:spChg>
      </pc:sldChg>
      <pc:sldChg chg="modSp new del mod">
        <pc:chgData name="James Williams" userId="3d0f55406554b31c" providerId="LiveId" clId="{67E24487-1DA6-4A22-819B-C8A4DB97270A}" dt="2023-03-19T17:22:55.086" v="15" actId="2696"/>
        <pc:sldMkLst>
          <pc:docMk/>
          <pc:sldMk cId="1162104552" sldId="267"/>
        </pc:sldMkLst>
        <pc:spChg chg="mod">
          <ac:chgData name="James Williams" userId="3d0f55406554b31c" providerId="LiveId" clId="{67E24487-1DA6-4A22-819B-C8A4DB97270A}" dt="2023-03-19T17:19:44.415" v="13" actId="20577"/>
          <ac:spMkLst>
            <pc:docMk/>
            <pc:sldMk cId="1162104552" sldId="267"/>
            <ac:spMk id="2" creationId="{2481A2B6-6484-9024-5B79-A8F6BE5B103D}"/>
          </ac:spMkLst>
        </pc:spChg>
        <pc:spChg chg="mod">
          <ac:chgData name="James Williams" userId="3d0f55406554b31c" providerId="LiveId" clId="{67E24487-1DA6-4A22-819B-C8A4DB97270A}" dt="2023-03-19T17:19:48.035" v="14" actId="5793"/>
          <ac:spMkLst>
            <pc:docMk/>
            <pc:sldMk cId="1162104552" sldId="267"/>
            <ac:spMk id="3" creationId="{FF0208B2-2684-0442-824F-EB70B3FED1B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E00F7-5101-3ED8-6285-DA07595EB0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261E9E-1063-CF39-61E7-71ED5F6A84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7D824A-3033-708E-B4FB-A4B62E4594F1}"/>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D84A4A66-1113-DAA4-2159-A7E704FCC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3A9F0-3750-520D-802C-9162881D9D8C}"/>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1382297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2A02-6F0A-5781-102C-EB85F07E0D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80772C-8B83-89BF-3200-700914521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9DAB45-0C55-7998-4D69-E838339311DC}"/>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6066A58F-D5FA-9D58-2C72-D834A2CBC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C52-144F-351C-295C-24358560E34F}"/>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357031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796E5-7DCF-B3C9-F062-C90E4ED19A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71039E-93A9-973B-BA03-617612880C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AD8B6-CA8D-8EE8-217E-F2FABCF41605}"/>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89A6DA5E-3077-36AE-E2B7-7419320D6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522BB-CCE8-B1D7-5867-AA756D778B92}"/>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705391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D0F4-0896-8406-F6CA-6B16BF097B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4AAB0-46E7-B89E-8122-202DB650B3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EBE7EF-D388-672F-125C-C057DB62D2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68D56-E7DF-D982-2E27-6A5EE791EED0}"/>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6" name="Footer Placeholder 5">
            <a:extLst>
              <a:ext uri="{FF2B5EF4-FFF2-40B4-BE49-F238E27FC236}">
                <a16:creationId xmlns:a16="http://schemas.microsoft.com/office/drawing/2014/main" id="{B94F81D3-BBD6-B6F5-297A-E822544F9A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75EF1D-AE76-E925-DCB9-8FECC0EBD75B}"/>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1310192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F886-3CA5-9919-92BC-5D6BFD6A9A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76409E-A888-EE7C-06AC-1671DA81D7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3D549D-FF62-1F4B-4512-BA69C9CFE0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864452-7601-CF87-C51E-9462CDB24A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C484C6-0AFB-EA10-F198-122C4F8AE7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6063F9-19F0-D5AA-8C5D-54B2845CFC20}"/>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8" name="Footer Placeholder 7">
            <a:extLst>
              <a:ext uri="{FF2B5EF4-FFF2-40B4-BE49-F238E27FC236}">
                <a16:creationId xmlns:a16="http://schemas.microsoft.com/office/drawing/2014/main" id="{2987FFFF-AA6C-E730-A053-25B1EDB1AB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E4D9DD-DA97-5F6B-8F93-74EF1B466C13}"/>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527986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0DD44-A618-C2A3-3E25-DBB6F30325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E72A4D-FCA7-0884-39EE-48F3DC326C30}"/>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4" name="Footer Placeholder 3">
            <a:extLst>
              <a:ext uri="{FF2B5EF4-FFF2-40B4-BE49-F238E27FC236}">
                <a16:creationId xmlns:a16="http://schemas.microsoft.com/office/drawing/2014/main" id="{ABEBD1C3-69E1-9662-A824-28F0D2C11F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DB08DF-B8B0-4B01-7EB7-54DF012A0BF1}"/>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350295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026011-8513-FABE-6E4A-A82ECB0FC98A}"/>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3" name="Footer Placeholder 2">
            <a:extLst>
              <a:ext uri="{FF2B5EF4-FFF2-40B4-BE49-F238E27FC236}">
                <a16:creationId xmlns:a16="http://schemas.microsoft.com/office/drawing/2014/main" id="{EC1DC372-3DD4-71AE-4D55-DB89F854EB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768C44-7941-27AD-822F-8ACEE424BDFA}"/>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438654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0EB36-9E88-4C2D-9B75-5DCB9A20C1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2D3753-719D-3E67-C654-A965FE99AB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2520EA-976D-ACCD-3AB5-3200C7EEC1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9F8E3B-1A65-7880-3709-9CC863B63A89}"/>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6" name="Footer Placeholder 5">
            <a:extLst>
              <a:ext uri="{FF2B5EF4-FFF2-40B4-BE49-F238E27FC236}">
                <a16:creationId xmlns:a16="http://schemas.microsoft.com/office/drawing/2014/main" id="{D3CF2CD9-AE72-64C4-DA48-4D067D7E2C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0FE35-A00B-6069-A878-8B2E2757C1A6}"/>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273928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D6B74-DA81-3825-5283-B25184C851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BD0C80-C84E-BD79-0F44-7C35212677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145FA9-CEDA-EAE6-0E60-458AF0AB58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6F6B25-7CCD-6E9E-1740-94C174015B7E}"/>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6" name="Footer Placeholder 5">
            <a:extLst>
              <a:ext uri="{FF2B5EF4-FFF2-40B4-BE49-F238E27FC236}">
                <a16:creationId xmlns:a16="http://schemas.microsoft.com/office/drawing/2014/main" id="{0EA2C0FC-F312-BD6D-E86D-1FD6B45BC5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4D935C-10FB-1B19-BB18-41AA970AA1E3}"/>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177707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F2F51-FC01-985B-6427-2AEBEF5B91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323432-5401-4A1D-E725-1DB07C16B5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B6D569-DB0A-A982-9A1B-19B582A3A2D5}"/>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5AEF56AF-60D1-7C9B-E527-7CE24BF62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7BD28-6A08-FF22-E091-95D055617172}"/>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3973474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83A886-4158-99D4-3EBC-62797C1051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F23E9D-FCC6-B98A-47D2-CD2484600F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B87F75-42C5-BB42-1246-16E1F7F23D82}"/>
              </a:ext>
            </a:extLst>
          </p:cNvPr>
          <p:cNvSpPr>
            <a:spLocks noGrp="1"/>
          </p:cNvSpPr>
          <p:nvPr>
            <p:ph type="dt" sz="half" idx="10"/>
          </p:nvPr>
        </p:nvSpPr>
        <p:spPr/>
        <p:txBody>
          <a:body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3B565812-21F9-8553-3CE3-89608FAF3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65A83-2CB1-BEF4-98E1-26A2D6C8BCAC}"/>
              </a:ext>
            </a:extLst>
          </p:cNvPr>
          <p:cNvSpPr>
            <a:spLocks noGrp="1"/>
          </p:cNvSpPr>
          <p:nvPr>
            <p:ph type="sldNum" sz="quarter" idx="12"/>
          </p:nvPr>
        </p:nvSpPr>
        <p:spPr/>
        <p:txBody>
          <a:bodyPr/>
          <a:lstStyle/>
          <a:p>
            <a:fld id="{3A46133D-497C-4BBA-83E8-48A08C3E2475}" type="slidenum">
              <a:rPr lang="en-GB" smtClean="0"/>
              <a:t>‹#›</a:t>
            </a:fld>
            <a:endParaRPr lang="en-GB"/>
          </a:p>
        </p:txBody>
      </p:sp>
    </p:spTree>
    <p:extLst>
      <p:ext uri="{BB962C8B-B14F-4D97-AF65-F5344CB8AC3E}">
        <p14:creationId xmlns:p14="http://schemas.microsoft.com/office/powerpoint/2010/main" val="314344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96F1AD-85E3-941B-CBAF-A67346461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20BF53-169B-CB1B-9C0A-8F60AF65F2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B38986-2D19-3B3F-FEA8-CEA1774E6D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8819EB-2997-4842-8355-F25C4E194AF7}" type="datetimeFigureOut">
              <a:rPr lang="en-GB" smtClean="0"/>
              <a:t>19/03/2023</a:t>
            </a:fld>
            <a:endParaRPr lang="en-GB"/>
          </a:p>
        </p:txBody>
      </p:sp>
      <p:sp>
        <p:nvSpPr>
          <p:cNvPr id="5" name="Footer Placeholder 4">
            <a:extLst>
              <a:ext uri="{FF2B5EF4-FFF2-40B4-BE49-F238E27FC236}">
                <a16:creationId xmlns:a16="http://schemas.microsoft.com/office/drawing/2014/main" id="{370224C5-8000-0E4A-B58A-AE89BB213B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D443BA-6008-C2C3-70C1-768A4771B1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46133D-497C-4BBA-83E8-48A08C3E2475}" type="slidenum">
              <a:rPr lang="en-GB" smtClean="0"/>
              <a:t>‹#›</a:t>
            </a:fld>
            <a:endParaRPr lang="en-GB"/>
          </a:p>
        </p:txBody>
      </p:sp>
    </p:spTree>
    <p:extLst>
      <p:ext uri="{BB962C8B-B14F-4D97-AF65-F5344CB8AC3E}">
        <p14:creationId xmlns:p14="http://schemas.microsoft.com/office/powerpoint/2010/main" val="3730055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48A1310F-6221-18E0-2C70-40AF5CD109E8}"/>
              </a:ext>
            </a:extLst>
          </p:cNvPr>
          <p:cNvSpPr>
            <a:spLocks noChangeArrowheads="1"/>
          </p:cNvSpPr>
          <p:nvPr/>
        </p:nvSpPr>
        <p:spPr bwMode="auto">
          <a:xfrm>
            <a:off x="2549719" y="973239"/>
            <a:ext cx="501727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Pyro-Tech</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The Value Solution to the Recycling of Waste Tyres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Picture 3" descr="A picture containing chart&#10;&#10;Description automatically generated">
            <a:extLst>
              <a:ext uri="{FF2B5EF4-FFF2-40B4-BE49-F238E27FC236}">
                <a16:creationId xmlns:a16="http://schemas.microsoft.com/office/drawing/2014/main" id="{63C64780-3CCC-54FF-29CC-9A91DD4425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7059"/>
          <a:stretch>
            <a:fillRect/>
          </a:stretch>
        </p:blipFill>
        <p:spPr bwMode="auto">
          <a:xfrm>
            <a:off x="3291840" y="1619570"/>
            <a:ext cx="3238500" cy="26860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6B5C22A4-1C3C-3651-4D75-45603E82B488}"/>
              </a:ext>
            </a:extLst>
          </p:cNvPr>
          <p:cNvSpPr>
            <a:spLocks noChangeArrowheads="1"/>
          </p:cNvSpPr>
          <p:nvPr/>
        </p:nvSpPr>
        <p:spPr bwMode="auto">
          <a:xfrm>
            <a:off x="2433709" y="4120954"/>
            <a:ext cx="57630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Saving Our Environment One Tyre at a Time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71663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AED1-A7CB-90EC-61DB-4C68E9312C73}"/>
              </a:ext>
            </a:extLst>
          </p:cNvPr>
          <p:cNvSpPr>
            <a:spLocks noGrp="1"/>
          </p:cNvSpPr>
          <p:nvPr>
            <p:ph type="title"/>
          </p:nvPr>
        </p:nvSpPr>
        <p:spPr/>
        <p:txBody>
          <a:bodyPr/>
          <a:lstStyle/>
          <a:p>
            <a:r>
              <a:rPr lang="en-GB" dirty="0"/>
              <a:t>Company Overview</a:t>
            </a:r>
          </a:p>
        </p:txBody>
      </p:sp>
      <p:sp>
        <p:nvSpPr>
          <p:cNvPr id="3" name="Content Placeholder 2">
            <a:extLst>
              <a:ext uri="{FF2B5EF4-FFF2-40B4-BE49-F238E27FC236}">
                <a16:creationId xmlns:a16="http://schemas.microsoft.com/office/drawing/2014/main" id="{467EFD64-DCBD-7A1E-E080-230AC7F0FEF3}"/>
              </a:ext>
            </a:extLst>
          </p:cNvPr>
          <p:cNvSpPr>
            <a:spLocks noGrp="1"/>
          </p:cNvSpPr>
          <p:nvPr>
            <p:ph idx="1"/>
          </p:nvPr>
        </p:nvSpPr>
        <p:spPr/>
        <p:txBody>
          <a:bodyPr>
            <a:normAutofit fontScale="85000" lnSpcReduction="20000"/>
          </a:bodyPr>
          <a:lstStyle/>
          <a:p>
            <a:r>
              <a:rPr lang="en-GB" dirty="0"/>
              <a:t>Pyro-Tech was formed to go someway to alleviate the ever growing problem of the safe disposal of waste and end of life tyres.</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According to DEFRA, (Department for Environment, Food and Rural Affairs), the Tyre and Rubber Recycling industry has grown exponentially, with over 55 million waste tyres being produced year on year, an average of 550,000 tonnes.</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With laws having been passed which prohibit the disposal of waste tyres in landfill sites, alternative recycling methods have had to evolve. </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The environmental issue with tyres is that they are not bio-degradable and can take some 50 to 80 years to degrade naturally. Disposal of tyres in landfill can lead to a build up of heat, leading to fires which release acidic gases such as sulphur dioxide and toxic oils, which are harmful to humans and animals.</a:t>
            </a:r>
          </a:p>
          <a:p>
            <a:endParaRPr lang="en-GB" dirty="0"/>
          </a:p>
        </p:txBody>
      </p:sp>
    </p:spTree>
    <p:extLst>
      <p:ext uri="{BB962C8B-B14F-4D97-AF65-F5344CB8AC3E}">
        <p14:creationId xmlns:p14="http://schemas.microsoft.com/office/powerpoint/2010/main" val="9545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A6DF-4841-28B8-9D26-B69BF43AAB64}"/>
              </a:ext>
            </a:extLst>
          </p:cNvPr>
          <p:cNvSpPr>
            <a:spLocks noGrp="1"/>
          </p:cNvSpPr>
          <p:nvPr>
            <p:ph type="title"/>
          </p:nvPr>
        </p:nvSpPr>
        <p:spPr/>
        <p:txBody>
          <a:bodyPr/>
          <a:lstStyle/>
          <a:p>
            <a:r>
              <a:rPr lang="en-GB" dirty="0"/>
              <a:t>Our Services</a:t>
            </a:r>
          </a:p>
        </p:txBody>
      </p:sp>
      <p:sp>
        <p:nvSpPr>
          <p:cNvPr id="3" name="Content Placeholder 2">
            <a:extLst>
              <a:ext uri="{FF2B5EF4-FFF2-40B4-BE49-F238E27FC236}">
                <a16:creationId xmlns:a16="http://schemas.microsoft.com/office/drawing/2014/main" id="{67FEA566-F719-44D8-1DDF-C83A82C68F73}"/>
              </a:ext>
            </a:extLst>
          </p:cNvPr>
          <p:cNvSpPr>
            <a:spLocks noGrp="1"/>
          </p:cNvSpPr>
          <p:nvPr>
            <p:ph idx="1"/>
          </p:nvPr>
        </p:nvSpPr>
        <p:spPr/>
        <p:txBody>
          <a:bodyPr>
            <a:normAutofit fontScale="77500" lnSpcReduction="20000"/>
          </a:bodyPr>
          <a:lstStyle/>
          <a:p>
            <a:pPr marL="0" indent="0">
              <a:buNone/>
            </a:pPr>
            <a:r>
              <a:rPr lang="en-GB" dirty="0"/>
              <a:t>By the implementation of a pyrolysis system, we can safely and economically recycle waste tyres and produce further valuable products in the process.</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Pyrolysis is the combustion, in this case, of Waste tyres, at ultra high temperatures, in the absence of oxygen.</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The tyres are first shredded and then fed into a reactor chamber. Please refer to Appendix A.</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Typically, temperatures inside the reactor chamber reach circa 500°C and under higher pressure. In the absence of oxygen, it simultaneously involves a change of the physical presence, (the tyre) and the chemical composition, which is then irreversible.</a:t>
            </a:r>
          </a:p>
          <a:p>
            <a:pPr>
              <a:lnSpc>
                <a:spcPct val="107000"/>
              </a:lnSpc>
              <a:spcAft>
                <a:spcPts val="800"/>
              </a:spcAft>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This process then leads to the production of further products, which can then be sold as individual commodities. </a:t>
            </a:r>
          </a:p>
          <a:p>
            <a:pPr marL="0" indent="0">
              <a:buNone/>
            </a:pPr>
            <a:endParaRPr lang="en-GB" dirty="0"/>
          </a:p>
        </p:txBody>
      </p:sp>
    </p:spTree>
    <p:extLst>
      <p:ext uri="{BB962C8B-B14F-4D97-AF65-F5344CB8AC3E}">
        <p14:creationId xmlns:p14="http://schemas.microsoft.com/office/powerpoint/2010/main" val="1873422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5FA63-1186-D01D-1176-AFDEFD413562}"/>
              </a:ext>
            </a:extLst>
          </p:cNvPr>
          <p:cNvSpPr>
            <a:spLocks noGrp="1"/>
          </p:cNvSpPr>
          <p:nvPr>
            <p:ph type="title"/>
          </p:nvPr>
        </p:nvSpPr>
        <p:spPr/>
        <p:txBody>
          <a:bodyPr/>
          <a:lstStyle/>
          <a:p>
            <a:r>
              <a:rPr lang="en-GB" dirty="0"/>
              <a:t>Competitors</a:t>
            </a:r>
          </a:p>
        </p:txBody>
      </p:sp>
      <p:sp>
        <p:nvSpPr>
          <p:cNvPr id="3" name="Content Placeholder 2">
            <a:extLst>
              <a:ext uri="{FF2B5EF4-FFF2-40B4-BE49-F238E27FC236}">
                <a16:creationId xmlns:a16="http://schemas.microsoft.com/office/drawing/2014/main" id="{2CBC3825-BEB3-B5C1-7FBC-F9B71CEC76ED}"/>
              </a:ext>
            </a:extLst>
          </p:cNvPr>
          <p:cNvSpPr>
            <a:spLocks noGrp="1"/>
          </p:cNvSpPr>
          <p:nvPr>
            <p:ph idx="1"/>
          </p:nvPr>
        </p:nvSpPr>
        <p:spPr/>
        <p:txBody>
          <a:bodyPr/>
          <a:lstStyle/>
          <a:p>
            <a:pPr marL="0" indent="0">
              <a:buNone/>
            </a:pPr>
            <a:r>
              <a:rPr lang="en-GB" dirty="0"/>
              <a:t>Although this system is very much in use in other parts of the world, such the USA, Germany, Poland and China; there is currently no working pyrolysis system in the UK.</a:t>
            </a:r>
          </a:p>
          <a:p>
            <a:pPr marL="0" indent="0">
              <a:buNone/>
            </a:pPr>
            <a:endParaRPr lang="en-GB" dirty="0"/>
          </a:p>
          <a:p>
            <a:pPr marL="0" indent="0">
              <a:buNone/>
            </a:pPr>
            <a:r>
              <a:rPr lang="en-GB" dirty="0"/>
              <a:t>This would mean that we would be in a first-to-market situation.</a:t>
            </a:r>
          </a:p>
        </p:txBody>
      </p:sp>
    </p:spTree>
    <p:extLst>
      <p:ext uri="{BB962C8B-B14F-4D97-AF65-F5344CB8AC3E}">
        <p14:creationId xmlns:p14="http://schemas.microsoft.com/office/powerpoint/2010/main" val="1232949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AA7BB-C14B-F5E8-0851-13AC027D47E8}"/>
              </a:ext>
            </a:extLst>
          </p:cNvPr>
          <p:cNvSpPr>
            <a:spLocks noGrp="1"/>
          </p:cNvSpPr>
          <p:nvPr>
            <p:ph type="title"/>
          </p:nvPr>
        </p:nvSpPr>
        <p:spPr>
          <a:xfrm>
            <a:off x="838200" y="365126"/>
            <a:ext cx="10515600" cy="801066"/>
          </a:xfrm>
        </p:spPr>
        <p:txBody>
          <a:bodyPr/>
          <a:lstStyle/>
          <a:p>
            <a:r>
              <a:rPr lang="en-GB" dirty="0"/>
              <a:t>S.W.O.T</a:t>
            </a:r>
          </a:p>
        </p:txBody>
      </p:sp>
      <p:sp>
        <p:nvSpPr>
          <p:cNvPr id="3" name="Content Placeholder 2">
            <a:extLst>
              <a:ext uri="{FF2B5EF4-FFF2-40B4-BE49-F238E27FC236}">
                <a16:creationId xmlns:a16="http://schemas.microsoft.com/office/drawing/2014/main" id="{D25747B6-44E0-931A-21CC-F66CEFC32C73}"/>
              </a:ext>
            </a:extLst>
          </p:cNvPr>
          <p:cNvSpPr>
            <a:spLocks noGrp="1"/>
          </p:cNvSpPr>
          <p:nvPr>
            <p:ph idx="1"/>
          </p:nvPr>
        </p:nvSpPr>
        <p:spPr>
          <a:xfrm>
            <a:off x="838200" y="1404730"/>
            <a:ext cx="10515600" cy="4772233"/>
          </a:xfrm>
        </p:spPr>
        <p:txBody>
          <a:bodyPr/>
          <a:lstStyle/>
          <a:p>
            <a:pPr marL="0" indent="0">
              <a:buNone/>
            </a:pPr>
            <a:r>
              <a:rPr lang="en-GB" sz="1400" dirty="0"/>
              <a:t>Strengths:</a:t>
            </a:r>
          </a:p>
          <a:p>
            <a:r>
              <a:rPr lang="en-GB" sz="1400" dirty="0"/>
              <a:t>First to market</a:t>
            </a:r>
          </a:p>
          <a:p>
            <a:r>
              <a:rPr lang="en-GB" sz="1400" dirty="0"/>
              <a:t>We would be producing 3 financially lucrative end products</a:t>
            </a:r>
          </a:p>
          <a:p>
            <a:r>
              <a:rPr lang="en-GB" sz="1400" dirty="0"/>
              <a:t>We would be in a strong position to reduce negative the environmental impact of waste tyres.</a:t>
            </a:r>
          </a:p>
          <a:p>
            <a:pPr marL="0" indent="0">
              <a:buNone/>
            </a:pPr>
            <a:r>
              <a:rPr lang="en-GB" sz="1400" dirty="0"/>
              <a:t>Weaknesses</a:t>
            </a:r>
          </a:p>
          <a:p>
            <a:r>
              <a:rPr lang="en-GB" sz="1400" dirty="0"/>
              <a:t>We are a new startup venture </a:t>
            </a:r>
          </a:p>
          <a:p>
            <a:r>
              <a:rPr lang="en-GB" sz="1400" dirty="0"/>
              <a:t>The technology and processing systems are changing year on year, which would make further investment necessary.</a:t>
            </a:r>
          </a:p>
          <a:p>
            <a:pPr marL="0" indent="0">
              <a:buNone/>
            </a:pPr>
            <a:r>
              <a:rPr lang="en-GB" sz="1400" dirty="0"/>
              <a:t>Opportunity</a:t>
            </a:r>
          </a:p>
          <a:p>
            <a:r>
              <a:rPr lang="en-GB" sz="1400" dirty="0"/>
              <a:t>To be the first-to-market in this ever growing market opportunity</a:t>
            </a:r>
          </a:p>
          <a:p>
            <a:r>
              <a:rPr lang="en-GB" sz="1400" dirty="0"/>
              <a:t>To create local employment</a:t>
            </a:r>
          </a:p>
          <a:p>
            <a:r>
              <a:rPr lang="en-GB" sz="1400" dirty="0"/>
              <a:t>To reduce the negative environmental impact of waste tyres.</a:t>
            </a:r>
          </a:p>
          <a:p>
            <a:pPr marL="0" indent="0">
              <a:buNone/>
            </a:pPr>
            <a:r>
              <a:rPr lang="en-GB" sz="1400" dirty="0"/>
              <a:t>Threats</a:t>
            </a:r>
          </a:p>
          <a:p>
            <a:r>
              <a:rPr lang="en-GB" sz="1400" dirty="0"/>
              <a:t>There is space in this market for other “players” to enter</a:t>
            </a:r>
          </a:p>
          <a:p>
            <a:r>
              <a:rPr lang="en-GB" sz="1400" dirty="0"/>
              <a:t>Given the point above, the limited amount of time to enter the market could create rapid, unwanted competition</a:t>
            </a:r>
          </a:p>
          <a:p>
            <a:endParaRPr lang="en-GB" dirty="0"/>
          </a:p>
        </p:txBody>
      </p:sp>
    </p:spTree>
    <p:extLst>
      <p:ext uri="{BB962C8B-B14F-4D97-AF65-F5344CB8AC3E}">
        <p14:creationId xmlns:p14="http://schemas.microsoft.com/office/powerpoint/2010/main" val="87960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B4238-B342-FC05-E497-6A9F6EBFFE93}"/>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0B19E85F-997B-DB80-48F4-52A81685B0AC}"/>
              </a:ext>
            </a:extLst>
          </p:cNvPr>
          <p:cNvSpPr>
            <a:spLocks noGrp="1"/>
          </p:cNvSpPr>
          <p:nvPr>
            <p:ph idx="1"/>
          </p:nvPr>
        </p:nvSpPr>
        <p:spPr>
          <a:xfrm>
            <a:off x="838200" y="1325217"/>
            <a:ext cx="10515600" cy="5167658"/>
          </a:xfrm>
        </p:spPr>
        <p:txBody>
          <a:bodyPr>
            <a:normAutofit lnSpcReduction="10000"/>
          </a:bodyPr>
          <a:lstStyle/>
          <a:p>
            <a:pPr marL="0" indent="0">
              <a:buNone/>
            </a:pPr>
            <a:r>
              <a:rPr lang="en-GB" sz="1400" dirty="0"/>
              <a:t>Political</a:t>
            </a:r>
          </a:p>
          <a:p>
            <a:pPr marL="0" indent="0">
              <a:buNone/>
            </a:pPr>
            <a:r>
              <a:rPr lang="en-GB" sz="1400" dirty="0"/>
              <a:t>Currently, from contacts we have made, our government does not seem to have the will to assist in this area.</a:t>
            </a:r>
          </a:p>
          <a:p>
            <a:pPr marL="0" indent="0">
              <a:buNone/>
            </a:pPr>
            <a:r>
              <a:rPr lang="en-GB" sz="1400" dirty="0"/>
              <a:t>Economic</a:t>
            </a:r>
          </a:p>
          <a:p>
            <a:pPr marL="0" indent="0">
              <a:buNone/>
            </a:pPr>
            <a:r>
              <a:rPr lang="en-GB" sz="1400" dirty="0"/>
              <a:t>There is a strong economic argument for the implementation of our system, namely from a positive impact to the local economy, creation of well paying employment opportunities and taxes that will be derived from profits made.</a:t>
            </a:r>
          </a:p>
          <a:p>
            <a:pPr marL="0" indent="0">
              <a:buNone/>
            </a:pPr>
            <a:r>
              <a:rPr lang="en-GB" sz="1400" dirty="0"/>
              <a:t>Sociological</a:t>
            </a:r>
          </a:p>
          <a:p>
            <a:pPr marL="0" indent="0">
              <a:buNone/>
            </a:pPr>
            <a:r>
              <a:rPr lang="en-GB" sz="1400" dirty="0"/>
              <a:t>From a social standpoint, there would be a positive impact made to the local levels of employment, in conjunction with further positives to be gained both in the upstream and downstream markets.</a:t>
            </a:r>
          </a:p>
          <a:p>
            <a:pPr marL="0" indent="0">
              <a:buNone/>
            </a:pP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Further, by opening pyrolysis plants around the UK, we have an excellent opportunity to provide sustainable employment for potentially hundreds of people, which will have the benefit of boosting local economies and communities</a:t>
            </a:r>
            <a:endParaRPr lang="en-GB" sz="1400" dirty="0"/>
          </a:p>
          <a:p>
            <a:pPr marL="0" indent="0">
              <a:buNone/>
            </a:pPr>
            <a:r>
              <a:rPr lang="en-GB" sz="1400" dirty="0"/>
              <a:t>Technological</a:t>
            </a:r>
          </a:p>
          <a:p>
            <a:pPr marL="0" indent="0">
              <a:buNone/>
            </a:pPr>
            <a:r>
              <a:rPr lang="en-GB" sz="1400" dirty="0"/>
              <a:t>The technology for </a:t>
            </a:r>
            <a:r>
              <a:rPr lang="en-GB" sz="1400" dirty="0" err="1"/>
              <a:t>pyroloysis</a:t>
            </a:r>
            <a:r>
              <a:rPr lang="en-GB" sz="1400" dirty="0"/>
              <a:t> has existed for approximately 20 years, however, as manufacture of tyres continues to improve, further advancements may need to be made in order to maintain a high quality of output.</a:t>
            </a:r>
          </a:p>
          <a:p>
            <a:pPr marL="0" indent="0">
              <a:buNone/>
            </a:pPr>
            <a:r>
              <a:rPr lang="en-GB" sz="1400" dirty="0"/>
              <a:t>Legal</a:t>
            </a:r>
          </a:p>
          <a:p>
            <a:pPr marL="0" indent="0">
              <a:buNone/>
            </a:pPr>
            <a:r>
              <a:rPr lang="en-GB" sz="1400" dirty="0"/>
              <a:t>The framework for the implementation already exists and complies with all EU, local Environment Agency requirements.</a:t>
            </a:r>
          </a:p>
          <a:p>
            <a:pPr marL="0" indent="0">
              <a:buNone/>
            </a:pPr>
            <a:r>
              <a:rPr lang="en-GB" sz="1400" dirty="0"/>
              <a:t>Environmental</a:t>
            </a:r>
          </a:p>
          <a:p>
            <a:pPr marL="0" indent="0">
              <a:buNone/>
            </a:pPr>
            <a:r>
              <a:rPr lang="en-GB" sz="1400" dirty="0"/>
              <a:t>From an emissions standpoint this system produces almost zero waste and certainly is well under current European standards.</a:t>
            </a:r>
          </a:p>
          <a:p>
            <a:pPr marL="0" indent="0">
              <a:buNone/>
            </a:pPr>
            <a:r>
              <a:rPr lang="en-GB" sz="1400" dirty="0"/>
              <a:t>From an input point of view, we would be significantly reducing the accumulation of waste tyres in the UK</a:t>
            </a:r>
          </a:p>
          <a:p>
            <a:pPr marL="0" indent="0">
              <a:buNone/>
            </a:pPr>
            <a:endParaRPr lang="en-GB" sz="1600" dirty="0"/>
          </a:p>
          <a:p>
            <a:pPr marL="0" indent="0">
              <a:buNone/>
            </a:pPr>
            <a:endParaRPr lang="en-GB" sz="2000" dirty="0"/>
          </a:p>
        </p:txBody>
      </p:sp>
    </p:spTree>
    <p:extLst>
      <p:ext uri="{BB962C8B-B14F-4D97-AF65-F5344CB8AC3E}">
        <p14:creationId xmlns:p14="http://schemas.microsoft.com/office/powerpoint/2010/main" val="386883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C5CC-EF30-36BE-6BB4-170AA6108DAD}"/>
              </a:ext>
            </a:extLst>
          </p:cNvPr>
          <p:cNvSpPr>
            <a:spLocks noGrp="1"/>
          </p:cNvSpPr>
          <p:nvPr>
            <p:ph type="title"/>
          </p:nvPr>
        </p:nvSpPr>
        <p:spPr>
          <a:xfrm>
            <a:off x="838200" y="365125"/>
            <a:ext cx="10515600" cy="642040"/>
          </a:xfrm>
        </p:spPr>
        <p:txBody>
          <a:bodyPr>
            <a:normAutofit/>
          </a:bodyPr>
          <a:lstStyle/>
          <a:p>
            <a:r>
              <a:rPr lang="en-GB" sz="1800" dirty="0"/>
              <a:t>Target Market</a:t>
            </a:r>
          </a:p>
        </p:txBody>
      </p:sp>
      <p:sp>
        <p:nvSpPr>
          <p:cNvPr id="3" name="Content Placeholder 2">
            <a:extLst>
              <a:ext uri="{FF2B5EF4-FFF2-40B4-BE49-F238E27FC236}">
                <a16:creationId xmlns:a16="http://schemas.microsoft.com/office/drawing/2014/main" id="{CCD72F95-B7AA-0CD2-5E42-075266C4A6D3}"/>
              </a:ext>
            </a:extLst>
          </p:cNvPr>
          <p:cNvSpPr>
            <a:spLocks noGrp="1"/>
          </p:cNvSpPr>
          <p:nvPr>
            <p:ph idx="1"/>
          </p:nvPr>
        </p:nvSpPr>
        <p:spPr>
          <a:xfrm>
            <a:off x="838200" y="861391"/>
            <a:ext cx="10515600" cy="5499652"/>
          </a:xfrm>
        </p:spPr>
        <p:txBody>
          <a:bodyPr>
            <a:noAutofit/>
          </a:bodyPr>
          <a:lstStyle/>
          <a:p>
            <a:pPr marL="0" indent="0">
              <a:buNone/>
            </a:pPr>
            <a:r>
              <a:rPr lang="en-GB" sz="1200" dirty="0"/>
              <a:t>Our market is as wide as it is deep.</a:t>
            </a:r>
          </a:p>
          <a:p>
            <a:pPr marL="0" indent="0">
              <a:buNone/>
            </a:pPr>
            <a:r>
              <a:rPr lang="en-GB" sz="1200" dirty="0"/>
              <a:t>Any producer of scrap/waste, or end of life tyres has the legal responsibility to dispose of them safely an under the edicts oof the Environment agency.</a:t>
            </a:r>
          </a:p>
          <a:p>
            <a:pPr marL="342900" lvl="0" indent="-342900">
              <a:lnSpc>
                <a:spcPct val="107000"/>
              </a:lnSpc>
              <a:spcAft>
                <a:spcPts val="800"/>
              </a:spcAft>
              <a:buFont typeface="+mj-lt"/>
              <a:buAutoNum type="arabicPeriod"/>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Inbound Waste Tyres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All producers of waste tyres must have them recovered and disposed of.</a:t>
            </a: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There are approximately 4600 specialist tyre centres in the UK, with approximately a further 16000 garages and service centres, that provide tyre replacement as an extension of their existing offerings.</a:t>
            </a: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Every waste tyre producer pays between £1.00 to £1.50, depending on volume to recyclers to dispose of their waste tyres. This is based on non-commercial tyres, with commercial tyres attracting a disposal cost of circa £4.00 per tyre.</a:t>
            </a:r>
          </a:p>
          <a:p>
            <a:pPr>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Major Producers of Waste Tyres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The major, national producers of waste tyres are:</a:t>
            </a:r>
          </a:p>
          <a:p>
            <a:pPr marL="342900" lvl="0" indent="-342900">
              <a:lnSpc>
                <a:spcPct val="107000"/>
              </a:lnSpc>
              <a:buFont typeface="+mj-lt"/>
              <a:buAutoNum type="arabicPeriod"/>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National Tyres</a:t>
            </a:r>
          </a:p>
          <a:p>
            <a:pPr marL="342900" lvl="0" indent="-342900">
              <a:lnSpc>
                <a:spcPct val="107000"/>
              </a:lnSpc>
              <a:buFont typeface="+mj-lt"/>
              <a:buAutoNum type="arabicPeriod"/>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Kwik Fit</a:t>
            </a:r>
          </a:p>
          <a:p>
            <a:pPr marL="342900" lvl="0" indent="-342900">
              <a:lnSpc>
                <a:spcPct val="107000"/>
              </a:lnSpc>
              <a:spcAft>
                <a:spcPts val="800"/>
              </a:spcAft>
              <a:buFont typeface="+mj-lt"/>
              <a:buAutoNum type="arabicPeriod"/>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ATS </a:t>
            </a:r>
            <a:r>
              <a:rPr lang="en-GB" sz="1200" dirty="0" err="1">
                <a:effectLst/>
                <a:latin typeface="Calibri" panose="020F0502020204030204" pitchFamily="34" charset="0"/>
                <a:ea typeface="Times New Roman" panose="02020603050405020304" pitchFamily="18" charset="0"/>
                <a:cs typeface="Times New Roman" panose="02020603050405020304" pitchFamily="18" charset="0"/>
              </a:rPr>
              <a:t>Euromaster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We will be looking to secure disposal contracts with the national companies, in addition to regional tyre companies and independent outlets.</a:t>
            </a: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Further, we are looking to work with major tyre manufacturers, to dispose of tyres that fail to meet their standards for road worthiness. </a:t>
            </a:r>
          </a:p>
        </p:txBody>
      </p:sp>
    </p:spTree>
    <p:extLst>
      <p:ext uri="{BB962C8B-B14F-4D97-AF65-F5344CB8AC3E}">
        <p14:creationId xmlns:p14="http://schemas.microsoft.com/office/powerpoint/2010/main" val="197502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0E93A-9A71-4CA2-8687-7942258834E2}"/>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F637BD5B-B8A1-D0FF-A1A8-27B7E444DFCA}"/>
              </a:ext>
            </a:extLst>
          </p:cNvPr>
          <p:cNvSpPr>
            <a:spLocks noGrp="1"/>
          </p:cNvSpPr>
          <p:nvPr>
            <p:ph idx="1"/>
          </p:nvPr>
        </p:nvSpPr>
        <p:spPr>
          <a:xfrm>
            <a:off x="838200" y="1338470"/>
            <a:ext cx="10515600" cy="5340625"/>
          </a:xfrm>
        </p:spPr>
        <p:txBody>
          <a:bodyPr>
            <a:normAutofit lnSpcReduction="10000"/>
          </a:bodyPr>
          <a:lstStyle/>
          <a:p>
            <a:pPr marL="0" indent="0">
              <a:buNone/>
            </a:pPr>
            <a:r>
              <a:rPr lang="en-GB" sz="1600" dirty="0"/>
              <a:t>Product</a:t>
            </a:r>
          </a:p>
          <a:p>
            <a:pPr marL="0" indent="0">
              <a:buNone/>
            </a:pPr>
            <a:r>
              <a:rPr lang="en-GB" sz="1600" dirty="0"/>
              <a:t>Our product and service are, for the benefit of the economy, environment and the producers of waste and end of life tyres.</a:t>
            </a:r>
          </a:p>
          <a:p>
            <a:pPr marL="0" indent="0">
              <a:buNone/>
            </a:pPr>
            <a:r>
              <a:rPr lang="en-GB" sz="1600" dirty="0"/>
              <a:t>We want our suppliers of waste tyres, to know that they are recycling their tyres in the most environmentally sound manner. This in turn, we hope will encourage more potential retail users to avail themselves of their services.</a:t>
            </a:r>
          </a:p>
          <a:p>
            <a:pPr marL="0" indent="0">
              <a:buNone/>
            </a:pPr>
            <a:r>
              <a:rPr lang="en-GB" sz="1600" dirty="0"/>
              <a:t>Place</a:t>
            </a:r>
          </a:p>
          <a:p>
            <a:pPr marL="0" indent="0">
              <a:buNone/>
            </a:pPr>
            <a:r>
              <a:rPr lang="en-GB" sz="1600" dirty="0"/>
              <a:t>We aim to open several pyrolysis centres around the UK, which will enrich local communities both economically and socially.</a:t>
            </a:r>
          </a:p>
          <a:p>
            <a:pPr marL="0" indent="0">
              <a:buNone/>
            </a:pPr>
            <a:r>
              <a:rPr lang="en-GB" sz="1600" dirty="0"/>
              <a:t>We will be utilising a  number of channels to promote this: face to face sales, social networks , advertorials and local radio.</a:t>
            </a:r>
          </a:p>
          <a:p>
            <a:pPr marL="0" indent="0">
              <a:buNone/>
            </a:pPr>
            <a:r>
              <a:rPr lang="en-GB" sz="1600" dirty="0"/>
              <a:t>Price</a:t>
            </a:r>
          </a:p>
          <a:p>
            <a:pPr marL="0" indent="0">
              <a:buNone/>
            </a:pPr>
            <a:r>
              <a:rPr lang="en-GB" sz="1600" dirty="0"/>
              <a:t>The use of our service will not cost the producers of waste tyres any more than they are currently paying.</a:t>
            </a:r>
          </a:p>
          <a:p>
            <a:pPr marL="0" indent="0">
              <a:buNone/>
            </a:pPr>
            <a:r>
              <a:rPr lang="en-GB" sz="1600" dirty="0"/>
              <a:t>Therefore any anxiety over cost effectiveness should be allayed automatically.</a:t>
            </a:r>
          </a:p>
          <a:p>
            <a:pPr marL="0" indent="0">
              <a:buNone/>
            </a:pPr>
            <a:r>
              <a:rPr lang="en-GB" sz="1600" dirty="0"/>
              <a:t>Promotion</a:t>
            </a:r>
          </a:p>
          <a:p>
            <a:pPr marL="0" indent="0">
              <a:buNone/>
            </a:pPr>
            <a:r>
              <a:rPr lang="en-GB" sz="1600" dirty="0"/>
              <a:t>We will be </a:t>
            </a:r>
            <a:r>
              <a:rPr lang="en-GB" sz="1600" dirty="0" err="1"/>
              <a:t>utising</a:t>
            </a:r>
            <a:r>
              <a:rPr lang="en-GB" sz="1600" dirty="0"/>
              <a:t>:</a:t>
            </a:r>
          </a:p>
          <a:p>
            <a:r>
              <a:rPr lang="en-GB" sz="1600" dirty="0"/>
              <a:t>In person visits</a:t>
            </a:r>
          </a:p>
          <a:p>
            <a:r>
              <a:rPr lang="en-GB" sz="1600" dirty="0"/>
              <a:t>Flyers</a:t>
            </a:r>
          </a:p>
          <a:p>
            <a:r>
              <a:rPr lang="en-GB" sz="1600" dirty="0"/>
              <a:t>PR</a:t>
            </a:r>
          </a:p>
          <a:p>
            <a:r>
              <a:rPr lang="en-GB" sz="1600" dirty="0"/>
              <a:t>Social networks</a:t>
            </a:r>
          </a:p>
          <a:p>
            <a:r>
              <a:rPr lang="en-GB" sz="1600" dirty="0"/>
              <a:t>Local radio</a:t>
            </a:r>
          </a:p>
          <a:p>
            <a:endParaRPr lang="en-GB" sz="1600" dirty="0"/>
          </a:p>
          <a:p>
            <a:pPr marL="0" indent="0">
              <a:buNone/>
            </a:pPr>
            <a:endParaRPr lang="en-GB" sz="1600" dirty="0"/>
          </a:p>
        </p:txBody>
      </p:sp>
    </p:spTree>
    <p:extLst>
      <p:ext uri="{BB962C8B-B14F-4D97-AF65-F5344CB8AC3E}">
        <p14:creationId xmlns:p14="http://schemas.microsoft.com/office/powerpoint/2010/main" val="1996478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106C-F4B3-4794-ADCB-6DF10B5959CB}"/>
              </a:ext>
            </a:extLst>
          </p:cNvPr>
          <p:cNvSpPr>
            <a:spLocks noGrp="1"/>
          </p:cNvSpPr>
          <p:nvPr>
            <p:ph type="title"/>
          </p:nvPr>
        </p:nvSpPr>
        <p:spPr/>
        <p:txBody>
          <a:bodyPr/>
          <a:lstStyle/>
          <a:p>
            <a:r>
              <a:rPr lang="en-GB" dirty="0"/>
              <a:t>Management Team</a:t>
            </a:r>
          </a:p>
        </p:txBody>
      </p:sp>
      <p:sp>
        <p:nvSpPr>
          <p:cNvPr id="3" name="Content Placeholder 2">
            <a:extLst>
              <a:ext uri="{FF2B5EF4-FFF2-40B4-BE49-F238E27FC236}">
                <a16:creationId xmlns:a16="http://schemas.microsoft.com/office/drawing/2014/main" id="{AB58E983-670E-06DD-6A44-F9D381A392AA}"/>
              </a:ext>
            </a:extLst>
          </p:cNvPr>
          <p:cNvSpPr>
            <a:spLocks noGrp="1"/>
          </p:cNvSpPr>
          <p:nvPr>
            <p:ph idx="1"/>
          </p:nvPr>
        </p:nvSpPr>
        <p:spPr/>
        <p:txBody>
          <a:bodyPr/>
          <a:lstStyle/>
          <a:p>
            <a:pPr marL="0" indent="0">
              <a:buNone/>
            </a:pPr>
            <a:r>
              <a:rPr lang="en-GB" dirty="0"/>
              <a:t>We will initially have the following team in place:</a:t>
            </a:r>
          </a:p>
          <a:p>
            <a:pPr marL="0" indent="0">
              <a:buNone/>
            </a:pPr>
            <a:r>
              <a:rPr lang="en-GB" dirty="0"/>
              <a:t>Engineering</a:t>
            </a:r>
          </a:p>
          <a:p>
            <a:pPr marL="0" indent="0">
              <a:buNone/>
            </a:pPr>
            <a:r>
              <a:rPr lang="en-GB" dirty="0"/>
              <a:t>2 Engineers with extensive machine and production experience</a:t>
            </a:r>
          </a:p>
          <a:p>
            <a:pPr marL="0" indent="0">
              <a:buNone/>
            </a:pPr>
            <a:r>
              <a:rPr lang="en-GB" dirty="0"/>
              <a:t>CFO: A qualified in house accountant</a:t>
            </a:r>
          </a:p>
          <a:p>
            <a:pPr marL="0" indent="0">
              <a:buNone/>
            </a:pPr>
            <a:r>
              <a:rPr lang="en-GB" dirty="0"/>
              <a:t>Managing Director: A sales and marketing professional, with </a:t>
            </a:r>
            <a:r>
              <a:rPr lang="en-GB" dirty="0" err="1"/>
              <a:t>noth</a:t>
            </a:r>
            <a:r>
              <a:rPr lang="en-GB" dirty="0"/>
              <a:t> operations and legal experience</a:t>
            </a:r>
          </a:p>
        </p:txBody>
      </p:sp>
    </p:spTree>
    <p:extLst>
      <p:ext uri="{BB962C8B-B14F-4D97-AF65-F5344CB8AC3E}">
        <p14:creationId xmlns:p14="http://schemas.microsoft.com/office/powerpoint/2010/main" val="3925878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7D0DC-DAE6-1407-4B4F-B8705B7BC946}"/>
              </a:ext>
            </a:extLst>
          </p:cNvPr>
          <p:cNvSpPr>
            <a:spLocks noGrp="1"/>
          </p:cNvSpPr>
          <p:nvPr>
            <p:ph type="title"/>
          </p:nvPr>
        </p:nvSpPr>
        <p:spPr/>
        <p:txBody>
          <a:bodyPr/>
          <a:lstStyle/>
          <a:p>
            <a:r>
              <a:rPr lang="en-GB" dirty="0"/>
              <a:t>Cashflow Forecast</a:t>
            </a:r>
          </a:p>
        </p:txBody>
      </p:sp>
      <p:graphicFrame>
        <p:nvGraphicFramePr>
          <p:cNvPr id="4" name="Content Placeholder 3">
            <a:extLst>
              <a:ext uri="{FF2B5EF4-FFF2-40B4-BE49-F238E27FC236}">
                <a16:creationId xmlns:a16="http://schemas.microsoft.com/office/drawing/2014/main" id="{60FBAACE-7D3F-239B-E199-71B426EFF505}"/>
              </a:ext>
            </a:extLst>
          </p:cNvPr>
          <p:cNvGraphicFramePr>
            <a:graphicFrameLocks noGrp="1"/>
          </p:cNvGraphicFramePr>
          <p:nvPr>
            <p:ph idx="1"/>
            <p:extLst>
              <p:ext uri="{D42A27DB-BD31-4B8C-83A1-F6EECF244321}">
                <p14:modId xmlns:p14="http://schemas.microsoft.com/office/powerpoint/2010/main" val="2378038698"/>
              </p:ext>
            </p:extLst>
          </p:nvPr>
        </p:nvGraphicFramePr>
        <p:xfrm>
          <a:off x="838201" y="1470990"/>
          <a:ext cx="10638184" cy="5115334"/>
        </p:xfrm>
        <a:graphic>
          <a:graphicData uri="http://schemas.openxmlformats.org/drawingml/2006/table">
            <a:tbl>
              <a:tblPr>
                <a:tableStyleId>{5C22544A-7EE6-4342-B048-85BDC9FD1C3A}</a:tableStyleId>
              </a:tblPr>
              <a:tblGrid>
                <a:gridCol w="651922">
                  <a:extLst>
                    <a:ext uri="{9D8B030D-6E8A-4147-A177-3AD203B41FA5}">
                      <a16:colId xmlns:a16="http://schemas.microsoft.com/office/drawing/2014/main" val="3552036584"/>
                    </a:ext>
                  </a:extLst>
                </a:gridCol>
                <a:gridCol w="638957">
                  <a:extLst>
                    <a:ext uri="{9D8B030D-6E8A-4147-A177-3AD203B41FA5}">
                      <a16:colId xmlns:a16="http://schemas.microsoft.com/office/drawing/2014/main" val="2761554884"/>
                    </a:ext>
                  </a:extLst>
                </a:gridCol>
                <a:gridCol w="616732">
                  <a:extLst>
                    <a:ext uri="{9D8B030D-6E8A-4147-A177-3AD203B41FA5}">
                      <a16:colId xmlns:a16="http://schemas.microsoft.com/office/drawing/2014/main" val="3810173064"/>
                    </a:ext>
                  </a:extLst>
                </a:gridCol>
                <a:gridCol w="622289">
                  <a:extLst>
                    <a:ext uri="{9D8B030D-6E8A-4147-A177-3AD203B41FA5}">
                      <a16:colId xmlns:a16="http://schemas.microsoft.com/office/drawing/2014/main" val="592426198"/>
                    </a:ext>
                  </a:extLst>
                </a:gridCol>
                <a:gridCol w="614881">
                  <a:extLst>
                    <a:ext uri="{9D8B030D-6E8A-4147-A177-3AD203B41FA5}">
                      <a16:colId xmlns:a16="http://schemas.microsoft.com/office/drawing/2014/main" val="1217545207"/>
                    </a:ext>
                  </a:extLst>
                </a:gridCol>
                <a:gridCol w="614881">
                  <a:extLst>
                    <a:ext uri="{9D8B030D-6E8A-4147-A177-3AD203B41FA5}">
                      <a16:colId xmlns:a16="http://schemas.microsoft.com/office/drawing/2014/main" val="518753465"/>
                    </a:ext>
                  </a:extLst>
                </a:gridCol>
                <a:gridCol w="614881">
                  <a:extLst>
                    <a:ext uri="{9D8B030D-6E8A-4147-A177-3AD203B41FA5}">
                      <a16:colId xmlns:a16="http://schemas.microsoft.com/office/drawing/2014/main" val="1034800804"/>
                    </a:ext>
                  </a:extLst>
                </a:gridCol>
                <a:gridCol w="638957">
                  <a:extLst>
                    <a:ext uri="{9D8B030D-6E8A-4147-A177-3AD203B41FA5}">
                      <a16:colId xmlns:a16="http://schemas.microsoft.com/office/drawing/2014/main" val="1194406776"/>
                    </a:ext>
                  </a:extLst>
                </a:gridCol>
                <a:gridCol w="659330">
                  <a:extLst>
                    <a:ext uri="{9D8B030D-6E8A-4147-A177-3AD203B41FA5}">
                      <a16:colId xmlns:a16="http://schemas.microsoft.com/office/drawing/2014/main" val="4111550970"/>
                    </a:ext>
                  </a:extLst>
                </a:gridCol>
                <a:gridCol w="348186">
                  <a:extLst>
                    <a:ext uri="{9D8B030D-6E8A-4147-A177-3AD203B41FA5}">
                      <a16:colId xmlns:a16="http://schemas.microsoft.com/office/drawing/2014/main" val="1762568543"/>
                    </a:ext>
                  </a:extLst>
                </a:gridCol>
                <a:gridCol w="348186">
                  <a:extLst>
                    <a:ext uri="{9D8B030D-6E8A-4147-A177-3AD203B41FA5}">
                      <a16:colId xmlns:a16="http://schemas.microsoft.com/office/drawing/2014/main" val="2970344744"/>
                    </a:ext>
                  </a:extLst>
                </a:gridCol>
                <a:gridCol w="348186">
                  <a:extLst>
                    <a:ext uri="{9D8B030D-6E8A-4147-A177-3AD203B41FA5}">
                      <a16:colId xmlns:a16="http://schemas.microsoft.com/office/drawing/2014/main" val="3683189477"/>
                    </a:ext>
                  </a:extLst>
                </a:gridCol>
                <a:gridCol w="348186">
                  <a:extLst>
                    <a:ext uri="{9D8B030D-6E8A-4147-A177-3AD203B41FA5}">
                      <a16:colId xmlns:a16="http://schemas.microsoft.com/office/drawing/2014/main" val="3526718413"/>
                    </a:ext>
                  </a:extLst>
                </a:gridCol>
                <a:gridCol w="348186">
                  <a:extLst>
                    <a:ext uri="{9D8B030D-6E8A-4147-A177-3AD203B41FA5}">
                      <a16:colId xmlns:a16="http://schemas.microsoft.com/office/drawing/2014/main" val="2222718931"/>
                    </a:ext>
                  </a:extLst>
                </a:gridCol>
                <a:gridCol w="348186">
                  <a:extLst>
                    <a:ext uri="{9D8B030D-6E8A-4147-A177-3AD203B41FA5}">
                      <a16:colId xmlns:a16="http://schemas.microsoft.com/office/drawing/2014/main" val="2110413319"/>
                    </a:ext>
                  </a:extLst>
                </a:gridCol>
                <a:gridCol w="348186">
                  <a:extLst>
                    <a:ext uri="{9D8B030D-6E8A-4147-A177-3AD203B41FA5}">
                      <a16:colId xmlns:a16="http://schemas.microsoft.com/office/drawing/2014/main" val="803194777"/>
                    </a:ext>
                  </a:extLst>
                </a:gridCol>
                <a:gridCol w="348186">
                  <a:extLst>
                    <a:ext uri="{9D8B030D-6E8A-4147-A177-3AD203B41FA5}">
                      <a16:colId xmlns:a16="http://schemas.microsoft.com/office/drawing/2014/main" val="2344146422"/>
                    </a:ext>
                  </a:extLst>
                </a:gridCol>
                <a:gridCol w="348186">
                  <a:extLst>
                    <a:ext uri="{9D8B030D-6E8A-4147-A177-3AD203B41FA5}">
                      <a16:colId xmlns:a16="http://schemas.microsoft.com/office/drawing/2014/main" val="2807075564"/>
                    </a:ext>
                  </a:extLst>
                </a:gridCol>
                <a:gridCol w="348186">
                  <a:extLst>
                    <a:ext uri="{9D8B030D-6E8A-4147-A177-3AD203B41FA5}">
                      <a16:colId xmlns:a16="http://schemas.microsoft.com/office/drawing/2014/main" val="844989969"/>
                    </a:ext>
                  </a:extLst>
                </a:gridCol>
                <a:gridCol w="348186">
                  <a:extLst>
                    <a:ext uri="{9D8B030D-6E8A-4147-A177-3AD203B41FA5}">
                      <a16:colId xmlns:a16="http://schemas.microsoft.com/office/drawing/2014/main" val="3492571703"/>
                    </a:ext>
                  </a:extLst>
                </a:gridCol>
                <a:gridCol w="348186">
                  <a:extLst>
                    <a:ext uri="{9D8B030D-6E8A-4147-A177-3AD203B41FA5}">
                      <a16:colId xmlns:a16="http://schemas.microsoft.com/office/drawing/2014/main" val="70446597"/>
                    </a:ext>
                  </a:extLst>
                </a:gridCol>
                <a:gridCol w="348186">
                  <a:extLst>
                    <a:ext uri="{9D8B030D-6E8A-4147-A177-3AD203B41FA5}">
                      <a16:colId xmlns:a16="http://schemas.microsoft.com/office/drawing/2014/main" val="479784095"/>
                    </a:ext>
                  </a:extLst>
                </a:gridCol>
                <a:gridCol w="438936">
                  <a:extLst>
                    <a:ext uri="{9D8B030D-6E8A-4147-A177-3AD203B41FA5}">
                      <a16:colId xmlns:a16="http://schemas.microsoft.com/office/drawing/2014/main" val="580884875"/>
                    </a:ext>
                  </a:extLst>
                </a:gridCol>
              </a:tblGrid>
              <a:tr h="158158">
                <a:tc>
                  <a:txBody>
                    <a:bodyPr/>
                    <a:lstStyle/>
                    <a:p>
                      <a:pPr algn="ctr" fontAlgn="ctr"/>
                      <a:r>
                        <a:rPr lang="en-GB" sz="600" u="none" strike="noStrike">
                          <a:effectLst/>
                        </a:rPr>
                        <a:t>Oct-21</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Nov-21</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Dec-21</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Jan-22</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Feb-22</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Mar-22</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Apr-22</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May-22</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YEARLY</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IND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443 %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443 %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444 %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444 %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444 %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445 %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445 %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445 %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445 %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446 %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446 %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446 %</a:t>
                      </a:r>
                      <a:endParaRPr lang="en-GB" sz="600" b="0" i="0" u="none" strike="noStrike">
                        <a:solidFill>
                          <a:srgbClr val="38321C"/>
                        </a:solidFill>
                        <a:effectLst/>
                        <a:latin typeface="Bookman Old Style" panose="02050604050505020204" pitchFamily="18" charset="0"/>
                      </a:endParaRPr>
                    </a:p>
                  </a:txBody>
                  <a:tcPr marL="5020" marR="5020" marT="5020" marB="0" anchor="ctr"/>
                </a:tc>
                <a:tc>
                  <a:txBody>
                    <a:bodyPr/>
                    <a:lstStyle/>
                    <a:p>
                      <a:pPr algn="ctr" fontAlgn="ctr"/>
                      <a:r>
                        <a:rPr lang="en-GB" sz="600" u="none" strike="noStrike">
                          <a:effectLst/>
                        </a:rPr>
                        <a:t>YEAR %</a:t>
                      </a:r>
                      <a:endParaRPr lang="en-GB" sz="600" b="0" i="0" u="none" strike="noStrike">
                        <a:solidFill>
                          <a:srgbClr val="38321C"/>
                        </a:solidFill>
                        <a:effectLst/>
                        <a:latin typeface="Bookman Old Style" panose="02050604050505020204" pitchFamily="18" charset="0"/>
                      </a:endParaRPr>
                    </a:p>
                  </a:txBody>
                  <a:tcPr marL="5020" marR="5020" marT="5020" marB="0" anchor="ctr"/>
                </a:tc>
                <a:extLst>
                  <a:ext uri="{0D108BD9-81ED-4DB2-BD59-A6C34878D82A}">
                    <a16:rowId xmlns:a16="http://schemas.microsoft.com/office/drawing/2014/main" val="1533184707"/>
                  </a:ext>
                </a:extLst>
              </a:tr>
              <a:tr h="236056">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ctr" fontAlgn="b"/>
                      <a:endParaRPr lang="en-GB" sz="600" b="1" i="0" u="none" strike="noStrike">
                        <a:solidFill>
                          <a:srgbClr val="38321C"/>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3036450643"/>
                  </a:ext>
                </a:extLst>
              </a:tr>
              <a:tr h="236056">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£150,000.00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£0.12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563726553"/>
                  </a:ext>
                </a:extLst>
              </a:tr>
              <a:tr h="236056">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£1,375.00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£16,500.00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£0.09</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433938167"/>
                  </a:ext>
                </a:extLst>
              </a:tr>
              <a:tr h="236056">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£6,000.00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dirty="0">
                          <a:effectLst/>
                        </a:rPr>
                        <a:t>£0.00</a:t>
                      </a:r>
                      <a:endParaRPr lang="en-GB" sz="600" b="0" i="0" u="none" strike="noStrike" dirty="0">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2990422825"/>
                  </a:ext>
                </a:extLst>
              </a:tr>
              <a:tr h="236056">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1745165779"/>
                  </a:ext>
                </a:extLst>
              </a:tr>
              <a:tr h="236056">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£24,000.00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£0.03</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4258396962"/>
                  </a:ext>
                </a:extLst>
              </a:tr>
              <a:tr h="236056">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£2,400.00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£0.15</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3611399573"/>
                  </a:ext>
                </a:extLst>
              </a:tr>
              <a:tr h="236056">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£500.00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£6,000.00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£0.12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730984326"/>
                  </a:ext>
                </a:extLst>
              </a:tr>
              <a:tr h="236056">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£0.09</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1865060649"/>
                  </a:ext>
                </a:extLst>
              </a:tr>
              <a:tr h="236056">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£79,166.00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£949,992.00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£0.54</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485505331"/>
                  </a:ext>
                </a:extLst>
              </a:tr>
              <a:tr h="236056">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£2,400.00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1472960760"/>
                  </a:ext>
                </a:extLst>
              </a:tr>
              <a:tr h="236056">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£36,000.00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355185734"/>
                  </a:ext>
                </a:extLst>
              </a:tr>
              <a:tr h="236056">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£41,666.00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£499,992.00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£0.28</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667770538"/>
                  </a:ext>
                </a:extLst>
              </a:tr>
              <a:tr h="236056">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£0.14</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2603161877"/>
                  </a:ext>
                </a:extLst>
              </a:tr>
              <a:tr h="236056">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1996174183"/>
                  </a:ext>
                </a:extLst>
              </a:tr>
              <a:tr h="236056">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£12,000.00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468628393"/>
                  </a:ext>
                </a:extLst>
              </a:tr>
              <a:tr h="236056">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£2,400.00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£0.01</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£0.00</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470294173"/>
                  </a:ext>
                </a:extLst>
              </a:tr>
              <a:tr h="236056">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£36,000.00</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£0.02</a:t>
                      </a:r>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2263948675"/>
                  </a:ext>
                </a:extLst>
              </a:tr>
              <a:tr h="236056">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£147,407.00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£1,768,884.00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93%</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tc>
                  <a:txBody>
                    <a:bodyPr/>
                    <a:lstStyle/>
                    <a:p>
                      <a:pPr algn="r" fontAlgn="b"/>
                      <a:r>
                        <a:rPr lang="en-GB" sz="600" u="none" strike="noStrike">
                          <a:effectLst/>
                        </a:rPr>
                        <a:t>100%</a:t>
                      </a:r>
                      <a:endParaRPr lang="en-GB" sz="600" b="1" i="0" u="none" strike="noStrike">
                        <a:solidFill>
                          <a:srgbClr val="38321C"/>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1904148018"/>
                  </a:ext>
                </a:extLst>
              </a:tr>
              <a:tr h="236056">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tc>
                  <a:txBody>
                    <a:bodyPr/>
                    <a:lstStyle/>
                    <a:p>
                      <a:pPr algn="ctr" fontAlgn="b"/>
                      <a:endParaRPr lang="en-GB" sz="600" b="0" i="0" u="none" strike="noStrike">
                        <a:solidFill>
                          <a:srgbClr val="000000"/>
                        </a:solidFill>
                        <a:effectLst/>
                        <a:latin typeface="Century Gothic" panose="020B0502020202020204" pitchFamily="34" charset="0"/>
                      </a:endParaRPr>
                    </a:p>
                  </a:txBody>
                  <a:tcPr marL="5020" marR="5020" marT="5020" marB="0" anchor="b"/>
                </a:tc>
                <a:extLst>
                  <a:ext uri="{0D108BD9-81ED-4DB2-BD59-A6C34878D82A}">
                    <a16:rowId xmlns:a16="http://schemas.microsoft.com/office/drawing/2014/main" val="3835503186"/>
                  </a:ext>
                </a:extLst>
              </a:tr>
              <a:tr h="236056">
                <a:tc>
                  <a:txBody>
                    <a:bodyPr/>
                    <a:lstStyle/>
                    <a:p>
                      <a:pPr algn="r" fontAlgn="ctr"/>
                      <a:r>
                        <a:rPr lang="en-GB" sz="600" u="none" strike="noStrike">
                          <a:effectLst/>
                        </a:rPr>
                        <a:t>£2,581,026.00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£2,581,026.00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£2,267,178.00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£2,528,509.00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£2,528,509.00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£2,528,509.00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£2,528,509.00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£2,528,509.00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£30,395,879.00</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 </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7%</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a:effectLst/>
                        </a:rPr>
                        <a:t>8%</a:t>
                      </a:r>
                      <a:endParaRPr lang="en-GB" sz="600" b="1" i="0" u="none" strike="noStrike">
                        <a:solidFill>
                          <a:srgbClr val="FFFFFF"/>
                        </a:solidFill>
                        <a:effectLst/>
                        <a:latin typeface="Century Gothic" panose="020B0502020202020204" pitchFamily="34" charset="0"/>
                      </a:endParaRPr>
                    </a:p>
                  </a:txBody>
                  <a:tcPr marL="5020" marR="60240" marT="5020" marB="0" anchor="ctr"/>
                </a:tc>
                <a:tc>
                  <a:txBody>
                    <a:bodyPr/>
                    <a:lstStyle/>
                    <a:p>
                      <a:pPr algn="r" fontAlgn="ctr"/>
                      <a:r>
                        <a:rPr lang="en-GB" sz="600" u="none" strike="noStrike" dirty="0">
                          <a:effectLst/>
                        </a:rPr>
                        <a:t>100%</a:t>
                      </a:r>
                      <a:endParaRPr lang="en-GB" sz="600" b="1" i="0" u="none" strike="noStrike" dirty="0">
                        <a:solidFill>
                          <a:srgbClr val="FFFFFF"/>
                        </a:solidFill>
                        <a:effectLst/>
                        <a:latin typeface="Century Gothic" panose="020B0502020202020204" pitchFamily="34" charset="0"/>
                      </a:endParaRPr>
                    </a:p>
                  </a:txBody>
                  <a:tcPr marL="5020" marR="60240" marT="5020" marB="0" anchor="ctr"/>
                </a:tc>
                <a:extLst>
                  <a:ext uri="{0D108BD9-81ED-4DB2-BD59-A6C34878D82A}">
                    <a16:rowId xmlns:a16="http://schemas.microsoft.com/office/drawing/2014/main" val="882928670"/>
                  </a:ext>
                </a:extLst>
              </a:tr>
            </a:tbl>
          </a:graphicData>
        </a:graphic>
      </p:graphicFrame>
    </p:spTree>
    <p:extLst>
      <p:ext uri="{BB962C8B-B14F-4D97-AF65-F5344CB8AC3E}">
        <p14:creationId xmlns:p14="http://schemas.microsoft.com/office/powerpoint/2010/main" val="23838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0F2EC0E-93B6-97E6-CCC4-560B59FF9E3C}"/>
              </a:ext>
            </a:extLst>
          </p:cNvPr>
          <p:cNvGraphicFramePr>
            <a:graphicFrameLocks noGrp="1"/>
          </p:cNvGraphicFramePr>
          <p:nvPr>
            <p:extLst>
              <p:ext uri="{D42A27DB-BD31-4B8C-83A1-F6EECF244321}">
                <p14:modId xmlns:p14="http://schemas.microsoft.com/office/powerpoint/2010/main" val="3393921893"/>
              </p:ext>
            </p:extLst>
          </p:nvPr>
        </p:nvGraphicFramePr>
        <p:xfrm>
          <a:off x="2073798" y="750172"/>
          <a:ext cx="6522306" cy="1573530"/>
        </p:xfrm>
        <a:graphic>
          <a:graphicData uri="http://schemas.openxmlformats.org/drawingml/2006/table">
            <a:tbl>
              <a:tblPr firstRow="1" firstCol="1" bandRow="1"/>
              <a:tblGrid>
                <a:gridCol w="2099362">
                  <a:extLst>
                    <a:ext uri="{9D8B030D-6E8A-4147-A177-3AD203B41FA5}">
                      <a16:colId xmlns:a16="http://schemas.microsoft.com/office/drawing/2014/main" val="3096590769"/>
                    </a:ext>
                  </a:extLst>
                </a:gridCol>
                <a:gridCol w="1028592">
                  <a:extLst>
                    <a:ext uri="{9D8B030D-6E8A-4147-A177-3AD203B41FA5}">
                      <a16:colId xmlns:a16="http://schemas.microsoft.com/office/drawing/2014/main" val="4085330479"/>
                    </a:ext>
                  </a:extLst>
                </a:gridCol>
                <a:gridCol w="1182510">
                  <a:extLst>
                    <a:ext uri="{9D8B030D-6E8A-4147-A177-3AD203B41FA5}">
                      <a16:colId xmlns:a16="http://schemas.microsoft.com/office/drawing/2014/main" val="2402778893"/>
                    </a:ext>
                  </a:extLst>
                </a:gridCol>
                <a:gridCol w="1183250">
                  <a:extLst>
                    <a:ext uri="{9D8B030D-6E8A-4147-A177-3AD203B41FA5}">
                      <a16:colId xmlns:a16="http://schemas.microsoft.com/office/drawing/2014/main" val="1493116216"/>
                    </a:ext>
                  </a:extLst>
                </a:gridCol>
                <a:gridCol w="1028592">
                  <a:extLst>
                    <a:ext uri="{9D8B030D-6E8A-4147-A177-3AD203B41FA5}">
                      <a16:colId xmlns:a16="http://schemas.microsoft.com/office/drawing/2014/main" val="4132477426"/>
                    </a:ext>
                  </a:extLst>
                </a:gridCol>
              </a:tblGrid>
              <a:tr h="238125">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2021</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2022</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2023</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2024</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14588"/>
                  </a:ext>
                </a:extLst>
              </a:tr>
              <a:tr h="224790">
                <a:tc>
                  <a:txBody>
                    <a:bodyPr/>
                    <a:lstStyle/>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38673780"/>
                  </a:ext>
                </a:extLst>
              </a:tr>
              <a:tr h="238125">
                <a:tc>
                  <a:txBody>
                    <a:bodyPr/>
                    <a:lstStyle/>
                    <a:p>
                      <a:pPr>
                        <a:lnSpc>
                          <a:spcPct val="107000"/>
                        </a:lnSpc>
                        <a:spcAft>
                          <a:spcPts val="800"/>
                        </a:spcAft>
                      </a:pPr>
                      <a:r>
                        <a:rPr lang="en-GB" sz="11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Tyres Inwards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4368000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extLst>
                  <a:ext uri="{0D108BD9-81ED-4DB2-BD59-A6C34878D82A}">
                    <a16:rowId xmlns:a16="http://schemas.microsoft.com/office/drawing/2014/main" val="3777305414"/>
                  </a:ext>
                </a:extLst>
              </a:tr>
              <a:tr h="0">
                <a:tc>
                  <a:txBody>
                    <a:bodyPr/>
                    <a:lstStyle/>
                    <a:p>
                      <a:pP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Carbon Black</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8153600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15680000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15680000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15680000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4079994"/>
                  </a:ext>
                </a:extLst>
              </a:tr>
              <a:tr h="238125">
                <a:tc>
                  <a:txBody>
                    <a:bodyPr/>
                    <a:lstStyle/>
                    <a:p>
                      <a:pPr>
                        <a:lnSpc>
                          <a:spcPct val="107000"/>
                        </a:lnSpc>
                        <a:spcAft>
                          <a:spcPts val="800"/>
                        </a:spcAft>
                      </a:pPr>
                      <a:r>
                        <a:rPr lang="en-GB" sz="11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Steel Wire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436800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840000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extLst>
                  <a:ext uri="{0D108BD9-81ED-4DB2-BD59-A6C34878D82A}">
                    <a16:rowId xmlns:a16="http://schemas.microsoft.com/office/drawing/2014/main" val="1908647913"/>
                  </a:ext>
                </a:extLst>
              </a:tr>
              <a:tr h="224790">
                <a:tc>
                  <a:txBody>
                    <a:bodyPr/>
                    <a:lstStyle/>
                    <a:p>
                      <a:pPr>
                        <a:lnSpc>
                          <a:spcPct val="107000"/>
                        </a:lnSpc>
                        <a:spcAft>
                          <a:spcPts val="800"/>
                        </a:spcAft>
                      </a:pPr>
                      <a:r>
                        <a:rPr lang="en-GB" sz="1100" b="1">
                          <a:effectLst/>
                          <a:latin typeface="Calibri" panose="020F0502020204030204" pitchFamily="34" charset="0"/>
                          <a:ea typeface="Times New Roman" panose="02020603050405020304" pitchFamily="18" charset="0"/>
                          <a:cs typeface="Times New Roman" panose="02020603050405020304" pitchFamily="18" charset="0"/>
                        </a:rPr>
                        <a:t>Fuel Oil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3931200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7560000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7560000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7560000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04995130"/>
                  </a:ext>
                </a:extLst>
              </a:tr>
              <a:tr h="238125">
                <a:tc>
                  <a:txBody>
                    <a:bodyPr/>
                    <a:lstStyle/>
                    <a:p>
                      <a:pPr>
                        <a:lnSpc>
                          <a:spcPct val="107000"/>
                        </a:lnSpc>
                        <a:spcAft>
                          <a:spcPts val="800"/>
                        </a:spcAft>
                      </a:pPr>
                      <a:r>
                        <a:rPr lang="en-GB" sz="1100" b="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Total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16889600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32480000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32480000</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7000"/>
                        </a:lnSpc>
                        <a:spcAft>
                          <a:spcPts val="800"/>
                        </a:spcAft>
                      </a:pPr>
                      <a:r>
                        <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32480000</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extLst>
                  <a:ext uri="{0D108BD9-81ED-4DB2-BD59-A6C34878D82A}">
                    <a16:rowId xmlns:a16="http://schemas.microsoft.com/office/drawing/2014/main" val="2217492243"/>
                  </a:ext>
                </a:extLst>
              </a:tr>
            </a:tbl>
          </a:graphicData>
        </a:graphic>
      </p:graphicFrame>
      <p:sp>
        <p:nvSpPr>
          <p:cNvPr id="11" name="TextBox 10">
            <a:extLst>
              <a:ext uri="{FF2B5EF4-FFF2-40B4-BE49-F238E27FC236}">
                <a16:creationId xmlns:a16="http://schemas.microsoft.com/office/drawing/2014/main" id="{11E6F162-47AF-42BF-C407-0FDBBF34BF6B}"/>
              </a:ext>
            </a:extLst>
          </p:cNvPr>
          <p:cNvSpPr txBox="1"/>
          <p:nvPr/>
        </p:nvSpPr>
        <p:spPr>
          <a:xfrm>
            <a:off x="2073798" y="406103"/>
            <a:ext cx="8755038" cy="344069"/>
          </a:xfrm>
          <a:prstGeom prst="rect">
            <a:avLst/>
          </a:prstGeom>
          <a:noFill/>
        </p:spPr>
        <p:txBody>
          <a:bodyPr wrap="square">
            <a:spAutoFit/>
          </a:bodyPr>
          <a:lstStyle/>
          <a:p>
            <a:pPr>
              <a:lnSpc>
                <a:spcPct val="107000"/>
              </a:lnSpc>
              <a:spcAft>
                <a:spcPts val="800"/>
              </a:spcAft>
            </a:pPr>
            <a:r>
              <a:rPr lang="en-GB" sz="1600" b="1" dirty="0">
                <a:effectLst/>
                <a:latin typeface="Calibri" panose="020F0502020204030204" pitchFamily="34" charset="0"/>
                <a:ea typeface="Times New Roman" panose="02020603050405020304" pitchFamily="18" charset="0"/>
                <a:cs typeface="Times New Roman" panose="02020603050405020304" pitchFamily="18" charset="0"/>
              </a:rPr>
              <a:t>Projected Income Table</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7747079B-3171-6F70-DA57-00AE076F41B3}"/>
              </a:ext>
            </a:extLst>
          </p:cNvPr>
          <p:cNvSpPr txBox="1"/>
          <p:nvPr/>
        </p:nvSpPr>
        <p:spPr>
          <a:xfrm>
            <a:off x="2073798" y="2431134"/>
            <a:ext cx="7315200" cy="5426614"/>
          </a:xfrm>
          <a:prstGeom prst="rect">
            <a:avLst/>
          </a:prstGeom>
          <a:noFill/>
        </p:spPr>
        <p:txBody>
          <a:bodyPr wrap="square">
            <a:spAutoFit/>
          </a:bodyPr>
          <a:lstStyle/>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Basis of Calculations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Plant configuration: 4 x 40 metric tonne per day, continuous cycle, Pyrolysis System</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Year 2021 based on 26 weeks of production beginning end June 2021</a:t>
            </a:r>
          </a:p>
          <a:p>
            <a:pPr>
              <a:lnSpc>
                <a:spcPct val="107000"/>
              </a:lnSpc>
              <a:spcAft>
                <a:spcPts val="800"/>
              </a:spcAft>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Years 2022 – 2024 based on 50 weeks of production, allowing for allotted maintenance periods totalling 14 days.</a:t>
            </a:r>
          </a:p>
          <a:p>
            <a:pPr>
              <a:lnSpc>
                <a:spcPct val="107000"/>
              </a:lnSpc>
              <a:spcAft>
                <a:spcPts val="800"/>
              </a:spcAft>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Tyres per metric tonne at 100 tyres</a:t>
            </a:r>
          </a:p>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Tyres Inwards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112000 per week</a:t>
            </a:r>
          </a:p>
          <a:p>
            <a:pPr marL="342900" lvl="0" indent="-342900">
              <a:lnSpc>
                <a:spcPct val="107000"/>
              </a:lnSpc>
              <a:spcAft>
                <a:spcPts val="800"/>
              </a:spcAft>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Revenue per tyre £1.50</a:t>
            </a:r>
          </a:p>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Carbon Black</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Tyres Inwards at 1120 metric tonnes per week</a:t>
            </a: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Recovered Carbon Black at 35% of processed tyres by weight</a:t>
            </a:r>
          </a:p>
          <a:p>
            <a:pPr marL="342900" lvl="0" indent="-342900">
              <a:lnSpc>
                <a:spcPct val="107000"/>
              </a:lnSpc>
              <a:spcAft>
                <a:spcPts val="800"/>
              </a:spcAft>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Revenue per tonne of Carbon Black at £800 per tonne</a:t>
            </a:r>
          </a:p>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Steel Wire</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Tyres Inwards at 1120 metric tonnes per week</a:t>
            </a: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Recovered Steel Wire at 15% of processed tyres by weight</a:t>
            </a:r>
          </a:p>
          <a:p>
            <a:pPr marL="342900" lvl="0" indent="-342900">
              <a:lnSpc>
                <a:spcPct val="107000"/>
              </a:lnSpc>
              <a:spcAft>
                <a:spcPts val="800"/>
              </a:spcAft>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Revenue per tonne of Steel Wire at £100 per tonne</a:t>
            </a:r>
          </a:p>
          <a:p>
            <a:pPr>
              <a:lnSpc>
                <a:spcPct val="107000"/>
              </a:lnSpc>
              <a:spcAft>
                <a:spcPts val="800"/>
              </a:spcAft>
            </a:pPr>
            <a:r>
              <a:rPr lang="en-GB" sz="900" b="1" dirty="0">
                <a:effectLst/>
                <a:latin typeface="Calibri" panose="020F0502020204030204" pitchFamily="34" charset="0"/>
                <a:ea typeface="Times New Roman" panose="02020603050405020304" pitchFamily="18" charset="0"/>
                <a:cs typeface="Times New Roman" panose="02020603050405020304" pitchFamily="18" charset="0"/>
              </a:rPr>
              <a:t>Fuel Oil</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Tyres Inwards at 1120 metric tonnes per week</a:t>
            </a:r>
          </a:p>
          <a:p>
            <a:pPr marL="342900" lvl="0" indent="-342900">
              <a:lnSpc>
                <a:spcPct val="107000"/>
              </a:lnSpc>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Recovered Fuel Oil at 45% of processed tyres by weight</a:t>
            </a:r>
          </a:p>
          <a:p>
            <a:pPr marL="342900" lvl="0" indent="-342900">
              <a:lnSpc>
                <a:spcPct val="107000"/>
              </a:lnSpc>
              <a:spcAft>
                <a:spcPts val="800"/>
              </a:spcAft>
              <a:buFont typeface="Symbol" panose="05050102010706020507" pitchFamily="18" charset="2"/>
              <a:buChar char=""/>
            </a:pPr>
            <a:r>
              <a:rPr lang="en-GB" sz="900" dirty="0">
                <a:effectLst/>
                <a:latin typeface="Calibri" panose="020F0502020204030204" pitchFamily="34" charset="0"/>
                <a:ea typeface="Times New Roman" panose="02020603050405020304" pitchFamily="18" charset="0"/>
                <a:cs typeface="Times New Roman" panose="02020603050405020304" pitchFamily="18" charset="0"/>
              </a:rPr>
              <a:t>Revenue per tonne of Fuel Oil at £300 (£0.30 per litre)</a:t>
            </a:r>
          </a:p>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p>
          <a:p>
            <a:pPr>
              <a:lnSpc>
                <a:spcPct val="107000"/>
              </a:lnSpc>
              <a:spcAft>
                <a:spcPts val="800"/>
              </a:spcAft>
            </a:pPr>
            <a:br>
              <a:rPr lang="en-GB" dirty="0">
                <a:effectLst/>
              </a:rPr>
            </a:b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50097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2253</Words>
  <Application>Microsoft Office PowerPoint</Application>
  <PresentationFormat>Widescreen</PresentationFormat>
  <Paragraphs>605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Bookman Old Style</vt:lpstr>
      <vt:lpstr>Calibri</vt:lpstr>
      <vt:lpstr>Calibri Light</vt:lpstr>
      <vt:lpstr>Century Gothic</vt:lpstr>
      <vt:lpstr>Symbol</vt:lpstr>
      <vt:lpstr>Office Theme</vt:lpstr>
      <vt:lpstr>PowerPoint Presentation</vt:lpstr>
      <vt:lpstr>Company Overview</vt:lpstr>
      <vt:lpstr>Our Services</vt:lpstr>
      <vt:lpstr>Competitors</vt:lpstr>
      <vt:lpstr>S.W.O.T</vt:lpstr>
      <vt:lpstr>PESTLE Analysis</vt:lpstr>
      <vt:lpstr>Target Market</vt:lpstr>
      <vt:lpstr>Marketing Plan</vt:lpstr>
      <vt:lpstr>Management Team</vt:lpstr>
      <vt:lpstr>Cashflow Forecast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3</cp:revision>
  <dcterms:created xsi:type="dcterms:W3CDTF">2023-03-19T16:14:51Z</dcterms:created>
  <dcterms:modified xsi:type="dcterms:W3CDTF">2023-03-19T17:22:58Z</dcterms:modified>
</cp:coreProperties>
</file>