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1"/>
  </p:handoutMasterIdLst>
  <p:sldIdLst>
    <p:sldId id="256" r:id="rId2"/>
    <p:sldId id="262" r:id="rId3"/>
    <p:sldId id="272" r:id="rId4"/>
    <p:sldId id="282" r:id="rId5"/>
    <p:sldId id="273" r:id="rId6"/>
    <p:sldId id="274" r:id="rId7"/>
    <p:sldId id="275" r:id="rId8"/>
    <p:sldId id="276" r:id="rId9"/>
    <p:sldId id="271" r:id="rId10"/>
    <p:sldId id="277" r:id="rId11"/>
    <p:sldId id="279" r:id="rId12"/>
    <p:sldId id="278" r:id="rId13"/>
    <p:sldId id="280" r:id="rId14"/>
    <p:sldId id="281" r:id="rId15"/>
    <p:sldId id="265" r:id="rId16"/>
    <p:sldId id="283" r:id="rId17"/>
    <p:sldId id="268" r:id="rId18"/>
    <p:sldId id="267" r:id="rId19"/>
    <p:sldId id="257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4"/>
  </p:normalViewPr>
  <p:slideViewPr>
    <p:cSldViewPr snapToGrid="0" snapToObjects="1">
      <p:cViewPr varScale="1">
        <p:scale>
          <a:sx n="106" d="100"/>
          <a:sy n="106" d="100"/>
        </p:scale>
        <p:origin x="180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1" d="100"/>
        <a:sy n="71" d="100"/>
      </p:scale>
      <p:origin x="0" y="-39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4B070-C17D-4120-A373-FB66793B5EE3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3AF9DE-D47B-403C-9079-08123FE39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162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8887" y="1062108"/>
            <a:ext cx="7772400" cy="1470025"/>
          </a:xfrm>
        </p:spPr>
        <p:txBody>
          <a:bodyPr/>
          <a:lstStyle/>
          <a:p>
            <a:r>
              <a:rPr lang="en-US" dirty="0"/>
              <a:t>New </a:t>
            </a:r>
            <a:r>
              <a:rPr lang="en-US" dirty="0" err="1"/>
              <a:t>Materialities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5083" y="2694544"/>
            <a:ext cx="4220374" cy="359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02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 culture and all that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3881"/>
            <a:ext cx="4038600" cy="4038600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Material culture studies looks at the relationship between people and the things they make and use.</a:t>
            </a:r>
          </a:p>
          <a:p>
            <a:r>
              <a:rPr lang="en-GB" dirty="0"/>
              <a:t>Things – made by humans – are like materialised ideas that we can read/decode.</a:t>
            </a:r>
          </a:p>
          <a:p>
            <a:r>
              <a:rPr lang="en-GB" dirty="0"/>
              <a:t>(see Miller)</a:t>
            </a:r>
          </a:p>
        </p:txBody>
      </p:sp>
    </p:spTree>
    <p:extLst>
      <p:ext uri="{BB962C8B-B14F-4D97-AF65-F5344CB8AC3E}">
        <p14:creationId xmlns:p14="http://schemas.microsoft.com/office/powerpoint/2010/main" val="2809883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Material culture (MC)</a:t>
            </a:r>
            <a:br>
              <a:rPr lang="en-GB" dirty="0"/>
            </a:br>
            <a:r>
              <a:rPr lang="en-GB" dirty="0"/>
              <a:t>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Links objects to their makers.</a:t>
            </a:r>
          </a:p>
          <a:p>
            <a:r>
              <a:rPr lang="en-GB" dirty="0"/>
              <a:t>Positions people as the impetus and pivot from which objects and innovation emerge.</a:t>
            </a:r>
          </a:p>
          <a:p>
            <a:r>
              <a:rPr lang="en-GB" dirty="0"/>
              <a:t>Marks a distinction between made items and self-generated things (trees </a:t>
            </a:r>
            <a:r>
              <a:rPr lang="en-GB" dirty="0" err="1"/>
              <a:t>etc</a:t>
            </a:r>
            <a:r>
              <a:rPr lang="en-GB" dirty="0"/>
              <a:t>)</a:t>
            </a:r>
          </a:p>
          <a:p>
            <a:r>
              <a:rPr lang="en-GB" dirty="0"/>
              <a:t>Thus, MC claims - looking at objects reveals cultural norms, rules, values, expectations and levels of ability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23015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7117" y="3993443"/>
            <a:ext cx="3339683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10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– the Internet of Things (</a:t>
            </a:r>
            <a:r>
              <a:rPr lang="en-GB" dirty="0" err="1"/>
              <a:t>IoT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‘Smart’ fridge, watch, toaster, pills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The item feeds back info about usage creating a network</a:t>
            </a:r>
          </a:p>
          <a:p>
            <a:r>
              <a:rPr lang="en-GB" dirty="0"/>
              <a:t>Consequences with regards production/market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133749"/>
            <a:ext cx="4038600" cy="3458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40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 studies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Tends to focus on the object after it has been created rather than the creative process or the role the materials played in it.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95800" y="1861851"/>
            <a:ext cx="4483105" cy="384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178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 objects to exist they must be made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process of making from an MC perspective</a:t>
            </a:r>
          </a:p>
        </p:txBody>
      </p:sp>
    </p:spTree>
    <p:extLst>
      <p:ext uri="{BB962C8B-B14F-4D97-AF65-F5344CB8AC3E}">
        <p14:creationId xmlns:p14="http://schemas.microsoft.com/office/powerpoint/2010/main" val="1493549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 studies assumes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4038600" cy="49548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idea for a object is the progenitor</a:t>
            </a:r>
          </a:p>
          <a:p>
            <a:r>
              <a:rPr lang="en-GB" dirty="0"/>
              <a:t>As only people have ideas, it is people who think up new things to make.</a:t>
            </a:r>
          </a:p>
          <a:p>
            <a:r>
              <a:rPr lang="en-GB" dirty="0"/>
              <a:t>Thus the making process is unidirectional        </a:t>
            </a:r>
          </a:p>
          <a:p>
            <a:pPr marL="0" indent="0">
              <a:buNone/>
            </a:pPr>
            <a:r>
              <a:rPr lang="en-GB" dirty="0"/>
              <a:t>             from the human     	comes the thing </a:t>
            </a:r>
          </a:p>
          <a:p>
            <a:r>
              <a:rPr lang="en-GB" dirty="0"/>
              <a:t>This is called the </a:t>
            </a:r>
            <a:r>
              <a:rPr lang="en-GB" dirty="0" err="1"/>
              <a:t>hylomorphic</a:t>
            </a:r>
            <a:r>
              <a:rPr lang="en-GB" dirty="0"/>
              <a:t> model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2346336"/>
            <a:ext cx="4038600" cy="3033690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875839" y="4726234"/>
            <a:ext cx="716097" cy="3745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438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Hylomorphic</a:t>
            </a:r>
            <a:r>
              <a:rPr lang="en-GB" dirty="0"/>
              <a:t>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Accounts for how material adopts forms through a dualistic (</a:t>
            </a:r>
            <a:r>
              <a:rPr lang="en-GB" dirty="0" err="1"/>
              <a:t>Descartian</a:t>
            </a:r>
            <a:r>
              <a:rPr lang="en-GB" dirty="0"/>
              <a:t>) lens (agent/material).</a:t>
            </a:r>
          </a:p>
          <a:p>
            <a:r>
              <a:rPr lang="en-GB" dirty="0"/>
              <a:t>It maintains that any force that changes matter </a:t>
            </a:r>
            <a:r>
              <a:rPr lang="en-GB" i="1" dirty="0"/>
              <a:t>must be external </a:t>
            </a:r>
            <a:r>
              <a:rPr lang="en-GB" dirty="0"/>
              <a:t>to the material.</a:t>
            </a:r>
          </a:p>
          <a:p>
            <a:r>
              <a:rPr lang="en-GB" dirty="0"/>
              <a:t>Thus = people (inspirited with agency) are the force that is able to alter stuff.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85306"/>
            <a:ext cx="4038600" cy="275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057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objects – the </a:t>
            </a:r>
            <a:r>
              <a:rPr lang="en-GB" dirty="0" err="1"/>
              <a:t>hylomorphic</a:t>
            </a:r>
            <a:r>
              <a:rPr lang="en-GB" dirty="0"/>
              <a:t> model criticised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Invoked by evolutionary theory and ‘entrenched in Enlightenment inspired intellectual traditions’/ (</a:t>
            </a:r>
            <a:r>
              <a:rPr lang="en-GB" dirty="0" err="1"/>
              <a:t>Ingold</a:t>
            </a:r>
            <a:r>
              <a:rPr lang="en-GB" dirty="0"/>
              <a:t> and </a:t>
            </a:r>
            <a:r>
              <a:rPr lang="en-GB" dirty="0" err="1"/>
              <a:t>Palsson</a:t>
            </a:r>
            <a:r>
              <a:rPr lang="en-GB" dirty="0"/>
              <a:t>, 2013: 6) it fails to attend to the materials, flux/flows and processes – also see Bennett, 2010 Chapter 4)</a:t>
            </a:r>
          </a:p>
          <a:p>
            <a:r>
              <a:rPr lang="en-GB" dirty="0"/>
              <a:t>Plus it foregrounds humanity (Cf. </a:t>
            </a:r>
            <a:r>
              <a:rPr lang="en-GB" dirty="0" err="1"/>
              <a:t>Latour</a:t>
            </a:r>
            <a:r>
              <a:rPr lang="en-GB" dirty="0"/>
              <a:t>, 1993; </a:t>
            </a:r>
            <a:r>
              <a:rPr lang="en-GB" dirty="0" err="1"/>
              <a:t>Witmore</a:t>
            </a:r>
            <a:r>
              <a:rPr lang="en-GB" dirty="0"/>
              <a:t>, 2014).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8109" y="1600200"/>
            <a:ext cx="301878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71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a problem? 2 reasons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Ingold</a:t>
            </a:r>
            <a:r>
              <a:rPr lang="en-GB" dirty="0"/>
              <a:t> – it is a fallacy, looking at forms is a mistake, look to processes of ontogenesis (becoming) is more effective</a:t>
            </a:r>
          </a:p>
          <a:p>
            <a:r>
              <a:rPr lang="en-GB" dirty="0"/>
              <a:t>Bennett – ignores the resistance of materials and the ‘topological tendencies’ (2010:56) or ‘incipient…propensities’ (ibid.)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51601"/>
            <a:ext cx="4038600" cy="242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031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Bennett goes on </a:t>
            </a:r>
            <a:r>
              <a:rPr lang="en-GB" sz="2400" dirty="0"/>
              <a:t>(2010, chapter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Materialists see matter as inert</a:t>
            </a:r>
          </a:p>
          <a:p>
            <a:r>
              <a:rPr lang="en-GB" dirty="0" err="1"/>
              <a:t>Vitalists</a:t>
            </a:r>
            <a:r>
              <a:rPr lang="en-GB" dirty="0"/>
              <a:t> animate matter with some kind of spirit</a:t>
            </a:r>
          </a:p>
          <a:p>
            <a:pPr lvl="1"/>
            <a:r>
              <a:rPr lang="en-GB" dirty="0"/>
              <a:t>Both perspectives cause a rupture between matter and other entities.</a:t>
            </a:r>
          </a:p>
          <a:p>
            <a:r>
              <a:rPr lang="en-GB" dirty="0"/>
              <a:t>Bennett in agreement with D and G who see matter </a:t>
            </a:r>
            <a:r>
              <a:rPr lang="en-GB" i="1" dirty="0">
                <a:solidFill>
                  <a:srgbClr val="FFC000"/>
                </a:solidFill>
              </a:rPr>
              <a:t>AS</a:t>
            </a:r>
            <a:r>
              <a:rPr lang="en-GB" i="1" dirty="0"/>
              <a:t> the active principle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12860" b="3983"/>
          <a:stretch/>
        </p:blipFill>
        <p:spPr>
          <a:xfrm>
            <a:off x="4572000" y="1952741"/>
            <a:ext cx="4396648" cy="3533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54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5533" y="1714854"/>
            <a:ext cx="6166556" cy="3468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403" y="244828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Another reason…the Age of the </a:t>
            </a:r>
            <a:br>
              <a:rPr lang="en-GB" dirty="0"/>
            </a:br>
            <a:r>
              <a:rPr lang="en-GB" dirty="0"/>
              <a:t>Anthropocene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281289" y="5119511"/>
            <a:ext cx="6400800" cy="1752600"/>
          </a:xfrm>
        </p:spPr>
        <p:txBody>
          <a:bodyPr/>
          <a:lstStyle/>
          <a:p>
            <a:r>
              <a:rPr lang="en-GB" dirty="0"/>
              <a:t>Human exceptionalism as a </a:t>
            </a:r>
            <a:r>
              <a:rPr lang="en-GB" dirty="0" err="1"/>
              <a:t>mindset</a:t>
            </a:r>
            <a:r>
              <a:rPr lang="en-GB" dirty="0"/>
              <a:t> and planetary damage</a:t>
            </a:r>
          </a:p>
          <a:p>
            <a:r>
              <a:rPr lang="en-GB" dirty="0"/>
              <a:t>(Cf. Capra, </a:t>
            </a:r>
            <a:r>
              <a:rPr lang="en-GB" dirty="0" err="1"/>
              <a:t>Coole</a:t>
            </a:r>
            <a:r>
              <a:rPr lang="en-GB" dirty="0"/>
              <a:t> and Frost, </a:t>
            </a:r>
            <a:r>
              <a:rPr lang="en-GB" dirty="0" err="1"/>
              <a:t>Marder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7074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Bennett 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6585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What would happen to our policies if we saw material as an </a:t>
            </a:r>
            <a:r>
              <a:rPr lang="en-GB" dirty="0" err="1"/>
              <a:t>actant</a:t>
            </a:r>
            <a:r>
              <a:rPr lang="en-GB" dirty="0"/>
              <a:t> – or as the active principle that causes life?</a:t>
            </a:r>
          </a:p>
          <a:p>
            <a:r>
              <a:rPr lang="en-GB" dirty="0"/>
              <a:t>(‘life’ is described by Bennett as ‘restless activeness… [and a] destructive-creative force-presence that does not coincide fully with any specific body’ (2010:54). She also talks of a ‘life world’ (ibid.) that we are becoming out of </a:t>
            </a:r>
            <a:r>
              <a:rPr lang="en-GB" i="1" dirty="0">
                <a:solidFill>
                  <a:srgbClr val="FFC000"/>
                </a:solidFill>
              </a:rPr>
              <a:t>touch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with.) 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727325"/>
            <a:ext cx="4038600" cy="227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03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Moving towards materials not things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New </a:t>
            </a:r>
            <a:r>
              <a:rPr lang="en-GB" dirty="0" err="1"/>
              <a:t>materialities</a:t>
            </a:r>
            <a:r>
              <a:rPr lang="en-GB" dirty="0"/>
              <a:t> move</a:t>
            </a:r>
          </a:p>
        </p:txBody>
      </p:sp>
    </p:spTree>
    <p:extLst>
      <p:ext uri="{BB962C8B-B14F-4D97-AF65-F5344CB8AC3E}">
        <p14:creationId xmlns:p14="http://schemas.microsoft.com/office/powerpoint/2010/main" val="2460342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" y="28575"/>
            <a:ext cx="8229600" cy="4525963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71600" y="4762500"/>
            <a:ext cx="6400800" cy="1752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‘Materiality is so enmeshed in our everyday existence that it has a kind of impenetrability. We are in touch with it so intimately that it vanishes.’ </a:t>
            </a:r>
            <a:r>
              <a:rPr lang="en-US" sz="2000" dirty="0" err="1"/>
              <a:t>Knappett</a:t>
            </a:r>
            <a:r>
              <a:rPr lang="en-US" sz="2000" dirty="0"/>
              <a:t>, C. 2014</a:t>
            </a:r>
            <a:r>
              <a:rPr lang="en-US" sz="2000" i="1" dirty="0"/>
              <a:t> Materiality in Archaeological theory</a:t>
            </a:r>
          </a:p>
        </p:txBody>
      </p:sp>
    </p:spTree>
    <p:extLst>
      <p:ext uri="{BB962C8B-B14F-4D97-AF65-F5344CB8AC3E}">
        <p14:creationId xmlns:p14="http://schemas.microsoft.com/office/powerpoint/2010/main" val="1576893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Nature/culture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Mat. Cult. Studies presents the things that people use as part of the social world.</a:t>
            </a:r>
          </a:p>
          <a:p>
            <a:pPr lvl="1"/>
            <a:r>
              <a:rPr lang="en-GB" dirty="0"/>
              <a:t>This separates ‘stuff’ from social worlds and claims they become social/cultural only once they are reformed as ‘things’.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‘materials as social phenomena happen not only when wood becomes a table, or paper becomes money, but [because] your table is wood…[and] your money is paper’ </a:t>
            </a:r>
            <a:r>
              <a:rPr lang="en-GB" dirty="0" err="1"/>
              <a:t>Drazin</a:t>
            </a:r>
            <a:r>
              <a:rPr lang="en-GB" dirty="0"/>
              <a:t> and </a:t>
            </a:r>
            <a:r>
              <a:rPr lang="en-GB" dirty="0" err="1"/>
              <a:t>Kuchler</a:t>
            </a:r>
            <a:r>
              <a:rPr lang="en-GB" dirty="0"/>
              <a:t>, 2015</a:t>
            </a:r>
          </a:p>
        </p:txBody>
      </p:sp>
    </p:spTree>
    <p:extLst>
      <p:ext uri="{BB962C8B-B14F-4D97-AF65-F5344CB8AC3E}">
        <p14:creationId xmlns:p14="http://schemas.microsoft.com/office/powerpoint/2010/main" val="7166611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 and flattening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516981"/>
            <a:ext cx="4038600" cy="269240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Habits of representation mean we only see things one way – and this one way is legitimised by the system </a:t>
            </a:r>
            <a:r>
              <a:rPr lang="en-GB"/>
              <a:t>of representation.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476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iphy.gif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726604"/>
            <a:ext cx="4038600" cy="227315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753314"/>
            <a:ext cx="4038600" cy="221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104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1019650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5200</TotalTime>
  <Words>707</Words>
  <Application>Microsoft Macintosh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 Black </vt:lpstr>
      <vt:lpstr>New Materialities</vt:lpstr>
      <vt:lpstr>Material culture and all that</vt:lpstr>
      <vt:lpstr>Material culture (MC) studies</vt:lpstr>
      <vt:lpstr>Example – the Internet of Things (IoT)</vt:lpstr>
      <vt:lpstr>MC studies continued</vt:lpstr>
      <vt:lpstr>For objects to exist they must be made</vt:lpstr>
      <vt:lpstr>MC studies assumes</vt:lpstr>
      <vt:lpstr>Hylomorphic model</vt:lpstr>
      <vt:lpstr>Making objects – the hylomorphic model criticised</vt:lpstr>
      <vt:lpstr>Why is this a problem? 2 reasons</vt:lpstr>
      <vt:lpstr>Bennett goes on (2010, chapter 4)</vt:lpstr>
      <vt:lpstr>Another reason…the Age of the  Anthropocene</vt:lpstr>
      <vt:lpstr>Bennett asks</vt:lpstr>
      <vt:lpstr>Moving towards materials not things</vt:lpstr>
      <vt:lpstr>PowerPoint Presentation</vt:lpstr>
      <vt:lpstr>Nature/culture debate</vt:lpstr>
      <vt:lpstr>Perspective and flattening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Materialities</dc:title>
  <dc:creator>Luci Attala</dc:creator>
  <cp:lastModifiedBy>Luci  Attala</cp:lastModifiedBy>
  <cp:revision>23</cp:revision>
  <cp:lastPrinted>2016-01-15T16:49:52Z</cp:lastPrinted>
  <dcterms:created xsi:type="dcterms:W3CDTF">2016-01-03T10:06:05Z</dcterms:created>
  <dcterms:modified xsi:type="dcterms:W3CDTF">2019-08-29T14:45:41Z</dcterms:modified>
</cp:coreProperties>
</file>