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3"/>
  </p:notesMasterIdLst>
  <p:sldIdLst>
    <p:sldId id="257" r:id="rId5"/>
    <p:sldId id="782" r:id="rId6"/>
    <p:sldId id="258" r:id="rId7"/>
    <p:sldId id="797" r:id="rId8"/>
    <p:sldId id="801" r:id="rId9"/>
    <p:sldId id="802" r:id="rId10"/>
    <p:sldId id="529" r:id="rId11"/>
    <p:sldId id="771" r:id="rId12"/>
    <p:sldId id="774" r:id="rId13"/>
    <p:sldId id="775" r:id="rId14"/>
    <p:sldId id="776" r:id="rId15"/>
    <p:sldId id="777" r:id="rId16"/>
    <p:sldId id="778" r:id="rId17"/>
    <p:sldId id="800" r:id="rId18"/>
    <p:sldId id="804" r:id="rId19"/>
    <p:sldId id="652" r:id="rId20"/>
    <p:sldId id="792" r:id="rId21"/>
    <p:sldId id="785" r:id="rId22"/>
    <p:sldId id="633" r:id="rId23"/>
    <p:sldId id="264" r:id="rId24"/>
    <p:sldId id="655" r:id="rId25"/>
    <p:sldId id="658" r:id="rId26"/>
    <p:sldId id="657" r:id="rId27"/>
    <p:sldId id="654" r:id="rId28"/>
    <p:sldId id="794" r:id="rId29"/>
    <p:sldId id="659" r:id="rId30"/>
    <p:sldId id="643" r:id="rId31"/>
    <p:sldId id="644" r:id="rId32"/>
    <p:sldId id="645" r:id="rId33"/>
    <p:sldId id="646" r:id="rId34"/>
    <p:sldId id="647" r:id="rId35"/>
    <p:sldId id="648" r:id="rId36"/>
    <p:sldId id="639" r:id="rId37"/>
    <p:sldId id="634" r:id="rId38"/>
    <p:sldId id="641" r:id="rId39"/>
    <p:sldId id="635" r:id="rId40"/>
    <p:sldId id="636" r:id="rId41"/>
    <p:sldId id="640" r:id="rId42"/>
    <p:sldId id="784" r:id="rId43"/>
    <p:sldId id="265" r:id="rId44"/>
    <p:sldId id="626" r:id="rId45"/>
    <p:sldId id="627" r:id="rId46"/>
    <p:sldId id="631" r:id="rId47"/>
    <p:sldId id="805" r:id="rId48"/>
    <p:sldId id="806" r:id="rId49"/>
    <p:sldId id="650" r:id="rId50"/>
    <p:sldId id="779" r:id="rId51"/>
    <p:sldId id="796"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83" d="100"/>
          <a:sy n="83" d="100"/>
        </p:scale>
        <p:origin x="54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01D74C-6D2B-48E9-A004-8CD0836B68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0884B2E-6E82-4E81-898F-83351B1714D1}">
      <dgm:prSet/>
      <dgm:spPr/>
      <dgm:t>
        <a:bodyPr/>
        <a:lstStyle/>
        <a:p>
          <a:pPr>
            <a:lnSpc>
              <a:spcPct val="100000"/>
            </a:lnSpc>
          </a:pPr>
          <a:r>
            <a:rPr lang="en-US"/>
            <a:t>Strategy cannot be successfully developed before developing a Mission and related Goals.</a:t>
          </a:r>
        </a:p>
      </dgm:t>
    </dgm:pt>
    <dgm:pt modelId="{1278B6FA-2FCC-4DF6-9351-68AB8C830229}" type="parTrans" cxnId="{1AF31F9A-82E7-416C-AEEE-C82008F2FFEB}">
      <dgm:prSet/>
      <dgm:spPr/>
      <dgm:t>
        <a:bodyPr/>
        <a:lstStyle/>
        <a:p>
          <a:endParaRPr lang="en-US"/>
        </a:p>
      </dgm:t>
    </dgm:pt>
    <dgm:pt modelId="{A2233F7E-079B-47AE-AB74-60964B71C66F}" type="sibTrans" cxnId="{1AF31F9A-82E7-416C-AEEE-C82008F2FFEB}">
      <dgm:prSet/>
      <dgm:spPr/>
      <dgm:t>
        <a:bodyPr/>
        <a:lstStyle/>
        <a:p>
          <a:endParaRPr lang="en-US"/>
        </a:p>
      </dgm:t>
    </dgm:pt>
    <dgm:pt modelId="{3222309C-57DE-437D-B091-921192F63C60}">
      <dgm:prSet/>
      <dgm:spPr/>
      <dgm:t>
        <a:bodyPr/>
        <a:lstStyle/>
        <a:p>
          <a:pPr>
            <a:lnSpc>
              <a:spcPct val="100000"/>
            </a:lnSpc>
          </a:pPr>
          <a:r>
            <a:rPr lang="en-US"/>
            <a:t>It requires a clear Vision and related Incentives.</a:t>
          </a:r>
        </a:p>
      </dgm:t>
    </dgm:pt>
    <dgm:pt modelId="{903DDF9B-AAB0-4F74-8260-4DEA4EC65B13}" type="parTrans" cxnId="{AC137F83-D83F-41B1-9764-D5D444F3EB79}">
      <dgm:prSet/>
      <dgm:spPr/>
      <dgm:t>
        <a:bodyPr/>
        <a:lstStyle/>
        <a:p>
          <a:endParaRPr lang="en-US"/>
        </a:p>
      </dgm:t>
    </dgm:pt>
    <dgm:pt modelId="{F5384670-2DF1-4ACA-A062-191AA0D3A473}" type="sibTrans" cxnId="{AC137F83-D83F-41B1-9764-D5D444F3EB79}">
      <dgm:prSet/>
      <dgm:spPr/>
      <dgm:t>
        <a:bodyPr/>
        <a:lstStyle/>
        <a:p>
          <a:endParaRPr lang="en-US"/>
        </a:p>
      </dgm:t>
    </dgm:pt>
    <dgm:pt modelId="{1E82C52E-3286-47EB-B93F-D0C0E7E79073}">
      <dgm:prSet/>
      <dgm:spPr/>
      <dgm:t>
        <a:bodyPr/>
        <a:lstStyle/>
        <a:p>
          <a:pPr>
            <a:lnSpc>
              <a:spcPct val="100000"/>
            </a:lnSpc>
          </a:pPr>
          <a:r>
            <a:rPr lang="en-US"/>
            <a:t>The network of the organisation’s partners will also be considered, as this is important for the co-creation and capturing of Customer Value.</a:t>
          </a:r>
        </a:p>
      </dgm:t>
    </dgm:pt>
    <dgm:pt modelId="{F208DDF0-6714-4699-B2D4-27BC37020665}" type="parTrans" cxnId="{CE55EF1C-F3DD-48C6-BE40-83DB5B714746}">
      <dgm:prSet/>
      <dgm:spPr/>
      <dgm:t>
        <a:bodyPr/>
        <a:lstStyle/>
        <a:p>
          <a:endParaRPr lang="en-US"/>
        </a:p>
      </dgm:t>
    </dgm:pt>
    <dgm:pt modelId="{F20B632F-AE19-4CE9-98F7-F15930F3AD0C}" type="sibTrans" cxnId="{CE55EF1C-F3DD-48C6-BE40-83DB5B714746}">
      <dgm:prSet/>
      <dgm:spPr/>
      <dgm:t>
        <a:bodyPr/>
        <a:lstStyle/>
        <a:p>
          <a:endParaRPr lang="en-US"/>
        </a:p>
      </dgm:t>
    </dgm:pt>
    <dgm:pt modelId="{37C23016-CF64-4B9E-BB80-94A60946643C}" type="pres">
      <dgm:prSet presAssocID="{F801D74C-6D2B-48E9-A004-8CD0836B68F4}" presName="root" presStyleCnt="0">
        <dgm:presLayoutVars>
          <dgm:dir/>
          <dgm:resizeHandles val="exact"/>
        </dgm:presLayoutVars>
      </dgm:prSet>
      <dgm:spPr/>
    </dgm:pt>
    <dgm:pt modelId="{D1DEF04C-B3C8-450C-8E6B-4904F5B03707}" type="pres">
      <dgm:prSet presAssocID="{20884B2E-6E82-4E81-898F-83351B1714D1}" presName="compNode" presStyleCnt="0"/>
      <dgm:spPr/>
    </dgm:pt>
    <dgm:pt modelId="{18C3A9FF-519C-48F5-B88E-C300953B367E}" type="pres">
      <dgm:prSet presAssocID="{20884B2E-6E82-4E81-898F-83351B1714D1}" presName="bgRect" presStyleLbl="bgShp" presStyleIdx="0" presStyleCnt="3" custLinFactNeighborX="-168"/>
      <dgm:spPr/>
    </dgm:pt>
    <dgm:pt modelId="{87FC1045-13CA-43E4-9651-44B0A99250EC}" type="pres">
      <dgm:prSet presAssocID="{20884B2E-6E82-4E81-898F-83351B1714D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B7DCA653-FD77-45B3-8FC0-E11829A1CF6E}" type="pres">
      <dgm:prSet presAssocID="{20884B2E-6E82-4E81-898F-83351B1714D1}" presName="spaceRect" presStyleCnt="0"/>
      <dgm:spPr/>
    </dgm:pt>
    <dgm:pt modelId="{BB8B95E9-4B51-4555-B0DA-DC977E2524D8}" type="pres">
      <dgm:prSet presAssocID="{20884B2E-6E82-4E81-898F-83351B1714D1}" presName="parTx" presStyleLbl="revTx" presStyleIdx="0" presStyleCnt="3">
        <dgm:presLayoutVars>
          <dgm:chMax val="0"/>
          <dgm:chPref val="0"/>
        </dgm:presLayoutVars>
      </dgm:prSet>
      <dgm:spPr/>
    </dgm:pt>
    <dgm:pt modelId="{5442F05B-9C49-4C10-BB97-3465A2B452F6}" type="pres">
      <dgm:prSet presAssocID="{A2233F7E-079B-47AE-AB74-60964B71C66F}" presName="sibTrans" presStyleCnt="0"/>
      <dgm:spPr/>
    </dgm:pt>
    <dgm:pt modelId="{8C68A807-3FCF-4A09-8102-6F9DD214D99F}" type="pres">
      <dgm:prSet presAssocID="{3222309C-57DE-437D-B091-921192F63C60}" presName="compNode" presStyleCnt="0"/>
      <dgm:spPr/>
    </dgm:pt>
    <dgm:pt modelId="{4EBB3ACB-40A1-4B4B-8C89-9D248C3C6CC0}" type="pres">
      <dgm:prSet presAssocID="{3222309C-57DE-437D-B091-921192F63C60}" presName="bgRect" presStyleLbl="bgShp" presStyleIdx="1" presStyleCnt="3"/>
      <dgm:spPr/>
    </dgm:pt>
    <dgm:pt modelId="{3B448D28-54E5-443C-BD01-CCABC629631D}" type="pres">
      <dgm:prSet presAssocID="{3222309C-57DE-437D-B091-921192F63C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D9D723D9-B5F3-4CDD-B17E-BE85D7935229}" type="pres">
      <dgm:prSet presAssocID="{3222309C-57DE-437D-B091-921192F63C60}" presName="spaceRect" presStyleCnt="0"/>
      <dgm:spPr/>
    </dgm:pt>
    <dgm:pt modelId="{71CB9877-2E72-484E-96CB-9DF1F6383DFA}" type="pres">
      <dgm:prSet presAssocID="{3222309C-57DE-437D-B091-921192F63C60}" presName="parTx" presStyleLbl="revTx" presStyleIdx="1" presStyleCnt="3">
        <dgm:presLayoutVars>
          <dgm:chMax val="0"/>
          <dgm:chPref val="0"/>
        </dgm:presLayoutVars>
      </dgm:prSet>
      <dgm:spPr/>
    </dgm:pt>
    <dgm:pt modelId="{9A2D2745-9766-4568-BE94-E6652B0153E7}" type="pres">
      <dgm:prSet presAssocID="{F5384670-2DF1-4ACA-A062-191AA0D3A473}" presName="sibTrans" presStyleCnt="0"/>
      <dgm:spPr/>
    </dgm:pt>
    <dgm:pt modelId="{B456DA6C-ACEE-4F53-89D9-F14ABDC068AF}" type="pres">
      <dgm:prSet presAssocID="{1E82C52E-3286-47EB-B93F-D0C0E7E79073}" presName="compNode" presStyleCnt="0"/>
      <dgm:spPr/>
    </dgm:pt>
    <dgm:pt modelId="{6FCD1B9D-C787-4694-94A4-A98CEA0A690E}" type="pres">
      <dgm:prSet presAssocID="{1E82C52E-3286-47EB-B93F-D0C0E7E79073}" presName="bgRect" presStyleLbl="bgShp" presStyleIdx="2" presStyleCnt="3"/>
      <dgm:spPr/>
    </dgm:pt>
    <dgm:pt modelId="{AF914604-E9FA-4496-851E-4336406C72B3}" type="pres">
      <dgm:prSet presAssocID="{1E82C52E-3286-47EB-B93F-D0C0E7E7907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1D6FF510-EF51-4496-89A1-2D686A039E4C}" type="pres">
      <dgm:prSet presAssocID="{1E82C52E-3286-47EB-B93F-D0C0E7E79073}" presName="spaceRect" presStyleCnt="0"/>
      <dgm:spPr/>
    </dgm:pt>
    <dgm:pt modelId="{15C99D76-D893-4313-B0F6-9166D033C40F}" type="pres">
      <dgm:prSet presAssocID="{1E82C52E-3286-47EB-B93F-D0C0E7E79073}" presName="parTx" presStyleLbl="revTx" presStyleIdx="2" presStyleCnt="3">
        <dgm:presLayoutVars>
          <dgm:chMax val="0"/>
          <dgm:chPref val="0"/>
        </dgm:presLayoutVars>
      </dgm:prSet>
      <dgm:spPr/>
    </dgm:pt>
  </dgm:ptLst>
  <dgm:cxnLst>
    <dgm:cxn modelId="{B34CBC10-A36F-445B-ACFB-5CA6B96A6DDB}" type="presOf" srcId="{3222309C-57DE-437D-B091-921192F63C60}" destId="{71CB9877-2E72-484E-96CB-9DF1F6383DFA}" srcOrd="0" destOrd="0" presId="urn:microsoft.com/office/officeart/2018/2/layout/IconVerticalSolidList"/>
    <dgm:cxn modelId="{CE55EF1C-F3DD-48C6-BE40-83DB5B714746}" srcId="{F801D74C-6D2B-48E9-A004-8CD0836B68F4}" destId="{1E82C52E-3286-47EB-B93F-D0C0E7E79073}" srcOrd="2" destOrd="0" parTransId="{F208DDF0-6714-4699-B2D4-27BC37020665}" sibTransId="{F20B632F-AE19-4CE9-98F7-F15930F3AD0C}"/>
    <dgm:cxn modelId="{AA3F585E-5C4E-468B-9DB5-F8709364DB28}" type="presOf" srcId="{1E82C52E-3286-47EB-B93F-D0C0E7E79073}" destId="{15C99D76-D893-4313-B0F6-9166D033C40F}" srcOrd="0" destOrd="0" presId="urn:microsoft.com/office/officeart/2018/2/layout/IconVerticalSolidList"/>
    <dgm:cxn modelId="{AC137F83-D83F-41B1-9764-D5D444F3EB79}" srcId="{F801D74C-6D2B-48E9-A004-8CD0836B68F4}" destId="{3222309C-57DE-437D-B091-921192F63C60}" srcOrd="1" destOrd="0" parTransId="{903DDF9B-AAB0-4F74-8260-4DEA4EC65B13}" sibTransId="{F5384670-2DF1-4ACA-A062-191AA0D3A473}"/>
    <dgm:cxn modelId="{F88F028B-EC72-4662-AE8F-8201809A1094}" type="presOf" srcId="{F801D74C-6D2B-48E9-A004-8CD0836B68F4}" destId="{37C23016-CF64-4B9E-BB80-94A60946643C}" srcOrd="0" destOrd="0" presId="urn:microsoft.com/office/officeart/2018/2/layout/IconVerticalSolidList"/>
    <dgm:cxn modelId="{1AF31F9A-82E7-416C-AEEE-C82008F2FFEB}" srcId="{F801D74C-6D2B-48E9-A004-8CD0836B68F4}" destId="{20884B2E-6E82-4E81-898F-83351B1714D1}" srcOrd="0" destOrd="0" parTransId="{1278B6FA-2FCC-4DF6-9351-68AB8C830229}" sibTransId="{A2233F7E-079B-47AE-AB74-60964B71C66F}"/>
    <dgm:cxn modelId="{B0359BE8-BE89-48C0-8AC1-ED79836D9157}" type="presOf" srcId="{20884B2E-6E82-4E81-898F-83351B1714D1}" destId="{BB8B95E9-4B51-4555-B0DA-DC977E2524D8}" srcOrd="0" destOrd="0" presId="urn:microsoft.com/office/officeart/2018/2/layout/IconVerticalSolidList"/>
    <dgm:cxn modelId="{21584173-1026-4D0C-B78C-728A2180FEEC}" type="presParOf" srcId="{37C23016-CF64-4B9E-BB80-94A60946643C}" destId="{D1DEF04C-B3C8-450C-8E6B-4904F5B03707}" srcOrd="0" destOrd="0" presId="urn:microsoft.com/office/officeart/2018/2/layout/IconVerticalSolidList"/>
    <dgm:cxn modelId="{07EF88A9-8F35-4CA7-96ED-9E6B09F1D118}" type="presParOf" srcId="{D1DEF04C-B3C8-450C-8E6B-4904F5B03707}" destId="{18C3A9FF-519C-48F5-B88E-C300953B367E}" srcOrd="0" destOrd="0" presId="urn:microsoft.com/office/officeart/2018/2/layout/IconVerticalSolidList"/>
    <dgm:cxn modelId="{CE7A7C2A-297D-4ADF-80B8-7B03F14BAA5C}" type="presParOf" srcId="{D1DEF04C-B3C8-450C-8E6B-4904F5B03707}" destId="{87FC1045-13CA-43E4-9651-44B0A99250EC}" srcOrd="1" destOrd="0" presId="urn:microsoft.com/office/officeart/2018/2/layout/IconVerticalSolidList"/>
    <dgm:cxn modelId="{B59AB3D4-846D-4C91-AAB6-901242497B41}" type="presParOf" srcId="{D1DEF04C-B3C8-450C-8E6B-4904F5B03707}" destId="{B7DCA653-FD77-45B3-8FC0-E11829A1CF6E}" srcOrd="2" destOrd="0" presId="urn:microsoft.com/office/officeart/2018/2/layout/IconVerticalSolidList"/>
    <dgm:cxn modelId="{3BD069F9-9532-4EAF-935E-4587CAA48711}" type="presParOf" srcId="{D1DEF04C-B3C8-450C-8E6B-4904F5B03707}" destId="{BB8B95E9-4B51-4555-B0DA-DC977E2524D8}" srcOrd="3" destOrd="0" presId="urn:microsoft.com/office/officeart/2018/2/layout/IconVerticalSolidList"/>
    <dgm:cxn modelId="{C4B863F5-5E72-44A5-A8EA-6AAC7ED7561E}" type="presParOf" srcId="{37C23016-CF64-4B9E-BB80-94A60946643C}" destId="{5442F05B-9C49-4C10-BB97-3465A2B452F6}" srcOrd="1" destOrd="0" presId="urn:microsoft.com/office/officeart/2018/2/layout/IconVerticalSolidList"/>
    <dgm:cxn modelId="{63F6310C-A9FC-41A5-B4A3-DC38983EB9ED}" type="presParOf" srcId="{37C23016-CF64-4B9E-BB80-94A60946643C}" destId="{8C68A807-3FCF-4A09-8102-6F9DD214D99F}" srcOrd="2" destOrd="0" presId="urn:microsoft.com/office/officeart/2018/2/layout/IconVerticalSolidList"/>
    <dgm:cxn modelId="{53DD0401-1335-4BB3-A91C-EDD55853686A}" type="presParOf" srcId="{8C68A807-3FCF-4A09-8102-6F9DD214D99F}" destId="{4EBB3ACB-40A1-4B4B-8C89-9D248C3C6CC0}" srcOrd="0" destOrd="0" presId="urn:microsoft.com/office/officeart/2018/2/layout/IconVerticalSolidList"/>
    <dgm:cxn modelId="{8D47CEBD-9775-47E8-8AA8-F7483C9A81E9}" type="presParOf" srcId="{8C68A807-3FCF-4A09-8102-6F9DD214D99F}" destId="{3B448D28-54E5-443C-BD01-CCABC629631D}" srcOrd="1" destOrd="0" presId="urn:microsoft.com/office/officeart/2018/2/layout/IconVerticalSolidList"/>
    <dgm:cxn modelId="{570129A7-AE74-4016-9972-9D5F5FE15808}" type="presParOf" srcId="{8C68A807-3FCF-4A09-8102-6F9DD214D99F}" destId="{D9D723D9-B5F3-4CDD-B17E-BE85D7935229}" srcOrd="2" destOrd="0" presId="urn:microsoft.com/office/officeart/2018/2/layout/IconVerticalSolidList"/>
    <dgm:cxn modelId="{DC833A90-B3CD-48DA-AF44-1B72B2B7724A}" type="presParOf" srcId="{8C68A807-3FCF-4A09-8102-6F9DD214D99F}" destId="{71CB9877-2E72-484E-96CB-9DF1F6383DFA}" srcOrd="3" destOrd="0" presId="urn:microsoft.com/office/officeart/2018/2/layout/IconVerticalSolidList"/>
    <dgm:cxn modelId="{582B8BCB-4B2A-4B5E-8660-DB02FBE1F758}" type="presParOf" srcId="{37C23016-CF64-4B9E-BB80-94A60946643C}" destId="{9A2D2745-9766-4568-BE94-E6652B0153E7}" srcOrd="3" destOrd="0" presId="urn:microsoft.com/office/officeart/2018/2/layout/IconVerticalSolidList"/>
    <dgm:cxn modelId="{BAB951D2-4904-4634-8AF9-DBB1FD388158}" type="presParOf" srcId="{37C23016-CF64-4B9E-BB80-94A60946643C}" destId="{B456DA6C-ACEE-4F53-89D9-F14ABDC068AF}" srcOrd="4" destOrd="0" presId="urn:microsoft.com/office/officeart/2018/2/layout/IconVerticalSolidList"/>
    <dgm:cxn modelId="{C075C8DC-6E91-4CF8-8B15-770F2EE30D03}" type="presParOf" srcId="{B456DA6C-ACEE-4F53-89D9-F14ABDC068AF}" destId="{6FCD1B9D-C787-4694-94A4-A98CEA0A690E}" srcOrd="0" destOrd="0" presId="urn:microsoft.com/office/officeart/2018/2/layout/IconVerticalSolidList"/>
    <dgm:cxn modelId="{9E6C2DF2-12C8-489D-8A89-3A111F088C01}" type="presParOf" srcId="{B456DA6C-ACEE-4F53-89D9-F14ABDC068AF}" destId="{AF914604-E9FA-4496-851E-4336406C72B3}" srcOrd="1" destOrd="0" presId="urn:microsoft.com/office/officeart/2018/2/layout/IconVerticalSolidList"/>
    <dgm:cxn modelId="{A4FC0029-E5EC-4744-BA08-DB9E28A84257}" type="presParOf" srcId="{B456DA6C-ACEE-4F53-89D9-F14ABDC068AF}" destId="{1D6FF510-EF51-4496-89A1-2D686A039E4C}" srcOrd="2" destOrd="0" presId="urn:microsoft.com/office/officeart/2018/2/layout/IconVerticalSolidList"/>
    <dgm:cxn modelId="{D541CF8D-D7A5-4013-9A93-27FD0582E5B7}" type="presParOf" srcId="{B456DA6C-ACEE-4F53-89D9-F14ABDC068AF}" destId="{15C99D76-D893-4313-B0F6-9166D033C4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3A9FF-519C-48F5-B88E-C300953B367E}">
      <dsp:nvSpPr>
        <dsp:cNvPr id="0" name=""/>
        <dsp:cNvSpPr/>
      </dsp:nvSpPr>
      <dsp:spPr>
        <a:xfrm>
          <a:off x="0" y="493"/>
          <a:ext cx="5275001" cy="11556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C1045-13CA-43E4-9651-44B0A99250EC}">
      <dsp:nvSpPr>
        <dsp:cNvPr id="0" name=""/>
        <dsp:cNvSpPr/>
      </dsp:nvSpPr>
      <dsp:spPr>
        <a:xfrm>
          <a:off x="349577" y="260509"/>
          <a:ext cx="635594" cy="6355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8B95E9-4B51-4555-B0DA-DC977E2524D8}">
      <dsp:nvSpPr>
        <dsp:cNvPr id="0" name=""/>
        <dsp:cNvSpPr/>
      </dsp:nvSpPr>
      <dsp:spPr>
        <a:xfrm>
          <a:off x="1334749" y="493"/>
          <a:ext cx="3940251" cy="115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04" tIns="122304" rIns="122304" bIns="122304" numCol="1" spcCol="1270" anchor="ctr" anchorCtr="0">
          <a:noAutofit/>
        </a:bodyPr>
        <a:lstStyle/>
        <a:p>
          <a:pPr marL="0" lvl="0" indent="0" algn="l" defTabSz="666750">
            <a:lnSpc>
              <a:spcPct val="100000"/>
            </a:lnSpc>
            <a:spcBef>
              <a:spcPct val="0"/>
            </a:spcBef>
            <a:spcAft>
              <a:spcPct val="35000"/>
            </a:spcAft>
            <a:buNone/>
          </a:pPr>
          <a:r>
            <a:rPr lang="en-US" sz="1500" kern="1200"/>
            <a:t>Strategy cannot be successfully developed before developing a Mission and related Goals.</a:t>
          </a:r>
        </a:p>
      </dsp:txBody>
      <dsp:txXfrm>
        <a:off x="1334749" y="493"/>
        <a:ext cx="3940251" cy="1155627"/>
      </dsp:txXfrm>
    </dsp:sp>
    <dsp:sp modelId="{4EBB3ACB-40A1-4B4B-8C89-9D248C3C6CC0}">
      <dsp:nvSpPr>
        <dsp:cNvPr id="0" name=""/>
        <dsp:cNvSpPr/>
      </dsp:nvSpPr>
      <dsp:spPr>
        <a:xfrm>
          <a:off x="0" y="1445027"/>
          <a:ext cx="5275001" cy="11556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48D28-54E5-443C-BD01-CCABC629631D}">
      <dsp:nvSpPr>
        <dsp:cNvPr id="0" name=""/>
        <dsp:cNvSpPr/>
      </dsp:nvSpPr>
      <dsp:spPr>
        <a:xfrm>
          <a:off x="349577" y="1705044"/>
          <a:ext cx="635594" cy="6355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CB9877-2E72-484E-96CB-9DF1F6383DFA}">
      <dsp:nvSpPr>
        <dsp:cNvPr id="0" name=""/>
        <dsp:cNvSpPr/>
      </dsp:nvSpPr>
      <dsp:spPr>
        <a:xfrm>
          <a:off x="1334749" y="1445027"/>
          <a:ext cx="3940251" cy="115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04" tIns="122304" rIns="122304" bIns="122304" numCol="1" spcCol="1270" anchor="ctr" anchorCtr="0">
          <a:noAutofit/>
        </a:bodyPr>
        <a:lstStyle/>
        <a:p>
          <a:pPr marL="0" lvl="0" indent="0" algn="l" defTabSz="666750">
            <a:lnSpc>
              <a:spcPct val="100000"/>
            </a:lnSpc>
            <a:spcBef>
              <a:spcPct val="0"/>
            </a:spcBef>
            <a:spcAft>
              <a:spcPct val="35000"/>
            </a:spcAft>
            <a:buNone/>
          </a:pPr>
          <a:r>
            <a:rPr lang="en-US" sz="1500" kern="1200"/>
            <a:t>It requires a clear Vision and related Incentives.</a:t>
          </a:r>
        </a:p>
      </dsp:txBody>
      <dsp:txXfrm>
        <a:off x="1334749" y="1445027"/>
        <a:ext cx="3940251" cy="1155627"/>
      </dsp:txXfrm>
    </dsp:sp>
    <dsp:sp modelId="{6FCD1B9D-C787-4694-94A4-A98CEA0A690E}">
      <dsp:nvSpPr>
        <dsp:cNvPr id="0" name=""/>
        <dsp:cNvSpPr/>
      </dsp:nvSpPr>
      <dsp:spPr>
        <a:xfrm>
          <a:off x="0" y="2889561"/>
          <a:ext cx="5275001" cy="11556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14604-E9FA-4496-851E-4336406C72B3}">
      <dsp:nvSpPr>
        <dsp:cNvPr id="0" name=""/>
        <dsp:cNvSpPr/>
      </dsp:nvSpPr>
      <dsp:spPr>
        <a:xfrm>
          <a:off x="349577" y="3149578"/>
          <a:ext cx="635594" cy="6355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C99D76-D893-4313-B0F6-9166D033C40F}">
      <dsp:nvSpPr>
        <dsp:cNvPr id="0" name=""/>
        <dsp:cNvSpPr/>
      </dsp:nvSpPr>
      <dsp:spPr>
        <a:xfrm>
          <a:off x="1334749" y="2889561"/>
          <a:ext cx="3940251" cy="115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04" tIns="122304" rIns="122304" bIns="122304" numCol="1" spcCol="1270" anchor="ctr" anchorCtr="0">
          <a:noAutofit/>
        </a:bodyPr>
        <a:lstStyle/>
        <a:p>
          <a:pPr marL="0" lvl="0" indent="0" algn="l" defTabSz="666750">
            <a:lnSpc>
              <a:spcPct val="100000"/>
            </a:lnSpc>
            <a:spcBef>
              <a:spcPct val="0"/>
            </a:spcBef>
            <a:spcAft>
              <a:spcPct val="35000"/>
            </a:spcAft>
            <a:buNone/>
          </a:pPr>
          <a:r>
            <a:rPr lang="en-US" sz="1500" kern="1200"/>
            <a:t>The network of the organisation’s partners will also be considered, as this is important for the co-creation and capturing of Customer Value.</a:t>
          </a:r>
        </a:p>
      </dsp:txBody>
      <dsp:txXfrm>
        <a:off x="1334749" y="2889561"/>
        <a:ext cx="3940251" cy="115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10/8/2024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10/8/2024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10/8/2024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10/8/2024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10/8/2024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10/8/2024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10/8/2024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youtu.be/DViVtgD0xwE?si=yHOW2DifCirjhmym"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bbc.co.uk/news/business-68146692"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BMMB7027D</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October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0" y="4261282"/>
            <a:ext cx="6329780" cy="1077218"/>
          </a:xfrm>
          <a:prstGeom prst="rect">
            <a:avLst/>
          </a:prstGeom>
          <a:noFill/>
        </p:spPr>
        <p:txBody>
          <a:bodyPr wrap="square" rtlCol="0">
            <a:spAutoFit/>
          </a:bodyPr>
          <a:lstStyle/>
          <a:p>
            <a:pPr algn="ctr"/>
            <a:r>
              <a:rPr lang="en-GB" sz="3200" b="1" dirty="0">
                <a:solidFill>
                  <a:srgbClr val="FFC000"/>
                </a:solidFill>
              </a:rPr>
              <a:t>Introduction to </a:t>
            </a:r>
          </a:p>
          <a:p>
            <a:pPr algn="ctr"/>
            <a:r>
              <a:rPr lang="en-GB" sz="3200" b="1" dirty="0">
                <a:solidFill>
                  <a:srgbClr val="FFC000"/>
                </a:solidFill>
              </a:rPr>
              <a:t>Strategy &amp; Strategic Management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6F4-E239-2FCE-E789-AF50683CECC5}"/>
              </a:ext>
            </a:extLst>
          </p:cNvPr>
          <p:cNvSpPr>
            <a:spLocks noGrp="1"/>
          </p:cNvSpPr>
          <p:nvPr>
            <p:ph type="title"/>
          </p:nvPr>
        </p:nvSpPr>
        <p:spPr/>
        <p:txBody>
          <a:bodyPr/>
          <a:lstStyle/>
          <a:p>
            <a:r>
              <a:rPr lang="en-GB" dirty="0"/>
              <a:t>A brief recap from our last session…</a:t>
            </a:r>
          </a:p>
        </p:txBody>
      </p:sp>
      <p:sp>
        <p:nvSpPr>
          <p:cNvPr id="3" name="Text Placeholder 2">
            <a:extLst>
              <a:ext uri="{FF2B5EF4-FFF2-40B4-BE49-F238E27FC236}">
                <a16:creationId xmlns:a16="http://schemas.microsoft.com/office/drawing/2014/main" id="{D5A3F1B5-4715-9F9F-141E-578822C8846E}"/>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38CF6164-F883-4B4E-3452-EE52B77A88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A377D85-5537-41DE-CA2F-DD7BB6D48E2C}"/>
              </a:ext>
            </a:extLst>
          </p:cNvPr>
          <p:cNvSpPr>
            <a:spLocks noGrp="1"/>
          </p:cNvSpPr>
          <p:nvPr>
            <p:ph type="sldNum" sz="quarter" idx="12"/>
          </p:nvPr>
        </p:nvSpPr>
        <p:spPr/>
        <p:txBody>
          <a:bodyPr/>
          <a:lstStyle/>
          <a:p>
            <a:fld id="{3A98EE3D-8CD1-4C3F-BD1C-C98C9596463C}" type="slidenum">
              <a:rPr lang="en-US" smtClean="0"/>
              <a:t>2</a:t>
            </a:fld>
            <a:endParaRPr lang="en-US" dirty="0"/>
          </a:p>
        </p:txBody>
      </p:sp>
    </p:spTree>
    <p:extLst>
      <p:ext uri="{BB962C8B-B14F-4D97-AF65-F5344CB8AC3E}">
        <p14:creationId xmlns:p14="http://schemas.microsoft.com/office/powerpoint/2010/main" val="938913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b="0" kern="1200" cap="all" dirty="0">
                <a:solidFill>
                  <a:schemeClr val="bg1">
                    <a:lumMod val="85000"/>
                    <a:lumOff val="15000"/>
                  </a:schemeClr>
                </a:solidFill>
                <a:latin typeface="+mj-lt"/>
                <a:ea typeface="+mj-ea"/>
                <a:cs typeface="+mj-cs"/>
              </a:rPr>
              <a:t>Module timetable</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0"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1" name="Rectangle 23">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656"/>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656"/>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grpSp>
        <p:nvGrpSpPr>
          <p:cNvPr id="7" name="Group 6">
            <a:extLst>
              <a:ext uri="{FF2B5EF4-FFF2-40B4-BE49-F238E27FC236}">
                <a16:creationId xmlns:a16="http://schemas.microsoft.com/office/drawing/2014/main" id="{445D2D02-F4B8-C9A4-BC50-645CD92E2DE4}"/>
              </a:ext>
            </a:extLst>
          </p:cNvPr>
          <p:cNvGrpSpPr/>
          <p:nvPr/>
        </p:nvGrpSpPr>
        <p:grpSpPr>
          <a:xfrm>
            <a:off x="4598438" y="923233"/>
            <a:ext cx="7012370" cy="4932000"/>
            <a:chOff x="4598438" y="923233"/>
            <a:chExt cx="7012370" cy="4932000"/>
          </a:xfrm>
        </p:grpSpPr>
        <p:sp>
          <p:nvSpPr>
            <p:cNvPr id="9" name="Freeform: Shape 8">
              <a:extLst>
                <a:ext uri="{FF2B5EF4-FFF2-40B4-BE49-F238E27FC236}">
                  <a16:creationId xmlns:a16="http://schemas.microsoft.com/office/drawing/2014/main" id="{915B917B-DAE5-141A-2E31-E444CEC55CE8}"/>
                </a:ext>
              </a:extLst>
            </p:cNvPr>
            <p:cNvSpPr/>
            <p:nvPr/>
          </p:nvSpPr>
          <p:spPr>
            <a:xfrm>
              <a:off x="4598438" y="1127083"/>
              <a:ext cx="7012370" cy="1000439"/>
            </a:xfrm>
            <a:custGeom>
              <a:avLst/>
              <a:gdLst>
                <a:gd name="connsiteX0" fmla="*/ 0 w 7012370"/>
                <a:gd name="connsiteY0" fmla="*/ 0 h 793800"/>
                <a:gd name="connsiteX1" fmla="*/ 7012370 w 7012370"/>
                <a:gd name="connsiteY1" fmla="*/ 0 h 793800"/>
                <a:gd name="connsiteX2" fmla="*/ 7012370 w 7012370"/>
                <a:gd name="connsiteY2" fmla="*/ 793800 h 793800"/>
                <a:gd name="connsiteX3" fmla="*/ 0 w 7012370"/>
                <a:gd name="connsiteY3" fmla="*/ 793800 h 793800"/>
                <a:gd name="connsiteX4" fmla="*/ 0 w 7012370"/>
                <a:gd name="connsiteY4" fmla="*/ 0 h 7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793800">
                  <a:moveTo>
                    <a:pt x="0" y="0"/>
                  </a:moveTo>
                  <a:lnTo>
                    <a:pt x="7012370" y="0"/>
                  </a:lnTo>
                  <a:lnTo>
                    <a:pt x="7012370" y="793800"/>
                  </a:lnTo>
                  <a:lnTo>
                    <a:pt x="0" y="7938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October – December 2024</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Tuesdays 12 – 2:45 pm (UK time): Lectures</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Tuesdays 2:45 – 3 pm: Bookable drop-in sessions</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0" name="Freeform: Shape 9">
              <a:extLst>
                <a:ext uri="{FF2B5EF4-FFF2-40B4-BE49-F238E27FC236}">
                  <a16:creationId xmlns:a16="http://schemas.microsoft.com/office/drawing/2014/main" id="{2BB1E9A4-0F42-E214-5168-BAF1D8DD6F36}"/>
                </a:ext>
              </a:extLst>
            </p:cNvPr>
            <p:cNvSpPr/>
            <p:nvPr/>
          </p:nvSpPr>
          <p:spPr>
            <a:xfrm>
              <a:off x="4949056" y="92323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Overall</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1" name="Freeform: Shape 10">
              <a:extLst>
                <a:ext uri="{FF2B5EF4-FFF2-40B4-BE49-F238E27FC236}">
                  <a16:creationId xmlns:a16="http://schemas.microsoft.com/office/drawing/2014/main" id="{F163CA60-288A-907E-06E5-7F627049A583}"/>
                </a:ext>
              </a:extLst>
            </p:cNvPr>
            <p:cNvSpPr/>
            <p:nvPr/>
          </p:nvSpPr>
          <p:spPr>
            <a:xfrm>
              <a:off x="4598438" y="2383995"/>
              <a:ext cx="7012370" cy="1175697"/>
            </a:xfrm>
            <a:custGeom>
              <a:avLst/>
              <a:gdLst>
                <a:gd name="connsiteX0" fmla="*/ 0 w 7012370"/>
                <a:gd name="connsiteY0" fmla="*/ 0 h 1389150"/>
                <a:gd name="connsiteX1" fmla="*/ 7012370 w 7012370"/>
                <a:gd name="connsiteY1" fmla="*/ 0 h 1389150"/>
                <a:gd name="connsiteX2" fmla="*/ 7012370 w 7012370"/>
                <a:gd name="connsiteY2" fmla="*/ 1389150 h 1389150"/>
                <a:gd name="connsiteX3" fmla="*/ 0 w 7012370"/>
                <a:gd name="connsiteY3" fmla="*/ 1389150 h 1389150"/>
                <a:gd name="connsiteX4" fmla="*/ 0 w 7012370"/>
                <a:gd name="connsiteY4" fmla="*/ 0 h 1389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389150">
                  <a:moveTo>
                    <a:pt x="0" y="0"/>
                  </a:moveTo>
                  <a:lnTo>
                    <a:pt x="7012370" y="0"/>
                  </a:lnTo>
                  <a:lnTo>
                    <a:pt x="7012370" y="1389150"/>
                  </a:lnTo>
                  <a:lnTo>
                    <a:pt x="0" y="138915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8 lectures - consisting mainly of taught sessions</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15</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th</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October: no lecture but library session with the subject librarian (link via TEAMS) </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22</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nd</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October: no lecture but ‘Reading Week’</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3" name="Freeform: Shape 12">
              <a:extLst>
                <a:ext uri="{FF2B5EF4-FFF2-40B4-BE49-F238E27FC236}">
                  <a16:creationId xmlns:a16="http://schemas.microsoft.com/office/drawing/2014/main" id="{3B288B5D-BA7E-9E5D-1DBD-CB74B871475A}"/>
                </a:ext>
              </a:extLst>
            </p:cNvPr>
            <p:cNvSpPr/>
            <p:nvPr/>
          </p:nvSpPr>
          <p:spPr>
            <a:xfrm>
              <a:off x="4949056" y="2092902"/>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Lectures &amp; Reading Week</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5" name="Freeform: Shape 14">
              <a:extLst>
                <a:ext uri="{FF2B5EF4-FFF2-40B4-BE49-F238E27FC236}">
                  <a16:creationId xmlns:a16="http://schemas.microsoft.com/office/drawing/2014/main" id="{986D4EB4-4F18-2D98-5D03-06313B93E816}"/>
                </a:ext>
              </a:extLst>
            </p:cNvPr>
            <p:cNvSpPr/>
            <p:nvPr/>
          </p:nvSpPr>
          <p:spPr>
            <a:xfrm>
              <a:off x="4598438" y="3962877"/>
              <a:ext cx="7012370" cy="1892356"/>
            </a:xfrm>
            <a:custGeom>
              <a:avLst/>
              <a:gdLst>
                <a:gd name="connsiteX0" fmla="*/ 0 w 7012370"/>
                <a:gd name="connsiteY0" fmla="*/ 0 h 1631700"/>
                <a:gd name="connsiteX1" fmla="*/ 7012370 w 7012370"/>
                <a:gd name="connsiteY1" fmla="*/ 0 h 1631700"/>
                <a:gd name="connsiteX2" fmla="*/ 7012370 w 7012370"/>
                <a:gd name="connsiteY2" fmla="*/ 1631700 h 1631700"/>
                <a:gd name="connsiteX3" fmla="*/ 0 w 7012370"/>
                <a:gd name="connsiteY3" fmla="*/ 1631700 h 1631700"/>
                <a:gd name="connsiteX4" fmla="*/ 0 w 7012370"/>
                <a:gd name="connsiteY4" fmla="*/ 0 h 163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631700">
                  <a:moveTo>
                    <a:pt x="0" y="0"/>
                  </a:moveTo>
                  <a:lnTo>
                    <a:pt x="7012370" y="0"/>
                  </a:lnTo>
                  <a:lnTo>
                    <a:pt x="7012370" y="1631700"/>
                  </a:lnTo>
                  <a:lnTo>
                    <a:pt x="0" y="16317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10</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th</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December 12 – 3 pm</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Focus entirely on the requirements of the assignment</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By appointment only and can be used for:</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Review a draft summary of your assignment (2-3 pages to be sent to me by 3</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rd</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December)</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Assignment questions, specific to your assignment</a:t>
              </a: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Assignment submission: 13</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th</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December 2024</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7" name="Freeform: Shape 16">
              <a:extLst>
                <a:ext uri="{FF2B5EF4-FFF2-40B4-BE49-F238E27FC236}">
                  <a16:creationId xmlns:a16="http://schemas.microsoft.com/office/drawing/2014/main" id="{1C4EA920-9926-65D1-90D1-4158E0499E0E}"/>
                </a:ext>
              </a:extLst>
            </p:cNvPr>
            <p:cNvSpPr/>
            <p:nvPr/>
          </p:nvSpPr>
          <p:spPr>
            <a:xfrm>
              <a:off x="4949056" y="3715049"/>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Assignment Focus Session</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grpSp>
    </p:spTree>
    <p:extLst>
      <p:ext uri="{BB962C8B-B14F-4D97-AF65-F5344CB8AC3E}">
        <p14:creationId xmlns:p14="http://schemas.microsoft.com/office/powerpoint/2010/main" val="312730196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C058B-6259-DC76-723D-A8EAFCA4D2FF}"/>
              </a:ext>
            </a:extLst>
          </p:cNvPr>
          <p:cNvSpPr>
            <a:spLocks noGrp="1"/>
          </p:cNvSpPr>
          <p:nvPr>
            <p:ph type="title"/>
          </p:nvPr>
        </p:nvSpPr>
        <p:spPr/>
        <p:txBody>
          <a:bodyPr/>
          <a:lstStyle/>
          <a:p>
            <a:r>
              <a:rPr lang="en-GB" dirty="0"/>
              <a:t>Key documents to study very carefully </a:t>
            </a:r>
            <a:br>
              <a:rPr lang="en-GB" dirty="0"/>
            </a:br>
            <a:r>
              <a:rPr lang="en-GB" dirty="0"/>
              <a:t>(on Moodle and Teams page)</a:t>
            </a:r>
          </a:p>
        </p:txBody>
      </p:sp>
      <p:sp>
        <p:nvSpPr>
          <p:cNvPr id="3" name="Content Placeholder 2">
            <a:extLst>
              <a:ext uri="{FF2B5EF4-FFF2-40B4-BE49-F238E27FC236}">
                <a16:creationId xmlns:a16="http://schemas.microsoft.com/office/drawing/2014/main" id="{A6F5ED49-B613-9DE6-4136-1BAA99BAFC2A}"/>
              </a:ext>
            </a:extLst>
          </p:cNvPr>
          <p:cNvSpPr>
            <a:spLocks noGrp="1"/>
          </p:cNvSpPr>
          <p:nvPr>
            <p:ph idx="1"/>
          </p:nvPr>
        </p:nvSpPr>
        <p:spPr>
          <a:xfrm>
            <a:off x="1979721" y="2024614"/>
            <a:ext cx="8389398" cy="365125"/>
          </a:xfrm>
        </p:spPr>
        <p:txBody>
          <a:bodyPr>
            <a:noAutofit/>
          </a:bodyPr>
          <a:lstStyle/>
          <a:p>
            <a:pPr marL="0" indent="0">
              <a:buNone/>
            </a:pPr>
            <a:r>
              <a:rPr lang="en-GB" sz="2000" b="1" dirty="0">
                <a:solidFill>
                  <a:srgbClr val="0070C0"/>
                </a:solidFill>
              </a:rPr>
              <a:t>Module Handbook							Related to Assignment Topic</a:t>
            </a:r>
          </a:p>
        </p:txBody>
      </p:sp>
      <p:sp>
        <p:nvSpPr>
          <p:cNvPr id="4" name="Footer Placeholder 3">
            <a:extLst>
              <a:ext uri="{FF2B5EF4-FFF2-40B4-BE49-F238E27FC236}">
                <a16:creationId xmlns:a16="http://schemas.microsoft.com/office/drawing/2014/main" id="{1DFD4EFF-A585-E3F9-011E-61D9E42B9FC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68DD38A-C1DD-163F-6E0F-2741985D26E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11" name="Picture 10">
            <a:extLst>
              <a:ext uri="{FF2B5EF4-FFF2-40B4-BE49-F238E27FC236}">
                <a16:creationId xmlns:a16="http://schemas.microsoft.com/office/drawing/2014/main" id="{CB571245-E57E-9C36-CADA-E9DAC3E12B05}"/>
              </a:ext>
            </a:extLst>
          </p:cNvPr>
          <p:cNvPicPr>
            <a:picLocks noChangeAspect="1"/>
          </p:cNvPicPr>
          <p:nvPr/>
        </p:nvPicPr>
        <p:blipFill>
          <a:blip r:embed="rId2"/>
          <a:stretch>
            <a:fillRect/>
          </a:stretch>
        </p:blipFill>
        <p:spPr>
          <a:xfrm>
            <a:off x="7086561" y="2608806"/>
            <a:ext cx="2980717" cy="3815108"/>
          </a:xfrm>
          <a:prstGeom prst="rect">
            <a:avLst/>
          </a:prstGeom>
        </p:spPr>
      </p:pic>
      <p:pic>
        <p:nvPicPr>
          <p:cNvPr id="8" name="Picture 7">
            <a:extLst>
              <a:ext uri="{FF2B5EF4-FFF2-40B4-BE49-F238E27FC236}">
                <a16:creationId xmlns:a16="http://schemas.microsoft.com/office/drawing/2014/main" id="{3433DB8E-653B-4BDE-E84E-674C452DC0C4}"/>
              </a:ext>
            </a:extLst>
          </p:cNvPr>
          <p:cNvPicPr>
            <a:picLocks noChangeAspect="1"/>
          </p:cNvPicPr>
          <p:nvPr/>
        </p:nvPicPr>
        <p:blipFill>
          <a:blip r:embed="rId3"/>
          <a:stretch>
            <a:fillRect/>
          </a:stretch>
        </p:blipFill>
        <p:spPr>
          <a:xfrm>
            <a:off x="1366280" y="2541364"/>
            <a:ext cx="3344870" cy="3993608"/>
          </a:xfrm>
          <a:prstGeom prst="rect">
            <a:avLst/>
          </a:prstGeom>
        </p:spPr>
      </p:pic>
    </p:spTree>
    <p:extLst>
      <p:ext uri="{BB962C8B-B14F-4D97-AF65-F5344CB8AC3E}">
        <p14:creationId xmlns:p14="http://schemas.microsoft.com/office/powerpoint/2010/main" val="3636062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1F8D90FD-8245-303B-15E2-768621DB0887}"/>
              </a:ext>
            </a:extLst>
          </p:cNvPr>
          <p:cNvSpPr txBox="1">
            <a:spLocks/>
          </p:cNvSpPr>
          <p:nvPr/>
        </p:nvSpPr>
        <p:spPr>
          <a:xfrm>
            <a:off x="581191" y="723901"/>
            <a:ext cx="10993549" cy="142875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sz="3600" b="0" i="0" u="none" strike="noStrike" kern="1200" cap="all" spc="0" normalizeH="0" baseline="0" noProof="0">
                <a:ln>
                  <a:noFill/>
                </a:ln>
                <a:solidFill>
                  <a:prstClr val="black">
                    <a:lumMod val="75000"/>
                    <a:lumOff val="25000"/>
                  </a:prstClr>
                </a:solidFill>
                <a:effectLst/>
                <a:uLnTx/>
                <a:uFillTx/>
                <a:latin typeface="Franklin Gothic Demi" panose="020B0502020104020203"/>
                <a:ea typeface="+mj-ea"/>
                <a:cs typeface="+mj-cs"/>
              </a:rPr>
              <a:t>Assignment</a:t>
            </a:r>
          </a:p>
        </p:txBody>
      </p:sp>
      <p:pic>
        <p:nvPicPr>
          <p:cNvPr id="6" name="Picture 5" descr="A white and black text&#10;&#10;Description automatically generated">
            <a:extLst>
              <a:ext uri="{FF2B5EF4-FFF2-40B4-BE49-F238E27FC236}">
                <a16:creationId xmlns:a16="http://schemas.microsoft.com/office/drawing/2014/main" id="{A20C81A4-8F2F-40B7-539E-79DC51D79CF7}"/>
              </a:ext>
            </a:extLst>
          </p:cNvPr>
          <p:cNvPicPr>
            <a:picLocks noChangeAspect="1"/>
          </p:cNvPicPr>
          <p:nvPr/>
        </p:nvPicPr>
        <p:blipFill>
          <a:blip r:embed="rId2"/>
          <a:stretch>
            <a:fillRect/>
          </a:stretch>
        </p:blipFill>
        <p:spPr>
          <a:xfrm>
            <a:off x="635457" y="3527617"/>
            <a:ext cx="10916463" cy="2128712"/>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408399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22" name="Rectangle 2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Assignment – report – preparation for the task</a:t>
            </a:r>
          </a:p>
        </p:txBody>
      </p:sp>
      <p:sp>
        <p:nvSpPr>
          <p:cNvPr id="24" name="Rectangle 2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a:ln>
                  <a:noFill/>
                </a:ln>
                <a:solidFill>
                  <a:srgbClr val="335B74"/>
                </a:solidFill>
                <a:effectLst/>
                <a:uLnTx/>
                <a:uFillTx/>
                <a:latin typeface="Franklin Gothic Book" panose="020B0502020104020203"/>
                <a:ea typeface="+mn-ea"/>
                <a:cs typeface="+mn-cs"/>
              </a:rPr>
              <a:t>Prior to commencing the task outlined below you should read the articles contained in The Care of One, Hyperpersonalisation of Customer Care, McKinsey (2020), available on Moodle.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176C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176C6"/>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srgbClr val="3176C6"/>
              </a:solidFill>
              <a:effectLst/>
              <a:uLnTx/>
              <a:uFillTx/>
              <a:latin typeface="Franklin Gothic Book" panose="020B0502020104020203"/>
              <a:ea typeface="+mn-ea"/>
              <a:cs typeface="+mn-cs"/>
            </a:endParaRPr>
          </a:p>
        </p:txBody>
      </p:sp>
      <p:pic>
        <p:nvPicPr>
          <p:cNvPr id="11" name="Picture 10" descr="Graphical user interface, application&#10;&#10;Description automatically generated">
            <a:extLst>
              <a:ext uri="{FF2B5EF4-FFF2-40B4-BE49-F238E27FC236}">
                <a16:creationId xmlns:a16="http://schemas.microsoft.com/office/drawing/2014/main" id="{76B0200B-0853-64A6-255A-492FBAFC19A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356109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Assignment – report – the task</a:t>
            </a:r>
          </a:p>
        </p:txBody>
      </p:sp>
      <p:sp>
        <p:nvSpPr>
          <p:cNvPr id="3" name="TextBox 2">
            <a:extLst>
              <a:ext uri="{FF2B5EF4-FFF2-40B4-BE49-F238E27FC236}">
                <a16:creationId xmlns:a16="http://schemas.microsoft.com/office/drawing/2014/main" id="{1A63A293-6A4B-481D-8960-BE437C3CF946}"/>
              </a:ext>
            </a:extLst>
          </p:cNvPr>
          <p:cNvSpPr txBox="1"/>
          <p:nvPr/>
        </p:nvSpPr>
        <p:spPr>
          <a:xfrm>
            <a:off x="685060" y="1401529"/>
            <a:ext cx="10920450"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THE TASK: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You have been asked by senior management within your organisation to participate in a sudden onset emergency project team. As a team you have been tasked with focusing on creatively reshaping the organisation’s strategic direction to discover a new way forward for delivering innovative customer care, ensuring future resilience and sustainable competitive advantage against a backdrop of a challenging fast-moving environment, which might include aspects such as the lingering economic impact of the pandemic, global volatility in terms of economics, political considerations and so 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You will first be expected to conduct a thorough strategic analysis of your chosen organisation by undertaking external and internal analyses as well as critically evaluating the strategic options for more personalised customer care. You should also take into consideration the wider implications of your proposed strategy on different areas of the organisation.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You are required to produce an individually written report (5,000 words +/-10%). You should justify your recommended strategy by using appropriate concepts, theoretical frameworks and techniques explored within the module and provide a background of your chosen organisation in the appendices.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74744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A5BBB-0C12-FEDA-4983-61437713E209}"/>
              </a:ext>
            </a:extLst>
          </p:cNvPr>
          <p:cNvSpPr>
            <a:spLocks noGrp="1"/>
          </p:cNvSpPr>
          <p:nvPr>
            <p:ph type="title"/>
          </p:nvPr>
        </p:nvSpPr>
        <p:spPr/>
        <p:txBody>
          <a:bodyPr/>
          <a:lstStyle/>
          <a:p>
            <a:r>
              <a:rPr lang="en-GB" dirty="0"/>
              <a:t>Assignment: report word count and content</a:t>
            </a:r>
          </a:p>
        </p:txBody>
      </p:sp>
      <p:sp>
        <p:nvSpPr>
          <p:cNvPr id="3" name="Content Placeholder 2">
            <a:extLst>
              <a:ext uri="{FF2B5EF4-FFF2-40B4-BE49-F238E27FC236}">
                <a16:creationId xmlns:a16="http://schemas.microsoft.com/office/drawing/2014/main" id="{D11951F9-F03B-0037-D063-E506CE535714}"/>
              </a:ext>
            </a:extLst>
          </p:cNvPr>
          <p:cNvSpPr>
            <a:spLocks noGrp="1"/>
          </p:cNvSpPr>
          <p:nvPr>
            <p:ph idx="1"/>
          </p:nvPr>
        </p:nvSpPr>
        <p:spPr/>
        <p:txBody>
          <a:bodyPr>
            <a:normAutofit lnSpcReduction="10000"/>
          </a:bodyPr>
          <a:lstStyle/>
          <a:p>
            <a:r>
              <a:rPr lang="en-GB" dirty="0"/>
              <a:t>The report should be 5,000 words (+/- 10%) </a:t>
            </a:r>
          </a:p>
          <a:p>
            <a:r>
              <a:rPr lang="en-GB" dirty="0"/>
              <a:t>The report should contain a Title Page, Table of Contents, Executive Summary, Introduction, Main Findings, Conclusion, Recommendations, References, Appendices (if appropriate).</a:t>
            </a:r>
          </a:p>
          <a:p>
            <a:r>
              <a:rPr lang="en-GB" dirty="0"/>
              <a:t>However, please note that your </a:t>
            </a:r>
            <a:r>
              <a:rPr lang="en-GB" b="1" i="1" dirty="0"/>
              <a:t>word count starts at your Introduction and finishes with your Recommendations</a:t>
            </a:r>
            <a:r>
              <a:rPr lang="en-GB" dirty="0"/>
              <a:t>.  Everything that is included before and after these sections do not form part of the word count.</a:t>
            </a:r>
          </a:p>
          <a:p>
            <a:r>
              <a:rPr lang="en-GB" dirty="0"/>
              <a:t>You should also ensure you include a clear title, course, and name or ID number on a cover sheet as well as a bibliography using Harvard referencing throughout.</a:t>
            </a:r>
          </a:p>
          <a:p>
            <a:r>
              <a:rPr lang="en-GB" dirty="0"/>
              <a:t>Research: Research should use reliable and relevant sources of information e.g. academic books and journals that have been peer reviewed. The research should be extensive, a wide variety of articles are available on Moodle to help you begin this process.</a:t>
            </a:r>
          </a:p>
          <a:p>
            <a:r>
              <a:rPr lang="en-GB" dirty="0"/>
              <a:t>Also, please read the paragraph </a:t>
            </a:r>
            <a:r>
              <a:rPr lang="en-GB" b="1" i="1" dirty="0"/>
              <a:t>Use of Generative AI in Assessment </a:t>
            </a:r>
            <a:r>
              <a:rPr lang="en-GB" dirty="0"/>
              <a:t>(Handbook page 8).</a:t>
            </a:r>
          </a:p>
        </p:txBody>
      </p:sp>
      <p:sp>
        <p:nvSpPr>
          <p:cNvPr id="4" name="Footer Placeholder 3">
            <a:extLst>
              <a:ext uri="{FF2B5EF4-FFF2-40B4-BE49-F238E27FC236}">
                <a16:creationId xmlns:a16="http://schemas.microsoft.com/office/drawing/2014/main" id="{57898EC3-FF2F-6A5F-C011-2B0061F6CB4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00DF7F1-64A0-0E7A-3BCB-D6B60218973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91864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3" name="Rectangle 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5" name="Rectangle 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7" name="Rectangle 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39" name="Rectangle 38">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1" name="Rectangle 40">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3" name="Rectangle 42">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6" name="Content Placeholder 5">
            <a:extLst>
              <a:ext uri="{FF2B5EF4-FFF2-40B4-BE49-F238E27FC236}">
                <a16:creationId xmlns:a16="http://schemas.microsoft.com/office/drawing/2014/main" id="{D1479E8B-89C4-41A8-82AC-3BEE54AB5163}"/>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C32DC880-CC59-CBDA-7924-7770AB904BC7}"/>
              </a:ext>
            </a:extLst>
          </p:cNvPr>
          <p:cNvPicPr>
            <a:picLocks noChangeAspect="1"/>
          </p:cNvPicPr>
          <p:nvPr/>
        </p:nvPicPr>
        <p:blipFill>
          <a:blip r:embed="rId2"/>
          <a:stretch>
            <a:fillRect/>
          </a:stretch>
        </p:blipFill>
        <p:spPr>
          <a:xfrm>
            <a:off x="2064419" y="1744807"/>
            <a:ext cx="9210221" cy="4746886"/>
          </a:xfrm>
          <a:prstGeom prst="rect">
            <a:avLst/>
          </a:prstGeom>
        </p:spPr>
      </p:pic>
    </p:spTree>
    <p:extLst>
      <p:ext uri="{BB962C8B-B14F-4D97-AF65-F5344CB8AC3E}">
        <p14:creationId xmlns:p14="http://schemas.microsoft.com/office/powerpoint/2010/main" val="91464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6CB7A530-AAC4-F525-8AB5-43DB4DD4459E}"/>
              </a:ext>
            </a:extLst>
          </p:cNvPr>
          <p:cNvPicPr>
            <a:picLocks noChangeAspect="1"/>
          </p:cNvPicPr>
          <p:nvPr/>
        </p:nvPicPr>
        <p:blipFill>
          <a:blip r:embed="rId2"/>
          <a:stretch>
            <a:fillRect/>
          </a:stretch>
        </p:blipFill>
        <p:spPr>
          <a:xfrm>
            <a:off x="2028118" y="1645121"/>
            <a:ext cx="8579877" cy="5021894"/>
          </a:xfrm>
          <a:prstGeom prst="rect">
            <a:avLst/>
          </a:prstGeom>
        </p:spPr>
      </p:pic>
    </p:spTree>
    <p:extLst>
      <p:ext uri="{BB962C8B-B14F-4D97-AF65-F5344CB8AC3E}">
        <p14:creationId xmlns:p14="http://schemas.microsoft.com/office/powerpoint/2010/main" val="1935928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7600DCCE-AC51-0E8C-2721-39DEF30B1BF0}"/>
              </a:ext>
            </a:extLst>
          </p:cNvPr>
          <p:cNvPicPr>
            <a:picLocks noChangeAspect="1"/>
          </p:cNvPicPr>
          <p:nvPr/>
        </p:nvPicPr>
        <p:blipFill>
          <a:blip r:embed="rId2"/>
          <a:stretch>
            <a:fillRect/>
          </a:stretch>
        </p:blipFill>
        <p:spPr>
          <a:xfrm>
            <a:off x="2040159" y="1727416"/>
            <a:ext cx="8564894" cy="4992164"/>
          </a:xfrm>
          <a:prstGeom prst="rect">
            <a:avLst/>
          </a:prstGeom>
        </p:spPr>
      </p:pic>
    </p:spTree>
    <p:extLst>
      <p:ext uri="{BB962C8B-B14F-4D97-AF65-F5344CB8AC3E}">
        <p14:creationId xmlns:p14="http://schemas.microsoft.com/office/powerpoint/2010/main" val="2171949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989AC42B-8DFB-308A-021E-D4D31A330A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9001" y="1733403"/>
            <a:ext cx="9261241" cy="4672622"/>
          </a:xfrm>
          <a:prstGeom prst="rect">
            <a:avLst/>
          </a:prstGeom>
        </p:spPr>
      </p:pic>
    </p:spTree>
    <p:extLst>
      <p:ext uri="{BB962C8B-B14F-4D97-AF65-F5344CB8AC3E}">
        <p14:creationId xmlns:p14="http://schemas.microsoft.com/office/powerpoint/2010/main" val="4186830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64C8-7B44-9DE6-25AB-4B8D0E97190A}"/>
              </a:ext>
            </a:extLst>
          </p:cNvPr>
          <p:cNvSpPr>
            <a:spLocks noGrp="1"/>
          </p:cNvSpPr>
          <p:nvPr>
            <p:ph type="title"/>
          </p:nvPr>
        </p:nvSpPr>
        <p:spPr>
          <a:xfrm>
            <a:off x="581191" y="723901"/>
            <a:ext cx="10993549" cy="1428750"/>
          </a:xfrm>
        </p:spPr>
        <p:txBody>
          <a:bodyPr vert="horz" lIns="91440" tIns="45720" rIns="91440" bIns="45720" rtlCol="0" anchor="b">
            <a:normAutofit/>
          </a:bodyPr>
          <a:lstStyle/>
          <a:p>
            <a:r>
              <a:rPr lang="en-US" sz="3600"/>
              <a:t>GUIDANCE FOR STUDENTS IN THE COMPLETION OF TASK</a:t>
            </a:r>
          </a:p>
        </p:txBody>
      </p:sp>
      <p:sp>
        <p:nvSpPr>
          <p:cNvPr id="4" name="Footer Placeholder 3">
            <a:extLst>
              <a:ext uri="{FF2B5EF4-FFF2-40B4-BE49-F238E27FC236}">
                <a16:creationId xmlns:a16="http://schemas.microsoft.com/office/drawing/2014/main" id="{2A9FF6DF-F9D6-B74D-81AF-B82E6F992CA0}"/>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0E3691C-FAE0-B84C-F73A-FB1A53D5E5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E18BFC69-BF6D-248D-B7DD-0783E6EF23C5}"/>
              </a:ext>
            </a:extLst>
          </p:cNvPr>
          <p:cNvPicPr>
            <a:picLocks noChangeAspect="1"/>
          </p:cNvPicPr>
          <p:nvPr/>
        </p:nvPicPr>
        <p:blipFill>
          <a:blip r:embed="rId2"/>
          <a:stretch>
            <a:fillRect/>
          </a:stretch>
        </p:blipFill>
        <p:spPr>
          <a:xfrm>
            <a:off x="1838037" y="1927919"/>
            <a:ext cx="10141847" cy="4132287"/>
          </a:xfrm>
          <a:prstGeom prst="rect">
            <a:avLst/>
          </a:prstGeom>
        </p:spPr>
      </p:pic>
    </p:spTree>
    <p:extLst>
      <p:ext uri="{BB962C8B-B14F-4D97-AF65-F5344CB8AC3E}">
        <p14:creationId xmlns:p14="http://schemas.microsoft.com/office/powerpoint/2010/main" val="2706381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4701753-7D5B-01AC-192D-F10791EEB292}"/>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Choosing an organisation for your assignment</a:t>
            </a:r>
          </a:p>
        </p:txBody>
      </p:sp>
      <p:sp>
        <p:nvSpPr>
          <p:cNvPr id="3" name="Content Placeholder 2">
            <a:extLst>
              <a:ext uri="{FF2B5EF4-FFF2-40B4-BE49-F238E27FC236}">
                <a16:creationId xmlns:a16="http://schemas.microsoft.com/office/drawing/2014/main" id="{64A8D24B-B17B-67F0-7D3F-7D93AA0A1963}"/>
              </a:ext>
            </a:extLst>
          </p:cNvPr>
          <p:cNvSpPr>
            <a:spLocks noGrp="1"/>
          </p:cNvSpPr>
          <p:nvPr>
            <p:ph idx="1"/>
          </p:nvPr>
        </p:nvSpPr>
        <p:spPr>
          <a:xfrm>
            <a:off x="4534935" y="763480"/>
            <a:ext cx="6725899" cy="5627084"/>
          </a:xfrm>
        </p:spPr>
        <p:txBody>
          <a:bodyPr>
            <a:noAutofit/>
          </a:bodyPr>
          <a:lstStyle/>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Before you start your research:</a:t>
            </a:r>
          </a:p>
          <a:p>
            <a:pPr marL="609750" lvl="1" indent="-285750">
              <a:lnSpc>
                <a:spcPct val="90000"/>
              </a:lnSpc>
              <a:buFont typeface="Arial" panose="020B0604020202020204" pitchFamily="34" charset="0"/>
              <a:buChar char="•"/>
            </a:pPr>
            <a:r>
              <a:rPr lang="en-GB" sz="1600" dirty="0"/>
              <a:t>Discuss and agree the organisation with your lecturer</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Consideration:</a:t>
            </a:r>
          </a:p>
          <a:p>
            <a:pPr marL="609750" lvl="1" indent="-285750">
              <a:lnSpc>
                <a:spcPct val="90000"/>
              </a:lnSpc>
              <a:buFont typeface="Arial" panose="020B0604020202020204" pitchFamily="34" charset="0"/>
              <a:buChar char="•"/>
            </a:pPr>
            <a:r>
              <a:rPr lang="en-GB" sz="1600" dirty="0"/>
              <a:t>All information must be publicly available</a:t>
            </a:r>
          </a:p>
          <a:p>
            <a:pPr marL="609750" lvl="1" indent="-285750">
              <a:lnSpc>
                <a:spcPct val="90000"/>
              </a:lnSpc>
              <a:buFont typeface="Arial" panose="020B0604020202020204" pitchFamily="34" charset="0"/>
              <a:buChar char="•"/>
            </a:pPr>
            <a:r>
              <a:rPr lang="en-GB" sz="1600" dirty="0"/>
              <a:t>Sources you use must be verifiable </a:t>
            </a:r>
          </a:p>
          <a:p>
            <a:pPr marL="609750" lvl="1" indent="-285750">
              <a:lnSpc>
                <a:spcPct val="90000"/>
              </a:lnSpc>
              <a:buFont typeface="Arial" panose="020B0604020202020204" pitchFamily="34" charset="0"/>
              <a:buChar char="•"/>
            </a:pPr>
            <a:r>
              <a:rPr lang="en-GB" sz="1600" dirty="0"/>
              <a:t>Choose an organisation that is different to the ones you chose /choose for other modules</a:t>
            </a:r>
          </a:p>
          <a:p>
            <a:pPr marL="609750" lvl="1" indent="-285750">
              <a:lnSpc>
                <a:spcPct val="90000"/>
              </a:lnSpc>
              <a:buFont typeface="Arial" panose="020B0604020202020204" pitchFamily="34" charset="0"/>
              <a:buChar char="•"/>
            </a:pPr>
            <a:r>
              <a:rPr lang="en-GB" sz="1600" dirty="0"/>
              <a:t>This is important for avoiding plagiarism of your own work (e.g. following submission to Turnitin)</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Individual Report:</a:t>
            </a:r>
          </a:p>
          <a:p>
            <a:pPr marL="609750" lvl="1" indent="-285750">
              <a:lnSpc>
                <a:spcPct val="90000"/>
              </a:lnSpc>
              <a:buFont typeface="Arial" panose="020B0604020202020204" pitchFamily="34" charset="0"/>
              <a:buChar char="•"/>
            </a:pPr>
            <a:r>
              <a:rPr lang="en-GB" sz="1600" dirty="0"/>
              <a:t>You must write your report assignment on your own – NO GROUP WORK IS PERMITTED</a:t>
            </a:r>
          </a:p>
          <a:p>
            <a:pPr marL="609750" lvl="1" indent="-285750">
              <a:lnSpc>
                <a:spcPct val="90000"/>
              </a:lnSpc>
              <a:buFont typeface="Arial" panose="020B0604020202020204" pitchFamily="34" charset="0"/>
              <a:buChar char="•"/>
            </a:pPr>
            <a:r>
              <a:rPr lang="en-GB" sz="1600" dirty="0"/>
              <a:t>You are responsible for providing YOUR OWN WORK</a:t>
            </a:r>
          </a:p>
          <a:p>
            <a:pPr marL="609750" lvl="1" indent="-285750">
              <a:lnSpc>
                <a:spcPct val="90000"/>
              </a:lnSpc>
              <a:buFont typeface="Arial" panose="020B0604020202020204" pitchFamily="34" charset="0"/>
              <a:buChar char="•"/>
            </a:pPr>
            <a:r>
              <a:rPr lang="en-GB" sz="1600" dirty="0"/>
              <a:t>If you use shared content from someone else in your report, Turnitin (submission system) will flag this (similarity score)</a:t>
            </a:r>
          </a:p>
          <a:p>
            <a:pPr marL="609750" lvl="1" indent="-285750">
              <a:lnSpc>
                <a:spcPct val="90000"/>
              </a:lnSpc>
              <a:buFont typeface="Arial" panose="020B0604020202020204" pitchFamily="34" charset="0"/>
              <a:buChar char="•"/>
            </a:pPr>
            <a:r>
              <a:rPr lang="en-GB" sz="1600" dirty="0"/>
              <a:t>A high similarity score = losing points and a reduced mark for your report</a:t>
            </a:r>
          </a:p>
          <a:p>
            <a:pPr marL="609750" lvl="1" indent="-285750">
              <a:lnSpc>
                <a:spcPct val="90000"/>
              </a:lnSpc>
              <a:buFont typeface="Arial" panose="020B0604020202020204" pitchFamily="34" charset="0"/>
              <a:buChar char="•"/>
            </a:pPr>
            <a:endParaRPr lang="en-GB" sz="1600" dirty="0"/>
          </a:p>
        </p:txBody>
      </p:sp>
      <p:sp>
        <p:nvSpPr>
          <p:cNvPr id="4" name="Footer Placeholder 3">
            <a:extLst>
              <a:ext uri="{FF2B5EF4-FFF2-40B4-BE49-F238E27FC236}">
                <a16:creationId xmlns:a16="http://schemas.microsoft.com/office/drawing/2014/main" id="{CAFE528B-1C81-F992-32A2-819F9D5A0300}"/>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EA03062-53CB-24CF-9789-C847A478C64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6805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DA3-EB08-F7C9-C263-180EBC3961FA}"/>
              </a:ext>
            </a:extLst>
          </p:cNvPr>
          <p:cNvSpPr>
            <a:spLocks noGrp="1"/>
          </p:cNvSpPr>
          <p:nvPr>
            <p:ph type="title"/>
          </p:nvPr>
        </p:nvSpPr>
        <p:spPr/>
        <p:txBody>
          <a:bodyPr/>
          <a:lstStyle/>
          <a:p>
            <a:r>
              <a:rPr lang="en-GB" dirty="0"/>
              <a:t>Your task for next week</a:t>
            </a:r>
          </a:p>
        </p:txBody>
      </p:sp>
      <p:sp>
        <p:nvSpPr>
          <p:cNvPr id="4" name="Footer Placeholder 3">
            <a:extLst>
              <a:ext uri="{FF2B5EF4-FFF2-40B4-BE49-F238E27FC236}">
                <a16:creationId xmlns:a16="http://schemas.microsoft.com/office/drawing/2014/main" id="{3447A3C4-4F09-F9EF-0A1A-2F728A886D0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9A2ADD-6E33-257D-949A-697D89B90F94}"/>
              </a:ext>
            </a:extLst>
          </p:cNvPr>
          <p:cNvSpPr>
            <a:spLocks noGrp="1"/>
          </p:cNvSpPr>
          <p:nvPr>
            <p:ph type="sldNum" sz="quarter" idx="12"/>
          </p:nvPr>
        </p:nvSpPr>
        <p:spPr/>
        <p:txBody>
          <a:bodyPr/>
          <a:lstStyle/>
          <a:p>
            <a:fld id="{3A98EE3D-8CD1-4C3F-BD1C-C98C9596463C}" type="slidenum">
              <a:rPr lang="en-US" smtClean="0"/>
              <a:t>15</a:t>
            </a:fld>
            <a:endParaRPr lang="en-US" dirty="0"/>
          </a:p>
        </p:txBody>
      </p:sp>
      <p:sp>
        <p:nvSpPr>
          <p:cNvPr id="6" name="Content Placeholder 2">
            <a:extLst>
              <a:ext uri="{FF2B5EF4-FFF2-40B4-BE49-F238E27FC236}">
                <a16:creationId xmlns:a16="http://schemas.microsoft.com/office/drawing/2014/main" id="{D2426793-C9C8-3677-A02F-493358972026}"/>
              </a:ext>
            </a:extLst>
          </p:cNvPr>
          <p:cNvSpPr txBox="1">
            <a:spLocks/>
          </p:cNvSpPr>
          <p:nvPr/>
        </p:nvSpPr>
        <p:spPr>
          <a:xfrm>
            <a:off x="581191" y="2081541"/>
            <a:ext cx="11029615" cy="1860144"/>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lvl="1"/>
            <a:r>
              <a:rPr lang="en-GB" sz="2000" b="1" dirty="0">
                <a:solidFill>
                  <a:srgbClr val="0070C0"/>
                </a:solidFill>
              </a:rPr>
              <a:t>Identify an organisation (or two, if you are not sure yet) that you would like to use for your assignment.</a:t>
            </a:r>
          </a:p>
          <a:p>
            <a:pPr lvl="1"/>
            <a:r>
              <a:rPr lang="en-GB" sz="2000" b="1" dirty="0">
                <a:solidFill>
                  <a:srgbClr val="0070C0"/>
                </a:solidFill>
              </a:rPr>
              <a:t>Remember, the topic must focus on Customer Care!</a:t>
            </a:r>
          </a:p>
          <a:p>
            <a:pPr lvl="1"/>
            <a:r>
              <a:rPr lang="en-GB" sz="2000" b="1" dirty="0">
                <a:solidFill>
                  <a:srgbClr val="0070C0"/>
                </a:solidFill>
              </a:rPr>
              <a:t>We will review them together next week.</a:t>
            </a:r>
          </a:p>
        </p:txBody>
      </p:sp>
    </p:spTree>
    <p:extLst>
      <p:ext uri="{BB962C8B-B14F-4D97-AF65-F5344CB8AC3E}">
        <p14:creationId xmlns:p14="http://schemas.microsoft.com/office/powerpoint/2010/main" val="2604102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923330"/>
          </a:xfrm>
          <a:prstGeom prst="rect">
            <a:avLst/>
          </a:prstGeom>
          <a:noFill/>
        </p:spPr>
        <p:txBody>
          <a:bodyPr wrap="square" rtlCol="0">
            <a:spAutoFit/>
          </a:bodyPr>
          <a:lstStyle/>
          <a:p>
            <a:pPr marL="285750" indent="-285750">
              <a:buFont typeface="Arial" panose="020B0604020202020204" pitchFamily="34" charset="0"/>
              <a:buChar char="•"/>
            </a:pPr>
            <a:endParaRPr lang="en-GB" b="1" dirty="0">
              <a:solidFill>
                <a:srgbClr val="0070C0"/>
              </a:solidFill>
            </a:endParaRP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dirty="0"/>
              <a:t>Introduction to strategy and strategic management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16</a:t>
            </a:fld>
            <a:endParaRPr lang="en-US" dirty="0"/>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002632" y="2066084"/>
            <a:ext cx="6352673" cy="312821"/>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45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What is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17</a:t>
            </a:fld>
            <a:endParaRPr lang="en-US" dirty="0"/>
          </a:p>
        </p:txBody>
      </p:sp>
      <p:sp>
        <p:nvSpPr>
          <p:cNvPr id="9" name="TextBox 8">
            <a:extLst>
              <a:ext uri="{FF2B5EF4-FFF2-40B4-BE49-F238E27FC236}">
                <a16:creationId xmlns:a16="http://schemas.microsoft.com/office/drawing/2014/main" id="{4B44C996-A3C0-66C4-2954-A7E57B23C75B}"/>
              </a:ext>
            </a:extLst>
          </p:cNvPr>
          <p:cNvSpPr txBox="1"/>
          <p:nvPr/>
        </p:nvSpPr>
        <p:spPr>
          <a:xfrm>
            <a:off x="985421" y="2445773"/>
            <a:ext cx="10235954" cy="830997"/>
          </a:xfrm>
          <a:prstGeom prst="rect">
            <a:avLst/>
          </a:prstGeom>
          <a:noFill/>
          <a:ln w="3175">
            <a:solidFill>
              <a:schemeClr val="tx1"/>
            </a:solidFill>
          </a:ln>
        </p:spPr>
        <p:txBody>
          <a:bodyPr wrap="square">
            <a:spAutoFit/>
          </a:bodyPr>
          <a:lstStyle/>
          <a:p>
            <a:r>
              <a:rPr lang="en-GB" b="1" dirty="0"/>
              <a:t>‘… Strategy is a detailed plan for achieving success in situations such as war, politics, business, industry, or sport, or the skill of planning for such situations…’ </a:t>
            </a:r>
          </a:p>
          <a:p>
            <a:r>
              <a:rPr lang="en-GB" sz="1200" dirty="0"/>
              <a:t>(Cambridge Dictionary)</a:t>
            </a:r>
          </a:p>
        </p:txBody>
      </p:sp>
      <p:sp>
        <p:nvSpPr>
          <p:cNvPr id="10" name="TextBox 9">
            <a:extLst>
              <a:ext uri="{FF2B5EF4-FFF2-40B4-BE49-F238E27FC236}">
                <a16:creationId xmlns:a16="http://schemas.microsoft.com/office/drawing/2014/main" id="{1E4095F4-D5A3-BD92-57A9-97F11A7B7A23}"/>
              </a:ext>
            </a:extLst>
          </p:cNvPr>
          <p:cNvSpPr txBox="1"/>
          <p:nvPr/>
        </p:nvSpPr>
        <p:spPr>
          <a:xfrm>
            <a:off x="575894" y="1552667"/>
            <a:ext cx="7155402" cy="646331"/>
          </a:xfrm>
          <a:prstGeom prst="rect">
            <a:avLst/>
          </a:prstGeom>
          <a:noFill/>
        </p:spPr>
        <p:txBody>
          <a:bodyPr wrap="square" rtlCol="0">
            <a:spAutoFit/>
          </a:bodyPr>
          <a:lstStyle/>
          <a:p>
            <a:r>
              <a:rPr lang="en-GB" dirty="0"/>
              <a:t>There are many definitions out there!</a:t>
            </a:r>
          </a:p>
          <a:p>
            <a:r>
              <a:rPr lang="en-GB" dirty="0"/>
              <a:t>Here is one example of the many definitions you will come across:</a:t>
            </a:r>
          </a:p>
        </p:txBody>
      </p:sp>
      <p:sp>
        <p:nvSpPr>
          <p:cNvPr id="6" name="TextBox 5">
            <a:extLst>
              <a:ext uri="{FF2B5EF4-FFF2-40B4-BE49-F238E27FC236}">
                <a16:creationId xmlns:a16="http://schemas.microsoft.com/office/drawing/2014/main" id="{2E4A4CF0-AACC-3879-BAD6-10759302016A}"/>
              </a:ext>
            </a:extLst>
          </p:cNvPr>
          <p:cNvSpPr txBox="1"/>
          <p:nvPr/>
        </p:nvSpPr>
        <p:spPr>
          <a:xfrm>
            <a:off x="656948" y="3838591"/>
            <a:ext cx="10564427" cy="1754326"/>
          </a:xfrm>
          <a:prstGeom prst="rect">
            <a:avLst/>
          </a:prstGeom>
          <a:noFill/>
        </p:spPr>
        <p:txBody>
          <a:bodyPr wrap="square">
            <a:spAutoFit/>
          </a:bodyPr>
          <a:lstStyle/>
          <a:p>
            <a:pPr marL="742950" lvl="1" indent="-285750">
              <a:buFont typeface="Arial" panose="020B0604020202020204" pitchFamily="34" charset="0"/>
              <a:buChar char="•"/>
            </a:pPr>
            <a:r>
              <a:rPr lang="en-GB" dirty="0"/>
              <a:t>There are many models and frameworks related to the concept of ‘strategy’…</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r>
              <a:rPr lang="en-GB" dirty="0"/>
              <a:t>For a Strategy to be successful, it is important to understand:</a:t>
            </a:r>
          </a:p>
          <a:p>
            <a:pPr marL="742950" lvl="1" indent="-285750">
              <a:buFont typeface="Arial" panose="020B0604020202020204" pitchFamily="34" charset="0"/>
              <a:buChar char="•"/>
            </a:pPr>
            <a:endParaRPr lang="en-GB" dirty="0"/>
          </a:p>
          <a:p>
            <a:pPr marL="1200150" lvl="2" indent="-285750">
              <a:buFont typeface="Arial" panose="020B0604020202020204" pitchFamily="34" charset="0"/>
              <a:buChar char="•"/>
            </a:pPr>
            <a:r>
              <a:rPr lang="en-GB" b="1" dirty="0">
                <a:solidFill>
                  <a:srgbClr val="0070C0"/>
                </a:solidFill>
              </a:rPr>
              <a:t>WHY</a:t>
            </a:r>
            <a:r>
              <a:rPr lang="en-GB" dirty="0"/>
              <a:t> the organisation is doing it and</a:t>
            </a:r>
          </a:p>
          <a:p>
            <a:pPr marL="1200150" lvl="2" indent="-285750">
              <a:buFont typeface="Arial" panose="020B0604020202020204" pitchFamily="34" charset="0"/>
              <a:buChar char="•"/>
            </a:pPr>
            <a:r>
              <a:rPr lang="en-GB" b="1" dirty="0">
                <a:solidFill>
                  <a:srgbClr val="0070C0"/>
                </a:solidFill>
              </a:rPr>
              <a:t>when to CHANGE / STOP </a:t>
            </a:r>
            <a:r>
              <a:rPr lang="en-GB" dirty="0"/>
              <a:t>doing it.</a:t>
            </a:r>
          </a:p>
        </p:txBody>
      </p:sp>
    </p:spTree>
    <p:extLst>
      <p:ext uri="{BB962C8B-B14F-4D97-AF65-F5344CB8AC3E}">
        <p14:creationId xmlns:p14="http://schemas.microsoft.com/office/powerpoint/2010/main" val="10705139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800930"/>
            <a:ext cx="3568661" cy="2256390"/>
          </a:xfrm>
        </p:spPr>
        <p:txBody>
          <a:bodyPr anchor="ctr">
            <a:normAutofit/>
          </a:bodyPr>
          <a:lstStyle/>
          <a:p>
            <a:r>
              <a:rPr lang="en-GB" dirty="0"/>
              <a:t>Michael porter on strategy</a:t>
            </a:r>
          </a:p>
        </p:txBody>
      </p:sp>
      <p:sp>
        <p:nvSpPr>
          <p:cNvPr id="25" name="Rectangle 24">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61870" y="800928"/>
            <a:ext cx="7183597" cy="5164865"/>
          </a:xfrm>
        </p:spPr>
        <p:txBody>
          <a:bodyPr>
            <a:normAutofit/>
          </a:bodyPr>
          <a:lstStyle/>
          <a:p>
            <a:pPr>
              <a:buClr>
                <a:srgbClr val="618FC3"/>
              </a:buClr>
            </a:pPr>
            <a:r>
              <a:rPr lang="en-GB" sz="1800" b="1" dirty="0"/>
              <a:t>Michael Porter:</a:t>
            </a:r>
          </a:p>
          <a:p>
            <a:pPr lvl="1">
              <a:buClr>
                <a:srgbClr val="618FC3"/>
              </a:buClr>
            </a:pPr>
            <a:r>
              <a:rPr lang="en-GB" sz="1800" dirty="0"/>
              <a:t>Is the Bishop William Lawrence University Professor at Harvard Business School</a:t>
            </a:r>
          </a:p>
          <a:p>
            <a:pPr lvl="1">
              <a:buClr>
                <a:srgbClr val="618FC3"/>
              </a:buClr>
            </a:pPr>
            <a:r>
              <a:rPr lang="en-GB" sz="1800" dirty="0"/>
              <a:t>Best known for his theories on economics and business strategy</a:t>
            </a:r>
          </a:p>
          <a:p>
            <a:pPr>
              <a:buClr>
                <a:srgbClr val="618FC3"/>
              </a:buClr>
            </a:pPr>
            <a:endParaRPr lang="en-GB" sz="1800" dirty="0"/>
          </a:p>
          <a:p>
            <a:pPr>
              <a:buClr>
                <a:srgbClr val="618FC3"/>
              </a:buClr>
            </a:pPr>
            <a:r>
              <a:rPr lang="en-GB" sz="1800" b="1" dirty="0"/>
              <a:t>Watch this video and take notes:</a:t>
            </a:r>
          </a:p>
          <a:p>
            <a:pPr lvl="1">
              <a:buClr>
                <a:srgbClr val="618FC3"/>
              </a:buClr>
            </a:pPr>
            <a:r>
              <a:rPr lang="en-GB" sz="1800" dirty="0"/>
              <a:t>What are the key messages that you take away from this?</a:t>
            </a:r>
          </a:p>
          <a:p>
            <a:pPr lvl="1">
              <a:buClr>
                <a:srgbClr val="618FC3"/>
              </a:buClr>
            </a:pPr>
            <a:r>
              <a:rPr lang="en-GB" sz="1800" dirty="0"/>
              <a:t>We will discuss this together after the video.</a:t>
            </a:r>
          </a:p>
          <a:p>
            <a:pPr>
              <a:buClr>
                <a:srgbClr val="618FC3"/>
              </a:buClr>
            </a:pPr>
            <a:r>
              <a:rPr lang="en-GB" sz="1800" dirty="0">
                <a:hlinkClick r:id="rId2"/>
              </a:rPr>
              <a:t>https://youtu.be/DViVtgD0xwE?si=yHOW2DifCirjhmym</a:t>
            </a:r>
            <a:endParaRPr lang="en-GB" sz="1800" dirty="0"/>
          </a:p>
          <a:p>
            <a:pPr>
              <a:buClr>
                <a:srgbClr val="618FC3"/>
              </a:buClr>
            </a:pPr>
            <a:endParaRPr lang="en-GB" sz="1800" dirty="0"/>
          </a:p>
        </p:txBody>
      </p:sp>
      <p:pic>
        <p:nvPicPr>
          <p:cNvPr id="7" name="Picture 6" descr="A person wearing glasses and a suit&#10;&#10;Description automatically generated">
            <a:extLst>
              <a:ext uri="{FF2B5EF4-FFF2-40B4-BE49-F238E27FC236}">
                <a16:creationId xmlns:a16="http://schemas.microsoft.com/office/drawing/2014/main" id="{36704E55-AD1F-41BD-AD3E-C8DF64BF1779}"/>
              </a:ext>
            </a:extLst>
          </p:cNvPr>
          <p:cNvPicPr>
            <a:picLocks noChangeAspect="1"/>
          </p:cNvPicPr>
          <p:nvPr/>
        </p:nvPicPr>
        <p:blipFill>
          <a:blip r:embed="rId3"/>
          <a:stretch>
            <a:fillRect/>
          </a:stretch>
        </p:blipFill>
        <p:spPr>
          <a:xfrm>
            <a:off x="894573" y="2773527"/>
            <a:ext cx="2886962" cy="3046926"/>
          </a:xfrm>
          <a:prstGeom prst="rect">
            <a:avLst/>
          </a:prstGeom>
        </p:spPr>
      </p:pic>
      <p:pic>
        <p:nvPicPr>
          <p:cNvPr id="8" name="Picture 7" descr="A logo of a business school&#10;&#10;Description automatically generated">
            <a:extLst>
              <a:ext uri="{FF2B5EF4-FFF2-40B4-BE49-F238E27FC236}">
                <a16:creationId xmlns:a16="http://schemas.microsoft.com/office/drawing/2014/main" id="{14934988-95A3-25D8-9487-4A9245192085}"/>
              </a:ext>
            </a:extLst>
          </p:cNvPr>
          <p:cNvPicPr>
            <a:picLocks noChangeAspect="1"/>
          </p:cNvPicPr>
          <p:nvPr/>
        </p:nvPicPr>
        <p:blipFill>
          <a:blip r:embed="rId4"/>
          <a:stretch>
            <a:fillRect/>
          </a:stretch>
        </p:blipFill>
        <p:spPr>
          <a:xfrm>
            <a:off x="9472474" y="5309662"/>
            <a:ext cx="2204799" cy="1240199"/>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GB">
                <a:solidFill>
                  <a:srgbClr val="618FC3"/>
                </a:solidFill>
                <a:latin typeface="Franklin Gothic Book" panose="020B0502020104020203"/>
              </a:rPr>
              <a:t>6:43</a:t>
            </a:r>
            <a:endParaRPr kumimoji="0" lang="en-US" b="0" i="0" u="none" strike="noStrike" kern="1200" cap="all" spc="0" normalizeH="0" baseline="0" noProof="0">
              <a:ln>
                <a:noFill/>
              </a:ln>
              <a:solidFill>
                <a:srgbClr val="618FC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618FC3"/>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solidFill>
                <a:srgbClr val="618FC3"/>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37160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7D09-185F-D544-5127-D130EEF34B40}"/>
              </a:ext>
            </a:extLst>
          </p:cNvPr>
          <p:cNvSpPr>
            <a:spLocks noGrp="1"/>
          </p:cNvSpPr>
          <p:nvPr>
            <p:ph type="title"/>
          </p:nvPr>
        </p:nvSpPr>
        <p:spPr>
          <a:xfrm>
            <a:off x="4382724" y="702156"/>
            <a:ext cx="7225075" cy="1013800"/>
          </a:xfrm>
        </p:spPr>
        <p:txBody>
          <a:bodyPr>
            <a:normAutofit/>
          </a:bodyPr>
          <a:lstStyle/>
          <a:p>
            <a:r>
              <a:rPr lang="en-GB">
                <a:solidFill>
                  <a:schemeClr val="tx2"/>
                </a:solidFill>
              </a:rPr>
              <a:t>Strategies evolve</a:t>
            </a:r>
          </a:p>
        </p:txBody>
      </p:sp>
      <p:pic>
        <p:nvPicPr>
          <p:cNvPr id="7" name="Picture 6" descr="Pink hued beach sand meeting the sea">
            <a:extLst>
              <a:ext uri="{FF2B5EF4-FFF2-40B4-BE49-F238E27FC236}">
                <a16:creationId xmlns:a16="http://schemas.microsoft.com/office/drawing/2014/main" id="{8E00259F-E884-AA26-A8DE-A3BBAB364C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65347B1A-314D-81AA-0FA4-69991E419793}"/>
              </a:ext>
            </a:extLst>
          </p:cNvPr>
          <p:cNvSpPr>
            <a:spLocks noGrp="1"/>
          </p:cNvSpPr>
          <p:nvPr>
            <p:ph idx="1"/>
          </p:nvPr>
        </p:nvSpPr>
        <p:spPr>
          <a:xfrm>
            <a:off x="4382726" y="1896533"/>
            <a:ext cx="6878108" cy="3962266"/>
          </a:xfrm>
        </p:spPr>
        <p:txBody>
          <a:bodyPr>
            <a:noAutofit/>
          </a:bodyPr>
          <a:lstStyle/>
          <a:p>
            <a:pPr eaLnBrk="1" hangingPunct="1">
              <a:spcBef>
                <a:spcPct val="20000"/>
              </a:spcBef>
              <a:buFontTx/>
              <a:buChar char="•"/>
            </a:pPr>
            <a:r>
              <a:rPr lang="en-US" altLang="en-US" sz="1800" dirty="0"/>
              <a:t>A company’s </a:t>
            </a:r>
            <a:r>
              <a:rPr lang="en-US" altLang="en-US" sz="1800" b="1" i="1" dirty="0"/>
              <a:t>strategy</a:t>
            </a:r>
            <a:r>
              <a:rPr lang="en-US" altLang="en-US" sz="1800" dirty="0"/>
              <a:t> is a </a:t>
            </a:r>
            <a:r>
              <a:rPr lang="en-US" altLang="en-US" sz="1800" b="1" i="1" dirty="0"/>
              <a:t>work in progress</a:t>
            </a:r>
          </a:p>
          <a:p>
            <a:pPr eaLnBrk="1" hangingPunct="1">
              <a:spcBef>
                <a:spcPct val="20000"/>
              </a:spcBef>
              <a:buFontTx/>
              <a:buChar char="•"/>
            </a:pPr>
            <a:r>
              <a:rPr lang="en-US" altLang="en-US" sz="1800" dirty="0"/>
              <a:t>Strategies must be regularly reviewed and adapted accordingly</a:t>
            </a:r>
          </a:p>
          <a:p>
            <a:pPr eaLnBrk="1" hangingPunct="1">
              <a:spcBef>
                <a:spcPct val="20000"/>
              </a:spcBef>
              <a:buFontTx/>
              <a:buChar char="•"/>
            </a:pPr>
            <a:r>
              <a:rPr lang="en-US" altLang="en-US" sz="1800" dirty="0"/>
              <a:t>Changes may be necessary to react to:</a:t>
            </a:r>
          </a:p>
          <a:p>
            <a:pPr lvl="1">
              <a:buFontTx/>
              <a:buChar char="–"/>
            </a:pPr>
            <a:r>
              <a:rPr lang="en-US" altLang="en-US" sz="1800" dirty="0"/>
              <a:t>Shifting market conditions</a:t>
            </a:r>
          </a:p>
          <a:p>
            <a:pPr lvl="1">
              <a:buFontTx/>
              <a:buChar char="–"/>
            </a:pPr>
            <a:r>
              <a:rPr lang="en-US" altLang="en-US" sz="1800" dirty="0"/>
              <a:t>Technological breakthroughs</a:t>
            </a:r>
          </a:p>
          <a:p>
            <a:pPr lvl="1">
              <a:buFontTx/>
              <a:buChar char="–"/>
            </a:pPr>
            <a:r>
              <a:rPr lang="en-US" altLang="en-US" sz="1800" dirty="0"/>
              <a:t>Fresh moves of competitors</a:t>
            </a:r>
          </a:p>
          <a:p>
            <a:pPr lvl="1">
              <a:buFontTx/>
              <a:buChar char="–"/>
            </a:pPr>
            <a:r>
              <a:rPr lang="en-US" altLang="en-US" sz="1800" dirty="0"/>
              <a:t>Evolving customer preferences</a:t>
            </a:r>
          </a:p>
          <a:p>
            <a:pPr lvl="1">
              <a:buFontTx/>
              <a:buChar char="–"/>
            </a:pPr>
            <a:r>
              <a:rPr lang="en-US" altLang="en-US" sz="1800" dirty="0"/>
              <a:t>Emerging market opportunities</a:t>
            </a:r>
          </a:p>
          <a:p>
            <a:pPr lvl="1">
              <a:buFontTx/>
              <a:buChar char="–"/>
            </a:pPr>
            <a:r>
              <a:rPr lang="en-US" altLang="en-US" sz="1800" dirty="0"/>
              <a:t>New ideas to improve strategy</a:t>
            </a:r>
          </a:p>
          <a:p>
            <a:pPr lvl="1">
              <a:buFontTx/>
              <a:buChar char="–"/>
            </a:pPr>
            <a:r>
              <a:rPr lang="en-US" altLang="en-US" sz="1800" dirty="0"/>
              <a:t>Crisis situations</a:t>
            </a:r>
            <a:endParaRPr lang="en-GB" sz="1800" dirty="0"/>
          </a:p>
        </p:txBody>
      </p:sp>
      <p:sp>
        <p:nvSpPr>
          <p:cNvPr id="4" name="Footer Placeholder 3">
            <a:extLst>
              <a:ext uri="{FF2B5EF4-FFF2-40B4-BE49-F238E27FC236}">
                <a16:creationId xmlns:a16="http://schemas.microsoft.com/office/drawing/2014/main" id="{8BFF7D2A-5E99-8C90-5260-ACEC0453C19E}"/>
              </a:ext>
            </a:extLst>
          </p:cNvPr>
          <p:cNvSpPr>
            <a:spLocks noGrp="1"/>
          </p:cNvSpPr>
          <p:nvPr>
            <p:ph type="ftr" sz="quarter" idx="11"/>
          </p:nvPr>
        </p:nvSpPr>
        <p:spPr>
          <a:xfrm>
            <a:off x="4382724" y="5951811"/>
            <a:ext cx="4989875" cy="365125"/>
          </a:xfrm>
        </p:spPr>
        <p:txBody>
          <a:bodyPr>
            <a:normAutofit/>
          </a:bodyPr>
          <a:lstStyle/>
          <a:p>
            <a:endParaRPr lang="en-US">
              <a:solidFill>
                <a:srgbClr val="14C1DB"/>
              </a:solidFill>
            </a:endParaRPr>
          </a:p>
        </p:txBody>
      </p:sp>
      <p:sp>
        <p:nvSpPr>
          <p:cNvPr id="5" name="Slide Number Placeholder 4">
            <a:extLst>
              <a:ext uri="{FF2B5EF4-FFF2-40B4-BE49-F238E27FC236}">
                <a16:creationId xmlns:a16="http://schemas.microsoft.com/office/drawing/2014/main" id="{D5B640CA-0F0C-111A-4096-BD12FFEE30B4}"/>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14C1DB"/>
                </a:solidFill>
              </a:rPr>
              <a:pPr>
                <a:spcAft>
                  <a:spcPts val="600"/>
                </a:spcAft>
              </a:pPr>
              <a:t>19</a:t>
            </a:fld>
            <a:endParaRPr lang="en-US">
              <a:solidFill>
                <a:srgbClr val="14C1DB"/>
              </a:solidFill>
            </a:endParaRPr>
          </a:p>
        </p:txBody>
      </p:sp>
    </p:spTree>
    <p:extLst>
      <p:ext uri="{BB962C8B-B14F-4D97-AF65-F5344CB8AC3E}">
        <p14:creationId xmlns:p14="http://schemas.microsoft.com/office/powerpoint/2010/main" val="157494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strategic levels across the organisation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3604334" y="1655410"/>
            <a:ext cx="7261934" cy="4829014"/>
          </a:xfrm>
          <a:prstGeom prst="rect">
            <a:avLst/>
          </a:prstGeom>
          <a:noFill/>
        </p:spPr>
        <p:txBody>
          <a:bodyPr wrap="square" rtlCol="0">
            <a:spAutoFit/>
          </a:bodyPr>
          <a:lstStyle/>
          <a:p>
            <a:pPr>
              <a:lnSpc>
                <a:spcPct val="90000"/>
              </a:lnSpc>
            </a:pPr>
            <a:r>
              <a:rPr lang="en-GB" altLang="en-US" b="1" i="1" dirty="0">
                <a:solidFill>
                  <a:srgbClr val="0070C0"/>
                </a:solidFill>
              </a:rPr>
              <a:t>Corporate-level strategy</a:t>
            </a:r>
          </a:p>
          <a:p>
            <a:pPr marL="457200" indent="-457200">
              <a:lnSpc>
                <a:spcPct val="90000"/>
              </a:lnSpc>
              <a:buFont typeface="Arial" panose="020B0604020202020204" pitchFamily="34" charset="0"/>
              <a:buChar char="•"/>
            </a:pPr>
            <a:r>
              <a:rPr lang="en-GB" altLang="en-US" dirty="0"/>
              <a:t>is concerned with the overall strategy of an organisation which consists of various business units, operating in various markets</a:t>
            </a:r>
          </a:p>
          <a:p>
            <a:pPr marL="457200" indent="-457200">
              <a:lnSpc>
                <a:spcPct val="90000"/>
              </a:lnSpc>
              <a:buFont typeface="Arial" panose="020B0604020202020204" pitchFamily="34" charset="0"/>
              <a:buChar char="•"/>
            </a:pPr>
            <a:r>
              <a:rPr lang="en-GB" altLang="en-US" dirty="0"/>
              <a:t>determines how the organisation enhances the value of the various business units</a:t>
            </a:r>
          </a:p>
          <a:p>
            <a:pPr>
              <a:lnSpc>
                <a:spcPct val="90000"/>
              </a:lnSpc>
            </a:pPr>
            <a:endParaRPr lang="en-GB" altLang="en-US" dirty="0"/>
          </a:p>
          <a:p>
            <a:pPr>
              <a:lnSpc>
                <a:spcPct val="90000"/>
              </a:lnSpc>
            </a:pPr>
            <a:r>
              <a:rPr lang="en-GB" altLang="en-US" b="1" i="1" dirty="0">
                <a:solidFill>
                  <a:srgbClr val="0070C0"/>
                </a:solidFill>
              </a:rPr>
              <a:t>Business-level strategy</a:t>
            </a:r>
          </a:p>
          <a:p>
            <a:pPr marL="457200" indent="-457200">
              <a:lnSpc>
                <a:spcPct val="90000"/>
              </a:lnSpc>
              <a:buFont typeface="Arial" panose="020B0604020202020204" pitchFamily="34" charset="0"/>
              <a:buChar char="•"/>
            </a:pPr>
            <a:r>
              <a:rPr lang="en-GB" altLang="en-US" dirty="0"/>
              <a:t>is concerned with the way a business competes successfully in individual markets</a:t>
            </a:r>
          </a:p>
          <a:p>
            <a:pPr marL="457200" indent="-457200">
              <a:lnSpc>
                <a:spcPct val="90000"/>
              </a:lnSpc>
              <a:buFont typeface="Arial" panose="020B0604020202020204" pitchFamily="34" charset="0"/>
              <a:buChar char="•"/>
            </a:pPr>
            <a:r>
              <a:rPr lang="en-GB" altLang="en-US" dirty="0"/>
              <a:t>Needs to link closely to objectives of corporate-level strategy</a:t>
            </a:r>
          </a:p>
          <a:p>
            <a:pPr>
              <a:lnSpc>
                <a:spcPct val="90000"/>
              </a:lnSpc>
            </a:pPr>
            <a:endParaRPr lang="en-GB" altLang="en-US" dirty="0"/>
          </a:p>
          <a:p>
            <a:pPr>
              <a:lnSpc>
                <a:spcPct val="90000"/>
              </a:lnSpc>
            </a:pPr>
            <a:r>
              <a:rPr lang="en-GB" altLang="en-US" b="1" i="1" dirty="0">
                <a:solidFill>
                  <a:srgbClr val="0070C0"/>
                </a:solidFill>
              </a:rPr>
              <a:t>Functional-level strategy</a:t>
            </a:r>
          </a:p>
          <a:p>
            <a:pPr marL="457200" indent="-457200">
              <a:lnSpc>
                <a:spcPct val="90000"/>
              </a:lnSpc>
              <a:buFont typeface="Arial" panose="020B0604020202020204" pitchFamily="34" charset="0"/>
              <a:buChar char="•"/>
            </a:pPr>
            <a:r>
              <a:rPr lang="en-GB" altLang="en-US" dirty="0"/>
              <a:t>is concerned with aligning activities of individual departments with the strategic objectives set at higher levels</a:t>
            </a:r>
          </a:p>
          <a:p>
            <a:pPr marL="457200" indent="-457200">
              <a:lnSpc>
                <a:spcPct val="90000"/>
              </a:lnSpc>
              <a:buFont typeface="Arial" panose="020B0604020202020204" pitchFamily="34" charset="0"/>
              <a:buChar char="•"/>
            </a:pPr>
            <a:r>
              <a:rPr lang="en-GB" altLang="en-US" dirty="0"/>
              <a:t>address unique challenges of these departments (e.g. resources)</a:t>
            </a:r>
          </a:p>
          <a:p>
            <a:pPr>
              <a:lnSpc>
                <a:spcPct val="90000"/>
              </a:lnSpc>
            </a:pPr>
            <a:endParaRPr lang="en-GB" altLang="en-US" b="1" i="1" dirty="0">
              <a:solidFill>
                <a:srgbClr val="0070C0"/>
              </a:solidFill>
            </a:endParaRPr>
          </a:p>
          <a:p>
            <a:pPr>
              <a:lnSpc>
                <a:spcPct val="90000"/>
              </a:lnSpc>
            </a:pPr>
            <a:r>
              <a:rPr lang="en-GB" altLang="en-US" b="1" i="1" dirty="0">
                <a:solidFill>
                  <a:srgbClr val="0070C0"/>
                </a:solidFill>
              </a:rPr>
              <a:t>Operational-level strategy</a:t>
            </a:r>
          </a:p>
          <a:p>
            <a:pPr marL="457200" indent="-457200">
              <a:lnSpc>
                <a:spcPct val="90000"/>
              </a:lnSpc>
              <a:buFont typeface="Arial" panose="020B0604020202020204" pitchFamily="34" charset="0"/>
              <a:buChar char="•"/>
            </a:pPr>
            <a:r>
              <a:rPr lang="en-GB" altLang="en-US" dirty="0"/>
              <a:t>is concerned with the daily running of the organisation (e.g. actions, processes)</a:t>
            </a:r>
            <a:endParaRPr lang="en-GB"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20</a:t>
            </a:fld>
            <a:endParaRPr lang="en-US" dirty="0"/>
          </a:p>
        </p:txBody>
      </p:sp>
      <p:sp>
        <p:nvSpPr>
          <p:cNvPr id="6" name="Arrow: Up-Down 5">
            <a:extLst>
              <a:ext uri="{FF2B5EF4-FFF2-40B4-BE49-F238E27FC236}">
                <a16:creationId xmlns:a16="http://schemas.microsoft.com/office/drawing/2014/main" id="{8EC24186-79F5-3673-BFB1-7ECE7768B664}"/>
              </a:ext>
            </a:extLst>
          </p:cNvPr>
          <p:cNvSpPr/>
          <p:nvPr/>
        </p:nvSpPr>
        <p:spPr>
          <a:xfrm>
            <a:off x="1621818" y="2669570"/>
            <a:ext cx="482681" cy="2790339"/>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B2A097-AD65-4B99-11FF-1875E8C659BC}"/>
              </a:ext>
            </a:extLst>
          </p:cNvPr>
          <p:cNvSpPr txBox="1"/>
          <p:nvPr/>
        </p:nvSpPr>
        <p:spPr>
          <a:xfrm>
            <a:off x="1029811" y="2056984"/>
            <a:ext cx="1642369" cy="461665"/>
          </a:xfrm>
          <a:prstGeom prst="rect">
            <a:avLst/>
          </a:prstGeom>
          <a:noFill/>
        </p:spPr>
        <p:txBody>
          <a:bodyPr wrap="square" rtlCol="0">
            <a:spAutoFit/>
          </a:bodyPr>
          <a:lstStyle/>
          <a:p>
            <a:pPr algn="ctr"/>
            <a:r>
              <a:rPr lang="en-GB" sz="2400" b="1" dirty="0">
                <a:solidFill>
                  <a:srgbClr val="0070C0"/>
                </a:solidFill>
              </a:rPr>
              <a:t>Long Term</a:t>
            </a:r>
          </a:p>
        </p:txBody>
      </p:sp>
      <p:sp>
        <p:nvSpPr>
          <p:cNvPr id="9" name="TextBox 8">
            <a:extLst>
              <a:ext uri="{FF2B5EF4-FFF2-40B4-BE49-F238E27FC236}">
                <a16:creationId xmlns:a16="http://schemas.microsoft.com/office/drawing/2014/main" id="{7FCACB3A-B7A6-1BE4-0CFC-491B1E666FC1}"/>
              </a:ext>
            </a:extLst>
          </p:cNvPr>
          <p:cNvSpPr txBox="1"/>
          <p:nvPr/>
        </p:nvSpPr>
        <p:spPr>
          <a:xfrm>
            <a:off x="1029810" y="5661654"/>
            <a:ext cx="1642369" cy="461665"/>
          </a:xfrm>
          <a:prstGeom prst="rect">
            <a:avLst/>
          </a:prstGeom>
          <a:noFill/>
        </p:spPr>
        <p:txBody>
          <a:bodyPr wrap="square" rtlCol="0">
            <a:spAutoFit/>
          </a:bodyPr>
          <a:lstStyle/>
          <a:p>
            <a:pPr algn="ctr"/>
            <a:r>
              <a:rPr lang="en-GB" sz="2400" b="1" dirty="0">
                <a:solidFill>
                  <a:srgbClr val="0070C0"/>
                </a:solidFill>
              </a:rPr>
              <a:t>Short Term</a:t>
            </a:r>
          </a:p>
        </p:txBody>
      </p:sp>
      <p:pic>
        <p:nvPicPr>
          <p:cNvPr id="7" name="Picture 6" descr="Chess checkmate">
            <a:extLst>
              <a:ext uri="{FF2B5EF4-FFF2-40B4-BE49-F238E27FC236}">
                <a16:creationId xmlns:a16="http://schemas.microsoft.com/office/drawing/2014/main" id="{D226CF43-78C5-6C7E-7851-BE781FAE945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5322" y="3139741"/>
            <a:ext cx="2775671" cy="1849996"/>
          </a:xfrm>
          <a:prstGeom prst="rect">
            <a:avLst/>
          </a:prstGeom>
        </p:spPr>
      </p:pic>
    </p:spTree>
    <p:extLst>
      <p:ext uri="{BB962C8B-B14F-4D97-AF65-F5344CB8AC3E}">
        <p14:creationId xmlns:p14="http://schemas.microsoft.com/office/powerpoint/2010/main" val="160814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strategic levels – example of tesla</a:t>
            </a:r>
          </a:p>
        </p:txBody>
      </p:sp>
      <p:sp>
        <p:nvSpPr>
          <p:cNvPr id="3" name="TextBox 2">
            <a:extLst>
              <a:ext uri="{FF2B5EF4-FFF2-40B4-BE49-F238E27FC236}">
                <a16:creationId xmlns:a16="http://schemas.microsoft.com/office/drawing/2014/main" id="{1A63A293-6A4B-481D-8960-BE437C3CF946}"/>
              </a:ext>
            </a:extLst>
          </p:cNvPr>
          <p:cNvSpPr txBox="1"/>
          <p:nvPr/>
        </p:nvSpPr>
        <p:spPr>
          <a:xfrm>
            <a:off x="5015883" y="2449270"/>
            <a:ext cx="6487727" cy="2834622"/>
          </a:xfrm>
          <a:prstGeom prst="rect">
            <a:avLst/>
          </a:prstGeom>
          <a:noFill/>
        </p:spPr>
        <p:txBody>
          <a:bodyPr wrap="square" rtlCol="0">
            <a:spAutoFit/>
          </a:bodyPr>
          <a:lstStyle/>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alt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Corporate-level strategy</a:t>
            </a:r>
          </a:p>
          <a:p>
            <a:pPr marL="457200" marR="0" lvl="0" indent="-45720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Diversifying from the organisation’s original activities (electric cars) into other activities (e.g. solar battery manufacturing)</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alt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Business-level strategy</a:t>
            </a:r>
          </a:p>
          <a:p>
            <a:pPr marL="457200" marR="0" lvl="0" indent="-45720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Product improvement strategies  (e.g. developing a lower cost electric car)</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altLang="en-US" sz="1800" b="1" i="1" u="none" strike="noStrike" kern="1200" cap="none" spc="0" normalizeH="0" baseline="0" noProof="0" dirty="0">
                <a:ln>
                  <a:noFill/>
                </a:ln>
                <a:solidFill>
                  <a:srgbClr val="0070C0"/>
                </a:solidFill>
                <a:effectLst/>
                <a:uLnTx/>
                <a:uFillTx/>
                <a:latin typeface="Franklin Gothic Book" panose="020B0502020104020203"/>
                <a:ea typeface="+mn-ea"/>
                <a:cs typeface="+mn-cs"/>
              </a:rPr>
              <a:t>Functional-level strategy</a:t>
            </a:r>
          </a:p>
          <a:p>
            <a:pPr marL="457200" marR="0" lvl="0" indent="-45720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Geared to meeting its investment needs and raising finance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endPar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1026" name="Picture 2" descr="Tesla Logo, symbol, meaning, history, PNG">
            <a:extLst>
              <a:ext uri="{FF2B5EF4-FFF2-40B4-BE49-F238E27FC236}">
                <a16:creationId xmlns:a16="http://schemas.microsoft.com/office/drawing/2014/main" id="{26AEAD7E-D22C-B895-AFC3-82126F1A36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9879" y="2449269"/>
            <a:ext cx="3440598" cy="1926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7356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3A0639-363B-8BE6-C06D-57F8A2C02F86}"/>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Who is concerned with strategy in an organisation?</a:t>
            </a:r>
          </a:p>
        </p:txBody>
      </p:sp>
      <p:sp>
        <p:nvSpPr>
          <p:cNvPr id="3" name="Content Placeholder 2">
            <a:extLst>
              <a:ext uri="{FF2B5EF4-FFF2-40B4-BE49-F238E27FC236}">
                <a16:creationId xmlns:a16="http://schemas.microsoft.com/office/drawing/2014/main" id="{D505FB25-BDE4-54CA-0583-511B073DACF7}"/>
              </a:ext>
            </a:extLst>
          </p:cNvPr>
          <p:cNvSpPr>
            <a:spLocks noGrp="1"/>
          </p:cNvSpPr>
          <p:nvPr>
            <p:ph idx="1"/>
          </p:nvPr>
        </p:nvSpPr>
        <p:spPr>
          <a:xfrm>
            <a:off x="4534935" y="1037968"/>
            <a:ext cx="6725899" cy="4820832"/>
          </a:xfrm>
        </p:spPr>
        <p:txBody>
          <a:bodyPr>
            <a:normAutofit fontScale="92500"/>
          </a:bodyPr>
          <a:lstStyle/>
          <a:p>
            <a:pPr marL="0" indent="0">
              <a:lnSpc>
                <a:spcPct val="100000"/>
              </a:lnSpc>
              <a:buNone/>
            </a:pPr>
            <a:r>
              <a:rPr lang="en-GB" b="1" dirty="0"/>
              <a:t>All managers are concerned with strategy:</a:t>
            </a:r>
          </a:p>
          <a:p>
            <a:pPr>
              <a:lnSpc>
                <a:spcPct val="100000"/>
              </a:lnSpc>
            </a:pPr>
            <a:r>
              <a:rPr lang="en-GB" dirty="0"/>
              <a:t>Top managers frequently formulate and control strategy but may also involve others in the process.</a:t>
            </a:r>
          </a:p>
          <a:p>
            <a:pPr>
              <a:lnSpc>
                <a:spcPct val="100000"/>
              </a:lnSpc>
            </a:pPr>
            <a:r>
              <a:rPr lang="en-GB" dirty="0"/>
              <a:t>Middle and lower-level managers have to meet strategic objectives and deal with constraints.</a:t>
            </a:r>
          </a:p>
          <a:p>
            <a:pPr>
              <a:lnSpc>
                <a:spcPct val="100000"/>
              </a:lnSpc>
            </a:pPr>
            <a:r>
              <a:rPr lang="en-GB" dirty="0"/>
              <a:t>All managers have to communicate strategy to their teams and can contribute to the formation of strategy through ideas and feedback.</a:t>
            </a:r>
          </a:p>
          <a:p>
            <a:pPr marL="0" indent="0">
              <a:lnSpc>
                <a:spcPct val="100000"/>
              </a:lnSpc>
              <a:buNone/>
            </a:pPr>
            <a:endParaRPr lang="en-GB" dirty="0"/>
          </a:p>
          <a:p>
            <a:pPr marL="0" indent="0">
              <a:lnSpc>
                <a:spcPct val="100000"/>
              </a:lnSpc>
              <a:buNone/>
            </a:pPr>
            <a:r>
              <a:rPr lang="en-GB" b="1" dirty="0"/>
              <a:t>Organisations may also use strategy specialists:</a:t>
            </a:r>
          </a:p>
          <a:p>
            <a:pPr>
              <a:lnSpc>
                <a:spcPct val="100000"/>
              </a:lnSpc>
            </a:pPr>
            <a:r>
              <a:rPr lang="en-GB" dirty="0"/>
              <a:t>Many large organisations have in-house strategic planning or analyst roles.</a:t>
            </a:r>
          </a:p>
          <a:p>
            <a:pPr>
              <a:lnSpc>
                <a:spcPct val="100000"/>
              </a:lnSpc>
            </a:pPr>
            <a:r>
              <a:rPr lang="en-GB" dirty="0"/>
              <a:t>Strategy consultants can be engaged from management consulting firms (e.g. Accenture, IBM Consulting, PricewaterhouseCoopers (PwC)).</a:t>
            </a:r>
          </a:p>
          <a:p>
            <a:pPr>
              <a:lnSpc>
                <a:spcPct val="100000"/>
              </a:lnSpc>
            </a:pPr>
            <a:r>
              <a:rPr lang="en-GB" dirty="0"/>
              <a:t>There are a growing number of specialist strategy consulting firms (e.g. McKinsey &amp; Co., The Boston Consulting Group).</a:t>
            </a:r>
          </a:p>
        </p:txBody>
      </p:sp>
      <p:sp>
        <p:nvSpPr>
          <p:cNvPr id="4" name="Footer Placeholder 3">
            <a:extLst>
              <a:ext uri="{FF2B5EF4-FFF2-40B4-BE49-F238E27FC236}">
                <a16:creationId xmlns:a16="http://schemas.microsoft.com/office/drawing/2014/main" id="{F89287FA-85CD-369E-90E2-79232F74E034}"/>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7E6F443-6234-683C-8762-1F90AAD4095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936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2C9AA49-4C5F-BDCB-CF90-F98D00456002}"/>
              </a:ext>
            </a:extLst>
          </p:cNvPr>
          <p:cNvSpPr>
            <a:spLocks noGrp="1"/>
          </p:cNvSpPr>
          <p:nvPr>
            <p:ph type="title"/>
          </p:nvPr>
        </p:nvSpPr>
        <p:spPr>
          <a:xfrm>
            <a:off x="601255" y="702155"/>
            <a:ext cx="3409783" cy="1300365"/>
          </a:xfrm>
        </p:spPr>
        <p:txBody>
          <a:bodyPr>
            <a:normAutofit/>
          </a:bodyPr>
          <a:lstStyle/>
          <a:p>
            <a:r>
              <a:rPr lang="en-GB">
                <a:solidFill>
                  <a:srgbClr val="FFFFFF"/>
                </a:solidFill>
              </a:rPr>
              <a:t>Three horizons for strategy</a:t>
            </a:r>
          </a:p>
        </p:txBody>
      </p:sp>
      <p:sp>
        <p:nvSpPr>
          <p:cNvPr id="3" name="Content Placeholder 2">
            <a:extLst>
              <a:ext uri="{FF2B5EF4-FFF2-40B4-BE49-F238E27FC236}">
                <a16:creationId xmlns:a16="http://schemas.microsoft.com/office/drawing/2014/main" id="{C028277A-5308-CFD3-62FC-8D2B923A7B5D}"/>
              </a:ext>
            </a:extLst>
          </p:cNvPr>
          <p:cNvSpPr>
            <a:spLocks noGrp="1"/>
          </p:cNvSpPr>
          <p:nvPr>
            <p:ph idx="1"/>
          </p:nvPr>
        </p:nvSpPr>
        <p:spPr>
          <a:xfrm>
            <a:off x="601255" y="2177142"/>
            <a:ext cx="3409782" cy="3823607"/>
          </a:xfrm>
        </p:spPr>
        <p:txBody>
          <a:bodyPr>
            <a:normAutofit/>
          </a:bodyPr>
          <a:lstStyle/>
          <a:p>
            <a:pPr marL="0" indent="0">
              <a:lnSpc>
                <a:spcPct val="100000"/>
              </a:lnSpc>
              <a:buNone/>
            </a:pPr>
            <a:r>
              <a:rPr lang="en-GB" sz="1600" b="1" dirty="0">
                <a:solidFill>
                  <a:srgbClr val="00B0F0"/>
                </a:solidFill>
              </a:rPr>
              <a:t>Horizon 1: </a:t>
            </a:r>
          </a:p>
          <a:p>
            <a:pPr>
              <a:lnSpc>
                <a:spcPct val="100000"/>
              </a:lnSpc>
            </a:pPr>
            <a:r>
              <a:rPr lang="en-GB" sz="1400" dirty="0">
                <a:solidFill>
                  <a:srgbClr val="FFFFFF"/>
                </a:solidFill>
              </a:rPr>
              <a:t>Current core activities – extend and defend these activities.</a:t>
            </a:r>
          </a:p>
          <a:p>
            <a:pPr marL="0" indent="0">
              <a:lnSpc>
                <a:spcPct val="100000"/>
              </a:lnSpc>
              <a:buNone/>
            </a:pPr>
            <a:r>
              <a:rPr lang="en-GB" sz="1600" b="1" dirty="0">
                <a:solidFill>
                  <a:srgbClr val="00B0F0"/>
                </a:solidFill>
              </a:rPr>
              <a:t>Horizon 2: </a:t>
            </a:r>
          </a:p>
          <a:p>
            <a:pPr>
              <a:lnSpc>
                <a:spcPct val="100000"/>
              </a:lnSpc>
            </a:pPr>
            <a:r>
              <a:rPr lang="en-GB" sz="1400" dirty="0">
                <a:solidFill>
                  <a:srgbClr val="FFFFFF"/>
                </a:solidFill>
              </a:rPr>
              <a:t>Develop emerging activities – to generate new 	sources of growth and/or profit.</a:t>
            </a:r>
          </a:p>
          <a:p>
            <a:pPr marL="0" indent="0">
              <a:lnSpc>
                <a:spcPct val="100000"/>
              </a:lnSpc>
              <a:buNone/>
            </a:pPr>
            <a:r>
              <a:rPr lang="en-GB" sz="1600" b="1" dirty="0">
                <a:solidFill>
                  <a:srgbClr val="00B0F0"/>
                </a:solidFill>
              </a:rPr>
              <a:t>Horizon 3: </a:t>
            </a:r>
          </a:p>
          <a:p>
            <a:pPr>
              <a:lnSpc>
                <a:spcPct val="100000"/>
              </a:lnSpc>
            </a:pPr>
            <a:r>
              <a:rPr lang="en-GB" sz="1400" dirty="0">
                <a:solidFill>
                  <a:srgbClr val="FFFFFF"/>
                </a:solidFill>
              </a:rPr>
              <a:t>Create viable strategic options for the future – higher risk activities that may take years to generate growth/profits.</a:t>
            </a:r>
          </a:p>
        </p:txBody>
      </p:sp>
      <p:pic>
        <p:nvPicPr>
          <p:cNvPr id="6" name="Picture 10" descr="M01NF002">
            <a:extLst>
              <a:ext uri="{FF2B5EF4-FFF2-40B4-BE49-F238E27FC236}">
                <a16:creationId xmlns:a16="http://schemas.microsoft.com/office/drawing/2014/main" id="{42165A57-E9F1-5EF5-5AD0-809FF76FB44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2196" y="857251"/>
            <a:ext cx="7768549" cy="38692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909043D-A092-E1B4-6286-FB3B38709A38}"/>
              </a:ext>
            </a:extLst>
          </p:cNvPr>
          <p:cNvSpPr>
            <a:spLocks noGrp="1"/>
          </p:cNvSpPr>
          <p:nvPr>
            <p:ph type="ftr" sz="quarter" idx="11"/>
          </p:nvPr>
        </p:nvSpPr>
        <p:spPr>
          <a:xfrm>
            <a:off x="581192" y="6400800"/>
            <a:ext cx="3429845"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Johnson, Whittington, Scholes, Angwin, </a:t>
            </a:r>
            <a:r>
              <a:rPr kumimoji="0" lang="en-GB" sz="900" b="0" i="0" u="none" strike="noStrike" kern="1200" cap="all" spc="0" normalizeH="0" baseline="0" noProof="0" dirty="0" err="1">
                <a:ln>
                  <a:noFill/>
                </a:ln>
                <a:solidFill>
                  <a:prstClr val="black"/>
                </a:solidFill>
                <a:effectLst/>
                <a:uLnTx/>
                <a:uFillTx/>
                <a:latin typeface="Franklin Gothic Book" panose="020B0502020104020203"/>
                <a:ea typeface="+mn-ea"/>
                <a:cs typeface="+mn-cs"/>
              </a:rPr>
              <a:t>Regner</a:t>
            </a:r>
            <a:r>
              <a:rPr kumimoji="0" lang="en-GB"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22878986-40A9-3575-03FE-2C555C92163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0486D1"/>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srgbClr val="0486D1"/>
              </a:solidFill>
              <a:effectLst/>
              <a:uLnTx/>
              <a:uFillTx/>
              <a:latin typeface="Franklin Gothic Book" panose="020B0502020104020203"/>
              <a:ea typeface="+mn-ea"/>
              <a:cs typeface="+mn-cs"/>
            </a:endParaRPr>
          </a:p>
        </p:txBody>
      </p:sp>
      <p:sp>
        <p:nvSpPr>
          <p:cNvPr id="12" name="TextBox 11">
            <a:extLst>
              <a:ext uri="{FF2B5EF4-FFF2-40B4-BE49-F238E27FC236}">
                <a16:creationId xmlns:a16="http://schemas.microsoft.com/office/drawing/2014/main" id="{8289FC77-8EA0-9E0D-579B-D23C095044E9}"/>
              </a:ext>
            </a:extLst>
          </p:cNvPr>
          <p:cNvSpPr txBox="1"/>
          <p:nvPr/>
        </p:nvSpPr>
        <p:spPr>
          <a:xfrm>
            <a:off x="4767100" y="4954508"/>
            <a:ext cx="7247813" cy="135421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‘Profit’ </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on the vertical axis can be replaced by non-profit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‘Business’ </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refer to any set of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‘Time’ </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refer to a varying number of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Franklin Gothic Book" panose="020B0502020104020203"/>
                <a:ea typeface="+mn-ea"/>
                <a:cs typeface="+mn-cs"/>
              </a:rPr>
              <a:t>Source: M. </a:t>
            </a:r>
            <a:r>
              <a:rPr kumimoji="0" lang="en-GB" sz="10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Baghai</a:t>
            </a:r>
            <a:r>
              <a:rPr kumimoji="0" lang="en-GB" sz="1000" b="0" i="0" u="none" strike="noStrike" kern="1200" cap="none" spc="0" normalizeH="0" baseline="0" noProof="0" dirty="0">
                <a:ln>
                  <a:noFill/>
                </a:ln>
                <a:solidFill>
                  <a:prstClr val="black"/>
                </a:solidFill>
                <a:effectLst/>
                <a:uLnTx/>
                <a:uFillTx/>
                <a:latin typeface="Franklin Gothic Book" panose="020B0502020104020203"/>
                <a:ea typeface="+mn-ea"/>
                <a:cs typeface="+mn-cs"/>
              </a:rPr>
              <a:t>, S. Coley and D. White, The Alchemy of Growth, </a:t>
            </a:r>
            <a:r>
              <a:rPr kumimoji="0" lang="en-GB" sz="1000" b="0" i="0" u="none" strike="noStrike" kern="1200" cap="none" spc="0" normalizeH="0" baseline="0" noProof="0" dirty="0" err="1">
                <a:ln>
                  <a:noFill/>
                </a:ln>
                <a:solidFill>
                  <a:prstClr val="black"/>
                </a:solidFill>
                <a:effectLst/>
                <a:uLnTx/>
                <a:uFillTx/>
                <a:latin typeface="Franklin Gothic Book" panose="020B0502020104020203"/>
                <a:ea typeface="+mn-ea"/>
                <a:cs typeface="+mn-cs"/>
              </a:rPr>
              <a:t>Texere</a:t>
            </a:r>
            <a:r>
              <a:rPr kumimoji="0" lang="en-GB" sz="1000" b="0" i="0" u="none" strike="noStrike" kern="1200" cap="none" spc="0" normalizeH="0" baseline="0" noProof="0" dirty="0">
                <a:ln>
                  <a:noFill/>
                </a:ln>
                <a:solidFill>
                  <a:prstClr val="black"/>
                </a:solidFill>
                <a:effectLst/>
                <a:uLnTx/>
                <a:uFillTx/>
                <a:latin typeface="Franklin Gothic Book" panose="020B0502020104020203"/>
                <a:ea typeface="+mn-ea"/>
                <a:cs typeface="+mn-cs"/>
              </a:rPr>
              <a:t> Publishers, 2000. Figure 1.1, p. 5.</a:t>
            </a:r>
          </a:p>
        </p:txBody>
      </p:sp>
    </p:spTree>
    <p:extLst>
      <p:ext uri="{BB962C8B-B14F-4D97-AF65-F5344CB8AC3E}">
        <p14:creationId xmlns:p14="http://schemas.microsoft.com/office/powerpoint/2010/main" val="1046039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E69744F-03C0-D7EC-C740-6AD3AD45112F}"/>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Strategy – in a changing environment</a:t>
            </a:r>
          </a:p>
        </p:txBody>
      </p:sp>
      <p:sp>
        <p:nvSpPr>
          <p:cNvPr id="3" name="Content Placeholder 2">
            <a:extLst>
              <a:ext uri="{FF2B5EF4-FFF2-40B4-BE49-F238E27FC236}">
                <a16:creationId xmlns:a16="http://schemas.microsoft.com/office/drawing/2014/main" id="{663899B5-919C-2493-A075-4172F5F931F8}"/>
              </a:ext>
            </a:extLst>
          </p:cNvPr>
          <p:cNvSpPr>
            <a:spLocks noGrp="1"/>
          </p:cNvSpPr>
          <p:nvPr>
            <p:ph idx="1"/>
          </p:nvPr>
        </p:nvSpPr>
        <p:spPr>
          <a:xfrm>
            <a:off x="4534935" y="1037968"/>
            <a:ext cx="6725899" cy="4820832"/>
          </a:xfrm>
        </p:spPr>
        <p:txBody>
          <a:bodyPr>
            <a:normAutofit/>
          </a:bodyPr>
          <a:lstStyle/>
          <a:p>
            <a:pPr marL="0" indent="0" algn="ctr">
              <a:buNone/>
            </a:pPr>
            <a:r>
              <a:rPr lang="en-GB" sz="2000" dirty="0">
                <a:solidFill>
                  <a:srgbClr val="0070C0"/>
                </a:solidFill>
              </a:rPr>
              <a:t>Strategy is the direction and scope of an organisation over the long term, which achieves advantage in a changing environment through its configuration of resources and competences with the aim of fulfilling stakeholder expectations. (Johnson &amp; Scholes (2008))</a:t>
            </a:r>
          </a:p>
          <a:p>
            <a:r>
              <a:rPr lang="en-GB" dirty="0"/>
              <a:t>What do you think are the key words in the above definition?</a:t>
            </a:r>
          </a:p>
          <a:p>
            <a:endParaRPr lang="en-GB" dirty="0"/>
          </a:p>
          <a:p>
            <a:pPr marL="0" indent="0">
              <a:buNone/>
            </a:pPr>
            <a:r>
              <a:rPr lang="en-GB" b="1" dirty="0"/>
              <a:t>Strategic Change:</a:t>
            </a:r>
          </a:p>
          <a:p>
            <a:r>
              <a:rPr lang="en-GB" dirty="0"/>
              <a:t>Name some of the organisations/industries which are currently undergoing strategic changes.</a:t>
            </a:r>
          </a:p>
          <a:p>
            <a:r>
              <a:rPr lang="en-GB" dirty="0"/>
              <a:t>What might be the impact of such changes on different areas of the business?</a:t>
            </a:r>
          </a:p>
        </p:txBody>
      </p:sp>
      <p:sp>
        <p:nvSpPr>
          <p:cNvPr id="4" name="Footer Placeholder 3">
            <a:extLst>
              <a:ext uri="{FF2B5EF4-FFF2-40B4-BE49-F238E27FC236}">
                <a16:creationId xmlns:a16="http://schemas.microsoft.com/office/drawing/2014/main" id="{A14A99B0-95F6-7F01-166F-70F313C36500}"/>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05EB52F-5478-D824-7935-F3FED2F99B22}"/>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0574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7393D7F-48A5-A18D-8007-D2A1006ECAC4}"/>
              </a:ext>
            </a:extLst>
          </p:cNvPr>
          <p:cNvSpPr>
            <a:spLocks noGrp="1"/>
          </p:cNvSpPr>
          <p:nvPr>
            <p:ph type="ftr" sz="quarter" idx="11"/>
          </p:nvPr>
        </p:nvSpPr>
        <p:spPr/>
        <p:txBody>
          <a:bodyPr/>
          <a:lstStyle/>
          <a:p>
            <a:r>
              <a:rPr lang="en-US" dirty="0"/>
              <a:t>Source: </a:t>
            </a:r>
            <a:r>
              <a:rPr lang="en-US" dirty="0">
                <a:hlinkClick r:id="rId2"/>
              </a:rPr>
              <a:t>https://www.bbc.co.uk/news/business-68146692</a:t>
            </a:r>
            <a:r>
              <a:rPr lang="en-US" dirty="0"/>
              <a:t> </a:t>
            </a:r>
          </a:p>
          <a:p>
            <a:r>
              <a:rPr lang="en-US" dirty="0"/>
              <a:t>Accessed: 5</a:t>
            </a:r>
            <a:r>
              <a:rPr lang="en-US" baseline="30000" dirty="0"/>
              <a:t>th</a:t>
            </a:r>
            <a:r>
              <a:rPr lang="en-US" dirty="0"/>
              <a:t> February 2024</a:t>
            </a:r>
          </a:p>
        </p:txBody>
      </p:sp>
      <p:sp>
        <p:nvSpPr>
          <p:cNvPr id="5" name="Slide Number Placeholder 4">
            <a:extLst>
              <a:ext uri="{FF2B5EF4-FFF2-40B4-BE49-F238E27FC236}">
                <a16:creationId xmlns:a16="http://schemas.microsoft.com/office/drawing/2014/main" id="{9407A044-7B50-5A6B-C5B2-719956421A2D}"/>
              </a:ext>
            </a:extLst>
          </p:cNvPr>
          <p:cNvSpPr>
            <a:spLocks noGrp="1"/>
          </p:cNvSpPr>
          <p:nvPr>
            <p:ph type="sldNum" sz="quarter" idx="12"/>
          </p:nvPr>
        </p:nvSpPr>
        <p:spPr/>
        <p:txBody>
          <a:bodyPr/>
          <a:lstStyle/>
          <a:p>
            <a:fld id="{3A98EE3D-8CD1-4C3F-BD1C-C98C9596463C}" type="slidenum">
              <a:rPr lang="en-US" smtClean="0"/>
              <a:t>25</a:t>
            </a:fld>
            <a:endParaRPr lang="en-US" dirty="0"/>
          </a:p>
        </p:txBody>
      </p:sp>
      <p:pic>
        <p:nvPicPr>
          <p:cNvPr id="6" name="Picture 5">
            <a:extLst>
              <a:ext uri="{FF2B5EF4-FFF2-40B4-BE49-F238E27FC236}">
                <a16:creationId xmlns:a16="http://schemas.microsoft.com/office/drawing/2014/main" id="{FDF713CC-99E2-7D45-F6CD-2FECC227029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95281" y="2051233"/>
            <a:ext cx="3056012" cy="1719007"/>
          </a:xfrm>
          <a:prstGeom prst="rect">
            <a:avLst/>
          </a:prstGeom>
        </p:spPr>
      </p:pic>
      <p:sp>
        <p:nvSpPr>
          <p:cNvPr id="8" name="TextBox 7">
            <a:extLst>
              <a:ext uri="{FF2B5EF4-FFF2-40B4-BE49-F238E27FC236}">
                <a16:creationId xmlns:a16="http://schemas.microsoft.com/office/drawing/2014/main" id="{47AD8344-F3F5-331B-493A-5965968DF4F5}"/>
              </a:ext>
            </a:extLst>
          </p:cNvPr>
          <p:cNvSpPr txBox="1"/>
          <p:nvPr/>
        </p:nvSpPr>
        <p:spPr>
          <a:xfrm>
            <a:off x="990968" y="927262"/>
            <a:ext cx="10356049" cy="646331"/>
          </a:xfrm>
          <a:prstGeom prst="rect">
            <a:avLst/>
          </a:prstGeom>
          <a:noFill/>
        </p:spPr>
        <p:txBody>
          <a:bodyPr wrap="square">
            <a:spAutoFit/>
          </a:bodyPr>
          <a:lstStyle/>
          <a:p>
            <a:pPr fontAlgn="base"/>
            <a:r>
              <a:rPr lang="en-GB" sz="3600" b="1" i="0" dirty="0">
                <a:solidFill>
                  <a:srgbClr val="0070C0"/>
                </a:solidFill>
                <a:effectLst/>
                <a:latin typeface="ReithSerif"/>
              </a:rPr>
              <a:t>Sky to cut 1,000 jobs in move towards digital</a:t>
            </a:r>
          </a:p>
        </p:txBody>
      </p:sp>
      <p:sp>
        <p:nvSpPr>
          <p:cNvPr id="10" name="TextBox 9">
            <a:extLst>
              <a:ext uri="{FF2B5EF4-FFF2-40B4-BE49-F238E27FC236}">
                <a16:creationId xmlns:a16="http://schemas.microsoft.com/office/drawing/2014/main" id="{64779134-B11D-E6BF-635D-940B5F473D7C}"/>
              </a:ext>
            </a:extLst>
          </p:cNvPr>
          <p:cNvSpPr txBox="1"/>
          <p:nvPr/>
        </p:nvSpPr>
        <p:spPr>
          <a:xfrm>
            <a:off x="5137087" y="1960420"/>
            <a:ext cx="6094520" cy="3970318"/>
          </a:xfrm>
          <a:prstGeom prst="rect">
            <a:avLst/>
          </a:prstGeom>
          <a:noFill/>
        </p:spPr>
        <p:txBody>
          <a:bodyPr wrap="square">
            <a:spAutoFit/>
          </a:bodyPr>
          <a:lstStyle/>
          <a:p>
            <a:pPr algn="l" fontAlgn="base"/>
            <a:r>
              <a:rPr lang="en-GB" b="1" i="0" dirty="0">
                <a:solidFill>
                  <a:srgbClr val="141414"/>
                </a:solidFill>
                <a:effectLst/>
                <a:latin typeface="inherit"/>
              </a:rPr>
              <a:t>Sky is planning to cut about 1,000 jobs in the UK this year, as the media group moves towards more internet-based services.</a:t>
            </a:r>
            <a:endParaRPr lang="en-GB" b="0" i="0" dirty="0">
              <a:solidFill>
                <a:srgbClr val="141414"/>
              </a:solidFill>
              <a:effectLst/>
              <a:latin typeface="ReithSans"/>
            </a:endParaRPr>
          </a:p>
          <a:p>
            <a:pPr algn="l" fontAlgn="base"/>
            <a:r>
              <a:rPr lang="en-GB" b="0" i="0" dirty="0">
                <a:solidFill>
                  <a:srgbClr val="141414"/>
                </a:solidFill>
                <a:effectLst/>
                <a:latin typeface="ReithSans"/>
              </a:rPr>
              <a:t>It is understood a significant number will be engineers, as fewer people require satellite dishes to be installed at home.</a:t>
            </a:r>
          </a:p>
          <a:p>
            <a:pPr algn="l" fontAlgn="base"/>
            <a:r>
              <a:rPr lang="en-GB" b="0" i="0" dirty="0">
                <a:solidFill>
                  <a:srgbClr val="141414"/>
                </a:solidFill>
                <a:effectLst/>
                <a:latin typeface="ReithSans"/>
              </a:rPr>
              <a:t>Sky currently employs about 26,000 people in the UK.</a:t>
            </a:r>
          </a:p>
          <a:p>
            <a:pPr algn="l" fontAlgn="base"/>
            <a:r>
              <a:rPr lang="en-GB" b="0" i="0" dirty="0">
                <a:solidFill>
                  <a:srgbClr val="141414"/>
                </a:solidFill>
                <a:effectLst/>
                <a:latin typeface="ReithSans"/>
              </a:rPr>
              <a:t>The cuts announced on Tuesday represent about 4% of its workforce.</a:t>
            </a:r>
          </a:p>
          <a:p>
            <a:pPr algn="l" fontAlgn="base"/>
            <a:r>
              <a:rPr lang="en-GB" b="0" i="0" dirty="0">
                <a:solidFill>
                  <a:srgbClr val="141414"/>
                </a:solidFill>
                <a:effectLst/>
                <a:latin typeface="ReithSans"/>
              </a:rPr>
              <a:t>The rise in digital products on offer means many customers can now set up new services without any assistance.</a:t>
            </a:r>
          </a:p>
          <a:p>
            <a:pPr algn="l" fontAlgn="base"/>
            <a:r>
              <a:rPr lang="en-GB" b="0" i="0" dirty="0">
                <a:solidFill>
                  <a:srgbClr val="141414"/>
                </a:solidFill>
                <a:effectLst/>
                <a:latin typeface="ReithSans"/>
              </a:rPr>
              <a:t>A Sky spokesperson said: "Increasingly, customers are choosing Sky Glass and Sky Stream which don't require specialist installation, and that has led us to change the number of roles we need to deliver our services."</a:t>
            </a:r>
          </a:p>
        </p:txBody>
      </p:sp>
    </p:spTree>
    <p:extLst>
      <p:ext uri="{BB962C8B-B14F-4D97-AF65-F5344CB8AC3E}">
        <p14:creationId xmlns:p14="http://schemas.microsoft.com/office/powerpoint/2010/main" val="146141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21A3-89B7-0CB2-A7AD-AB055F2A4678}"/>
              </a:ext>
            </a:extLst>
          </p:cNvPr>
          <p:cNvSpPr>
            <a:spLocks noGrp="1"/>
          </p:cNvSpPr>
          <p:nvPr>
            <p:ph type="title"/>
          </p:nvPr>
        </p:nvSpPr>
        <p:spPr/>
        <p:txBody>
          <a:bodyPr/>
          <a:lstStyle/>
          <a:p>
            <a:r>
              <a:rPr lang="en-GB" dirty="0"/>
              <a:t>The organisation’s stakeholders</a:t>
            </a:r>
          </a:p>
        </p:txBody>
      </p:sp>
      <p:sp>
        <p:nvSpPr>
          <p:cNvPr id="3" name="Content Placeholder 2">
            <a:extLst>
              <a:ext uri="{FF2B5EF4-FFF2-40B4-BE49-F238E27FC236}">
                <a16:creationId xmlns:a16="http://schemas.microsoft.com/office/drawing/2014/main" id="{9CEEA57C-2266-9715-C666-F933E4A77332}"/>
              </a:ext>
            </a:extLst>
          </p:cNvPr>
          <p:cNvSpPr>
            <a:spLocks noGrp="1"/>
          </p:cNvSpPr>
          <p:nvPr>
            <p:ph idx="1"/>
          </p:nvPr>
        </p:nvSpPr>
        <p:spPr/>
        <p:txBody>
          <a:bodyPr/>
          <a:lstStyle/>
          <a:p>
            <a:r>
              <a:rPr lang="en-GB" dirty="0"/>
              <a:t>The organisation must define and express their purpose to stakeholders.</a:t>
            </a:r>
          </a:p>
          <a:p>
            <a:r>
              <a:rPr lang="en-GB" dirty="0"/>
              <a:t>Who do you think are the stakeholder of an organisation?</a:t>
            </a:r>
          </a:p>
          <a:p>
            <a:r>
              <a:rPr lang="en-GB" dirty="0"/>
              <a:t>Stakeholders are those individuals or groups that depend on an organisation to fulfil their own goals and on whom, in turn, the organisation depends.</a:t>
            </a:r>
          </a:p>
          <a:p>
            <a:r>
              <a:rPr lang="en-GB" dirty="0"/>
              <a:t>Four key elements to define an organisation’s purpose:</a:t>
            </a:r>
          </a:p>
          <a:p>
            <a:pPr lvl="1"/>
            <a:r>
              <a:rPr lang="en-GB" dirty="0"/>
              <a:t>Mission Statement – purpose/differentiation</a:t>
            </a:r>
          </a:p>
          <a:p>
            <a:pPr lvl="1"/>
            <a:r>
              <a:rPr lang="en-GB" dirty="0"/>
              <a:t>Vision Statement – future achievement</a:t>
            </a:r>
          </a:p>
          <a:p>
            <a:pPr lvl="1"/>
            <a:r>
              <a:rPr lang="en-GB" dirty="0"/>
              <a:t>Statement of Corporate Values – guiding core principles</a:t>
            </a:r>
          </a:p>
          <a:p>
            <a:pPr lvl="1"/>
            <a:r>
              <a:rPr lang="en-GB" dirty="0"/>
              <a:t>Statement of Objectives – specific outcomes to achieve</a:t>
            </a:r>
          </a:p>
          <a:p>
            <a:endParaRPr lang="en-GB" dirty="0"/>
          </a:p>
        </p:txBody>
      </p:sp>
      <p:sp>
        <p:nvSpPr>
          <p:cNvPr id="4" name="Footer Placeholder 3">
            <a:extLst>
              <a:ext uri="{FF2B5EF4-FFF2-40B4-BE49-F238E27FC236}">
                <a16:creationId xmlns:a16="http://schemas.microsoft.com/office/drawing/2014/main" id="{0FB46B41-ED8E-896D-FBE9-0647C76CBCCB}"/>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87A34A78-DC4F-C9D5-12B0-8D27385DECB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93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27</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Tree>
    <p:extLst>
      <p:ext uri="{BB962C8B-B14F-4D97-AF65-F5344CB8AC3E}">
        <p14:creationId xmlns:p14="http://schemas.microsoft.com/office/powerpoint/2010/main" val="33181695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34AB-5D5A-99EE-6D79-2920DDC2D0A0}"/>
              </a:ext>
            </a:extLst>
          </p:cNvPr>
          <p:cNvSpPr>
            <a:spLocks noGrp="1"/>
          </p:cNvSpPr>
          <p:nvPr>
            <p:ph type="title"/>
          </p:nvPr>
        </p:nvSpPr>
        <p:spPr/>
        <p:txBody>
          <a:bodyPr/>
          <a:lstStyle/>
          <a:p>
            <a:r>
              <a:rPr lang="en-GB" dirty="0"/>
              <a:t>The exploring strategy framework – application</a:t>
            </a:r>
          </a:p>
        </p:txBody>
      </p:sp>
      <p:sp>
        <p:nvSpPr>
          <p:cNvPr id="3" name="Content Placeholder 2">
            <a:extLst>
              <a:ext uri="{FF2B5EF4-FFF2-40B4-BE49-F238E27FC236}">
                <a16:creationId xmlns:a16="http://schemas.microsoft.com/office/drawing/2014/main" id="{BDC11604-A931-FC63-58BD-2A4AAFA2C90B}"/>
              </a:ext>
            </a:extLst>
          </p:cNvPr>
          <p:cNvSpPr>
            <a:spLocks noGrp="1"/>
          </p:cNvSpPr>
          <p:nvPr>
            <p:ph idx="1"/>
          </p:nvPr>
        </p:nvSpPr>
        <p:spPr/>
        <p:txBody>
          <a:bodyPr>
            <a:normAutofit/>
          </a:bodyPr>
          <a:lstStyle/>
          <a:p>
            <a:r>
              <a:rPr lang="en-GB" sz="1800" dirty="0"/>
              <a:t>The Exploring Strategy Framework can be applied in many contexts.</a:t>
            </a:r>
          </a:p>
          <a:p>
            <a:r>
              <a:rPr lang="en-GB" sz="1800" dirty="0"/>
              <a:t>In each context the balance of strategic issues differs:</a:t>
            </a:r>
          </a:p>
          <a:p>
            <a:pPr lvl="1"/>
            <a:r>
              <a:rPr lang="en-GB" sz="1800" b="1" dirty="0">
                <a:solidFill>
                  <a:srgbClr val="0070C0"/>
                </a:solidFill>
              </a:rPr>
              <a:t>Small businesses </a:t>
            </a:r>
            <a:r>
              <a:rPr lang="en-GB" sz="1800" dirty="0"/>
              <a:t>(e.g. strategic purpose, growth issues and retaining independence).</a:t>
            </a:r>
          </a:p>
          <a:p>
            <a:pPr lvl="1"/>
            <a:r>
              <a:rPr lang="en-GB" sz="1800" b="1" dirty="0">
                <a:solidFill>
                  <a:srgbClr val="0070C0"/>
                </a:solidFill>
              </a:rPr>
              <a:t>Multinational corporations </a:t>
            </a:r>
            <a:r>
              <a:rPr lang="en-GB" sz="1800" dirty="0"/>
              <a:t>(e.g. geographical scope; cultural issues and structure/control issues).</a:t>
            </a:r>
          </a:p>
          <a:p>
            <a:pPr lvl="1"/>
            <a:r>
              <a:rPr lang="en-GB" sz="1800" b="1" dirty="0">
                <a:solidFill>
                  <a:srgbClr val="0070C0"/>
                </a:solidFill>
              </a:rPr>
              <a:t>Public sector organisations </a:t>
            </a:r>
            <a:r>
              <a:rPr lang="en-GB" sz="1800" dirty="0"/>
              <a:t>(e.g. service/quality and managing change issues).</a:t>
            </a:r>
          </a:p>
          <a:p>
            <a:pPr lvl="1"/>
            <a:r>
              <a:rPr lang="en-GB" sz="1800" b="1" dirty="0">
                <a:solidFill>
                  <a:srgbClr val="0070C0"/>
                </a:solidFill>
              </a:rPr>
              <a:t>Not-for-profit organisations </a:t>
            </a:r>
            <a:r>
              <a:rPr lang="en-GB" sz="1800" dirty="0"/>
              <a:t>(e.g. purpose and funding issues).</a:t>
            </a:r>
          </a:p>
          <a:p>
            <a:endParaRPr lang="en-GB" sz="1800" dirty="0"/>
          </a:p>
        </p:txBody>
      </p:sp>
      <p:sp>
        <p:nvSpPr>
          <p:cNvPr id="4" name="Footer Placeholder 3">
            <a:extLst>
              <a:ext uri="{FF2B5EF4-FFF2-40B4-BE49-F238E27FC236}">
                <a16:creationId xmlns:a16="http://schemas.microsoft.com/office/drawing/2014/main" id="{A6B62D3B-F63F-1AAB-E9F2-A968E49F221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217EEF-CECB-BA28-A9F4-DEEA8E72D6F2}"/>
              </a:ext>
            </a:extLst>
          </p:cNvPr>
          <p:cNvSpPr>
            <a:spLocks noGrp="1"/>
          </p:cNvSpPr>
          <p:nvPr>
            <p:ph type="sldNum" sz="quarter" idx="12"/>
          </p:nvPr>
        </p:nvSpPr>
        <p:spPr/>
        <p:txBody>
          <a:bodyPr/>
          <a:lstStyle/>
          <a:p>
            <a:fld id="{3A98EE3D-8CD1-4C3F-BD1C-C98C9596463C}" type="slidenum">
              <a:rPr lang="en-US" smtClean="0"/>
              <a:t>28</a:t>
            </a:fld>
            <a:endParaRPr lang="en-US" dirty="0"/>
          </a:p>
        </p:txBody>
      </p:sp>
    </p:spTree>
    <p:extLst>
      <p:ext uri="{BB962C8B-B14F-4D97-AF65-F5344CB8AC3E}">
        <p14:creationId xmlns:p14="http://schemas.microsoft.com/office/powerpoint/2010/main" val="17511323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581192" y="702156"/>
            <a:ext cx="11029616" cy="603578"/>
          </a:xfrm>
        </p:spPr>
        <p:txBody>
          <a:bodyPr/>
          <a:lstStyle/>
          <a:p>
            <a:r>
              <a:rPr lang="en-GB" dirty="0"/>
              <a:t>Strategic position</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5245768" y="855003"/>
            <a:ext cx="6429207" cy="2963018"/>
          </a:xfrm>
        </p:spPr>
        <p:txBody>
          <a:bodyPr>
            <a:noAutofit/>
          </a:bodyPr>
          <a:lstStyle/>
          <a:p>
            <a:pPr marL="0" indent="0">
              <a:buNone/>
            </a:pPr>
            <a:r>
              <a:rPr lang="en-GB" sz="1800" b="1" dirty="0">
                <a:solidFill>
                  <a:srgbClr val="0070C0"/>
                </a:solidFill>
              </a:rPr>
              <a:t>The Strategic Position is concerned with the impact of strategy on:</a:t>
            </a:r>
          </a:p>
          <a:p>
            <a:r>
              <a:rPr lang="en-GB" sz="1600" dirty="0"/>
              <a:t>the macro-environment</a:t>
            </a:r>
          </a:p>
          <a:p>
            <a:r>
              <a:rPr lang="en-GB" sz="1600" dirty="0"/>
              <a:t>the industry environment</a:t>
            </a:r>
          </a:p>
          <a:p>
            <a:r>
              <a:rPr lang="en-GB" sz="1600" dirty="0"/>
              <a:t>the organisation’s strategic capability (resources and competences)</a:t>
            </a:r>
          </a:p>
          <a:p>
            <a:r>
              <a:rPr lang="en-GB" sz="1600" dirty="0"/>
              <a:t>the organisation’s stakeholders</a:t>
            </a:r>
          </a:p>
          <a:p>
            <a:r>
              <a:rPr lang="en-GB" sz="1600" dirty="0"/>
              <a:t>the organisation’s culture.</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fld id="{3A98EE3D-8CD1-4C3F-BD1C-C98C9596463C}" type="slidenum">
              <a:rPr lang="en-US" smtClean="0"/>
              <a:t>29</a:t>
            </a:fld>
            <a:endParaRPr lang="en-US" dirty="0"/>
          </a:p>
        </p:txBody>
      </p:sp>
      <p:pic>
        <p:nvPicPr>
          <p:cNvPr id="6" name="Picture 8">
            <a:extLst>
              <a:ext uri="{FF2B5EF4-FFF2-40B4-BE49-F238E27FC236}">
                <a16:creationId xmlns:a16="http://schemas.microsoft.com/office/drawing/2014/main" id="{18226333-7A7B-B291-6BED-40AD2A310A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547" y="1631198"/>
            <a:ext cx="4491148" cy="4491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615700" y="6316671"/>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5245768" y="3745633"/>
            <a:ext cx="6737685" cy="2902795"/>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1800" b="1" dirty="0">
                <a:solidFill>
                  <a:srgbClr val="0070C0"/>
                </a:solidFill>
              </a:rPr>
              <a:t>Fundamental questions for Strategic Position:</a:t>
            </a:r>
          </a:p>
          <a:p>
            <a:r>
              <a:rPr lang="en-GB" sz="1800" dirty="0"/>
              <a:t>What are the macro-environmental opportunities and threats?</a:t>
            </a:r>
          </a:p>
          <a:p>
            <a:r>
              <a:rPr lang="en-GB" sz="1800" dirty="0"/>
              <a:t>How can the organisation manage industry forces?</a:t>
            </a:r>
          </a:p>
          <a:p>
            <a:r>
              <a:rPr lang="en-GB" sz="1800" dirty="0"/>
              <a:t>How are stakeholders aligned to the organisational purpose?</a:t>
            </a:r>
          </a:p>
          <a:p>
            <a:r>
              <a:rPr lang="en-GB" sz="1800" dirty="0"/>
              <a:t>What resources and capabilities support the strategy?</a:t>
            </a:r>
          </a:p>
          <a:p>
            <a:r>
              <a:rPr lang="en-GB" sz="1800" dirty="0"/>
              <a:t>How does culture fit the strategy?</a:t>
            </a:r>
          </a:p>
        </p:txBody>
      </p:sp>
    </p:spTree>
    <p:extLst>
      <p:ext uri="{BB962C8B-B14F-4D97-AF65-F5344CB8AC3E}">
        <p14:creationId xmlns:p14="http://schemas.microsoft.com/office/powerpoint/2010/main" val="84524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581192" y="702156"/>
            <a:ext cx="11029616" cy="603578"/>
          </a:xfrm>
        </p:spPr>
        <p:txBody>
          <a:bodyPr/>
          <a:lstStyle/>
          <a:p>
            <a:r>
              <a:rPr lang="en-GB" dirty="0"/>
              <a:t>Strategic choices</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5245768" y="855003"/>
            <a:ext cx="6429207" cy="2963018"/>
          </a:xfrm>
        </p:spPr>
        <p:txBody>
          <a:bodyPr>
            <a:noAutofit/>
          </a:bodyPr>
          <a:lstStyle/>
          <a:p>
            <a:pPr marL="0" indent="0">
              <a:buNone/>
            </a:pPr>
            <a:r>
              <a:rPr lang="en-GB" sz="1800" b="1" dirty="0">
                <a:solidFill>
                  <a:srgbClr val="0070C0"/>
                </a:solidFill>
              </a:rPr>
              <a:t>Strategic choices involve the options for strategy in terms of:</a:t>
            </a:r>
          </a:p>
          <a:p>
            <a:r>
              <a:rPr lang="en-GB" sz="1800" dirty="0">
                <a:solidFill>
                  <a:schemeClr val="tx1"/>
                </a:solidFill>
              </a:rPr>
              <a:t>the directions in which strategy might move and</a:t>
            </a:r>
          </a:p>
          <a:p>
            <a:r>
              <a:rPr lang="en-GB" sz="1800" dirty="0">
                <a:solidFill>
                  <a:schemeClr val="tx1"/>
                </a:solidFill>
              </a:rPr>
              <a:t>the methods by which strategy might be pursued</a:t>
            </a:r>
            <a:endParaRPr lang="en-GB" sz="1600" dirty="0">
              <a:solidFill>
                <a:schemeClr val="tx1"/>
              </a:solidFill>
            </a:endParaRP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fld id="{3A98EE3D-8CD1-4C3F-BD1C-C98C9596463C}" type="slidenum">
              <a:rPr lang="en-US" smtClean="0"/>
              <a:t>30</a:t>
            </a:fld>
            <a:endParaRPr lang="en-US" dirty="0"/>
          </a:p>
        </p:txBody>
      </p:sp>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615700" y="6316671"/>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5245768" y="3745633"/>
            <a:ext cx="6737685" cy="2902795"/>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1800" b="1" dirty="0">
                <a:solidFill>
                  <a:srgbClr val="0070C0"/>
                </a:solidFill>
              </a:rPr>
              <a:t>Fundamental questions for Strategic Choices:</a:t>
            </a:r>
          </a:p>
          <a:p>
            <a:r>
              <a:rPr lang="en-GB" sz="1800" dirty="0"/>
              <a:t>How should individual business units compete?</a:t>
            </a:r>
          </a:p>
          <a:p>
            <a:r>
              <a:rPr lang="en-GB" sz="1800" dirty="0"/>
              <a:t>Which businesses to include in the portfolio?</a:t>
            </a:r>
          </a:p>
          <a:p>
            <a:r>
              <a:rPr lang="en-GB" sz="1800" dirty="0"/>
              <a:t>Where should the organisation compete internationally?</a:t>
            </a:r>
          </a:p>
          <a:p>
            <a:r>
              <a:rPr lang="en-GB" sz="1800" dirty="0"/>
              <a:t>Is the organisation innovating appropriately?</a:t>
            </a:r>
          </a:p>
          <a:p>
            <a:r>
              <a:rPr lang="en-GB" sz="1800" dirty="0"/>
              <a:t>Should the organisation buy other companies, form alliances or go it alone?</a:t>
            </a:r>
          </a:p>
        </p:txBody>
      </p:sp>
      <p:pic>
        <p:nvPicPr>
          <p:cNvPr id="7" name="Picture 9">
            <a:extLst>
              <a:ext uri="{FF2B5EF4-FFF2-40B4-BE49-F238E27FC236}">
                <a16:creationId xmlns:a16="http://schemas.microsoft.com/office/drawing/2014/main" id="{4B5113A4-CE4D-7B83-2CF7-6513AE4DD0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547" y="1617726"/>
            <a:ext cx="4533400" cy="4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9354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581192" y="702156"/>
            <a:ext cx="11029616" cy="603578"/>
          </a:xfrm>
        </p:spPr>
        <p:txBody>
          <a:bodyPr/>
          <a:lstStyle/>
          <a:p>
            <a:r>
              <a:rPr lang="en-GB" dirty="0"/>
              <a:t>Strategic in action</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5245768" y="855003"/>
            <a:ext cx="6429207" cy="2963018"/>
          </a:xfrm>
        </p:spPr>
        <p:txBody>
          <a:bodyPr>
            <a:noAutofit/>
          </a:bodyPr>
          <a:lstStyle/>
          <a:p>
            <a:pPr marL="0" indent="0">
              <a:buNone/>
            </a:pPr>
            <a:r>
              <a:rPr lang="en-GB" sz="1800" b="1" dirty="0">
                <a:solidFill>
                  <a:srgbClr val="0070C0"/>
                </a:solidFill>
              </a:rPr>
              <a:t>Strategy in action is about:</a:t>
            </a:r>
          </a:p>
          <a:p>
            <a:r>
              <a:rPr lang="en-GB" sz="1800" dirty="0">
                <a:solidFill>
                  <a:schemeClr val="tx1"/>
                </a:solidFill>
              </a:rPr>
              <a:t>how strategies are formed and</a:t>
            </a:r>
          </a:p>
          <a:p>
            <a:r>
              <a:rPr lang="en-GB" sz="1800" dirty="0">
                <a:solidFill>
                  <a:schemeClr val="tx1"/>
                </a:solidFill>
              </a:rPr>
              <a:t>how they are implemented	</a:t>
            </a:r>
          </a:p>
          <a:p>
            <a:pPr marL="0" indent="0">
              <a:buNone/>
            </a:pPr>
            <a:r>
              <a:rPr lang="en-GB" sz="1800" dirty="0">
                <a:solidFill>
                  <a:schemeClr val="tx1"/>
                </a:solidFill>
              </a:rPr>
              <a:t>The emphasis is on the practicalities of managing.</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fld id="{3A98EE3D-8CD1-4C3F-BD1C-C98C9596463C}" type="slidenum">
              <a:rPr lang="en-US" smtClean="0"/>
              <a:t>31</a:t>
            </a:fld>
            <a:endParaRPr lang="en-US" dirty="0"/>
          </a:p>
        </p:txBody>
      </p:sp>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615700" y="6316671"/>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5245768" y="3745633"/>
            <a:ext cx="6737685" cy="2902795"/>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1800" b="1" dirty="0">
                <a:solidFill>
                  <a:srgbClr val="0070C0"/>
                </a:solidFill>
              </a:rPr>
              <a:t>Fundamental questions for Strategy in Action:</a:t>
            </a:r>
          </a:p>
          <a:p>
            <a:r>
              <a:rPr lang="en-GB" sz="1800" dirty="0"/>
              <a:t>Which strategies are suitable, acceptable and feasible?</a:t>
            </a:r>
          </a:p>
          <a:p>
            <a:r>
              <a:rPr lang="en-GB" sz="1800" dirty="0"/>
              <a:t>What kind of strategy-making process is needed?</a:t>
            </a:r>
          </a:p>
          <a:p>
            <a:r>
              <a:rPr lang="en-GB" sz="1800" dirty="0"/>
              <a:t>What are the required organisation structures and systems?</a:t>
            </a:r>
          </a:p>
          <a:p>
            <a:r>
              <a:rPr lang="en-GB" sz="1800" dirty="0"/>
              <a:t>How should the organisation manage necessary changes?</a:t>
            </a:r>
          </a:p>
          <a:p>
            <a:r>
              <a:rPr lang="en-GB" sz="1800" dirty="0"/>
              <a:t>Who should do what in the strategy process? Which people and what activities?</a:t>
            </a:r>
          </a:p>
        </p:txBody>
      </p:sp>
      <p:pic>
        <p:nvPicPr>
          <p:cNvPr id="7" name="Picture 9">
            <a:extLst>
              <a:ext uri="{FF2B5EF4-FFF2-40B4-BE49-F238E27FC236}">
                <a16:creationId xmlns:a16="http://schemas.microsoft.com/office/drawing/2014/main" id="{A96B622F-7887-2940-3723-4547B4935A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542" y="1625150"/>
            <a:ext cx="4333243" cy="4334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7464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581191" y="702156"/>
            <a:ext cx="11352349" cy="118872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fld id="{3A98EE3D-8CD1-4C3F-BD1C-C98C9596463C}" type="slidenum">
              <a:rPr lang="en-US" smtClean="0"/>
              <a:t>32</a:t>
            </a:fld>
            <a:endParaRPr lang="en-US" dirty="0"/>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793247" y="6002432"/>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85194" y="2237874"/>
            <a:ext cx="11748946" cy="3317349"/>
          </a:xfrm>
          <a:prstGeom prst="rect">
            <a:avLst/>
          </a:prstGeom>
        </p:spPr>
      </p:pic>
    </p:spTree>
    <p:extLst>
      <p:ext uri="{BB962C8B-B14F-4D97-AF65-F5344CB8AC3E}">
        <p14:creationId xmlns:p14="http://schemas.microsoft.com/office/powerpoint/2010/main" val="4237433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702156"/>
            <a:ext cx="11029616" cy="1188720"/>
          </a:xfrm>
        </p:spPr>
        <p:txBody>
          <a:bodyPr>
            <a:normAutofit/>
          </a:bodyPr>
          <a:lstStyle/>
          <a:p>
            <a:r>
              <a:rPr lang="en-GB" dirty="0"/>
              <a:t>Dimensions of strategic decisions</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581193" y="2340864"/>
            <a:ext cx="7024758" cy="3634486"/>
          </a:xfrm>
        </p:spPr>
        <p:txBody>
          <a:bodyPr>
            <a:normAutofit/>
          </a:bodyPr>
          <a:lstStyle/>
          <a:p>
            <a:pPr eaLnBrk="1" hangingPunct="1">
              <a:buFontTx/>
              <a:buNone/>
            </a:pPr>
            <a:r>
              <a:rPr lang="en-US" altLang="en-US" sz="2000" b="1" dirty="0">
                <a:solidFill>
                  <a:srgbClr val="0070C0"/>
                </a:solidFill>
              </a:rPr>
              <a:t>Strategic issues…</a:t>
            </a:r>
          </a:p>
          <a:p>
            <a:pPr eaLnBrk="1" hangingPunct="1">
              <a:buFontTx/>
              <a:buNone/>
            </a:pPr>
            <a:endParaRPr lang="en-US" altLang="en-US" dirty="0"/>
          </a:p>
          <a:p>
            <a:pPr eaLnBrk="1" hangingPunct="1"/>
            <a:r>
              <a:rPr lang="en-US" altLang="en-US" dirty="0"/>
              <a:t>require top-management decisions</a:t>
            </a:r>
          </a:p>
          <a:p>
            <a:pPr eaLnBrk="1" hangingPunct="1"/>
            <a:r>
              <a:rPr lang="en-US" altLang="en-US" dirty="0"/>
              <a:t>require large amounts of the </a:t>
            </a:r>
            <a:r>
              <a:rPr lang="en-US" altLang="en-US" dirty="0" err="1"/>
              <a:t>organisation’s</a:t>
            </a:r>
            <a:r>
              <a:rPr lang="en-US" altLang="en-US" dirty="0"/>
              <a:t> resources</a:t>
            </a:r>
          </a:p>
          <a:p>
            <a:r>
              <a:rPr lang="en-US" altLang="en-US" dirty="0"/>
              <a:t>often affect the </a:t>
            </a:r>
            <a:r>
              <a:rPr lang="en-US" altLang="en-US" dirty="0" err="1"/>
              <a:t>organisation’s</a:t>
            </a:r>
            <a:r>
              <a:rPr lang="en-US" altLang="en-US" dirty="0"/>
              <a:t> long-term prosperity</a:t>
            </a:r>
          </a:p>
          <a:p>
            <a:pPr eaLnBrk="1" hangingPunct="1"/>
            <a:r>
              <a:rPr lang="en-US" altLang="en-US" dirty="0"/>
              <a:t>are future oriented</a:t>
            </a:r>
          </a:p>
          <a:p>
            <a:pPr eaLnBrk="1" hangingPunct="1"/>
            <a:r>
              <a:rPr lang="en-US" altLang="en-US" dirty="0"/>
              <a:t>usually have multifunctional or multi-business consequences</a:t>
            </a:r>
          </a:p>
          <a:p>
            <a:r>
              <a:rPr lang="en-US" altLang="en-US" dirty="0"/>
              <a:t>require considering the </a:t>
            </a:r>
            <a:r>
              <a:rPr lang="en-US" altLang="en-US" dirty="0" err="1"/>
              <a:t>organisation’s</a:t>
            </a:r>
            <a:r>
              <a:rPr lang="en-US" altLang="en-US" dirty="0"/>
              <a:t> external environment</a:t>
            </a:r>
          </a:p>
        </p:txBody>
      </p:sp>
      <p:pic>
        <p:nvPicPr>
          <p:cNvPr id="7" name="Picture 6" descr="One red balloon flying away from other white balloons">
            <a:extLst>
              <a:ext uri="{FF2B5EF4-FFF2-40B4-BE49-F238E27FC236}">
                <a16:creationId xmlns:a16="http://schemas.microsoft.com/office/drawing/2014/main" id="{5440C506-36AA-45D0-78F2-07F28A4B610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51799" y="2340864"/>
            <a:ext cx="3683001" cy="3634486"/>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33</a:t>
            </a:fld>
            <a:endParaRPr lang="en-US"/>
          </a:p>
        </p:txBody>
      </p:sp>
    </p:spTree>
    <p:extLst>
      <p:ext uri="{BB962C8B-B14F-4D97-AF65-F5344CB8AC3E}">
        <p14:creationId xmlns:p14="http://schemas.microsoft.com/office/powerpoint/2010/main" val="24079891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Strategic management</a:t>
            </a:r>
          </a:p>
        </p:txBody>
      </p:sp>
      <p:sp>
        <p:nvSpPr>
          <p:cNvPr id="21" name="Rectangle 20">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6441743" y="1507415"/>
            <a:ext cx="4819091" cy="3903331"/>
          </a:xfrm>
          <a:ln w="57150">
            <a:noFill/>
          </a:ln>
        </p:spPr>
        <p:txBody>
          <a:bodyPr anchor="t">
            <a:normAutofit/>
          </a:bodyPr>
          <a:lstStyle/>
          <a:p>
            <a:pPr eaLnBrk="1" hangingPunct="1">
              <a:defRPr/>
            </a:pPr>
            <a:r>
              <a:rPr lang="en-US" sz="2000" dirty="0"/>
              <a:t>Set of decisions and actions that result in the formulation and implementation of plans designed to achieve an </a:t>
            </a:r>
            <a:r>
              <a:rPr lang="en-US" sz="2000" dirty="0" err="1"/>
              <a:t>organisation’s</a:t>
            </a:r>
            <a:r>
              <a:rPr lang="en-US" sz="2000" dirty="0"/>
              <a:t> objectives</a:t>
            </a:r>
          </a:p>
          <a:p>
            <a:pPr eaLnBrk="1" hangingPunct="1">
              <a:defRPr/>
            </a:pPr>
            <a:r>
              <a:rPr lang="en-US" sz="2000" dirty="0"/>
              <a:t>Study of why and how some </a:t>
            </a:r>
            <a:r>
              <a:rPr lang="en-US" sz="2000" dirty="0" err="1"/>
              <a:t>organisations</a:t>
            </a:r>
            <a:r>
              <a:rPr lang="en-US" sz="2000" dirty="0"/>
              <a:t> outperform others</a:t>
            </a:r>
          </a:p>
        </p:txBody>
      </p:sp>
      <p:sp>
        <p:nvSpPr>
          <p:cNvPr id="25" name="Rectangle 24">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581192" y="5951810"/>
            <a:ext cx="6917210" cy="365125"/>
          </a:xfrm>
        </p:spPr>
        <p:txBody>
          <a:bodyPr>
            <a:normAutofit/>
          </a:bodyPr>
          <a:lstStyle/>
          <a:p>
            <a:endParaRPr lang="en-US">
              <a:solidFill>
                <a:srgbClr val="FFFFFF"/>
              </a:solidFill>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34</a:t>
            </a:fld>
            <a:endParaRPr lang="en-US">
              <a:solidFill>
                <a:srgbClr val="FFFFFF"/>
              </a:solidFill>
            </a:endParaRPr>
          </a:p>
        </p:txBody>
      </p:sp>
    </p:spTree>
    <p:extLst>
      <p:ext uri="{BB962C8B-B14F-4D97-AF65-F5344CB8AC3E}">
        <p14:creationId xmlns:p14="http://schemas.microsoft.com/office/powerpoint/2010/main" val="2948689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Rectangle 8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0" name="Rectangle 8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Rectangle 9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94" name="Rectangle 9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97" name="Rectangle 9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Rectangle 9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525FA1A-8CC5-CCB4-8A74-0EA0B4186E53}"/>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strategic management is a process</a:t>
            </a:r>
          </a:p>
        </p:txBody>
      </p:sp>
      <p:sp>
        <p:nvSpPr>
          <p:cNvPr id="5" name="Slide Number Placeholder 4">
            <a:extLst>
              <a:ext uri="{FF2B5EF4-FFF2-40B4-BE49-F238E27FC236}">
                <a16:creationId xmlns:a16="http://schemas.microsoft.com/office/drawing/2014/main" id="{38F140AF-A3AB-CA9B-13E9-9F234CD984C9}"/>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35</a:t>
            </a:fld>
            <a:endParaRPr lang="en-US">
              <a:solidFill>
                <a:srgbClr val="FFFFFF"/>
              </a:solidFill>
            </a:endParaRPr>
          </a:p>
        </p:txBody>
      </p:sp>
      <p:sp>
        <p:nvSpPr>
          <p:cNvPr id="4" name="Footer Placeholder 3">
            <a:extLst>
              <a:ext uri="{FF2B5EF4-FFF2-40B4-BE49-F238E27FC236}">
                <a16:creationId xmlns:a16="http://schemas.microsoft.com/office/drawing/2014/main" id="{05242FFC-F9C3-0401-3D37-ABE3487D9864}"/>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68" name="Content Placeholder 67">
            <a:extLst>
              <a:ext uri="{FF2B5EF4-FFF2-40B4-BE49-F238E27FC236}">
                <a16:creationId xmlns:a16="http://schemas.microsoft.com/office/drawing/2014/main" id="{420DDB6E-F19A-8391-F6B7-B3B3EDE821B9}"/>
              </a:ext>
            </a:extLst>
          </p:cNvPr>
          <p:cNvPicPr>
            <a:picLocks noGrp="1" noChangeAspect="1"/>
          </p:cNvPicPr>
          <p:nvPr>
            <p:ph idx="1"/>
          </p:nvPr>
        </p:nvPicPr>
        <p:blipFill>
          <a:blip r:embed="rId2"/>
          <a:stretch>
            <a:fillRect/>
          </a:stretch>
        </p:blipFill>
        <p:spPr>
          <a:xfrm>
            <a:off x="4740676" y="1094661"/>
            <a:ext cx="6061272" cy="3500385"/>
          </a:xfrm>
          <a:prstGeom prst="rect">
            <a:avLst/>
          </a:prstGeom>
        </p:spPr>
      </p:pic>
      <p:sp>
        <p:nvSpPr>
          <p:cNvPr id="3" name="Content Placeholder 2">
            <a:extLst>
              <a:ext uri="{FF2B5EF4-FFF2-40B4-BE49-F238E27FC236}">
                <a16:creationId xmlns:a16="http://schemas.microsoft.com/office/drawing/2014/main" id="{6B9275BA-4406-0183-EE83-3F4EA966A3AA}"/>
              </a:ext>
            </a:extLst>
          </p:cNvPr>
          <p:cNvSpPr txBox="1">
            <a:spLocks/>
          </p:cNvSpPr>
          <p:nvPr/>
        </p:nvSpPr>
        <p:spPr>
          <a:xfrm>
            <a:off x="4771501" y="5002385"/>
            <a:ext cx="6560598" cy="1499736"/>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altLang="en-US" sz="1600" dirty="0"/>
              <a:t>Directs the </a:t>
            </a:r>
            <a:r>
              <a:rPr lang="en-US" altLang="en-US" sz="1600" dirty="0" err="1"/>
              <a:t>organisation</a:t>
            </a:r>
            <a:r>
              <a:rPr lang="en-US" altLang="en-US" sz="1600" dirty="0"/>
              <a:t> toward overall goals and objectives</a:t>
            </a:r>
          </a:p>
          <a:p>
            <a:r>
              <a:rPr lang="en-US" altLang="en-US" sz="1600" dirty="0"/>
              <a:t>Includes multiple stakeholders in decision making</a:t>
            </a:r>
          </a:p>
          <a:p>
            <a:r>
              <a:rPr lang="en-US" altLang="en-US" sz="1600" dirty="0"/>
              <a:t>Needs to incorporate short-term and long-term perspectives</a:t>
            </a:r>
          </a:p>
          <a:p>
            <a:r>
              <a:rPr lang="en-US" altLang="en-US" sz="1600" dirty="0" err="1"/>
              <a:t>Recognises</a:t>
            </a:r>
            <a:r>
              <a:rPr lang="en-US" altLang="en-US" sz="1600" dirty="0"/>
              <a:t> trade-offs between efficiency and effectiveness</a:t>
            </a:r>
          </a:p>
        </p:txBody>
      </p:sp>
      <p:sp>
        <p:nvSpPr>
          <p:cNvPr id="6" name="TextBox 5">
            <a:extLst>
              <a:ext uri="{FF2B5EF4-FFF2-40B4-BE49-F238E27FC236}">
                <a16:creationId xmlns:a16="http://schemas.microsoft.com/office/drawing/2014/main" id="{0E7D38FB-A3AC-115C-EAB1-180F885E3A36}"/>
              </a:ext>
            </a:extLst>
          </p:cNvPr>
          <p:cNvSpPr txBox="1"/>
          <p:nvPr/>
        </p:nvSpPr>
        <p:spPr>
          <a:xfrm>
            <a:off x="4643021" y="479398"/>
            <a:ext cx="2681056" cy="523220"/>
          </a:xfrm>
          <a:prstGeom prst="rect">
            <a:avLst/>
          </a:prstGeom>
          <a:noFill/>
        </p:spPr>
        <p:txBody>
          <a:bodyPr wrap="square" rtlCol="0">
            <a:spAutoFit/>
          </a:bodyPr>
          <a:lstStyle/>
          <a:p>
            <a:r>
              <a:rPr lang="en-GB" sz="2800" b="1" dirty="0">
                <a:solidFill>
                  <a:srgbClr val="0070C0"/>
                </a:solidFill>
              </a:rPr>
              <a:t>KEY TASKS</a:t>
            </a:r>
          </a:p>
        </p:txBody>
      </p:sp>
    </p:spTree>
    <p:extLst>
      <p:ext uri="{BB962C8B-B14F-4D97-AF65-F5344CB8AC3E}">
        <p14:creationId xmlns:p14="http://schemas.microsoft.com/office/powerpoint/2010/main" val="639963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702156"/>
            <a:ext cx="11029616" cy="1188720"/>
          </a:xfrm>
        </p:spPr>
        <p:txBody>
          <a:bodyPr>
            <a:normAutofit/>
          </a:bodyPr>
          <a:lstStyle/>
          <a:p>
            <a:r>
              <a:rPr lang="en-GB" dirty="0"/>
              <a:t>Benefits of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581193" y="2340864"/>
            <a:ext cx="7024758" cy="3634486"/>
          </a:xfrm>
        </p:spPr>
        <p:txBody>
          <a:bodyPr>
            <a:normAutofit/>
          </a:bodyPr>
          <a:lstStyle/>
          <a:p>
            <a:pPr eaLnBrk="1" hangingPunct="1">
              <a:lnSpc>
                <a:spcPct val="100000"/>
              </a:lnSpc>
            </a:pPr>
            <a:r>
              <a:rPr lang="en-US" altLang="en-US" dirty="0"/>
              <a:t>Strategy formulation activities enhance the </a:t>
            </a:r>
            <a:r>
              <a:rPr lang="en-US" altLang="en-US" dirty="0" err="1"/>
              <a:t>organisation’s</a:t>
            </a:r>
            <a:r>
              <a:rPr lang="en-US" altLang="en-US" dirty="0"/>
              <a:t> ability to prevent problems.</a:t>
            </a:r>
            <a:endParaRPr lang="en-US" altLang="en-US"/>
          </a:p>
          <a:p>
            <a:pPr eaLnBrk="1" hangingPunct="1">
              <a:lnSpc>
                <a:spcPct val="100000"/>
              </a:lnSpc>
            </a:pPr>
            <a:r>
              <a:rPr lang="en-US" altLang="en-US" dirty="0"/>
              <a:t>Group-based strategic decisions are likely to be drawn from the best available alternatives.</a:t>
            </a:r>
            <a:endParaRPr lang="en-US" altLang="en-US"/>
          </a:p>
          <a:p>
            <a:pPr eaLnBrk="1" hangingPunct="1">
              <a:lnSpc>
                <a:spcPct val="100000"/>
              </a:lnSpc>
            </a:pPr>
            <a:r>
              <a:rPr lang="en-US" altLang="en-US" dirty="0"/>
              <a:t>The involvement of employees in strategy formulation improves their understanding of the productivity-reward relationship in every strategic plan and, thus, heightens their motivation.</a:t>
            </a:r>
            <a:endParaRPr lang="en-US" altLang="en-US"/>
          </a:p>
          <a:p>
            <a:pPr eaLnBrk="1" hangingPunct="1">
              <a:lnSpc>
                <a:spcPct val="100000"/>
              </a:lnSpc>
            </a:pPr>
            <a:r>
              <a:rPr lang="en-US" altLang="en-US"/>
              <a:t>Gaps and overlaps in activities among individuals and groups are reduced as participation in strategy formulation clarifies differences in roles.</a:t>
            </a:r>
          </a:p>
          <a:p>
            <a:pPr eaLnBrk="1" hangingPunct="1">
              <a:lnSpc>
                <a:spcPct val="100000"/>
              </a:lnSpc>
            </a:pPr>
            <a:r>
              <a:rPr lang="en-US" altLang="en-US"/>
              <a:t>Resistance to change is reduced.  </a:t>
            </a:r>
          </a:p>
        </p:txBody>
      </p:sp>
      <p:pic>
        <p:nvPicPr>
          <p:cNvPr id="7" name="Picture 6" descr="Small white light bulbs with one large yellow light bulb drawn on a black surface">
            <a:extLst>
              <a:ext uri="{FF2B5EF4-FFF2-40B4-BE49-F238E27FC236}">
                <a16:creationId xmlns:a16="http://schemas.microsoft.com/office/drawing/2014/main" id="{D6EF603A-219F-8F20-AC7A-BEEB75BE866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3" b="-2"/>
          <a:stretch/>
        </p:blipFill>
        <p:spPr>
          <a:xfrm>
            <a:off x="8051799" y="2340864"/>
            <a:ext cx="3683001" cy="3634486"/>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36</a:t>
            </a:fld>
            <a:endParaRPr lang="en-US"/>
          </a:p>
        </p:txBody>
      </p:sp>
    </p:spTree>
    <p:extLst>
      <p:ext uri="{BB962C8B-B14F-4D97-AF65-F5344CB8AC3E}">
        <p14:creationId xmlns:p14="http://schemas.microsoft.com/office/powerpoint/2010/main" val="1553686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702156"/>
            <a:ext cx="11029616" cy="1188720"/>
          </a:xfrm>
        </p:spPr>
        <p:txBody>
          <a:bodyPr>
            <a:normAutofit/>
          </a:bodyPr>
          <a:lstStyle/>
          <a:p>
            <a:r>
              <a:rPr lang="en-GB" dirty="0"/>
              <a:t>risks of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581193" y="2340864"/>
            <a:ext cx="7024758" cy="3634486"/>
          </a:xfrm>
        </p:spPr>
        <p:txBody>
          <a:bodyPr>
            <a:normAutofit/>
          </a:bodyPr>
          <a:lstStyle/>
          <a:p>
            <a:pPr eaLnBrk="1" hangingPunct="1"/>
            <a:r>
              <a:rPr lang="en-US" altLang="en-US"/>
              <a:t>The time that managers spend on the strategic management process may have a negative impact on operational responsibilities.</a:t>
            </a:r>
          </a:p>
          <a:p>
            <a:pPr eaLnBrk="1" hangingPunct="1"/>
            <a:r>
              <a:rPr lang="en-US" altLang="en-US"/>
              <a:t>If the formulators of strategy are not intimately involved in its implementation, they may shirk their individual responsibility for the decision reached.</a:t>
            </a:r>
          </a:p>
          <a:p>
            <a:pPr eaLnBrk="1" hangingPunct="1"/>
            <a:r>
              <a:rPr lang="en-US" altLang="en-US"/>
              <a:t>Strategic managers must be trained to anticipate and respond to the disappointment of participating subordinates over unattained expectations.</a:t>
            </a:r>
          </a:p>
        </p:txBody>
      </p:sp>
      <p:pic>
        <p:nvPicPr>
          <p:cNvPr id="7" name="Picture 6" descr="Hand with red strings">
            <a:extLst>
              <a:ext uri="{FF2B5EF4-FFF2-40B4-BE49-F238E27FC236}">
                <a16:creationId xmlns:a16="http://schemas.microsoft.com/office/drawing/2014/main" id="{F6EF8324-D0D8-7719-B874-50998CF745B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2"/>
          <a:stretch/>
        </p:blipFill>
        <p:spPr>
          <a:xfrm>
            <a:off x="8051799" y="2340864"/>
            <a:ext cx="3683001" cy="3634486"/>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37</a:t>
            </a:fld>
            <a:endParaRPr lang="en-US"/>
          </a:p>
        </p:txBody>
      </p:sp>
    </p:spTree>
    <p:extLst>
      <p:ext uri="{BB962C8B-B14F-4D97-AF65-F5344CB8AC3E}">
        <p14:creationId xmlns:p14="http://schemas.microsoft.com/office/powerpoint/2010/main" val="102768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p:txBody>
          <a:bodyPr/>
          <a:lstStyle/>
          <a:p>
            <a:r>
              <a:rPr lang="en-GB" dirty="0"/>
              <a:t>Formality in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581192" y="2340864"/>
            <a:ext cx="11029615" cy="1661641"/>
          </a:xfrm>
        </p:spPr>
        <p:txBody>
          <a:bodyPr>
            <a:normAutofit fontScale="92500" lnSpcReduction="20000"/>
          </a:bodyPr>
          <a:lstStyle/>
          <a:p>
            <a:pPr eaLnBrk="1" hangingPunct="1"/>
            <a:r>
              <a:rPr lang="en-US" altLang="en-US" sz="1800" dirty="0"/>
              <a:t>Formality:</a:t>
            </a:r>
          </a:p>
          <a:p>
            <a:pPr lvl="1"/>
            <a:r>
              <a:rPr lang="en-US" altLang="en-US" sz="1800" dirty="0"/>
              <a:t>The degree to which participation, responsibility, authority, and discretion in decision-making are specified in strategic management.</a:t>
            </a:r>
          </a:p>
          <a:p>
            <a:pPr lvl="1"/>
            <a:endParaRPr lang="en-US" altLang="en-US" sz="1800" dirty="0"/>
          </a:p>
          <a:p>
            <a:r>
              <a:rPr lang="en-US" altLang="en-US" sz="1800" dirty="0"/>
              <a:t>There are three key formality modes:</a:t>
            </a:r>
          </a:p>
        </p:txBody>
      </p:sp>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p:txBody>
          <a:bodyPr/>
          <a:lstStyle/>
          <a:p>
            <a:fld id="{3A98EE3D-8CD1-4C3F-BD1C-C98C9596463C}" type="slidenum">
              <a:rPr lang="en-US" smtClean="0"/>
              <a:t>38</a:t>
            </a:fld>
            <a:endParaRPr lang="en-US" dirty="0"/>
          </a:p>
        </p:txBody>
      </p:sp>
      <p:sp>
        <p:nvSpPr>
          <p:cNvPr id="6" name="Content Placeholder 2">
            <a:extLst>
              <a:ext uri="{FF2B5EF4-FFF2-40B4-BE49-F238E27FC236}">
                <a16:creationId xmlns:a16="http://schemas.microsoft.com/office/drawing/2014/main" id="{67EB32AD-8009-11C8-E515-4ADF32B0E5DF}"/>
              </a:ext>
            </a:extLst>
          </p:cNvPr>
          <p:cNvSpPr txBox="1">
            <a:spLocks/>
          </p:cNvSpPr>
          <p:nvPr/>
        </p:nvSpPr>
        <p:spPr>
          <a:xfrm>
            <a:off x="1002826" y="4452493"/>
            <a:ext cx="3036971" cy="1775326"/>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altLang="en-US" b="1" dirty="0"/>
              <a:t>Entrepreneurial Mode:</a:t>
            </a:r>
          </a:p>
          <a:p>
            <a:r>
              <a:rPr lang="en-US" altLang="en-US" dirty="0"/>
              <a:t>The informal, intuitive, and limited approach to strategic management associated with owner-managers of smaller </a:t>
            </a:r>
            <a:r>
              <a:rPr lang="en-US" altLang="en-US" dirty="0" err="1"/>
              <a:t>organisations</a:t>
            </a:r>
            <a:r>
              <a:rPr lang="en-US" altLang="en-US" dirty="0"/>
              <a:t>.</a:t>
            </a:r>
          </a:p>
        </p:txBody>
      </p:sp>
      <p:sp>
        <p:nvSpPr>
          <p:cNvPr id="7" name="Content Placeholder 2">
            <a:extLst>
              <a:ext uri="{FF2B5EF4-FFF2-40B4-BE49-F238E27FC236}">
                <a16:creationId xmlns:a16="http://schemas.microsoft.com/office/drawing/2014/main" id="{78D8E6E7-CC02-C088-01DE-CDC41BE9FBFF}"/>
              </a:ext>
            </a:extLst>
          </p:cNvPr>
          <p:cNvSpPr txBox="1">
            <a:spLocks/>
          </p:cNvSpPr>
          <p:nvPr/>
        </p:nvSpPr>
        <p:spPr>
          <a:xfrm>
            <a:off x="4652405" y="4452493"/>
            <a:ext cx="3036971" cy="1775326"/>
          </a:xfrm>
          <a:prstGeom prst="rect">
            <a:avLst/>
          </a:prstGeom>
        </p:spPr>
        <p:txBody>
          <a:bodyPr vert="horz" lIns="91440" tIns="45720" rIns="91440" bIns="45720" rtlCol="0" anchor="ctr">
            <a:normAutofit lnSpcReduction="10000"/>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altLang="en-US" b="1" dirty="0"/>
              <a:t>Planning Mode:</a:t>
            </a:r>
          </a:p>
          <a:p>
            <a:pPr eaLnBrk="1" hangingPunct="1"/>
            <a:r>
              <a:rPr lang="en-US" altLang="en-US" dirty="0"/>
              <a:t>The strategic formality associated with large firms that operate under a comprehensive, formal planning system.</a:t>
            </a:r>
          </a:p>
        </p:txBody>
      </p:sp>
      <p:sp>
        <p:nvSpPr>
          <p:cNvPr id="8" name="Content Placeholder 2">
            <a:extLst>
              <a:ext uri="{FF2B5EF4-FFF2-40B4-BE49-F238E27FC236}">
                <a16:creationId xmlns:a16="http://schemas.microsoft.com/office/drawing/2014/main" id="{B47853CF-1FB8-4708-400E-55E6161ED948}"/>
              </a:ext>
            </a:extLst>
          </p:cNvPr>
          <p:cNvSpPr txBox="1">
            <a:spLocks/>
          </p:cNvSpPr>
          <p:nvPr/>
        </p:nvSpPr>
        <p:spPr>
          <a:xfrm>
            <a:off x="7935280" y="4452493"/>
            <a:ext cx="3681272" cy="1775326"/>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altLang="en-US" b="1" dirty="0"/>
              <a:t>Adaptive Mode:</a:t>
            </a:r>
          </a:p>
          <a:p>
            <a:r>
              <a:rPr lang="en-GB" altLang="en-US" dirty="0"/>
              <a:t>The strategic formality associated with medium-sized firms that emphasise the incremental modification of existing competitive approaches.</a:t>
            </a:r>
          </a:p>
        </p:txBody>
      </p:sp>
    </p:spTree>
    <p:extLst>
      <p:ext uri="{BB962C8B-B14F-4D97-AF65-F5344CB8AC3E}">
        <p14:creationId xmlns:p14="http://schemas.microsoft.com/office/powerpoint/2010/main" val="215190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8"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8E439-FA39-D6CC-171C-B13B295EC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C8624F-A0ED-215C-EF23-5C46FB8A903D}"/>
              </a:ext>
            </a:extLst>
          </p:cNvPr>
          <p:cNvSpPr>
            <a:spLocks noGrp="1"/>
          </p:cNvSpPr>
          <p:nvPr>
            <p:ph type="title"/>
          </p:nvPr>
        </p:nvSpPr>
        <p:spPr>
          <a:xfrm>
            <a:off x="581191" y="702156"/>
            <a:ext cx="11325887" cy="1188720"/>
          </a:xfrm>
        </p:spPr>
        <p:txBody>
          <a:bodyPr vert="horz" lIns="91440" tIns="45720" rIns="91440" bIns="45720" rtlCol="0" anchor="b">
            <a:normAutofit/>
          </a:bodyPr>
          <a:lstStyle/>
          <a:p>
            <a:r>
              <a:rPr lang="en-US" dirty="0"/>
              <a:t>Strategic alignment requires focusing on various elements</a:t>
            </a:r>
          </a:p>
        </p:txBody>
      </p:sp>
      <p:pic>
        <p:nvPicPr>
          <p:cNvPr id="7" name="Picture 6" descr="A diagram of a mission&#10;&#10;Description automatically generated">
            <a:extLst>
              <a:ext uri="{FF2B5EF4-FFF2-40B4-BE49-F238E27FC236}">
                <a16:creationId xmlns:a16="http://schemas.microsoft.com/office/drawing/2014/main" id="{82291DEC-B390-74E4-AE20-76F4987530D7}"/>
              </a:ext>
            </a:extLst>
          </p:cNvPr>
          <p:cNvPicPr>
            <a:picLocks noChangeAspect="1"/>
          </p:cNvPicPr>
          <p:nvPr/>
        </p:nvPicPr>
        <p:blipFill>
          <a:blip r:embed="rId2"/>
          <a:stretch>
            <a:fillRect/>
          </a:stretch>
        </p:blipFill>
        <p:spPr>
          <a:xfrm>
            <a:off x="943953" y="2377748"/>
            <a:ext cx="4748741" cy="3642776"/>
          </a:xfrm>
          <a:prstGeom prst="rect">
            <a:avLst/>
          </a:prstGeom>
        </p:spPr>
      </p:pic>
      <p:sp>
        <p:nvSpPr>
          <p:cNvPr id="4" name="Footer Placeholder 3">
            <a:extLst>
              <a:ext uri="{FF2B5EF4-FFF2-40B4-BE49-F238E27FC236}">
                <a16:creationId xmlns:a16="http://schemas.microsoft.com/office/drawing/2014/main" id="{590C63FE-7709-C1C0-D40B-A81BDE2B8348}"/>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spcAft>
                <a:spcPts val="600"/>
              </a:spcAft>
            </a:pPr>
            <a:r>
              <a:rPr lang="en-US" kern="1200" cap="all" dirty="0">
                <a:solidFill>
                  <a:srgbClr val="0CC0C3"/>
                </a:solidFill>
                <a:latin typeface="+mn-lt"/>
                <a:ea typeface="+mn-ea"/>
                <a:cs typeface="+mn-cs"/>
              </a:rPr>
              <a:t>Source: Michael d. Watkins, Harvard business review</a:t>
            </a:r>
          </a:p>
        </p:txBody>
      </p:sp>
      <p:sp>
        <p:nvSpPr>
          <p:cNvPr id="5" name="Slide Number Placeholder 4">
            <a:extLst>
              <a:ext uri="{FF2B5EF4-FFF2-40B4-BE49-F238E27FC236}">
                <a16:creationId xmlns:a16="http://schemas.microsoft.com/office/drawing/2014/main" id="{A21DD79A-37C3-22E0-F9CD-4969CB7E41E8}"/>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0CC0C3"/>
                </a:solidFill>
              </a:rPr>
              <a:pPr defTabSz="457200">
                <a:spcAft>
                  <a:spcPts val="600"/>
                </a:spcAft>
              </a:pPr>
              <a:t>39</a:t>
            </a:fld>
            <a:endParaRPr lang="en-US">
              <a:solidFill>
                <a:srgbClr val="0CC0C3"/>
              </a:solidFill>
            </a:endParaRPr>
          </a:p>
        </p:txBody>
      </p:sp>
      <p:graphicFrame>
        <p:nvGraphicFramePr>
          <p:cNvPr id="13" name="TextBox 10">
            <a:extLst>
              <a:ext uri="{FF2B5EF4-FFF2-40B4-BE49-F238E27FC236}">
                <a16:creationId xmlns:a16="http://schemas.microsoft.com/office/drawing/2014/main" id="{3119665E-818F-B0CC-8806-FE9544B31C32}"/>
              </a:ext>
            </a:extLst>
          </p:cNvPr>
          <p:cNvGraphicFramePr/>
          <p:nvPr>
            <p:extLst>
              <p:ext uri="{D42A27DB-BD31-4B8C-83A1-F6EECF244321}">
                <p14:modId xmlns:p14="http://schemas.microsoft.com/office/powerpoint/2010/main" val="3124881482"/>
              </p:ext>
            </p:extLst>
          </p:nvPr>
        </p:nvGraphicFramePr>
        <p:xfrm>
          <a:off x="6335805" y="2180496"/>
          <a:ext cx="5275001" cy="4045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96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Strategy statements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fontScale="85000" lnSpcReduction="10000"/>
          </a:bodyPr>
          <a:lstStyle/>
          <a:p>
            <a:pPr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Strategy statements should have three main themes: </a:t>
            </a:r>
          </a:p>
          <a:p>
            <a:pPr defTabSz="457200">
              <a:spcBef>
                <a:spcPct val="20000"/>
              </a:spcBef>
              <a:spcAft>
                <a:spcPts val="600"/>
              </a:spcAft>
              <a:buClr>
                <a:schemeClr val="accent1"/>
              </a:buClr>
              <a:buSzPct val="92000"/>
              <a:buFont typeface="Wingdings 2" panose="05020102010507070707" pitchFamily="18" charset="2"/>
              <a:buChar char=""/>
            </a:pPr>
            <a:endParaRPr lang="en-US" b="1"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rgbClr val="0070C0"/>
                </a:solidFill>
              </a:rPr>
              <a:t>Fundamental goals </a:t>
            </a:r>
            <a:r>
              <a:rPr lang="en-US" b="1" dirty="0">
                <a:solidFill>
                  <a:schemeClr val="tx2"/>
                </a:solidFill>
              </a:rPr>
              <a:t>that the </a:t>
            </a:r>
            <a:r>
              <a:rPr lang="en-US" b="1" dirty="0" err="1">
                <a:solidFill>
                  <a:schemeClr val="tx2"/>
                </a:solidFill>
              </a:rPr>
              <a:t>organisation</a:t>
            </a:r>
            <a:r>
              <a:rPr lang="en-US" b="1" dirty="0">
                <a:solidFill>
                  <a:schemeClr val="tx2"/>
                </a:solidFill>
              </a:rPr>
              <a:t> seeks, which reflect the stated:</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Mission</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Vision</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Core Values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Objectives</a:t>
            </a:r>
          </a:p>
          <a:p>
            <a:pPr marL="285750" indent="-285750" defTabSz="457200">
              <a:spcBef>
                <a:spcPct val="20000"/>
              </a:spcBef>
              <a:spcAft>
                <a:spcPts val="600"/>
              </a:spcAft>
              <a:buClr>
                <a:schemeClr val="accent1"/>
              </a:buClr>
              <a:buSzPct val="92000"/>
              <a:buFont typeface="Wingdings 2" panose="05020102010507070707" pitchFamily="18" charset="2"/>
              <a:buChar char=""/>
            </a:pPr>
            <a:endParaRPr lang="en-US" b="1"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The </a:t>
            </a:r>
            <a:r>
              <a:rPr lang="en-US" b="1" dirty="0">
                <a:solidFill>
                  <a:srgbClr val="0070C0"/>
                </a:solidFill>
              </a:rPr>
              <a:t>scope</a:t>
            </a:r>
            <a:r>
              <a:rPr lang="en-US" b="1" dirty="0">
                <a:solidFill>
                  <a:schemeClr val="tx2"/>
                </a:solidFill>
              </a:rPr>
              <a:t> of the </a:t>
            </a:r>
            <a:r>
              <a:rPr lang="en-US" b="1" dirty="0" err="1">
                <a:solidFill>
                  <a:schemeClr val="tx2"/>
                </a:solidFill>
              </a:rPr>
              <a:t>organisation’s</a:t>
            </a:r>
            <a:r>
              <a:rPr lang="en-US" b="1" dirty="0">
                <a:solidFill>
                  <a:schemeClr val="tx2"/>
                </a:solidFill>
              </a:rPr>
              <a:t> activities.</a:t>
            </a:r>
          </a:p>
          <a:p>
            <a:pPr marL="285750" indent="-285750" defTabSz="457200">
              <a:spcBef>
                <a:spcPct val="20000"/>
              </a:spcBef>
              <a:spcAft>
                <a:spcPts val="600"/>
              </a:spcAft>
              <a:buClr>
                <a:schemeClr val="accent1"/>
              </a:buClr>
              <a:buSzPct val="92000"/>
              <a:buFont typeface="Wingdings 2" panose="05020102010507070707" pitchFamily="18" charset="2"/>
              <a:buChar char=""/>
            </a:pPr>
            <a:endParaRPr lang="en-US" b="1"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The </a:t>
            </a:r>
            <a:r>
              <a:rPr lang="en-US" b="1" dirty="0">
                <a:solidFill>
                  <a:srgbClr val="0070C0"/>
                </a:solidFill>
              </a:rPr>
              <a:t>particular advantages or capabilities </a:t>
            </a:r>
            <a:r>
              <a:rPr lang="en-US" b="1" dirty="0">
                <a:solidFill>
                  <a:schemeClr val="tx2"/>
                </a:solidFill>
              </a:rPr>
              <a:t>it has to deliver all of these.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BC904A"/>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BC904A"/>
                </a:solidFill>
              </a:rPr>
              <a:pPr defTabSz="457200">
                <a:spcAft>
                  <a:spcPts val="600"/>
                </a:spcAft>
              </a:pPr>
              <a:t>40</a:t>
            </a:fld>
            <a:endParaRPr lang="en-US">
              <a:solidFill>
                <a:srgbClr val="BC904A"/>
              </a:solidFill>
            </a:endParaRPr>
          </a:p>
        </p:txBody>
      </p:sp>
      <p:pic>
        <p:nvPicPr>
          <p:cNvPr id="9" name="Picture 8" descr="Message in a bottle floating in water">
            <a:extLst>
              <a:ext uri="{FF2B5EF4-FFF2-40B4-BE49-F238E27FC236}">
                <a16:creationId xmlns:a16="http://schemas.microsoft.com/office/drawing/2014/main" id="{40E5C5B1-109A-9D2E-7C15-8EAA4745348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1346442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 mission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eaLnBrk="1" hangingPunct="1">
              <a:buFontTx/>
              <a:buNone/>
            </a:pPr>
            <a:r>
              <a:rPr lang="en-US" altLang="en-US" dirty="0">
                <a:solidFill>
                  <a:schemeClr val="tx2"/>
                </a:solidFill>
              </a:rPr>
              <a:t>What is a Company Mission?</a:t>
            </a:r>
          </a:p>
          <a:p>
            <a:r>
              <a:rPr lang="en-US" altLang="en-US" dirty="0">
                <a:solidFill>
                  <a:schemeClr val="tx2"/>
                </a:solidFill>
              </a:rPr>
              <a:t>This is the fundamental purpose that sets a firm apart from other firms of its type and identifies the scope of its operations in product and market terms.  </a:t>
            </a:r>
          </a:p>
          <a:p>
            <a:r>
              <a:rPr lang="en-US" altLang="en-US" dirty="0">
                <a:solidFill>
                  <a:schemeClr val="tx2"/>
                </a:solidFill>
              </a:rPr>
              <a:t>It sets out why the organization exists and what it should be doing.</a:t>
            </a:r>
          </a:p>
          <a:p>
            <a:r>
              <a:rPr lang="en-US" altLang="en-US" dirty="0">
                <a:solidFill>
                  <a:schemeClr val="tx2"/>
                </a:solidFill>
              </a:rPr>
              <a:t>It broadly outlines the organization’s future course and serves to communicate “who we are, what we do, and where we’re headed”</a:t>
            </a:r>
          </a:p>
          <a:p>
            <a:endParaRPr lang="en-GB"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F93200"/>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F93200"/>
                </a:solidFill>
              </a:rPr>
              <a:pPr>
                <a:spcAft>
                  <a:spcPts val="600"/>
                </a:spcAft>
              </a:pPr>
              <a:t>41</a:t>
            </a:fld>
            <a:endParaRPr lang="en-US">
              <a:solidFill>
                <a:srgbClr val="F93200"/>
              </a:solidFill>
            </a:endParaRPr>
          </a:p>
        </p:txBody>
      </p:sp>
      <p:pic>
        <p:nvPicPr>
          <p:cNvPr id="8" name="Picture 7" descr="Person with idea concept">
            <a:extLst>
              <a:ext uri="{FF2B5EF4-FFF2-40B4-BE49-F238E27FC236}">
                <a16:creationId xmlns:a16="http://schemas.microsoft.com/office/drawing/2014/main" id="{A53FB055-0DD1-89C4-F816-1D1A0C4EB6A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437197" y="80734"/>
            <a:ext cx="4670724" cy="6858000"/>
          </a:xfrm>
          <a:prstGeom prst="rect">
            <a:avLst/>
          </a:prstGeom>
        </p:spPr>
      </p:pic>
    </p:spTree>
    <p:extLst>
      <p:ext uri="{BB962C8B-B14F-4D97-AF65-F5344CB8AC3E}">
        <p14:creationId xmlns:p14="http://schemas.microsoft.com/office/powerpoint/2010/main" val="398263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 vision</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r>
              <a:rPr lang="en-GB" sz="2400" dirty="0">
                <a:solidFill>
                  <a:schemeClr val="tx2"/>
                </a:solidFill>
              </a:rPr>
              <a:t>What is a Company Vision?</a:t>
            </a:r>
          </a:p>
          <a:p>
            <a:pPr lvl="1"/>
            <a:r>
              <a:rPr lang="en-GB" sz="2400" dirty="0">
                <a:solidFill>
                  <a:schemeClr val="tx2"/>
                </a:solidFill>
              </a:rPr>
              <a:t>This is a general statement of the organization’s intended direction that evokes emotional feelings in organization members.</a:t>
            </a:r>
          </a:p>
          <a:p>
            <a:pPr lvl="1"/>
            <a:r>
              <a:rPr lang="en-GB" sz="2400" dirty="0">
                <a:solidFill>
                  <a:schemeClr val="tx2"/>
                </a:solidFill>
              </a:rPr>
              <a:t>A strategic vision describes the route a company intends to take in developing and strengthening.</a:t>
            </a:r>
          </a:p>
          <a:p>
            <a:endParaRPr lang="en-GB" sz="2400"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28ADC8"/>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28ADC8"/>
                </a:solidFill>
              </a:rPr>
              <a:pPr>
                <a:spcAft>
                  <a:spcPts val="600"/>
                </a:spcAft>
              </a:pPr>
              <a:t>42</a:t>
            </a:fld>
            <a:endParaRPr lang="en-US">
              <a:solidFill>
                <a:srgbClr val="28ADC8"/>
              </a:solidFill>
            </a:endParaRPr>
          </a:p>
        </p:txBody>
      </p:sp>
      <p:pic>
        <p:nvPicPr>
          <p:cNvPr id="6" name="Picture 5" descr="One orange paper boat leading a group of white paper boats">
            <a:extLst>
              <a:ext uri="{FF2B5EF4-FFF2-40B4-BE49-F238E27FC236}">
                <a16:creationId xmlns:a16="http://schemas.microsoft.com/office/drawing/2014/main" id="{B2C75861-F8F6-828C-CFE8-610F5F80901B}"/>
              </a:ext>
            </a:extLst>
          </p:cNvPr>
          <p:cNvPicPr>
            <a:picLocks noChangeAspect="1"/>
          </p:cNvPicPr>
          <p:nvPr/>
        </p:nvPicPr>
        <p:blipFill rotWithShape="1">
          <a:blip r:embed="rId2"/>
          <a:srcRect l="14234" r="40305" b="-1"/>
          <a:stretch/>
        </p:blipFill>
        <p:spPr>
          <a:xfrm>
            <a:off x="7521283" y="10"/>
            <a:ext cx="4670717" cy="6857990"/>
          </a:xfrm>
          <a:prstGeom prst="rect">
            <a:avLst/>
          </a:prstGeom>
        </p:spPr>
      </p:pic>
    </p:spTree>
    <p:extLst>
      <p:ext uri="{BB962C8B-B14F-4D97-AF65-F5344CB8AC3E}">
        <p14:creationId xmlns:p14="http://schemas.microsoft.com/office/powerpoint/2010/main" val="340176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Company’s core values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eaLnBrk="1" hangingPunct="1">
              <a:lnSpc>
                <a:spcPct val="90000"/>
              </a:lnSpc>
            </a:pPr>
            <a:r>
              <a:rPr lang="en-US" altLang="en-US" sz="1800" dirty="0"/>
              <a:t>Companies often develop a statement of values to guide a company’s pursuit of its vision.</a:t>
            </a:r>
          </a:p>
          <a:p>
            <a:pPr eaLnBrk="1" hangingPunct="1">
              <a:lnSpc>
                <a:spcPct val="90000"/>
              </a:lnSpc>
            </a:pPr>
            <a:r>
              <a:rPr lang="en-US" altLang="en-US" sz="1800" dirty="0"/>
              <a:t>Core Values provide guidance for how the company’s business is to be conducted.</a:t>
            </a:r>
          </a:p>
          <a:p>
            <a:pPr eaLnBrk="1" hangingPunct="1">
              <a:lnSpc>
                <a:spcPct val="90000"/>
              </a:lnSpc>
            </a:pPr>
            <a:r>
              <a:rPr lang="en-US" altLang="en-US" sz="1800" dirty="0"/>
              <a:t>Values statements remain a bunch of nice words until the beliefs, traits, and behaviors are actually incorporated.</a:t>
            </a:r>
          </a:p>
          <a:p>
            <a:pPr eaLnBrk="1" hangingPunct="1">
              <a:lnSpc>
                <a:spcPct val="90000"/>
              </a:lnSpc>
            </a:pPr>
            <a:r>
              <a:rPr lang="en-US" altLang="en-US" sz="1800" dirty="0"/>
              <a:t>They need to be incorporated into the company’s operations and work practices and are used as the benchmark for job appraisal, promotions, and rewards.</a:t>
            </a: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endParaRPr lang="en-US">
              <a:solidFill>
                <a:srgbClr val="B89761"/>
              </a:solidFill>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a:solidFill>
                  <a:srgbClr val="B89761"/>
                </a:solidFill>
              </a:rPr>
              <a:pPr>
                <a:spcAft>
                  <a:spcPts val="600"/>
                </a:spcAft>
              </a:pPr>
              <a:t>43</a:t>
            </a:fld>
            <a:endParaRPr lang="en-US">
              <a:solidFill>
                <a:srgbClr val="B89761"/>
              </a:solidFill>
            </a:endParaRPr>
          </a:p>
        </p:txBody>
      </p:sp>
      <p:pic>
        <p:nvPicPr>
          <p:cNvPr id="8" name="Picture 7" descr="Firemen in a huddle">
            <a:extLst>
              <a:ext uri="{FF2B5EF4-FFF2-40B4-BE49-F238E27FC236}">
                <a16:creationId xmlns:a16="http://schemas.microsoft.com/office/drawing/2014/main" id="{5DDD611E-1E85-6CA6-A529-93C79FFFF1E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36821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6" name="Rectangle 1045">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 name="Rectangle 1047">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0" name="Rectangle 1049">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2" name="Rectangle 1051">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53">
            <a:extLst>
              <a:ext uri="{FF2B5EF4-FFF2-40B4-BE49-F238E27FC236}">
                <a16:creationId xmlns:a16="http://schemas.microsoft.com/office/drawing/2014/main" id="{254B162D-1BD7-41E0-844F-F94AE2CE2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6" name="Rectangle 1055">
            <a:extLst>
              <a:ext uri="{FF2B5EF4-FFF2-40B4-BE49-F238E27FC236}">
                <a16:creationId xmlns:a16="http://schemas.microsoft.com/office/drawing/2014/main" id="{1264404B-1C0F-4383-8FC3-A3E3264AA4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8" name="Rectangle 1057">
            <a:extLst>
              <a:ext uri="{FF2B5EF4-FFF2-40B4-BE49-F238E27FC236}">
                <a16:creationId xmlns:a16="http://schemas.microsoft.com/office/drawing/2014/main" id="{619F5C88-C232-4D01-8DB1-8A0C673DD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Coca-Cola Logo">
            <a:extLst>
              <a:ext uri="{FF2B5EF4-FFF2-40B4-BE49-F238E27FC236}">
                <a16:creationId xmlns:a16="http://schemas.microsoft.com/office/drawing/2014/main" id="{11F37FF2-D53F-C06B-5E1E-503EAAD676CC}"/>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p:blipFill>
        <p:spPr bwMode="auto">
          <a:xfrm>
            <a:off x="1470096" y="599724"/>
            <a:ext cx="9245015" cy="5200321"/>
          </a:xfrm>
          <a:prstGeom prst="rect">
            <a:avLst/>
          </a:prstGeom>
          <a:noFill/>
          <a:extLst>
            <a:ext uri="{909E8E84-426E-40DD-AFC4-6F175D3DCCD1}">
              <a14:hiddenFill xmlns:a14="http://schemas.microsoft.com/office/drawing/2010/main">
                <a:solidFill>
                  <a:srgbClr val="FFFFFF"/>
                </a:solidFill>
              </a14:hiddenFill>
            </a:ext>
          </a:extLst>
        </p:spPr>
      </p:pic>
      <p:sp>
        <p:nvSpPr>
          <p:cNvPr id="1060" name="Rectangle 1059">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873675"/>
            <a:ext cx="11296733" cy="5168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Footer Placeholder 2">
            <a:extLst>
              <a:ext uri="{FF2B5EF4-FFF2-40B4-BE49-F238E27FC236}">
                <a16:creationId xmlns:a16="http://schemas.microsoft.com/office/drawing/2014/main" id="{A8175F08-8F10-F019-1167-73E13167EC13}"/>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tx1">
                  <a:lumMod val="75000"/>
                  <a:lumOff val="25000"/>
                </a:schemeClr>
              </a:solidFill>
              <a:latin typeface="+mn-lt"/>
              <a:ea typeface="+mn-ea"/>
              <a:cs typeface="+mn-cs"/>
            </a:endParaRPr>
          </a:p>
        </p:txBody>
      </p:sp>
      <p:sp>
        <p:nvSpPr>
          <p:cNvPr id="4" name="Slide Number Placeholder 3">
            <a:extLst>
              <a:ext uri="{FF2B5EF4-FFF2-40B4-BE49-F238E27FC236}">
                <a16:creationId xmlns:a16="http://schemas.microsoft.com/office/drawing/2014/main" id="{A7BF745E-4ED0-93B0-3A1B-230A95324612}"/>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pPr defTabSz="457200">
                <a:spcAft>
                  <a:spcPts val="600"/>
                </a:spcAft>
              </a:pPr>
              <a:t>44</a:t>
            </a:fld>
            <a:endParaRPr lang="en-US"/>
          </a:p>
        </p:txBody>
      </p:sp>
    </p:spTree>
    <p:extLst>
      <p:ext uri="{BB962C8B-B14F-4D97-AF65-F5344CB8AC3E}">
        <p14:creationId xmlns:p14="http://schemas.microsoft.com/office/powerpoint/2010/main" val="36829179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Content Placeholder 6" descr="A screenshot of a website&#10;&#10;Description automatically generated">
            <a:extLst>
              <a:ext uri="{FF2B5EF4-FFF2-40B4-BE49-F238E27FC236}">
                <a16:creationId xmlns:a16="http://schemas.microsoft.com/office/drawing/2014/main" id="{2AD522C7-D9CE-97BA-6F29-E382C8E3C7FF}"/>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rcRect r="888" b="-1"/>
          <a:stretch/>
        </p:blipFill>
        <p:spPr>
          <a:xfrm>
            <a:off x="20" y="10"/>
            <a:ext cx="12191980" cy="6857990"/>
          </a:xfrm>
          <a:prstGeom prst="rect">
            <a:avLst/>
          </a:prstGeom>
        </p:spPr>
      </p:pic>
      <p:sp>
        <p:nvSpPr>
          <p:cNvPr id="4" name="Footer Placeholder 3">
            <a:extLst>
              <a:ext uri="{FF2B5EF4-FFF2-40B4-BE49-F238E27FC236}">
                <a16:creationId xmlns:a16="http://schemas.microsoft.com/office/drawing/2014/main" id="{603576C6-79D3-8ECC-3185-A0CB662F255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32DB081B-DB55-7C94-6672-97CFCA2D4AB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45</a:t>
            </a:fld>
            <a:endParaRPr lang="en-US">
              <a:solidFill>
                <a:srgbClr val="FFFFFF"/>
              </a:solidFill>
            </a:endParaRPr>
          </a:p>
        </p:txBody>
      </p:sp>
    </p:spTree>
    <p:extLst>
      <p:ext uri="{BB962C8B-B14F-4D97-AF65-F5344CB8AC3E}">
        <p14:creationId xmlns:p14="http://schemas.microsoft.com/office/powerpoint/2010/main" val="27354287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7" name="Rectangle 2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0" name="Rectangle 2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DD188B8F-88EE-8083-79F8-67E5CF532B20}"/>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Strategic Decision making</a:t>
            </a:r>
          </a:p>
        </p:txBody>
      </p:sp>
      <p:sp>
        <p:nvSpPr>
          <p:cNvPr id="5" name="Slide Number Placeholder 4">
            <a:extLst>
              <a:ext uri="{FF2B5EF4-FFF2-40B4-BE49-F238E27FC236}">
                <a16:creationId xmlns:a16="http://schemas.microsoft.com/office/drawing/2014/main" id="{C3240882-2D4D-D20A-6658-131A4DC8E53B}"/>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46</a:t>
            </a:fld>
            <a:endParaRPr lang="en-US">
              <a:solidFill>
                <a:srgbClr val="FFFFFF"/>
              </a:solidFill>
            </a:endParaRPr>
          </a:p>
        </p:txBody>
      </p:sp>
      <p:sp>
        <p:nvSpPr>
          <p:cNvPr id="4" name="Footer Placeholder 3">
            <a:extLst>
              <a:ext uri="{FF2B5EF4-FFF2-40B4-BE49-F238E27FC236}">
                <a16:creationId xmlns:a16="http://schemas.microsoft.com/office/drawing/2014/main" id="{3F7B55C6-E55B-2415-753F-763ACC81BB49}"/>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lnSpc>
                <a:spcPct val="90000"/>
              </a:lnSpc>
              <a:spcAft>
                <a:spcPts val="600"/>
              </a:spcAft>
            </a:pPr>
            <a:r>
              <a:rPr lang="en-US" sz="700" kern="1200" cap="all">
                <a:solidFill>
                  <a:srgbClr val="FFFFFF"/>
                </a:solidFill>
                <a:latin typeface="+mn-lt"/>
                <a:ea typeface="+mn-ea"/>
                <a:cs typeface="+mn-cs"/>
              </a:rPr>
              <a:t>Source: From G. Johnson, K. Scholes and R. Whittington. Exploring Corporate Strategy, 8th edn, Pearson Education 2008.</a:t>
            </a:r>
          </a:p>
          <a:p>
            <a:pPr defTabSz="457200">
              <a:lnSpc>
                <a:spcPct val="90000"/>
              </a:lnSpc>
              <a:spcAft>
                <a:spcPts val="600"/>
              </a:spcAft>
            </a:pPr>
            <a:endParaRPr lang="en-US" sz="700" kern="1200" cap="all">
              <a:solidFill>
                <a:srgbClr val="FFFFFF"/>
              </a:solidFill>
              <a:latin typeface="+mn-lt"/>
              <a:ea typeface="+mn-ea"/>
              <a:cs typeface="+mn-cs"/>
            </a:endParaRPr>
          </a:p>
        </p:txBody>
      </p:sp>
      <p:pic>
        <p:nvPicPr>
          <p:cNvPr id="6" name="Picture 15" descr="A green and blue text on a white background&#10;&#10;Description automatically generated">
            <a:extLst>
              <a:ext uri="{FF2B5EF4-FFF2-40B4-BE49-F238E27FC236}">
                <a16:creationId xmlns:a16="http://schemas.microsoft.com/office/drawing/2014/main" id="{E2F4C391-792D-FBDE-83CB-159954B0CF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5053" y="762653"/>
            <a:ext cx="6764864" cy="530898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7">
            <a:extLst>
              <a:ext uri="{FF2B5EF4-FFF2-40B4-BE49-F238E27FC236}">
                <a16:creationId xmlns:a16="http://schemas.microsoft.com/office/drawing/2014/main" id="{D3893EBD-B350-3A99-9382-B9EC295DC6C6}"/>
              </a:ext>
            </a:extLst>
          </p:cNvPr>
          <p:cNvSpPr>
            <a:spLocks noChangeArrowheads="1"/>
          </p:cNvSpPr>
          <p:nvPr/>
        </p:nvSpPr>
        <p:spPr bwMode="auto">
          <a:xfrm>
            <a:off x="609906" y="2340864"/>
            <a:ext cx="3568661" cy="3634486"/>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defRPr/>
            </a:pPr>
            <a:endParaRPr lang="en-US" altLang="en-US" dirty="0">
              <a:solidFill>
                <a:schemeClr val="tx1">
                  <a:lumMod val="75000"/>
                  <a:lumOff val="25000"/>
                </a:schemeClr>
              </a:solidFill>
            </a:endParaRPr>
          </a:p>
        </p:txBody>
      </p:sp>
    </p:spTree>
    <p:extLst>
      <p:ext uri="{BB962C8B-B14F-4D97-AF65-F5344CB8AC3E}">
        <p14:creationId xmlns:p14="http://schemas.microsoft.com/office/powerpoint/2010/main" val="11609168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 introduction session to strategy &amp; strategic management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47</a:t>
            </a:fld>
            <a:endParaRPr lang="en-US" dirty="0"/>
          </a:p>
        </p:txBody>
      </p:sp>
    </p:spTree>
    <p:extLst>
      <p:ext uri="{BB962C8B-B14F-4D97-AF65-F5344CB8AC3E}">
        <p14:creationId xmlns:p14="http://schemas.microsoft.com/office/powerpoint/2010/main" val="1382526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CFB95-65E0-3A3C-5139-C080418CAC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D94F39-4712-9A9A-B387-D164F11742F9}"/>
              </a:ext>
            </a:extLst>
          </p:cNvPr>
          <p:cNvSpPr>
            <a:spLocks noGrp="1"/>
          </p:cNvSpPr>
          <p:nvPr>
            <p:ph type="title"/>
          </p:nvPr>
        </p:nvSpPr>
        <p:spPr/>
        <p:txBody>
          <a:bodyPr/>
          <a:lstStyle/>
          <a:p>
            <a:r>
              <a:rPr lang="en-GB" dirty="0"/>
              <a:t>The next two weeks – no lectures</a:t>
            </a:r>
          </a:p>
        </p:txBody>
      </p:sp>
      <p:sp>
        <p:nvSpPr>
          <p:cNvPr id="3" name="Content Placeholder 2">
            <a:extLst>
              <a:ext uri="{FF2B5EF4-FFF2-40B4-BE49-F238E27FC236}">
                <a16:creationId xmlns:a16="http://schemas.microsoft.com/office/drawing/2014/main" id="{66319342-0C50-AFFD-BE10-F740A8647DE7}"/>
              </a:ext>
            </a:extLst>
          </p:cNvPr>
          <p:cNvSpPr>
            <a:spLocks noGrp="1"/>
          </p:cNvSpPr>
          <p:nvPr>
            <p:ph idx="1"/>
          </p:nvPr>
        </p:nvSpPr>
        <p:spPr>
          <a:xfrm>
            <a:off x="581192" y="1958109"/>
            <a:ext cx="11029615" cy="4378036"/>
          </a:xfrm>
        </p:spPr>
        <p:txBody>
          <a:bodyPr>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b="1"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15</a:t>
            </a:r>
            <a:r>
              <a:rPr kumimoji="0" lang="en-GB" b="1"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th</a:t>
            </a:r>
            <a:r>
              <a:rPr kumimoji="0" lang="en-GB" b="1"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October</a:t>
            </a:r>
            <a:r>
              <a:rPr kumimoji="0" lang="en-GB"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no lecture but library session with the subject librarian (link via TEAMS) </a:t>
            </a:r>
            <a:endParaRPr kumimoji="0" lang="en-US"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endParaRPr kumimoji="0" lang="en-GB"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b="1"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22</a:t>
            </a:r>
            <a:r>
              <a:rPr kumimoji="0" lang="en-GB" b="1"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nd</a:t>
            </a:r>
            <a:r>
              <a:rPr kumimoji="0" lang="en-GB" b="1"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October</a:t>
            </a:r>
            <a:r>
              <a:rPr kumimoji="0" lang="en-GB"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no lecture but ‘Reading Week’</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endParaRPr kumimoji="0" lang="en-GB"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384300" lvl="2" indent="-114300" defTabSz="622300">
              <a:lnSpc>
                <a:spcPct val="90000"/>
              </a:lnSpc>
              <a:spcBef>
                <a:spcPct val="0"/>
              </a:spcBef>
              <a:spcAft>
                <a:spcPct val="15000"/>
              </a:spcAft>
              <a:buClrTx/>
              <a:buSzTx/>
              <a:buFontTx/>
              <a:buChar char="•"/>
              <a:defRPr/>
            </a:pPr>
            <a:r>
              <a:rPr lang="en-GB" sz="1400" dirty="0">
                <a:solidFill>
                  <a:prstClr val="black">
                    <a:hueOff val="0"/>
                    <a:satOff val="0"/>
                    <a:lumOff val="0"/>
                    <a:alphaOff val="0"/>
                  </a:prstClr>
                </a:solidFill>
                <a:latin typeface="Franklin Gothic Book" panose="020B0502020104020203"/>
              </a:rPr>
              <a:t>Read the McKinsey article ‘The care of one’</a:t>
            </a:r>
          </a:p>
          <a:p>
            <a:pPr marL="384300" lvl="2" indent="-114300" defTabSz="622300">
              <a:lnSpc>
                <a:spcPct val="90000"/>
              </a:lnSpc>
              <a:spcBef>
                <a:spcPct val="0"/>
              </a:spcBef>
              <a:spcAft>
                <a:spcPct val="15000"/>
              </a:spcAft>
              <a:buClrTx/>
              <a:buSzTx/>
              <a:buFontTx/>
              <a:buChar char="•"/>
              <a:defRPr/>
            </a:pPr>
            <a:r>
              <a:rPr lang="en-GB" sz="1400" dirty="0">
                <a:solidFill>
                  <a:prstClr val="black">
                    <a:hueOff val="0"/>
                    <a:satOff val="0"/>
                    <a:lumOff val="0"/>
                    <a:alphaOff val="0"/>
                  </a:prstClr>
                </a:solidFill>
                <a:latin typeface="Franklin Gothic Book" panose="020B0502020104020203"/>
              </a:rPr>
              <a:t>For your chosen organisation, create a slide outlining their:</a:t>
            </a:r>
          </a:p>
          <a:p>
            <a:pPr marL="726300" lvl="3" indent="-114300" defTabSz="622300">
              <a:lnSpc>
                <a:spcPct val="90000"/>
              </a:lnSpc>
              <a:spcBef>
                <a:spcPct val="0"/>
              </a:spcBef>
              <a:spcAft>
                <a:spcPct val="15000"/>
              </a:spcAft>
              <a:buClrTx/>
              <a:buSzTx/>
              <a:buFontTx/>
              <a:buChar char="•"/>
              <a:defRPr/>
            </a:pPr>
            <a:r>
              <a:rPr lang="fr-FR" sz="1400" dirty="0">
                <a:solidFill>
                  <a:prstClr val="black">
                    <a:hueOff val="0"/>
                    <a:satOff val="0"/>
                    <a:lumOff val="0"/>
                    <a:alphaOff val="0"/>
                  </a:prstClr>
                </a:solidFill>
                <a:latin typeface="Franklin Gothic Book" panose="020B0502020104020203"/>
              </a:rPr>
              <a:t>Mission</a:t>
            </a:r>
          </a:p>
          <a:p>
            <a:pPr marL="726300" lvl="3" indent="-114300" defTabSz="622300">
              <a:lnSpc>
                <a:spcPct val="90000"/>
              </a:lnSpc>
              <a:spcBef>
                <a:spcPct val="0"/>
              </a:spcBef>
              <a:spcAft>
                <a:spcPct val="15000"/>
              </a:spcAft>
              <a:buClrTx/>
              <a:buSzTx/>
              <a:buFontTx/>
              <a:buChar char="•"/>
              <a:defRPr/>
            </a:pPr>
            <a:r>
              <a:rPr lang="fr-FR" sz="1400" dirty="0">
                <a:solidFill>
                  <a:prstClr val="black">
                    <a:hueOff val="0"/>
                    <a:satOff val="0"/>
                    <a:lumOff val="0"/>
                    <a:alphaOff val="0"/>
                  </a:prstClr>
                </a:solidFill>
                <a:latin typeface="Franklin Gothic Book" panose="020B0502020104020203"/>
              </a:rPr>
              <a:t>Vision</a:t>
            </a:r>
          </a:p>
          <a:p>
            <a:pPr marL="726300" lvl="3" indent="-114300" defTabSz="622300">
              <a:lnSpc>
                <a:spcPct val="90000"/>
              </a:lnSpc>
              <a:spcBef>
                <a:spcPct val="0"/>
              </a:spcBef>
              <a:spcAft>
                <a:spcPct val="15000"/>
              </a:spcAft>
              <a:buClrTx/>
              <a:buSzTx/>
              <a:buFontTx/>
              <a:buChar char="•"/>
              <a:defRPr/>
            </a:pPr>
            <a:r>
              <a:rPr lang="fr-FR" sz="1400" dirty="0" err="1">
                <a:solidFill>
                  <a:prstClr val="black">
                    <a:hueOff val="0"/>
                    <a:satOff val="0"/>
                    <a:lumOff val="0"/>
                    <a:alphaOff val="0"/>
                  </a:prstClr>
                </a:solidFill>
                <a:latin typeface="Franklin Gothic Book" panose="020B0502020104020203"/>
              </a:rPr>
              <a:t>Core</a:t>
            </a:r>
            <a:r>
              <a:rPr lang="fr-FR" sz="1400" dirty="0">
                <a:solidFill>
                  <a:prstClr val="black">
                    <a:hueOff val="0"/>
                    <a:satOff val="0"/>
                    <a:lumOff val="0"/>
                    <a:alphaOff val="0"/>
                  </a:prstClr>
                </a:solidFill>
                <a:latin typeface="Franklin Gothic Book" panose="020B0502020104020203"/>
              </a:rPr>
              <a:t> Values</a:t>
            </a:r>
          </a:p>
          <a:p>
            <a:pPr marL="726300" lvl="3" indent="-114300" defTabSz="622300">
              <a:lnSpc>
                <a:spcPct val="90000"/>
              </a:lnSpc>
              <a:spcBef>
                <a:spcPct val="0"/>
              </a:spcBef>
              <a:spcAft>
                <a:spcPct val="15000"/>
              </a:spcAft>
              <a:buClrTx/>
              <a:buSzTx/>
              <a:buFontTx/>
              <a:buChar char="•"/>
              <a:defRPr/>
            </a:pPr>
            <a:r>
              <a:rPr lang="fr-FR" sz="1400" dirty="0">
                <a:solidFill>
                  <a:prstClr val="black">
                    <a:hueOff val="0"/>
                    <a:satOff val="0"/>
                    <a:lumOff val="0"/>
                    <a:alphaOff val="0"/>
                  </a:prstClr>
                </a:solidFill>
                <a:latin typeface="Franklin Gothic Book" panose="020B0502020104020203"/>
              </a:rPr>
              <a:t>Objectives</a:t>
            </a:r>
          </a:p>
          <a:p>
            <a:pPr marL="384300" lvl="2" indent="-114300" defTabSz="622300">
              <a:lnSpc>
                <a:spcPct val="90000"/>
              </a:lnSpc>
              <a:spcBef>
                <a:spcPct val="0"/>
              </a:spcBef>
              <a:spcAft>
                <a:spcPct val="15000"/>
              </a:spcAft>
              <a:buClrTx/>
              <a:buSzTx/>
              <a:buFontTx/>
              <a:buChar char="•"/>
              <a:defRPr/>
            </a:pPr>
            <a:r>
              <a:rPr lang="fr-FR" sz="1400" dirty="0">
                <a:solidFill>
                  <a:prstClr val="black">
                    <a:hueOff val="0"/>
                    <a:satOff val="0"/>
                    <a:lumOff val="0"/>
                    <a:alphaOff val="0"/>
                  </a:prstClr>
                </a:solidFill>
                <a:latin typeface="Franklin Gothic Book" panose="020B0502020104020203"/>
              </a:rPr>
              <a:t>Email me </a:t>
            </a:r>
            <a:r>
              <a:rPr lang="fr-FR" sz="1400" dirty="0" err="1">
                <a:solidFill>
                  <a:prstClr val="black">
                    <a:hueOff val="0"/>
                    <a:satOff val="0"/>
                    <a:lumOff val="0"/>
                    <a:alphaOff val="0"/>
                  </a:prstClr>
                </a:solidFill>
                <a:latin typeface="Franklin Gothic Book" panose="020B0502020104020203"/>
              </a:rPr>
              <a:t>your</a:t>
            </a:r>
            <a:r>
              <a:rPr lang="fr-FR" sz="1400" dirty="0">
                <a:solidFill>
                  <a:prstClr val="black">
                    <a:hueOff val="0"/>
                    <a:satOff val="0"/>
                    <a:lumOff val="0"/>
                    <a:alphaOff val="0"/>
                  </a:prstClr>
                </a:solidFill>
                <a:latin typeface="Franklin Gothic Book" panose="020B0502020104020203"/>
              </a:rPr>
              <a:t> slide by the end of </a:t>
            </a:r>
            <a:r>
              <a:rPr lang="fr-FR" sz="1400" dirty="0" err="1">
                <a:solidFill>
                  <a:prstClr val="black">
                    <a:hueOff val="0"/>
                    <a:satOff val="0"/>
                    <a:lumOff val="0"/>
                    <a:alphaOff val="0"/>
                  </a:prstClr>
                </a:solidFill>
                <a:latin typeface="Franklin Gothic Book" panose="020B0502020104020203"/>
              </a:rPr>
              <a:t>Monday</a:t>
            </a:r>
            <a:r>
              <a:rPr lang="fr-FR" sz="1400" dirty="0">
                <a:solidFill>
                  <a:prstClr val="black">
                    <a:hueOff val="0"/>
                    <a:satOff val="0"/>
                    <a:lumOff val="0"/>
                    <a:alphaOff val="0"/>
                  </a:prstClr>
                </a:solidFill>
                <a:latin typeface="Franklin Gothic Book" panose="020B0502020104020203"/>
              </a:rPr>
              <a:t> 28th </a:t>
            </a:r>
            <a:r>
              <a:rPr lang="fr-FR" sz="1400" dirty="0" err="1">
                <a:solidFill>
                  <a:prstClr val="black">
                    <a:hueOff val="0"/>
                    <a:satOff val="0"/>
                    <a:lumOff val="0"/>
                    <a:alphaOff val="0"/>
                  </a:prstClr>
                </a:solidFill>
                <a:latin typeface="Franklin Gothic Book" panose="020B0502020104020203"/>
              </a:rPr>
              <a:t>October</a:t>
            </a:r>
            <a:r>
              <a:rPr lang="fr-FR" sz="1400" dirty="0">
                <a:solidFill>
                  <a:prstClr val="black">
                    <a:hueOff val="0"/>
                    <a:satOff val="0"/>
                    <a:lumOff val="0"/>
                    <a:alphaOff val="0"/>
                  </a:prstClr>
                </a:solidFill>
                <a:latin typeface="Franklin Gothic Book" panose="020B0502020104020203"/>
              </a:rPr>
              <a:t>.</a:t>
            </a:r>
          </a:p>
          <a:p>
            <a:pPr marL="384300" lvl="2" indent="-114300" defTabSz="622300">
              <a:lnSpc>
                <a:spcPct val="90000"/>
              </a:lnSpc>
              <a:spcBef>
                <a:spcPct val="0"/>
              </a:spcBef>
              <a:spcAft>
                <a:spcPct val="15000"/>
              </a:spcAft>
              <a:buClrTx/>
              <a:buSzTx/>
              <a:buFontTx/>
              <a:buChar char="•"/>
              <a:defRPr/>
            </a:pPr>
            <a:endParaRPr lang="en-GB" sz="1400" dirty="0"/>
          </a:p>
          <a:p>
            <a:pPr marL="384300" lvl="2" indent="-114300" defTabSz="622300">
              <a:lnSpc>
                <a:spcPct val="90000"/>
              </a:lnSpc>
              <a:spcBef>
                <a:spcPct val="0"/>
              </a:spcBef>
              <a:spcAft>
                <a:spcPct val="15000"/>
              </a:spcAft>
              <a:buClrTx/>
              <a:buSzTx/>
              <a:buFontTx/>
              <a:buChar char="•"/>
              <a:defRPr/>
            </a:pPr>
            <a:r>
              <a:rPr lang="en-GB" sz="1400" dirty="0"/>
              <a:t>Please reflect on these questions:</a:t>
            </a:r>
          </a:p>
          <a:p>
            <a:pPr lvl="1"/>
            <a:r>
              <a:rPr lang="en-GB" dirty="0">
                <a:solidFill>
                  <a:schemeClr val="tx1"/>
                </a:solidFill>
              </a:rPr>
              <a:t>What factors / elements etc. can have an impact on an organisation - externally or internally? Note: the impact on the organisation can be positive or negative.</a:t>
            </a:r>
          </a:p>
          <a:p>
            <a:pPr lvl="1"/>
            <a:r>
              <a:rPr lang="en-GB" dirty="0">
                <a:solidFill>
                  <a:schemeClr val="tx1"/>
                </a:solidFill>
              </a:rPr>
              <a:t>How would you define ‘Customer Value’ (what makes something ‘valuable’ for a customer, how can organisations create value)?</a:t>
            </a:r>
          </a:p>
          <a:p>
            <a:r>
              <a:rPr lang="en-GB" sz="1400" dirty="0"/>
              <a:t>We will discuss these topics in our next lecture 29</a:t>
            </a:r>
            <a:r>
              <a:rPr lang="en-GB" sz="1400" baseline="30000" dirty="0"/>
              <a:t>th</a:t>
            </a:r>
            <a:r>
              <a:rPr lang="en-GB" sz="1400" dirty="0"/>
              <a:t> October.</a:t>
            </a:r>
            <a:endParaRPr lang="en-GB" sz="1400" i="1" dirty="0">
              <a:solidFill>
                <a:srgbClr val="FF0000"/>
              </a:solidFill>
            </a:endParaRPr>
          </a:p>
        </p:txBody>
      </p:sp>
      <p:sp>
        <p:nvSpPr>
          <p:cNvPr id="4" name="Footer Placeholder 3">
            <a:extLst>
              <a:ext uri="{FF2B5EF4-FFF2-40B4-BE49-F238E27FC236}">
                <a16:creationId xmlns:a16="http://schemas.microsoft.com/office/drawing/2014/main" id="{C136D15D-595B-423C-894D-0FDAEBFB44E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20BBE58-7E50-FA7C-8B1B-C320D0066D18}"/>
              </a:ext>
            </a:extLst>
          </p:cNvPr>
          <p:cNvSpPr>
            <a:spLocks noGrp="1"/>
          </p:cNvSpPr>
          <p:nvPr>
            <p:ph type="sldNum" sz="quarter" idx="12"/>
          </p:nvPr>
        </p:nvSpPr>
        <p:spPr/>
        <p:txBody>
          <a:bodyPr/>
          <a:lstStyle/>
          <a:p>
            <a:fld id="{3A98EE3D-8CD1-4C3F-BD1C-C98C9596463C}" type="slidenum">
              <a:rPr lang="en-US" smtClean="0"/>
              <a:t>48</a:t>
            </a:fld>
            <a:endParaRPr lang="en-US" dirty="0"/>
          </a:p>
        </p:txBody>
      </p:sp>
      <p:pic>
        <p:nvPicPr>
          <p:cNvPr id="6" name="Picture 5" descr="Graphical user interface, application&#10;&#10;Description automatically generated">
            <a:extLst>
              <a:ext uri="{FF2B5EF4-FFF2-40B4-BE49-F238E27FC236}">
                <a16:creationId xmlns:a16="http://schemas.microsoft.com/office/drawing/2014/main" id="{B1615BC7-F8BC-6168-461A-90B08D75B75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9675374" y="1258692"/>
            <a:ext cx="1765852" cy="2592792"/>
          </a:xfrm>
          <a:prstGeom prst="rect">
            <a:avLst/>
          </a:prstGeom>
        </p:spPr>
      </p:pic>
    </p:spTree>
    <p:extLst>
      <p:ext uri="{BB962C8B-B14F-4D97-AF65-F5344CB8AC3E}">
        <p14:creationId xmlns:p14="http://schemas.microsoft.com/office/powerpoint/2010/main" val="2695150361"/>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2940</TotalTime>
  <Words>3150</Words>
  <Application>Microsoft Office PowerPoint</Application>
  <PresentationFormat>Widescreen</PresentationFormat>
  <Paragraphs>364</Paragraphs>
  <Slides>48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48</vt:i4>
      </vt:variant>
    </vt:vector>
  </HeadingPairs>
  <TitlesOfParts>
    <vt:vector size="58" baseType="lpstr">
      <vt:lpstr>Arial</vt:lpstr>
      <vt:lpstr>Calibri</vt:lpstr>
      <vt:lpstr>Franklin Gothic Book</vt:lpstr>
      <vt:lpstr>Franklin Gothic Demi</vt:lpstr>
      <vt:lpstr>inherit</vt:lpstr>
      <vt:lpstr>ReithSans</vt:lpstr>
      <vt:lpstr>ReithSerif</vt:lpstr>
      <vt:lpstr>Wingdings</vt:lpstr>
      <vt:lpstr>Wingdings 2</vt:lpstr>
      <vt:lpstr>DividendVTI</vt:lpstr>
      <vt:lpstr>Strategic and Agile Business ManagementBMMB7027D</vt:lpstr>
      <vt:lpstr>A brief recap from our last session…</vt:lpstr>
      <vt:lpstr>Module timetable</vt:lpstr>
      <vt:lpstr>Key documents to study very carefully  (on Moodle and Teams page)</vt:lpstr>
      <vt:lpstr>PowerPoint Presentation</vt:lpstr>
      <vt:lpstr>Assignment – report – preparation for the task</vt:lpstr>
      <vt:lpstr>Assignment – report – the task</vt:lpstr>
      <vt:lpstr>Assignment: report word count and content</vt:lpstr>
      <vt:lpstr>GUIDANCE FOR STUDENTS IN THE COMPLETION OF TASK</vt:lpstr>
      <vt:lpstr>GUIDANCE FOR STUDENTS IN THE COMPLETION OF TASK</vt:lpstr>
      <vt:lpstr>GUIDANCE FOR STUDENTS IN THE COMPLETION OF TASK</vt:lpstr>
      <vt:lpstr>GUIDANCE FOR STUDENTS IN THE COMPLETION OF TASK</vt:lpstr>
      <vt:lpstr>GUIDANCE FOR STUDENTS IN THE COMPLETION OF TASK</vt:lpstr>
      <vt:lpstr>Choosing an organisation for your assignment</vt:lpstr>
      <vt:lpstr>Your task for next week</vt:lpstr>
      <vt:lpstr>This week we will focus on…</vt:lpstr>
      <vt:lpstr>What is strategy?</vt:lpstr>
      <vt:lpstr>Michael porter on strategy</vt:lpstr>
      <vt:lpstr>Strategies evolve</vt:lpstr>
      <vt:lpstr>strategic levels across the organisation</vt:lpstr>
      <vt:lpstr>strategic levels – example of tesla</vt:lpstr>
      <vt:lpstr>Who is concerned with strategy in an organisation?</vt:lpstr>
      <vt:lpstr>Three horizons for strategy</vt:lpstr>
      <vt:lpstr>Strategy – in a changing environment</vt:lpstr>
      <vt:lpstr>PowerPoint Presentation</vt:lpstr>
      <vt:lpstr>The organisation’s stakeholders</vt:lpstr>
      <vt:lpstr>The exploring Strategy framework</vt:lpstr>
      <vt:lpstr>The exploring strategy framework – application</vt:lpstr>
      <vt:lpstr>Strategic position</vt:lpstr>
      <vt:lpstr>Strategic choices</vt:lpstr>
      <vt:lpstr>Strategic in action</vt:lpstr>
      <vt:lpstr>The strategy check list – fundamental questions in strategy</vt:lpstr>
      <vt:lpstr>Dimensions of strategic decisions</vt:lpstr>
      <vt:lpstr>Strategic management</vt:lpstr>
      <vt:lpstr>strategic management is a process</vt:lpstr>
      <vt:lpstr>Benefits of Strategic management</vt:lpstr>
      <vt:lpstr>risks of Strategic management</vt:lpstr>
      <vt:lpstr>Formality in strategic management</vt:lpstr>
      <vt:lpstr>Strategic alignment requires focusing on various elements</vt:lpstr>
      <vt:lpstr>Strategy statements</vt:lpstr>
      <vt:lpstr>Company mission</vt:lpstr>
      <vt:lpstr>Company vision</vt:lpstr>
      <vt:lpstr>Company’s core values</vt:lpstr>
      <vt:lpstr>PowerPoint Presentation</vt:lpstr>
      <vt:lpstr>PowerPoint Presentation</vt:lpstr>
      <vt:lpstr>Strategic Decision making</vt:lpstr>
      <vt:lpstr>This is the end of our introduction session to strategy &amp; strategic management </vt:lpstr>
      <vt:lpstr>The next two weeks – no lectures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173</cp:revision>
  <dcterms:created xsi:type="dcterms:W3CDTF">2021-11-30T09:35:50Z</dcterms:created>
  <dcterms:modified xsi:type="dcterms:W3CDTF">2024-10-08T14:45:34Z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