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8" r:id="rId3"/>
    <p:sldId id="257" r:id="rId4"/>
    <p:sldId id="259" r:id="rId5"/>
    <p:sldId id="261" r:id="rId6"/>
    <p:sldId id="262" r:id="rId7"/>
    <p:sldId id="263" r:id="rId8"/>
    <p:sldId id="265" r:id="rId9"/>
    <p:sldId id="266" r:id="rId10"/>
    <p:sldId id="267" r:id="rId11"/>
    <p:sldId id="268" r:id="rId12"/>
    <p:sldId id="271" r:id="rId13"/>
    <p:sldId id="272" r:id="rId14"/>
    <p:sldId id="260"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89"/>
    <p:restoredTop sz="71262"/>
  </p:normalViewPr>
  <p:slideViewPr>
    <p:cSldViewPr snapToGrid="0">
      <p:cViewPr>
        <p:scale>
          <a:sx n="83" d="100"/>
          <a:sy n="83" d="100"/>
        </p:scale>
        <p:origin x="504" y="3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26600B-A656-9E40-97B8-D86A454798F6}" type="datetimeFigureOut">
              <a:rPr lang="en-US" smtClean="0"/>
              <a:t>4/18/26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3DF6AD-462B-5849-AD6C-DF76B177D75B}" type="slidenum">
              <a:rPr lang="en-US" smtClean="0"/>
              <a:t>‹#›</a:t>
            </a:fld>
            <a:endParaRPr lang="en-US"/>
          </a:p>
        </p:txBody>
      </p:sp>
    </p:spTree>
    <p:extLst>
      <p:ext uri="{BB962C8B-B14F-4D97-AF65-F5344CB8AC3E}">
        <p14:creationId xmlns:p14="http://schemas.microsoft.com/office/powerpoint/2010/main" val="1574015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r>
              <a:rPr lang="en-US" sz="1200" dirty="0">
                <a:solidFill>
                  <a:schemeClr val="tx1">
                    <a:alpha val="80000"/>
                  </a:schemeClr>
                </a:solidFill>
                <a:latin typeface="Arial" panose="020B0604020202020204" pitchFamily="34" charset="0"/>
                <a:cs typeface="Arial" panose="020B0604020202020204" pitchFamily="34" charset="0"/>
              </a:rPr>
              <a:t>Introducction</a:t>
            </a:r>
          </a:p>
          <a:p>
            <a:pPr marL="0" indent="0">
              <a:lnSpc>
                <a:spcPct val="150000"/>
              </a:lnSpc>
              <a:buNone/>
            </a:pPr>
            <a:r>
              <a:rPr lang="en-US" sz="1200" dirty="0">
                <a:solidFill>
                  <a:schemeClr val="tx1">
                    <a:alpha val="80000"/>
                  </a:schemeClr>
                </a:solidFill>
                <a:latin typeface="Arial" panose="020B0604020202020204" pitchFamily="34" charset="0"/>
                <a:cs typeface="Arial" panose="020B0604020202020204" pitchFamily="34" charset="0"/>
              </a:rPr>
              <a:t>Musculoskeletal disorders, (MSDs), are conditions that affect the muscles, tissues, and joints. This condition is very common and causes pain, impacting mobility and resulting in reduced mobility and a lower level of well-being (NHS, 2023).</a:t>
            </a:r>
          </a:p>
          <a:p>
            <a:pPr marL="0" indent="0">
              <a:lnSpc>
                <a:spcPct val="150000"/>
              </a:lnSpc>
              <a:buNone/>
            </a:pPr>
            <a:r>
              <a:rPr lang="en-US" sz="1200" dirty="0">
                <a:solidFill>
                  <a:schemeClr val="tx1">
                    <a:alpha val="80000"/>
                  </a:schemeClr>
                </a:solidFill>
                <a:latin typeface="Arial" panose="020B0604020202020204" pitchFamily="34" charset="0"/>
                <a:cs typeface="Arial" panose="020B0604020202020204" pitchFamily="34" charset="0"/>
              </a:rPr>
              <a:t>The most common pain associated with this condition is lower back pain. This can greatly affect a person's mobility, limiting their ability to perform everyday tasks such as bending down, walking, etc. (NHS, 2023)</a:t>
            </a:r>
          </a:p>
          <a:p>
            <a:pPr marL="0" indent="0">
              <a:lnSpc>
                <a:spcPct val="150000"/>
              </a:lnSpc>
              <a:buNone/>
            </a:pPr>
            <a:r>
              <a:rPr lang="en-US" sz="1200" dirty="0">
                <a:solidFill>
                  <a:schemeClr val="tx1">
                    <a:alpha val="80000"/>
                  </a:schemeClr>
                </a:solidFill>
                <a:latin typeface="Arial" panose="020B0604020202020204" pitchFamily="34" charset="0"/>
                <a:cs typeface="Arial" panose="020B0604020202020204" pitchFamily="34" charset="0"/>
              </a:rPr>
              <a:t>Timely intervention and clinical guidelines are important in the long-term prevention of complications and obtaining good results (NICE, 2020).</a:t>
            </a:r>
          </a:p>
          <a:p>
            <a:pPr marL="0" indent="0">
              <a:lnSpc>
                <a:spcPct val="150000"/>
              </a:lnSpc>
              <a:buNone/>
            </a:pPr>
            <a:r>
              <a:rPr lang="en-US" sz="1200" dirty="0">
                <a:solidFill>
                  <a:schemeClr val="tx1">
                    <a:alpha val="80000"/>
                  </a:schemeClr>
                </a:solidFill>
                <a:latin typeface="Arial" panose="020B0604020202020204" pitchFamily="34" charset="0"/>
                <a:cs typeface="Arial" panose="020B0604020202020204" pitchFamily="34" charset="0"/>
              </a:rPr>
              <a:t>It is important to understand the disorders of this condition and provide appropriate professional health follow-up to give effective support to patients</a:t>
            </a:r>
            <a:endParaRPr lang="en-US" dirty="0"/>
          </a:p>
        </p:txBody>
      </p:sp>
      <p:sp>
        <p:nvSpPr>
          <p:cNvPr id="4" name="Slide Number Placeholder 3"/>
          <p:cNvSpPr>
            <a:spLocks noGrp="1"/>
          </p:cNvSpPr>
          <p:nvPr>
            <p:ph type="sldNum" sz="quarter" idx="5"/>
          </p:nvPr>
        </p:nvSpPr>
        <p:spPr/>
        <p:txBody>
          <a:bodyPr/>
          <a:lstStyle/>
          <a:p>
            <a:fld id="{A33DF6AD-462B-5849-AD6C-DF76B177D75B}" type="slidenum">
              <a:rPr lang="en-US" smtClean="0"/>
              <a:t>2</a:t>
            </a:fld>
            <a:endParaRPr lang="en-US"/>
          </a:p>
        </p:txBody>
      </p:sp>
    </p:spTree>
    <p:extLst>
      <p:ext uri="{BB962C8B-B14F-4D97-AF65-F5344CB8AC3E}">
        <p14:creationId xmlns:p14="http://schemas.microsoft.com/office/powerpoint/2010/main" val="2242002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The musculoskeletal system performs many essential functions vital to maintaining overall health and daily tasks. Its primary function is mobility (locomotion), which occurs through interaction between muscles and the skeleton. (NHS,2023).</a:t>
            </a:r>
          </a:p>
          <a:p>
            <a:r>
              <a:rPr lang="en-US" dirty="0">
                <a:latin typeface="Arial" panose="020B0604020202020204" pitchFamily="34" charset="0"/>
                <a:cs typeface="Arial" panose="020B0604020202020204" pitchFamily="34" charset="0"/>
              </a:rPr>
              <a:t>One of its functions is to provide structural support and maintain posture. The muscles, ligaments, and spine help to maintain balance while standing and at rest (NHS, 2023).</a:t>
            </a:r>
          </a:p>
          <a:p>
            <a:r>
              <a:rPr lang="en-US" dirty="0">
                <a:latin typeface="Arial" panose="020B0604020202020204" pitchFamily="34" charset="0"/>
                <a:cs typeface="Arial" panose="020B0604020202020204" pitchFamily="34" charset="0"/>
              </a:rPr>
              <a:t>The skeleton help to protect the internal organs. The skull protects the brain, the thorax protects the heart and lungs, and the spine protects the spinal cord. The spinal cord is a fundamental part of the nervous system (NHS, 2023).</a:t>
            </a:r>
          </a:p>
          <a:p>
            <a:r>
              <a:rPr lang="en-US" dirty="0">
                <a:latin typeface="Arial" panose="020B0604020202020204" pitchFamily="34" charset="0"/>
                <a:cs typeface="Arial" panose="020B0604020202020204" pitchFamily="34" charset="0"/>
              </a:rPr>
              <a:t>Bones are responsible for the production of blood cells; this process, known as hematopoiesis, takes place in the bone marrow. This stage is essential to produce red blood cells, white blood cells, and platelets (NICE, 2020).</a:t>
            </a:r>
          </a:p>
          <a:p>
            <a:r>
              <a:rPr lang="en-US" dirty="0">
                <a:latin typeface="Arial" panose="020B0604020202020204" pitchFamily="34" charset="0"/>
                <a:cs typeface="Arial" panose="020B0604020202020204" pitchFamily="34" charset="0"/>
              </a:rPr>
              <a:t>The musculoskeletal system has the task of storing important minerals such as calcium and phosphorus in quantities necessary for proper functioning and bone strength and to support other functions of the body (NICE, 2020).</a:t>
            </a:r>
          </a:p>
        </p:txBody>
      </p:sp>
      <p:sp>
        <p:nvSpPr>
          <p:cNvPr id="4" name="Slide Number Placeholder 3"/>
          <p:cNvSpPr>
            <a:spLocks noGrp="1"/>
          </p:cNvSpPr>
          <p:nvPr>
            <p:ph type="sldNum" sz="quarter" idx="5"/>
          </p:nvPr>
        </p:nvSpPr>
        <p:spPr/>
        <p:txBody>
          <a:bodyPr/>
          <a:lstStyle/>
          <a:p>
            <a:fld id="{A33DF6AD-462B-5849-AD6C-DF76B177D75B}" type="slidenum">
              <a:rPr lang="en-US" smtClean="0"/>
              <a:t>3</a:t>
            </a:fld>
            <a:endParaRPr lang="en-US"/>
          </a:p>
        </p:txBody>
      </p:sp>
    </p:spTree>
    <p:extLst>
      <p:ext uri="{BB962C8B-B14F-4D97-AF65-F5344CB8AC3E}">
        <p14:creationId xmlns:p14="http://schemas.microsoft.com/office/powerpoint/2010/main" val="780399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fibrocartilaginous system is located between the joints of the bones: the articular disc, a small oval-shaped disc, or the larger, C-shaped meniscus. These structures perform different functions depending on the joint. This contributes to and smooths movement.</a:t>
            </a:r>
          </a:p>
          <a:p>
            <a:r>
              <a:rPr lang="en-US" dirty="0"/>
              <a:t>The knee joint. The ends of the bones are covered with smooth cartilage. Lined and protected by a synovial membrane which produces synovial fluid, this protects the cartilage, muscles, and connective tissues.</a:t>
            </a:r>
          </a:p>
        </p:txBody>
      </p:sp>
      <p:sp>
        <p:nvSpPr>
          <p:cNvPr id="4" name="Slide Number Placeholder 3"/>
          <p:cNvSpPr>
            <a:spLocks noGrp="1"/>
          </p:cNvSpPr>
          <p:nvPr>
            <p:ph type="sldNum" sz="quarter" idx="5"/>
          </p:nvPr>
        </p:nvSpPr>
        <p:spPr/>
        <p:txBody>
          <a:bodyPr/>
          <a:lstStyle/>
          <a:p>
            <a:fld id="{A33DF6AD-462B-5849-AD6C-DF76B177D75B}" type="slidenum">
              <a:rPr lang="en-US" smtClean="0"/>
              <a:t>4</a:t>
            </a:fld>
            <a:endParaRPr lang="en-US"/>
          </a:p>
        </p:txBody>
      </p:sp>
    </p:spTree>
    <p:extLst>
      <p:ext uri="{BB962C8B-B14F-4D97-AF65-F5344CB8AC3E}">
        <p14:creationId xmlns:p14="http://schemas.microsoft.com/office/powerpoint/2010/main" val="1208053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Osteoarthritis is the most common musculoskeletal condition and is classified as a chronic degenerative joint disease. This condition affects synovial joints, generally and particularly in the knees and hips.</a:t>
            </a:r>
          </a:p>
          <a:p>
            <a:r>
              <a:rPr lang="en-US" dirty="0"/>
              <a:t>This disorder develops when the articular cartilage wears down, decreasing its ability to protect and cushion the bones. When the cartilage begins to wear away, the bones come into contact, causing pain, inflammation, and stiffness.</a:t>
            </a:r>
          </a:p>
          <a:p>
            <a:r>
              <a:rPr lang="en-US" dirty="0"/>
              <a:t>Osteoarthritis is a chronic condition that progresses over time and can progressively affect mobility and quality of life. It progressively reduces mobility and quality of life and worsens with muscle weakness and joint instability.</a:t>
            </a:r>
          </a:p>
        </p:txBody>
      </p:sp>
      <p:sp>
        <p:nvSpPr>
          <p:cNvPr id="4" name="Slide Number Placeholder 3"/>
          <p:cNvSpPr>
            <a:spLocks noGrp="1"/>
          </p:cNvSpPr>
          <p:nvPr>
            <p:ph type="sldNum" sz="quarter" idx="5"/>
          </p:nvPr>
        </p:nvSpPr>
        <p:spPr/>
        <p:txBody>
          <a:bodyPr/>
          <a:lstStyle/>
          <a:p>
            <a:fld id="{A33DF6AD-462B-5849-AD6C-DF76B177D75B}" type="slidenum">
              <a:rPr lang="en-US" smtClean="0"/>
              <a:t>5</a:t>
            </a:fld>
            <a:endParaRPr lang="en-US"/>
          </a:p>
        </p:txBody>
      </p:sp>
    </p:spTree>
    <p:extLst>
      <p:ext uri="{BB962C8B-B14F-4D97-AF65-F5344CB8AC3E}">
        <p14:creationId xmlns:p14="http://schemas.microsoft.com/office/powerpoint/2010/main" val="3298146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Osteoarthritis is the progressive deterioration of the articular cartilage within the joint. This occurs when the balance between cartilage repair and destruction is disrupted.</a:t>
            </a:r>
          </a:p>
          <a:p>
            <a:r>
              <a:rPr lang="en-US" dirty="0"/>
              <a:t>As cartilage wears down, the joint space narrows and loses the protective cushioning of the bones. This causes increased friction and mechanical stress during movement.</a:t>
            </a:r>
          </a:p>
          <a:p>
            <a:r>
              <a:rPr lang="en-US" dirty="0"/>
              <a:t>In this healthy state, the body produces osteophytes, also known as bone spurs, which can restrict joint movement and cause pain.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is also due to mild inflammation of the synovial membrane, which causes stiffness and discomfort. This results in less shock absorption and impaired joint mobility.</a:t>
            </a:r>
            <a:r>
              <a:rPr lang="en-US" i="1" dirty="0"/>
              <a:t> (Hunter and Bierma-Zeinstra, 2019; NICE, 2022)</a:t>
            </a:r>
            <a:endParaRPr lang="en-US" dirty="0"/>
          </a:p>
          <a:p>
            <a:endParaRPr lang="en-US" dirty="0"/>
          </a:p>
        </p:txBody>
      </p:sp>
      <p:sp>
        <p:nvSpPr>
          <p:cNvPr id="4" name="Slide Number Placeholder 3"/>
          <p:cNvSpPr>
            <a:spLocks noGrp="1"/>
          </p:cNvSpPr>
          <p:nvPr>
            <p:ph type="sldNum" sz="quarter" idx="5"/>
          </p:nvPr>
        </p:nvSpPr>
        <p:spPr/>
        <p:txBody>
          <a:bodyPr/>
          <a:lstStyle/>
          <a:p>
            <a:fld id="{A33DF6AD-462B-5849-AD6C-DF76B177D75B}" type="slidenum">
              <a:rPr lang="en-US" smtClean="0"/>
              <a:t>6</a:t>
            </a:fld>
            <a:endParaRPr lang="en-US"/>
          </a:p>
        </p:txBody>
      </p:sp>
    </p:spTree>
    <p:extLst>
      <p:ext uri="{BB962C8B-B14F-4D97-AF65-F5344CB8AC3E}">
        <p14:creationId xmlns:p14="http://schemas.microsoft.com/office/powerpoint/2010/main" val="4222485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Osteoarthritis has a significant impact on bodily function, particularly in weight-bearing joints such as the knees and hips. Symptoms worsen with movement and improve with rest.</a:t>
            </a:r>
          </a:p>
          <a:p>
            <a:r>
              <a:rPr lang="en-US" dirty="0"/>
              <a:t>People with osteoarthritis often experience stiffness, usually in the mornings or after completing daily tasks, which limits flexibility and makes movement difficult.</a:t>
            </a:r>
          </a:p>
          <a:p>
            <a:r>
              <a:rPr lang="en-US" dirty="0"/>
              <a:t>As this condition progresses, the movement of the affected joints decreases. Those affected avoid physical activity due to the pain, which leads to muscle weakness and joint instability.</a:t>
            </a:r>
          </a:p>
          <a:p>
            <a:r>
              <a:rPr lang="en-US" dirty="0"/>
              <a:t>Daily activities may be affected. People have difficulty walking and dressing, reducing their quality of life and leading to dependency (NICE, 2022; NHS, 2023).</a:t>
            </a:r>
          </a:p>
        </p:txBody>
      </p:sp>
      <p:sp>
        <p:nvSpPr>
          <p:cNvPr id="4" name="Slide Number Placeholder 3"/>
          <p:cNvSpPr>
            <a:spLocks noGrp="1"/>
          </p:cNvSpPr>
          <p:nvPr>
            <p:ph type="sldNum" sz="quarter" idx="5"/>
          </p:nvPr>
        </p:nvSpPr>
        <p:spPr/>
        <p:txBody>
          <a:bodyPr/>
          <a:lstStyle/>
          <a:p>
            <a:fld id="{A33DF6AD-462B-5849-AD6C-DF76B177D75B}" type="slidenum">
              <a:rPr lang="en-US" smtClean="0"/>
              <a:t>7</a:t>
            </a:fld>
            <a:endParaRPr lang="en-US"/>
          </a:p>
        </p:txBody>
      </p:sp>
    </p:spTree>
    <p:extLst>
      <p:ext uri="{BB962C8B-B14F-4D97-AF65-F5344CB8AC3E}">
        <p14:creationId xmlns:p14="http://schemas.microsoft.com/office/powerpoint/2010/main" val="1720837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the case of a fictional patient, Mrs. Maria. The case is for academic purposes only and is not based on a real person.</a:t>
            </a:r>
          </a:p>
          <a:p>
            <a:r>
              <a:rPr lang="en-US" dirty="0"/>
              <a:t>Mrs. Maria is a 70-year-old retired woman who lives alone. Her body mass index is 32, which places her in the obese category. This is due to her sedentary lifestyle and lack of physical activity.</a:t>
            </a:r>
          </a:p>
          <a:p>
            <a:r>
              <a:rPr lang="en-US" dirty="0"/>
              <a:t>She suffers from conical pain and stiffness in her knees when walking or climbing stairs, a common symptom of osteoarthritis.</a:t>
            </a:r>
          </a:p>
          <a:p>
            <a:r>
              <a:rPr lang="en-US" dirty="0"/>
              <a:t>Age, obesity, and a sedentary lifestyle are all factors to consider, as they contribute to the progression of osteoarthritis, particularly in weight-bearing joints, especially the knees. (NICE, 2022)</a:t>
            </a:r>
          </a:p>
        </p:txBody>
      </p:sp>
      <p:sp>
        <p:nvSpPr>
          <p:cNvPr id="4" name="Slide Number Placeholder 3"/>
          <p:cNvSpPr>
            <a:spLocks noGrp="1"/>
          </p:cNvSpPr>
          <p:nvPr>
            <p:ph type="sldNum" sz="quarter" idx="5"/>
          </p:nvPr>
        </p:nvSpPr>
        <p:spPr/>
        <p:txBody>
          <a:bodyPr/>
          <a:lstStyle/>
          <a:p>
            <a:fld id="{A33DF6AD-462B-5849-AD6C-DF76B177D75B}" type="slidenum">
              <a:rPr lang="en-US" smtClean="0"/>
              <a:t>8</a:t>
            </a:fld>
            <a:endParaRPr lang="en-US"/>
          </a:p>
        </p:txBody>
      </p:sp>
    </p:spTree>
    <p:extLst>
      <p:ext uri="{BB962C8B-B14F-4D97-AF65-F5344CB8AC3E}">
        <p14:creationId xmlns:p14="http://schemas.microsoft.com/office/powerpoint/2010/main" val="2820015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case of Ms. Maria, the goal is to identify key risk factors that contribute to osteoarthritis.</a:t>
            </a:r>
          </a:p>
          <a:p>
            <a:r>
              <a:rPr lang="en-US" dirty="0"/>
              <a:t>The first factor is age, which is important and unchangeable; over the years, joints naturally degenerate. The second major risk factor is being female, which is associated with a higher incidence of osteoarthritis after menopause.</a:t>
            </a:r>
          </a:p>
          <a:p>
            <a:r>
              <a:rPr lang="en-US" dirty="0"/>
              <a:t>Thirdly, obesity is a factor, and excess body weight is a very important one. Excess weight increases pressure on weight-bearing joints, such as the knees and hips.</a:t>
            </a:r>
          </a:p>
          <a:p>
            <a:r>
              <a:rPr lang="en-US" dirty="0"/>
              <a:t>Sedentary behavior contributes to the progression of diseases, as muscles weaken due to a lack of joint support.</a:t>
            </a:r>
          </a:p>
          <a:p>
            <a:r>
              <a:rPr lang="en-US" dirty="0"/>
              <a:t>The last point we touched on is that Mrs. Maria is on her feet for long periods because her job requires her to stand for many hours, and this contributes to greater wear and tear over time.</a:t>
            </a:r>
          </a:p>
        </p:txBody>
      </p:sp>
      <p:sp>
        <p:nvSpPr>
          <p:cNvPr id="4" name="Slide Number Placeholder 3"/>
          <p:cNvSpPr>
            <a:spLocks noGrp="1"/>
          </p:cNvSpPr>
          <p:nvPr>
            <p:ph type="sldNum" sz="quarter" idx="5"/>
          </p:nvPr>
        </p:nvSpPr>
        <p:spPr/>
        <p:txBody>
          <a:bodyPr/>
          <a:lstStyle/>
          <a:p>
            <a:fld id="{A33DF6AD-462B-5849-AD6C-DF76B177D75B}" type="slidenum">
              <a:rPr lang="en-US" smtClean="0"/>
              <a:t>9</a:t>
            </a:fld>
            <a:endParaRPr lang="en-US"/>
          </a:p>
        </p:txBody>
      </p:sp>
    </p:spTree>
    <p:extLst>
      <p:ext uri="{BB962C8B-B14F-4D97-AF65-F5344CB8AC3E}">
        <p14:creationId xmlns:p14="http://schemas.microsoft.com/office/powerpoint/2010/main" val="2053189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Appropriate treatment using natural means without the intervention of chemicals (such as medications) should begin early.</a:t>
            </a:r>
          </a:p>
          <a:p>
            <a:r>
              <a:rPr lang="en-US" dirty="0"/>
              <a:t>Weight loss is important in obese patients, as even a slight decrease in body fat can significantly reduce pressure on the joints, especially the knees and hips.</a:t>
            </a:r>
          </a:p>
          <a:p>
            <a:r>
              <a:rPr lang="en-US" dirty="0"/>
              <a:t>Physical therapy is essential for improving muscle strength, which helps improve joint health and reduce pain.</a:t>
            </a:r>
          </a:p>
          <a:p>
            <a:r>
              <a:rPr lang="en-US" dirty="0"/>
              <a:t>Strengthening exercises, particularly those focused on the quadriceps, are crucial for managing knee osteoarthritis.</a:t>
            </a:r>
          </a:p>
        </p:txBody>
      </p:sp>
      <p:sp>
        <p:nvSpPr>
          <p:cNvPr id="4" name="Slide Number Placeholder 3"/>
          <p:cNvSpPr>
            <a:spLocks noGrp="1"/>
          </p:cNvSpPr>
          <p:nvPr>
            <p:ph type="sldNum" sz="quarter" idx="5"/>
          </p:nvPr>
        </p:nvSpPr>
        <p:spPr/>
        <p:txBody>
          <a:bodyPr/>
          <a:lstStyle/>
          <a:p>
            <a:fld id="{A33DF6AD-462B-5849-AD6C-DF76B177D75B}" type="slidenum">
              <a:rPr lang="en-US" smtClean="0"/>
              <a:t>10</a:t>
            </a:fld>
            <a:endParaRPr lang="en-US"/>
          </a:p>
        </p:txBody>
      </p:sp>
    </p:spTree>
    <p:extLst>
      <p:ext uri="{BB962C8B-B14F-4D97-AF65-F5344CB8AC3E}">
        <p14:creationId xmlns:p14="http://schemas.microsoft.com/office/powerpoint/2010/main" val="20561217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treatment of osteoarthritis is based on controlling symptoms and relieving pain; it should be used in conjunction with other non-pharmacological methods.</a:t>
            </a:r>
          </a:p>
          <a:p>
            <a:r>
              <a:rPr lang="en-US" dirty="0"/>
              <a:t>According to NICE, topical NSAIDs are recommended as a first-line pharmacological treatment for knee and hand injuries, as they are analgesic and anti-inflammatory agents.</a:t>
            </a:r>
          </a:p>
          <a:p>
            <a:r>
              <a:rPr lang="en-US" dirty="0"/>
              <a:t>Among them we consider paracetamol, although it is not broad-spectrum. Oral NSAIDs are used as a first-line treatment but require continuous monitoring to avoid adverse reactions.</a:t>
            </a:r>
          </a:p>
          <a:p>
            <a:r>
              <a:rPr lang="en-US" dirty="0"/>
              <a:t>The primary care physician and nursing staff play an important role, including prescribing and monitoring medication, patient education, and ongoing support.</a:t>
            </a:r>
          </a:p>
          <a:p>
            <a:endParaRPr lang="en-US" dirty="0"/>
          </a:p>
          <a:p>
            <a:r>
              <a:rPr lang="en-US" dirty="0"/>
              <a:t>This care plan ensures patient-centered care.</a:t>
            </a:r>
          </a:p>
        </p:txBody>
      </p:sp>
      <p:sp>
        <p:nvSpPr>
          <p:cNvPr id="4" name="Slide Number Placeholder 3"/>
          <p:cNvSpPr>
            <a:spLocks noGrp="1"/>
          </p:cNvSpPr>
          <p:nvPr>
            <p:ph type="sldNum" sz="quarter" idx="5"/>
          </p:nvPr>
        </p:nvSpPr>
        <p:spPr/>
        <p:txBody>
          <a:bodyPr/>
          <a:lstStyle/>
          <a:p>
            <a:fld id="{A33DF6AD-462B-5849-AD6C-DF76B177D75B}" type="slidenum">
              <a:rPr lang="en-US" smtClean="0"/>
              <a:t>11</a:t>
            </a:fld>
            <a:endParaRPr lang="en-US"/>
          </a:p>
        </p:txBody>
      </p:sp>
    </p:spTree>
    <p:extLst>
      <p:ext uri="{BB962C8B-B14F-4D97-AF65-F5344CB8AC3E}">
        <p14:creationId xmlns:p14="http://schemas.microsoft.com/office/powerpoint/2010/main" val="1080625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crucial in healthcare; it helps the patient understand and participate in their care. Professionals typically use simple and accessible language to listen to the patient's concerns.</a:t>
            </a:r>
          </a:p>
          <a:p>
            <a:r>
              <a:rPr lang="en-US" dirty="0"/>
              <a:t>Before any decision is made, the person's consent is required, as they must understand the purpose, risks, and benefits.</a:t>
            </a:r>
          </a:p>
          <a:p>
            <a:r>
              <a:rPr lang="en-US" dirty="0"/>
              <a:t>According to legal and professional standards, confidentiality must be always maintained.</a:t>
            </a:r>
          </a:p>
          <a:p>
            <a:r>
              <a:rPr lang="en-US" dirty="0"/>
              <a:t>Shared decision-making is important in chronic diseases. Patient participation helps improve outcomes and promotes self-care.</a:t>
            </a:r>
          </a:p>
        </p:txBody>
      </p:sp>
      <p:sp>
        <p:nvSpPr>
          <p:cNvPr id="4" name="Slide Number Placeholder 3"/>
          <p:cNvSpPr>
            <a:spLocks noGrp="1"/>
          </p:cNvSpPr>
          <p:nvPr>
            <p:ph type="sldNum" sz="quarter" idx="5"/>
          </p:nvPr>
        </p:nvSpPr>
        <p:spPr/>
        <p:txBody>
          <a:bodyPr/>
          <a:lstStyle/>
          <a:p>
            <a:fld id="{A33DF6AD-462B-5849-AD6C-DF76B177D75B}" type="slidenum">
              <a:rPr lang="en-US" smtClean="0"/>
              <a:t>12</a:t>
            </a:fld>
            <a:endParaRPr lang="en-US"/>
          </a:p>
        </p:txBody>
      </p:sp>
    </p:spTree>
    <p:extLst>
      <p:ext uri="{BB962C8B-B14F-4D97-AF65-F5344CB8AC3E}">
        <p14:creationId xmlns:p14="http://schemas.microsoft.com/office/powerpoint/2010/main" val="1838101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NHS care plan for patients with osteoarthritis.</a:t>
            </a:r>
          </a:p>
          <a:p>
            <a:endParaRPr lang="en-US" dirty="0"/>
          </a:p>
          <a:p>
            <a:r>
              <a:rPr lang="en-US" dirty="0"/>
              <a:t>The initial aim is to improve mobility with gentle exercises, guided by therapists, to reduce stiffness and maintain function.</a:t>
            </a:r>
          </a:p>
          <a:p>
            <a:r>
              <a:rPr lang="en-US" dirty="0"/>
              <a:t>Nurses constantly assess pain to intervene with medication according to medical prescriptions or with non-pharmacological methods such as applying heat.</a:t>
            </a:r>
          </a:p>
          <a:p>
            <a:r>
              <a:rPr lang="en-US" dirty="0"/>
              <a:t>The key objective is to promote physical activity and support the individual's independence. Occupational therapy helps reduce stress on the joints. By promoting lifestyle changes, such as encouraging regular physical activity and adopting healthy habits, which is crucial for long-term success, this plan ensures ongoing progress and monitoring. The care plan is adjusted as the patient evolves, in collaboration with the healthcare team.</a:t>
            </a:r>
          </a:p>
        </p:txBody>
      </p:sp>
      <p:sp>
        <p:nvSpPr>
          <p:cNvPr id="4" name="Slide Number Placeholder 3"/>
          <p:cNvSpPr>
            <a:spLocks noGrp="1"/>
          </p:cNvSpPr>
          <p:nvPr>
            <p:ph type="sldNum" sz="quarter" idx="5"/>
          </p:nvPr>
        </p:nvSpPr>
        <p:spPr/>
        <p:txBody>
          <a:bodyPr/>
          <a:lstStyle/>
          <a:p>
            <a:fld id="{A33DF6AD-462B-5849-AD6C-DF76B177D75B}" type="slidenum">
              <a:rPr lang="en-US" smtClean="0"/>
              <a:t>13</a:t>
            </a:fld>
            <a:endParaRPr lang="en-US"/>
          </a:p>
        </p:txBody>
      </p:sp>
    </p:spTree>
    <p:extLst>
      <p:ext uri="{BB962C8B-B14F-4D97-AF65-F5344CB8AC3E}">
        <p14:creationId xmlns:p14="http://schemas.microsoft.com/office/powerpoint/2010/main" val="256847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8E6ECE-8BFF-924E-B62B-30A88CD4DAFC}" type="datetimeFigureOut">
              <a:rPr lang="en-US" smtClean="0"/>
              <a:t>4/18/26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132791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8E6ECE-8BFF-924E-B62B-30A88CD4DAFC}" type="datetimeFigureOut">
              <a:rPr lang="en-US" smtClean="0"/>
              <a:t>4/18/26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668455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8E6ECE-8BFF-924E-B62B-30A88CD4DAFC}" type="datetimeFigureOut">
              <a:rPr lang="en-US" smtClean="0"/>
              <a:t>4/18/26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1826049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8E6ECE-8BFF-924E-B62B-30A88CD4DAFC}" type="datetimeFigureOut">
              <a:rPr lang="en-US" smtClean="0"/>
              <a:t>4/18/26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2466834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8E6ECE-8BFF-924E-B62B-30A88CD4DAFC}" type="datetimeFigureOut">
              <a:rPr lang="en-US" smtClean="0"/>
              <a:t>4/18/26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1533448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8E6ECE-8BFF-924E-B62B-30A88CD4DAFC}" type="datetimeFigureOut">
              <a:rPr lang="en-US" smtClean="0"/>
              <a:t>4/18/26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4087668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8E6ECE-8BFF-924E-B62B-30A88CD4DAFC}" type="datetimeFigureOut">
              <a:rPr lang="en-US" smtClean="0"/>
              <a:t>4/18/26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2422253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8E6ECE-8BFF-924E-B62B-30A88CD4DAFC}" type="datetimeFigureOut">
              <a:rPr lang="en-US" smtClean="0"/>
              <a:t>4/18/26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2710925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8E6ECE-8BFF-924E-B62B-30A88CD4DAFC}" type="datetimeFigureOut">
              <a:rPr lang="en-US" smtClean="0"/>
              <a:t>4/18/26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791461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8E6ECE-8BFF-924E-B62B-30A88CD4DAFC}" type="datetimeFigureOut">
              <a:rPr lang="en-US" smtClean="0"/>
              <a:t>4/18/26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1469942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8E6ECE-8BFF-924E-B62B-30A88CD4DAFC}" type="datetimeFigureOut">
              <a:rPr lang="en-US" smtClean="0"/>
              <a:t>4/18/26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DC189C-D6D8-8646-BCC3-913A1A760227}" type="slidenum">
              <a:rPr lang="en-US" smtClean="0"/>
              <a:t>‹#›</a:t>
            </a:fld>
            <a:endParaRPr lang="en-US"/>
          </a:p>
        </p:txBody>
      </p:sp>
    </p:spTree>
    <p:extLst>
      <p:ext uri="{BB962C8B-B14F-4D97-AF65-F5344CB8AC3E}">
        <p14:creationId xmlns:p14="http://schemas.microsoft.com/office/powerpoint/2010/main" val="1465189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38E6ECE-8BFF-924E-B62B-30A88CD4DAFC}" type="datetimeFigureOut">
              <a:rPr lang="en-US" smtClean="0"/>
              <a:t>4/18/26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ECDC189C-D6D8-8646-BCC3-913A1A760227}" type="slidenum">
              <a:rPr lang="en-US" smtClean="0"/>
              <a:t>‹#›</a:t>
            </a:fld>
            <a:endParaRPr lang="en-US"/>
          </a:p>
        </p:txBody>
      </p:sp>
    </p:spTree>
    <p:extLst>
      <p:ext uri="{BB962C8B-B14F-4D97-AF65-F5344CB8AC3E}">
        <p14:creationId xmlns:p14="http://schemas.microsoft.com/office/powerpoint/2010/main" val="89680196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www.nice.org.uk/guidance/ng59" TargetMode="External"/><Relationship Id="rId2" Type="http://schemas.openxmlformats.org/officeDocument/2006/relationships/hyperlink" Target="https://www.nhs.uk/conditions/back" TargetMode="External"/><Relationship Id="rId1" Type="http://schemas.openxmlformats.org/officeDocument/2006/relationships/slideLayout" Target="../slideLayouts/slideLayout2.xml"/><Relationship Id="rId6" Type="http://schemas.openxmlformats.org/officeDocument/2006/relationships/hyperlink" Target="https://www.nice.org.uk/guidance/ng226" TargetMode="External"/><Relationship Id="rId5" Type="http://schemas.openxmlformats.org/officeDocument/2006/relationships/hyperlink" Target="https://www.nhs.uk/conditions/osteoarthritis/" TargetMode="External"/><Relationship Id="rId4" Type="http://schemas.openxmlformats.org/officeDocument/2006/relationships/hyperlink" Target="https://www.physio-pedia.com/Synovial_Joint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hs.uk/conditions/osteoarthritis/treatment/" TargetMode="External"/><Relationship Id="rId2" Type="http://schemas.openxmlformats.org/officeDocument/2006/relationships/hyperlink" Target="https://www.nice.org.uk/guidance/ng226" TargetMode="External"/><Relationship Id="rId1" Type="http://schemas.openxmlformats.org/officeDocument/2006/relationships/slideLayout" Target="../slideLayouts/slideLayout2.xml"/><Relationship Id="rId4" Type="http://schemas.openxmlformats.org/officeDocument/2006/relationships/hyperlink" Target="https://www.nhs.uk/conditions/osteoarthr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9C798-78B6-19C5-C961-16FBD4767137}"/>
              </a:ext>
            </a:extLst>
          </p:cNvPr>
          <p:cNvSpPr>
            <a:spLocks noGrp="1"/>
          </p:cNvSpPr>
          <p:nvPr>
            <p:ph type="ctrTitle"/>
          </p:nvPr>
        </p:nvSpPr>
        <p:spPr/>
        <p:txBody>
          <a:bodyPr>
            <a:normAutofit fontScale="90000"/>
          </a:bodyPr>
          <a:lstStyle/>
          <a:p>
            <a:pPr algn="l"/>
            <a:br>
              <a:rPr lang="en-US" sz="3600" dirty="0"/>
            </a:br>
            <a:br>
              <a:rPr lang="en-US" sz="4400" dirty="0"/>
            </a:br>
            <a:br>
              <a:rPr lang="en-US" sz="3600" dirty="0"/>
            </a:br>
            <a:br>
              <a:rPr lang="en-US" dirty="0"/>
            </a:br>
            <a:endParaRPr lang="en-US" dirty="0"/>
          </a:p>
        </p:txBody>
      </p:sp>
      <p:sp>
        <p:nvSpPr>
          <p:cNvPr id="5" name="Subtitle 4">
            <a:extLst>
              <a:ext uri="{FF2B5EF4-FFF2-40B4-BE49-F238E27FC236}">
                <a16:creationId xmlns:a16="http://schemas.microsoft.com/office/drawing/2014/main" id="{5E94DA91-3778-C05E-178A-976110A88277}"/>
              </a:ext>
            </a:extLst>
          </p:cNvPr>
          <p:cNvSpPr>
            <a:spLocks noGrp="1"/>
          </p:cNvSpPr>
          <p:nvPr>
            <p:ph type="subTitle" idx="1"/>
          </p:nvPr>
        </p:nvSpPr>
        <p:spPr>
          <a:xfrm>
            <a:off x="1806766" y="2755613"/>
            <a:ext cx="8993436" cy="2469137"/>
          </a:xfrm>
        </p:spPr>
        <p:txBody>
          <a:bodyPr>
            <a:normAutofit fontScale="77500" lnSpcReduction="20000"/>
          </a:bodyPr>
          <a:lstStyle/>
          <a:p>
            <a:pPr algn="l">
              <a:lnSpc>
                <a:spcPct val="150000"/>
              </a:lnSpc>
            </a:pPr>
            <a:r>
              <a:rPr lang="en-US" dirty="0"/>
              <a:t>Student Name: Erika P Dorado c</a:t>
            </a:r>
            <a:br>
              <a:rPr lang="en-US" dirty="0"/>
            </a:br>
            <a:r>
              <a:rPr lang="en-US" dirty="0"/>
              <a:t>ID Number: 2430471</a:t>
            </a:r>
            <a:br>
              <a:rPr lang="en-US" dirty="0"/>
            </a:br>
            <a:r>
              <a:rPr lang="en-US" dirty="0"/>
              <a:t>Module Code: BMHP 5023 </a:t>
            </a:r>
            <a:br>
              <a:rPr lang="en-US" dirty="0"/>
            </a:br>
            <a:r>
              <a:rPr lang="en-US" dirty="0"/>
              <a:t>Lecture Name: Angela wells</a:t>
            </a:r>
            <a:br>
              <a:rPr lang="en-US" dirty="0"/>
            </a:br>
            <a:br>
              <a:rPr lang="en-US" sz="3200" dirty="0"/>
            </a:br>
            <a:endParaRPr lang="en-US" dirty="0"/>
          </a:p>
        </p:txBody>
      </p:sp>
      <p:pic>
        <p:nvPicPr>
          <p:cNvPr id="6" name="Picture 5" descr="Discover University of Wales Trinity Saint David">
            <a:extLst>
              <a:ext uri="{FF2B5EF4-FFF2-40B4-BE49-F238E27FC236}">
                <a16:creationId xmlns:a16="http://schemas.microsoft.com/office/drawing/2014/main" id="{5FEBC1AE-E18F-DEB7-2636-C9238A8B8C37}"/>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720436" y="297455"/>
            <a:ext cx="1989713" cy="925417"/>
          </a:xfrm>
          <a:prstGeom prst="rect">
            <a:avLst/>
          </a:prstGeom>
          <a:noFill/>
          <a:ln>
            <a:noFill/>
          </a:ln>
        </p:spPr>
      </p:pic>
    </p:spTree>
    <p:extLst>
      <p:ext uri="{BB962C8B-B14F-4D97-AF65-F5344CB8AC3E}">
        <p14:creationId xmlns:p14="http://schemas.microsoft.com/office/powerpoint/2010/main" val="451557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1808D-BA7E-4C1D-42DE-D3DCBFB2E730}"/>
              </a:ext>
            </a:extLst>
          </p:cNvPr>
          <p:cNvSpPr>
            <a:spLocks noGrp="1"/>
          </p:cNvSpPr>
          <p:nvPr>
            <p:ph type="title"/>
          </p:nvPr>
        </p:nvSpPr>
        <p:spPr>
          <a:xfrm>
            <a:off x="1137034" y="609597"/>
            <a:ext cx="9392421" cy="1330841"/>
          </a:xfrm>
        </p:spPr>
        <p:txBody>
          <a:bodyPr>
            <a:normAutofit/>
          </a:bodyPr>
          <a:lstStyle/>
          <a:p>
            <a:r>
              <a:rPr lang="en-US"/>
              <a:t>Musculoskeletal Disorders</a:t>
            </a:r>
          </a:p>
        </p:txBody>
      </p:sp>
      <p:sp>
        <p:nvSpPr>
          <p:cNvPr id="3" name="Content Placeholder 2">
            <a:extLst>
              <a:ext uri="{FF2B5EF4-FFF2-40B4-BE49-F238E27FC236}">
                <a16:creationId xmlns:a16="http://schemas.microsoft.com/office/drawing/2014/main" id="{34DFFE4A-F4B7-C566-9F58-EE34BCC90813}"/>
              </a:ext>
            </a:extLst>
          </p:cNvPr>
          <p:cNvSpPr>
            <a:spLocks noGrp="1"/>
          </p:cNvSpPr>
          <p:nvPr>
            <p:ph idx="1"/>
          </p:nvPr>
        </p:nvSpPr>
        <p:spPr>
          <a:xfrm>
            <a:off x="1137034" y="2061836"/>
            <a:ext cx="4958966" cy="3265539"/>
          </a:xfrm>
        </p:spPr>
        <p:txBody>
          <a:bodyPr>
            <a:normAutofit/>
          </a:bodyPr>
          <a:lstStyle/>
          <a:p>
            <a:r>
              <a:rPr lang="en-US" sz="2000" dirty="0"/>
              <a:t> </a:t>
            </a:r>
            <a:r>
              <a:rPr lang="en-US" sz="1800" dirty="0">
                <a:latin typeface="Arial" panose="020B0604020202020204" pitchFamily="34" charset="0"/>
                <a:cs typeface="Arial" panose="020B0604020202020204" pitchFamily="34" charset="0"/>
              </a:rPr>
              <a:t>Musculoskeletal disorders (MSDs) </a:t>
            </a:r>
          </a:p>
          <a:p>
            <a:r>
              <a:rPr lang="en-US" sz="1800" dirty="0">
                <a:latin typeface="Arial" panose="020B0604020202020204" pitchFamily="34" charset="0"/>
                <a:cs typeface="Arial" panose="020B0604020202020204" pitchFamily="34" charset="0"/>
              </a:rPr>
              <a:t> Pain and disability </a:t>
            </a:r>
          </a:p>
          <a:p>
            <a:r>
              <a:rPr lang="en-US" sz="1800" dirty="0">
                <a:latin typeface="Arial" panose="020B0604020202020204" pitchFamily="34" charset="0"/>
                <a:cs typeface="Arial" panose="020B0604020202020204" pitchFamily="34" charset="0"/>
              </a:rPr>
              <a:t>Impact daily activities </a:t>
            </a:r>
          </a:p>
          <a:p>
            <a:r>
              <a:rPr lang="en-US" sz="1800" dirty="0">
                <a:latin typeface="Arial" panose="020B0604020202020204" pitchFamily="34" charset="0"/>
                <a:cs typeface="Arial" panose="020B0604020202020204" pitchFamily="34" charset="0"/>
              </a:rPr>
              <a:t>Require effective assessment </a:t>
            </a:r>
          </a:p>
          <a:p>
            <a:pPr marL="0" indent="0">
              <a:buNone/>
            </a:pPr>
            <a:endParaRPr lang="en-US" sz="2000" dirty="0">
              <a:latin typeface="Arial" panose="020B0604020202020204" pitchFamily="34" charset="0"/>
              <a:cs typeface="Arial" panose="020B0604020202020204" pitchFamily="34" charset="0"/>
            </a:endParaRPr>
          </a:p>
          <a:p>
            <a:endParaRPr lang="en-US" sz="2000" dirty="0"/>
          </a:p>
        </p:txBody>
      </p:sp>
      <p:pic>
        <p:nvPicPr>
          <p:cNvPr id="3074" name="Picture 2" descr="The locomotor system: what it is, its parts and characteristics">
            <a:extLst>
              <a:ext uri="{FF2B5EF4-FFF2-40B4-BE49-F238E27FC236}">
                <a16:creationId xmlns:a16="http://schemas.microsoft.com/office/drawing/2014/main" id="{E1C09267-57C4-2343-B053-26771F2426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19367" y="2819049"/>
            <a:ext cx="4788505" cy="329708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CA2A3A0-10CF-2DC9-AC3D-FC15235B8D8C}"/>
              </a:ext>
            </a:extLst>
          </p:cNvPr>
          <p:cNvSpPr txBox="1"/>
          <p:nvPr/>
        </p:nvSpPr>
        <p:spPr>
          <a:xfrm>
            <a:off x="1" y="6116135"/>
            <a:ext cx="3796748" cy="369332"/>
          </a:xfrm>
          <a:prstGeom prst="rect">
            <a:avLst/>
          </a:prstGeom>
          <a:noFill/>
        </p:spPr>
        <p:txBody>
          <a:bodyPr wrap="square" rtlCol="0">
            <a:spAutoFit/>
          </a:bodyPr>
          <a:lstStyle/>
          <a:p>
            <a:r>
              <a:rPr lang="en-US" dirty="0" err="1"/>
              <a:t>MedicinePlus</a:t>
            </a:r>
            <a:r>
              <a:rPr lang="en-US" dirty="0"/>
              <a:t>. (gov)</a:t>
            </a:r>
          </a:p>
        </p:txBody>
      </p:sp>
    </p:spTree>
    <p:extLst>
      <p:ext uri="{BB962C8B-B14F-4D97-AF65-F5344CB8AC3E}">
        <p14:creationId xmlns:p14="http://schemas.microsoft.com/office/powerpoint/2010/main" val="2594947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BEC53-0141-DFB5-2C9F-678FAF977E3A}"/>
              </a:ext>
            </a:extLst>
          </p:cNvPr>
          <p:cNvSpPr>
            <a:spLocks noGrp="1"/>
          </p:cNvSpPr>
          <p:nvPr>
            <p:ph type="title"/>
          </p:nvPr>
        </p:nvSpPr>
        <p:spPr>
          <a:xfrm>
            <a:off x="6671440" y="278059"/>
            <a:ext cx="3985336" cy="1438627"/>
          </a:xfrm>
        </p:spPr>
        <p:txBody>
          <a:bodyPr anchor="b">
            <a:normAutofit/>
          </a:bodyPr>
          <a:lstStyle/>
          <a:p>
            <a:r>
              <a:rPr lang="en-US" sz="2400" dirty="0"/>
              <a:t>Functions of the Musculoskeletal System</a:t>
            </a:r>
            <a:br>
              <a:rPr lang="en-US" sz="4300" dirty="0"/>
            </a:br>
            <a:endParaRPr lang="en-US" sz="4300" dirty="0"/>
          </a:p>
        </p:txBody>
      </p:sp>
      <p:sp>
        <p:nvSpPr>
          <p:cNvPr id="3" name="Content Placeholder 2">
            <a:extLst>
              <a:ext uri="{FF2B5EF4-FFF2-40B4-BE49-F238E27FC236}">
                <a16:creationId xmlns:a16="http://schemas.microsoft.com/office/drawing/2014/main" id="{47266216-764D-BFA8-8C76-B0D70B537D99}"/>
              </a:ext>
            </a:extLst>
          </p:cNvPr>
          <p:cNvSpPr>
            <a:spLocks noGrp="1"/>
          </p:cNvSpPr>
          <p:nvPr>
            <p:ph idx="1"/>
          </p:nvPr>
        </p:nvSpPr>
        <p:spPr>
          <a:xfrm>
            <a:off x="6354355" y="1351722"/>
            <a:ext cx="4974906" cy="4479573"/>
          </a:xfrm>
        </p:spPr>
        <p:txBody>
          <a:bodyPr anchor="t">
            <a:normAutofit/>
          </a:bodyPr>
          <a:lstStyle/>
          <a:p>
            <a:endParaRPr lang="en-US" sz="800" dirty="0">
              <a:solidFill>
                <a:schemeClr val="tx1">
                  <a:alpha val="80000"/>
                </a:schemeClr>
              </a:solidFill>
            </a:endParaRPr>
          </a:p>
          <a:p>
            <a:pPr marL="0" indent="0">
              <a:buNone/>
            </a:pPr>
            <a:endParaRPr lang="en-US" sz="800" dirty="0">
              <a:solidFill>
                <a:schemeClr val="tx1">
                  <a:alpha val="80000"/>
                </a:schemeClr>
              </a:solidFill>
            </a:endParaRPr>
          </a:p>
        </p:txBody>
      </p:sp>
      <p:pic>
        <p:nvPicPr>
          <p:cNvPr id="2050" name="Picture 2" descr="Key facts: Introduction to muscle biology and...">
            <a:extLst>
              <a:ext uri="{FF2B5EF4-FFF2-40B4-BE49-F238E27FC236}">
                <a16:creationId xmlns:a16="http://schemas.microsoft.com/office/drawing/2014/main" id="{7B7473B2-69CF-745C-E6DF-56CA132213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 b="20795"/>
          <a:stretch>
            <a:fillRect/>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5D15C9F-B5C9-9620-1701-A2B986A01046}"/>
              </a:ext>
            </a:extLst>
          </p:cNvPr>
          <p:cNvSpPr txBox="1"/>
          <p:nvPr/>
        </p:nvSpPr>
        <p:spPr>
          <a:xfrm>
            <a:off x="1914156" y="6364598"/>
            <a:ext cx="6102626" cy="369332"/>
          </a:xfrm>
          <a:prstGeom prst="rect">
            <a:avLst/>
          </a:prstGeom>
          <a:noFill/>
        </p:spPr>
        <p:txBody>
          <a:bodyPr wrap="square">
            <a:spAutoFit/>
          </a:bodyPr>
          <a:lstStyle/>
          <a:p>
            <a:r>
              <a:rPr lang="en-US" dirty="0" err="1"/>
              <a:t>Kenhub</a:t>
            </a:r>
            <a:r>
              <a:rPr lang="en-US" dirty="0"/>
              <a:t> (2023)</a:t>
            </a:r>
          </a:p>
        </p:txBody>
      </p:sp>
      <p:sp>
        <p:nvSpPr>
          <p:cNvPr id="11" name="Rectangle 4">
            <a:extLst>
              <a:ext uri="{FF2B5EF4-FFF2-40B4-BE49-F238E27FC236}">
                <a16:creationId xmlns:a16="http://schemas.microsoft.com/office/drawing/2014/main" id="{4D9FF4F5-AB4C-B25F-A094-71B98DBEB229}"/>
              </a:ext>
            </a:extLst>
          </p:cNvPr>
          <p:cNvSpPr>
            <a:spLocks noChangeArrowheads="1"/>
          </p:cNvSpPr>
          <p:nvPr/>
        </p:nvSpPr>
        <p:spPr bwMode="auto">
          <a:xfrm>
            <a:off x="6430060" y="1716686"/>
            <a:ext cx="4686402" cy="2395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algn="just" eaLnBrk="0" fontAlgn="base" hangingPunct="0">
              <a:lnSpc>
                <a:spcPct val="150000"/>
              </a:lnSpc>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Mobility</a:t>
            </a:r>
          </a:p>
          <a:p>
            <a:pPr marL="0" marR="0" lvl="0" indent="0"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Support and posture </a:t>
            </a:r>
          </a:p>
          <a:p>
            <a:pPr marL="0" marR="0" lvl="0" indent="0"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Protection of vital organs </a:t>
            </a:r>
          </a:p>
          <a:p>
            <a:pPr marL="0" marR="0" lvl="0" indent="0"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Blood cell production </a:t>
            </a:r>
          </a:p>
          <a:p>
            <a:pPr marL="0" marR="0" lvl="0" indent="0"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Mineral storage</a:t>
            </a:r>
          </a:p>
        </p:txBody>
      </p:sp>
    </p:spTree>
    <p:extLst>
      <p:ext uri="{BB962C8B-B14F-4D97-AF65-F5344CB8AC3E}">
        <p14:creationId xmlns:p14="http://schemas.microsoft.com/office/powerpoint/2010/main" val="3980062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9F4C0653-904F-0A78-5750-5872E2DBA7AE}"/>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400" kern="1200" dirty="0">
                <a:solidFill>
                  <a:schemeClr val="tx1"/>
                </a:solidFill>
                <a:latin typeface="+mj-lt"/>
                <a:ea typeface="+mj-ea"/>
                <a:cs typeface="+mj-cs"/>
              </a:rPr>
              <a:t>Synovial Joints</a:t>
            </a:r>
          </a:p>
        </p:txBody>
      </p:sp>
      <p:sp>
        <p:nvSpPr>
          <p:cNvPr id="6" name="Text Placeholder 5">
            <a:extLst>
              <a:ext uri="{FF2B5EF4-FFF2-40B4-BE49-F238E27FC236}">
                <a16:creationId xmlns:a16="http://schemas.microsoft.com/office/drawing/2014/main" id="{C6E2E0FA-C132-870A-66E0-4F5C1564A650}"/>
              </a:ext>
            </a:extLst>
          </p:cNvPr>
          <p:cNvSpPr>
            <a:spLocks noGrp="1"/>
          </p:cNvSpPr>
          <p:nvPr>
            <p:ph type="body" sz="half" idx="2"/>
          </p:nvPr>
        </p:nvSpPr>
        <p:spPr>
          <a:xfrm>
            <a:off x="1137034" y="1940438"/>
            <a:ext cx="4958966" cy="2855727"/>
          </a:xfrm>
        </p:spPr>
        <p:txBody>
          <a:bodyPr vert="horz" lIns="91440" tIns="45720" rIns="91440" bIns="45720" rtlCol="0">
            <a:normAutofit/>
          </a:bodyPr>
          <a:lstStyle/>
          <a:p>
            <a:pPr indent="-228600">
              <a:buFont typeface="Arial" panose="020B0604020202020204" pitchFamily="34" charset="0"/>
              <a:buChar char="•"/>
            </a:pPr>
            <a:r>
              <a:rPr lang="en-US" sz="2000" dirty="0"/>
              <a:t>Articular capsule with synovial membrane </a:t>
            </a:r>
          </a:p>
          <a:p>
            <a:pPr indent="-228600">
              <a:buFont typeface="Arial" panose="020B0604020202020204" pitchFamily="34" charset="0"/>
              <a:buChar char="•"/>
            </a:pPr>
            <a:r>
              <a:rPr lang="en-US" sz="2000" dirty="0"/>
              <a:t>Synovial cavity </a:t>
            </a:r>
          </a:p>
          <a:p>
            <a:pPr indent="-228600">
              <a:buFont typeface="Arial" panose="020B0604020202020204" pitchFamily="34" charset="0"/>
              <a:buChar char="•"/>
            </a:pPr>
            <a:r>
              <a:rPr lang="en-US" sz="2000" dirty="0"/>
              <a:t>Containing synovial fluid</a:t>
            </a:r>
          </a:p>
          <a:p>
            <a:pPr indent="-228600">
              <a:buFont typeface="Arial" panose="020B0604020202020204" pitchFamily="34" charset="0"/>
              <a:buChar char="•"/>
            </a:pPr>
            <a:r>
              <a:rPr lang="en-US" sz="2000" dirty="0"/>
              <a:t>Hyaline articular cartilage</a:t>
            </a:r>
          </a:p>
        </p:txBody>
      </p:sp>
      <p:pic>
        <p:nvPicPr>
          <p:cNvPr id="10" name="Picture 7" descr="A diagram of the human body&#10;&#10;AI-generated content may be incorrect.">
            <a:extLst>
              <a:ext uri="{FF2B5EF4-FFF2-40B4-BE49-F238E27FC236}">
                <a16:creationId xmlns:a16="http://schemas.microsoft.com/office/drawing/2014/main" id="{65236E36-3064-30A2-8B37-38EEA850A043}"/>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2588" r="2588"/>
          <a:stretch>
            <a:fillRect/>
          </a:stretch>
        </p:blipFill>
        <p:spPr bwMode="auto">
          <a:xfrm>
            <a:off x="6729321" y="2184914"/>
            <a:ext cx="4768596" cy="3755915"/>
          </a:xfrm>
          <a:prstGeom prst="rect">
            <a:avLst/>
          </a:prstGeom>
          <a:noFill/>
          <a:extLst>
            <a:ext uri="{909E8E84-426E-40DD-AFC4-6F175D3DCCD1}">
              <a14:hiddenFill xmlns:a14="http://schemas.microsoft.com/office/drawing/2010/main">
                <a:solidFill>
                  <a:srgbClr val="FFFFFF"/>
                </a:solidFill>
              </a14:hiddenFill>
            </a:ext>
          </a:extLst>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3C5246E5-D5E6-EC63-AB70-23B38D0D385A}"/>
              </a:ext>
            </a:extLst>
          </p:cNvPr>
          <p:cNvSpPr txBox="1"/>
          <p:nvPr/>
        </p:nvSpPr>
        <p:spPr>
          <a:xfrm>
            <a:off x="5833244" y="6267776"/>
            <a:ext cx="6098582" cy="369332"/>
          </a:xfrm>
          <a:prstGeom prst="rect">
            <a:avLst/>
          </a:prstGeom>
          <a:noFill/>
        </p:spPr>
        <p:txBody>
          <a:bodyPr wrap="square">
            <a:spAutoFit/>
          </a:bodyPr>
          <a:lstStyle/>
          <a:p>
            <a:r>
              <a:rPr lang="en-US" dirty="0" err="1"/>
              <a:t>pedia.com</a:t>
            </a:r>
            <a:r>
              <a:rPr lang="en-US" dirty="0"/>
              <a:t>/Synovia</a:t>
            </a:r>
          </a:p>
        </p:txBody>
      </p:sp>
    </p:spTree>
    <p:extLst>
      <p:ext uri="{BB962C8B-B14F-4D97-AF65-F5344CB8AC3E}">
        <p14:creationId xmlns:p14="http://schemas.microsoft.com/office/powerpoint/2010/main" val="2248185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Freeform: Shape 513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6E68C9BD-92B3-7965-0717-3FDF223E8CA2}"/>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400" kern="1200">
                <a:solidFill>
                  <a:schemeClr val="tx1"/>
                </a:solidFill>
                <a:latin typeface="+mj-lt"/>
                <a:ea typeface="+mj-ea"/>
                <a:cs typeface="+mj-cs"/>
              </a:rPr>
              <a:t>Osteoarthritis</a:t>
            </a:r>
          </a:p>
        </p:txBody>
      </p:sp>
      <p:sp>
        <p:nvSpPr>
          <p:cNvPr id="6" name="Text Placeholder 5">
            <a:extLst>
              <a:ext uri="{FF2B5EF4-FFF2-40B4-BE49-F238E27FC236}">
                <a16:creationId xmlns:a16="http://schemas.microsoft.com/office/drawing/2014/main" id="{D44252DD-0FA9-9ABC-3F51-5B2AEDBE81B9}"/>
              </a:ext>
            </a:extLst>
          </p:cNvPr>
          <p:cNvSpPr>
            <a:spLocks noGrp="1"/>
          </p:cNvSpPr>
          <p:nvPr>
            <p:ph type="body" sz="half" idx="2"/>
          </p:nvPr>
        </p:nvSpPr>
        <p:spPr>
          <a:xfrm>
            <a:off x="1137034" y="2198362"/>
            <a:ext cx="4958966" cy="3917773"/>
          </a:xfrm>
        </p:spPr>
        <p:txBody>
          <a:bodyPr vert="horz" lIns="91440" tIns="45720" rIns="91440" bIns="45720" rtlCol="0">
            <a:normAutofit/>
          </a:bodyPr>
          <a:lstStyle/>
          <a:p>
            <a:pPr marL="285750" indent="-228600">
              <a:buFont typeface="Arial" panose="020B0604020202020204" pitchFamily="34" charset="0"/>
              <a:buChar char="•"/>
            </a:pPr>
            <a:r>
              <a:rPr lang="en-US" sz="2000"/>
              <a:t>Chronic degenerative joint disease</a:t>
            </a:r>
          </a:p>
          <a:p>
            <a:pPr marL="285750" indent="-228600">
              <a:buFont typeface="Arial" panose="020B0604020202020204" pitchFamily="34" charset="0"/>
              <a:buChar char="•"/>
            </a:pPr>
            <a:r>
              <a:rPr lang="en-US" sz="2000"/>
              <a:t>Breakdown of articular cartilage</a:t>
            </a:r>
          </a:p>
          <a:p>
            <a:pPr marL="285750" indent="-228600">
              <a:buFont typeface="Arial" panose="020B0604020202020204" pitchFamily="34" charset="0"/>
              <a:buChar char="•"/>
            </a:pPr>
            <a:r>
              <a:rPr lang="en-US" sz="2000"/>
              <a:t>Leads to bone-on-bone contact</a:t>
            </a:r>
          </a:p>
          <a:p>
            <a:pPr marL="285750" indent="-228600">
              <a:buFont typeface="Arial" panose="020B0604020202020204" pitchFamily="34" charset="0"/>
              <a:buChar char="•"/>
            </a:pPr>
            <a:r>
              <a:rPr lang="en-US" sz="2000"/>
              <a:t>Causes pain, stiffness, and  reduced mobility</a:t>
            </a:r>
          </a:p>
          <a:p>
            <a:pPr marL="285750" indent="-228600">
              <a:buFont typeface="Arial" panose="020B0604020202020204" pitchFamily="34" charset="0"/>
              <a:buChar char="•"/>
            </a:pPr>
            <a:r>
              <a:rPr lang="en-US" sz="2000"/>
              <a:t>Most common in knees, hip and hands</a:t>
            </a:r>
          </a:p>
          <a:p>
            <a:pPr indent="-228600">
              <a:buFont typeface="Arial" panose="020B0604020202020204" pitchFamily="34" charset="0"/>
              <a:buChar char="•"/>
            </a:pPr>
            <a:endParaRPr lang="en-US" sz="2000"/>
          </a:p>
        </p:txBody>
      </p:sp>
      <p:pic>
        <p:nvPicPr>
          <p:cNvPr id="5126" name="Picture 6" descr="Osteoarthritis: MedlinePlus Medical Encyclopedia">
            <a:extLst>
              <a:ext uri="{FF2B5EF4-FFF2-40B4-BE49-F238E27FC236}">
                <a16:creationId xmlns:a16="http://schemas.microsoft.com/office/drawing/2014/main" id="{ED1A5DB6-5B99-25EB-D0BD-4808E03AE761}"/>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50" r="150"/>
          <a:stretch>
            <a:fillRect/>
          </a:stretch>
        </p:blipFill>
        <p:spPr bwMode="auto">
          <a:xfrm>
            <a:off x="6735264" y="2184914"/>
            <a:ext cx="4756711" cy="3755915"/>
          </a:xfrm>
          <a:prstGeom prst="rect">
            <a:avLst/>
          </a:prstGeom>
          <a:noFill/>
          <a:extLst>
            <a:ext uri="{909E8E84-426E-40DD-AFC4-6F175D3DCCD1}">
              <a14:hiddenFill xmlns:a14="http://schemas.microsoft.com/office/drawing/2010/main">
                <a:solidFill>
                  <a:srgbClr val="FFFFFF"/>
                </a:solidFill>
              </a14:hiddenFill>
            </a:ext>
          </a:extLst>
        </p:spPr>
      </p:pic>
      <p:sp>
        <p:nvSpPr>
          <p:cNvPr id="5135" name="Freeform: Shape 51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EB30FD46-6EE7-1C14-CFBF-D75039B714FC}"/>
              </a:ext>
            </a:extLst>
          </p:cNvPr>
          <p:cNvSpPr txBox="1"/>
          <p:nvPr/>
        </p:nvSpPr>
        <p:spPr>
          <a:xfrm>
            <a:off x="3049292" y="3248208"/>
            <a:ext cx="6098582" cy="369332"/>
          </a:xfrm>
          <a:prstGeom prst="rect">
            <a:avLst/>
          </a:prstGeom>
          <a:noFill/>
        </p:spPr>
        <p:txBody>
          <a:bodyPr wrap="square">
            <a:spAutoFit/>
          </a:bodyPr>
          <a:lstStyle/>
          <a:p>
            <a:endParaRPr lang="en-US" dirty="0"/>
          </a:p>
        </p:txBody>
      </p:sp>
      <p:sp>
        <p:nvSpPr>
          <p:cNvPr id="10" name="TextBox 9">
            <a:extLst>
              <a:ext uri="{FF2B5EF4-FFF2-40B4-BE49-F238E27FC236}">
                <a16:creationId xmlns:a16="http://schemas.microsoft.com/office/drawing/2014/main" id="{06B3C7BB-ECCE-AA5F-5B4F-687BC0A24D9F}"/>
              </a:ext>
            </a:extLst>
          </p:cNvPr>
          <p:cNvSpPr txBox="1"/>
          <p:nvPr/>
        </p:nvSpPr>
        <p:spPr>
          <a:xfrm>
            <a:off x="3049292" y="3248208"/>
            <a:ext cx="6098582" cy="369332"/>
          </a:xfrm>
          <a:prstGeom prst="rect">
            <a:avLst/>
          </a:prstGeom>
          <a:noFill/>
        </p:spPr>
        <p:txBody>
          <a:bodyPr wrap="square">
            <a:spAutoFit/>
          </a:bodyPr>
          <a:lstStyle/>
          <a:p>
            <a:endParaRPr lang="en-US" dirty="0"/>
          </a:p>
        </p:txBody>
      </p:sp>
    </p:spTree>
    <p:extLst>
      <p:ext uri="{BB962C8B-B14F-4D97-AF65-F5344CB8AC3E}">
        <p14:creationId xmlns:p14="http://schemas.microsoft.com/office/powerpoint/2010/main" val="186255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0" name="Rectangle 6159">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Freeform: Shape 6161">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1D8880C8-3F44-EA71-9BE5-06585424D15A}"/>
              </a:ext>
            </a:extLst>
          </p:cNvPr>
          <p:cNvSpPr>
            <a:spLocks noGrp="1"/>
          </p:cNvSpPr>
          <p:nvPr>
            <p:ph type="title"/>
          </p:nvPr>
        </p:nvSpPr>
        <p:spPr>
          <a:xfrm>
            <a:off x="1246824" y="643467"/>
            <a:ext cx="4772975" cy="1800526"/>
          </a:xfrm>
        </p:spPr>
        <p:txBody>
          <a:bodyPr vert="horz" lIns="91440" tIns="45720" rIns="91440" bIns="45720" rtlCol="0" anchor="ctr">
            <a:normAutofit/>
          </a:bodyPr>
          <a:lstStyle/>
          <a:p>
            <a:r>
              <a:rPr lang="en-US" sz="4400"/>
              <a:t>Pathophysiology of Osteoarthritis</a:t>
            </a:r>
          </a:p>
        </p:txBody>
      </p:sp>
      <p:sp>
        <p:nvSpPr>
          <p:cNvPr id="4" name="Text Placeholder 3">
            <a:extLst>
              <a:ext uri="{FF2B5EF4-FFF2-40B4-BE49-F238E27FC236}">
                <a16:creationId xmlns:a16="http://schemas.microsoft.com/office/drawing/2014/main" id="{326E6CF4-C3CF-F277-1EA8-4061E717E83E}"/>
              </a:ext>
            </a:extLst>
          </p:cNvPr>
          <p:cNvSpPr>
            <a:spLocks noGrp="1"/>
          </p:cNvSpPr>
          <p:nvPr>
            <p:ph type="body" sz="half" idx="2"/>
          </p:nvPr>
        </p:nvSpPr>
        <p:spPr>
          <a:xfrm>
            <a:off x="1246824" y="2623381"/>
            <a:ext cx="4772974" cy="3553581"/>
          </a:xfrm>
        </p:spPr>
        <p:txBody>
          <a:bodyPr vert="horz" lIns="91440" tIns="45720" rIns="91440" bIns="45720" rtlCol="0">
            <a:normAutofit/>
          </a:bodyPr>
          <a:lstStyle/>
          <a:p>
            <a:pPr marL="285750" indent="-228600">
              <a:buFont typeface="Arial" panose="020B0604020202020204" pitchFamily="34" charset="0"/>
              <a:buChar char="•"/>
            </a:pPr>
            <a:r>
              <a:rPr lang="en-US" sz="2000" dirty="0"/>
              <a:t>Progressive cartilage degeneration</a:t>
            </a:r>
          </a:p>
          <a:p>
            <a:pPr marL="285750" indent="-228600">
              <a:buFont typeface="Arial" panose="020B0604020202020204" pitchFamily="34" charset="0"/>
              <a:buChar char="•"/>
            </a:pPr>
            <a:r>
              <a:rPr lang="en-US" sz="2000" dirty="0"/>
              <a:t>Loss od joint space</a:t>
            </a:r>
          </a:p>
          <a:p>
            <a:pPr marL="285750" indent="-228600">
              <a:buFont typeface="Arial" panose="020B0604020202020204" pitchFamily="34" charset="0"/>
              <a:buChar char="•"/>
            </a:pPr>
            <a:r>
              <a:rPr lang="en-US" sz="2000" dirty="0"/>
              <a:t>Synovial inflammation</a:t>
            </a:r>
          </a:p>
          <a:p>
            <a:pPr marL="285750" indent="-228600">
              <a:buFont typeface="Arial" panose="020B0604020202020204" pitchFamily="34" charset="0"/>
              <a:buChar char="•"/>
            </a:pPr>
            <a:r>
              <a:rPr lang="en-US" sz="2000" dirty="0"/>
              <a:t>Formation of osteophytes </a:t>
            </a:r>
          </a:p>
          <a:p>
            <a:pPr marL="285750" indent="-228600">
              <a:buFont typeface="Arial" panose="020B0604020202020204" pitchFamily="34" charset="0"/>
              <a:buChar char="•"/>
            </a:pPr>
            <a:r>
              <a:rPr lang="en-US" sz="2000" dirty="0"/>
              <a:t>Reduced shock adsorption and join function (Hunter and Bierma-Zeinstra, 2029, NICE 2022)</a:t>
            </a:r>
          </a:p>
          <a:p>
            <a:pPr marL="285750" indent="-228600">
              <a:buFont typeface="Arial" panose="020B0604020202020204" pitchFamily="34" charset="0"/>
              <a:buChar char="•"/>
            </a:pPr>
            <a:endParaRPr lang="en-US" sz="2000" dirty="0"/>
          </a:p>
        </p:txBody>
      </p:sp>
      <p:pic>
        <p:nvPicPr>
          <p:cNvPr id="5" name="Picture 2" descr="Images of Osteoarthritis">
            <a:extLst>
              <a:ext uri="{FF2B5EF4-FFF2-40B4-BE49-F238E27FC236}">
                <a16:creationId xmlns:a16="http://schemas.microsoft.com/office/drawing/2014/main" id="{59B04600-2F7A-F88E-6BC8-48C4F9B6617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32814" y="643468"/>
            <a:ext cx="3783115" cy="254500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and osteoarthritis: clinical phenotypes, molecular ...">
            <a:extLst>
              <a:ext uri="{FF2B5EF4-FFF2-40B4-BE49-F238E27FC236}">
                <a16:creationId xmlns:a16="http://schemas.microsoft.com/office/drawing/2014/main" id="{A9A919D5-AB7E-6282-8E60-DE890BBEEDD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877406" y="3657600"/>
            <a:ext cx="3493932" cy="2585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773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5" name="Rectangle 718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10 Symptoms of Osteoarthritis You Might Be Ignoring">
            <a:extLst>
              <a:ext uri="{FF2B5EF4-FFF2-40B4-BE49-F238E27FC236}">
                <a16:creationId xmlns:a16="http://schemas.microsoft.com/office/drawing/2014/main" id="{5B9B9672-4C4E-3503-D947-7AA544A8D5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893" r="1989" b="-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87" name="Rectangle 718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0CCCE6-7368-6E5F-8E09-D3BA8AEC4A65}"/>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Effects of Osteoarthritis on Body Function</a:t>
            </a:r>
          </a:p>
        </p:txBody>
      </p:sp>
      <p:sp>
        <p:nvSpPr>
          <p:cNvPr id="4" name="Text Placeholder 3">
            <a:extLst>
              <a:ext uri="{FF2B5EF4-FFF2-40B4-BE49-F238E27FC236}">
                <a16:creationId xmlns:a16="http://schemas.microsoft.com/office/drawing/2014/main" id="{E5158C26-3FF4-FE28-CD80-2C1E9A9CB4F1}"/>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marL="285750" indent="-228600">
              <a:buFont typeface="Arial" panose="020B0604020202020204" pitchFamily="34" charset="0"/>
              <a:buChar char="•"/>
            </a:pPr>
            <a:r>
              <a:rPr lang="en-US" sz="2000"/>
              <a:t>Joint pain, especially during movement</a:t>
            </a:r>
          </a:p>
          <a:p>
            <a:pPr marL="285750" indent="-228600">
              <a:buFont typeface="Arial" panose="020B0604020202020204" pitchFamily="34" charset="0"/>
              <a:buChar char="•"/>
            </a:pPr>
            <a:r>
              <a:rPr lang="en-US" sz="2000"/>
              <a:t>Morning stiffness and reduced flexibility</a:t>
            </a:r>
          </a:p>
          <a:p>
            <a:pPr marL="285750" indent="-228600">
              <a:buFont typeface="Arial" panose="020B0604020202020204" pitchFamily="34" charset="0"/>
              <a:buChar char="•"/>
            </a:pPr>
            <a:r>
              <a:rPr lang="en-US" sz="2000"/>
              <a:t>Decreased range of motion</a:t>
            </a:r>
          </a:p>
          <a:p>
            <a:pPr marL="285750" indent="-228600">
              <a:buFont typeface="Arial" panose="020B0604020202020204" pitchFamily="34" charset="0"/>
              <a:buChar char="•"/>
            </a:pPr>
            <a:r>
              <a:rPr lang="en-US" sz="2000"/>
              <a:t>Muscle weakness due to inactivity</a:t>
            </a:r>
          </a:p>
          <a:p>
            <a:pPr marL="285750" indent="-228600">
              <a:buFont typeface="Arial" panose="020B0604020202020204" pitchFamily="34" charset="0"/>
              <a:buChar char="•"/>
            </a:pPr>
            <a:r>
              <a:rPr lang="en-US" sz="2000"/>
              <a:t>Reduced ability to perform daily activities</a:t>
            </a:r>
          </a:p>
        </p:txBody>
      </p:sp>
    </p:spTree>
    <p:extLst>
      <p:ext uri="{BB962C8B-B14F-4D97-AF65-F5344CB8AC3E}">
        <p14:creationId xmlns:p14="http://schemas.microsoft.com/office/powerpoint/2010/main" val="3731337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9" name="Rectangle 1127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Freeform: Shape 1127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E956C3-29BA-D449-74D0-636C82C8627D}"/>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400" kern="1200" dirty="0">
                <a:solidFill>
                  <a:schemeClr val="tx1"/>
                </a:solidFill>
                <a:latin typeface="+mj-lt"/>
                <a:ea typeface="+mj-ea"/>
                <a:cs typeface="+mj-cs"/>
              </a:rPr>
              <a:t>Fictional Patient </a:t>
            </a:r>
            <a:r>
              <a:rPr lang="en-US" sz="4400" kern="1200" dirty="0" err="1">
                <a:solidFill>
                  <a:schemeClr val="tx1"/>
                </a:solidFill>
                <a:latin typeface="+mj-lt"/>
                <a:ea typeface="+mj-ea"/>
                <a:cs typeface="+mj-cs"/>
              </a:rPr>
              <a:t>Profaile</a:t>
            </a:r>
            <a:endParaRPr lang="en-US" sz="4400"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9DE8229E-5639-087B-4579-2AA5BC8F93CD}"/>
              </a:ext>
            </a:extLst>
          </p:cNvPr>
          <p:cNvSpPr>
            <a:spLocks noGrp="1"/>
          </p:cNvSpPr>
          <p:nvPr>
            <p:ph type="body" sz="half" idx="2"/>
          </p:nvPr>
        </p:nvSpPr>
        <p:spPr>
          <a:xfrm>
            <a:off x="1137034" y="2198362"/>
            <a:ext cx="4958966" cy="3917773"/>
          </a:xfrm>
        </p:spPr>
        <p:txBody>
          <a:bodyPr vert="horz" lIns="91440" tIns="45720" rIns="91440" bIns="45720" rtlCol="0">
            <a:normAutofit/>
          </a:bodyPr>
          <a:lstStyle/>
          <a:p>
            <a:pPr indent="-228600">
              <a:buFont typeface="Arial" panose="020B0604020202020204" pitchFamily="34" charset="0"/>
              <a:buChar char="•"/>
            </a:pPr>
            <a:r>
              <a:rPr lang="en-US" sz="2000" dirty="0"/>
              <a:t>Fiction Patient: Mrs. Maria</a:t>
            </a:r>
          </a:p>
          <a:p>
            <a:pPr marL="285750" indent="-228600">
              <a:buFont typeface="Arial" panose="020B0604020202020204" pitchFamily="34" charset="0"/>
              <a:buChar char="•"/>
            </a:pPr>
            <a:r>
              <a:rPr lang="en-US" sz="2000" dirty="0"/>
              <a:t>70 –year old female</a:t>
            </a:r>
          </a:p>
          <a:p>
            <a:pPr marL="285750" indent="-228600">
              <a:buFont typeface="Arial" panose="020B0604020202020204" pitchFamily="34" charset="0"/>
              <a:buChar char="•"/>
            </a:pPr>
            <a:r>
              <a:rPr lang="en-US" sz="2000" dirty="0"/>
              <a:t>Live alone, retired</a:t>
            </a:r>
          </a:p>
          <a:p>
            <a:pPr marL="285750" indent="-228600">
              <a:buFont typeface="Arial" panose="020B0604020202020204" pitchFamily="34" charset="0"/>
              <a:buChar char="•"/>
            </a:pPr>
            <a:r>
              <a:rPr lang="en-US" sz="2000" dirty="0"/>
              <a:t>BMI: 32 ( Obese category)</a:t>
            </a:r>
          </a:p>
          <a:p>
            <a:pPr marL="285750" indent="-228600">
              <a:buFont typeface="Arial" panose="020B0604020202020204" pitchFamily="34" charset="0"/>
              <a:buChar char="•"/>
            </a:pPr>
            <a:r>
              <a:rPr lang="en-US" sz="2000" dirty="0"/>
              <a:t>Sedentary lifestyle</a:t>
            </a:r>
          </a:p>
          <a:p>
            <a:pPr marL="285750" indent="-228600">
              <a:buFont typeface="Arial" panose="020B0604020202020204" pitchFamily="34" charset="0"/>
              <a:buChar char="•"/>
            </a:pPr>
            <a:r>
              <a:rPr lang="en-US" sz="2000" dirty="0"/>
              <a:t>Reports chronic knee pain and stiffness</a:t>
            </a:r>
          </a:p>
          <a:p>
            <a:pPr indent="-228600">
              <a:buFont typeface="Arial" panose="020B0604020202020204" pitchFamily="34" charset="0"/>
              <a:buChar char="•"/>
            </a:pPr>
            <a:r>
              <a:rPr lang="en-US" sz="2000" dirty="0"/>
              <a:t>(NICE,2022; NHS,2023)</a:t>
            </a:r>
          </a:p>
          <a:p>
            <a:pPr indent="-228600">
              <a:buFont typeface="Arial" panose="020B0604020202020204" pitchFamily="34" charset="0"/>
              <a:buChar char="•"/>
            </a:pPr>
            <a:endParaRPr lang="en-US" sz="2000" dirty="0"/>
          </a:p>
        </p:txBody>
      </p:sp>
      <p:pic>
        <p:nvPicPr>
          <p:cNvPr id="11266" name="Picture 2" descr="The pulse of your health: When you go to the doctor, ask them...">
            <a:extLst>
              <a:ext uri="{FF2B5EF4-FFF2-40B4-BE49-F238E27FC236}">
                <a16:creationId xmlns:a16="http://schemas.microsoft.com/office/drawing/2014/main" id="{C89E9C59-A8E1-8825-89D7-6D957BD93B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77984" y="1586712"/>
            <a:ext cx="4788505" cy="3917773"/>
          </a:xfrm>
          <a:prstGeom prst="rect">
            <a:avLst/>
          </a:prstGeom>
          <a:noFill/>
          <a:extLst>
            <a:ext uri="{909E8E84-426E-40DD-AFC4-6F175D3DCCD1}">
              <a14:hiddenFill xmlns:a14="http://schemas.microsoft.com/office/drawing/2010/main">
                <a:solidFill>
                  <a:srgbClr val="FFFFFF"/>
                </a:solidFill>
              </a14:hiddenFill>
            </a:ext>
          </a:extLst>
        </p:spPr>
      </p:pic>
      <p:sp>
        <p:nvSpPr>
          <p:cNvPr id="11281" name="Freeform: Shape 1127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A54930FC-7CB3-8F93-B4D9-674119185BD2}"/>
              </a:ext>
            </a:extLst>
          </p:cNvPr>
          <p:cNvSpPr txBox="1"/>
          <p:nvPr/>
        </p:nvSpPr>
        <p:spPr>
          <a:xfrm>
            <a:off x="6400800" y="6088017"/>
            <a:ext cx="5791199" cy="923330"/>
          </a:xfrm>
          <a:prstGeom prst="rect">
            <a:avLst/>
          </a:prstGeom>
          <a:noFill/>
        </p:spPr>
        <p:txBody>
          <a:bodyPr wrap="square" rtlCol="0">
            <a:spAutoFit/>
          </a:bodyPr>
          <a:lstStyle/>
          <a:p>
            <a:r>
              <a:rPr lang="en-US" dirty="0" err="1"/>
              <a:t>stock.adobe</a:t>
            </a:r>
            <a:endParaRPr lang="en-US" dirty="0"/>
          </a:p>
          <a:p>
            <a:br>
              <a:rPr lang="en-US" dirty="0"/>
            </a:br>
            <a:endParaRPr lang="en-US" dirty="0"/>
          </a:p>
        </p:txBody>
      </p:sp>
    </p:spTree>
    <p:extLst>
      <p:ext uri="{BB962C8B-B14F-4D97-AF65-F5344CB8AC3E}">
        <p14:creationId xmlns:p14="http://schemas.microsoft.com/office/powerpoint/2010/main" val="2358243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How Obesity Impacts Health">
            <a:extLst>
              <a:ext uri="{FF2B5EF4-FFF2-40B4-BE49-F238E27FC236}">
                <a16:creationId xmlns:a16="http://schemas.microsoft.com/office/drawing/2014/main" id="{1910C330-D6D1-8D4F-1A1A-61452B677A4F}"/>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8406" r="8405" b="-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2297" name="Rectangle 1229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B2AD0B-29F5-87CC-FBAA-41ED022EDC80}"/>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Risk Factors (Mrs. A Case)</a:t>
            </a:r>
          </a:p>
        </p:txBody>
      </p:sp>
      <p:sp>
        <p:nvSpPr>
          <p:cNvPr id="6" name="Text Placeholder 5">
            <a:extLst>
              <a:ext uri="{FF2B5EF4-FFF2-40B4-BE49-F238E27FC236}">
                <a16:creationId xmlns:a16="http://schemas.microsoft.com/office/drawing/2014/main" id="{67DC8904-8959-0E97-0755-259DA3279F7A}"/>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marL="285750" indent="-228600">
              <a:buFont typeface="Arial" panose="020B0604020202020204" pitchFamily="34" charset="0"/>
              <a:buChar char="•"/>
            </a:pPr>
            <a:r>
              <a:rPr lang="en-US" sz="2000"/>
              <a:t>Age</a:t>
            </a:r>
          </a:p>
          <a:p>
            <a:pPr marL="285750" indent="-228600">
              <a:buFont typeface="Arial" panose="020B0604020202020204" pitchFamily="34" charset="0"/>
              <a:buChar char="•"/>
            </a:pPr>
            <a:r>
              <a:rPr lang="en-US" sz="2000"/>
              <a:t>Obesity</a:t>
            </a:r>
          </a:p>
          <a:p>
            <a:pPr marL="285750" indent="-228600">
              <a:buFont typeface="Arial" panose="020B0604020202020204" pitchFamily="34" charset="0"/>
              <a:buChar char="•"/>
            </a:pPr>
            <a:r>
              <a:rPr lang="en-US" sz="2000"/>
              <a:t>Physical inactivity</a:t>
            </a:r>
          </a:p>
          <a:p>
            <a:pPr marL="285750" indent="-228600">
              <a:buFont typeface="Arial" panose="020B0604020202020204" pitchFamily="34" charset="0"/>
              <a:buChar char="•"/>
            </a:pPr>
            <a:r>
              <a:rPr lang="en-US" sz="2000"/>
              <a:t>Female gender</a:t>
            </a:r>
          </a:p>
          <a:p>
            <a:pPr marL="285750" indent="-228600">
              <a:buFont typeface="Arial" panose="020B0604020202020204" pitchFamily="34" charset="0"/>
              <a:buChar char="•"/>
            </a:pPr>
            <a:r>
              <a:rPr lang="en-US" sz="2000"/>
              <a:t>Occupational joint overuse</a:t>
            </a:r>
          </a:p>
          <a:p>
            <a:pPr indent="-228600">
              <a:buFont typeface="Arial" panose="020B0604020202020204" pitchFamily="34" charset="0"/>
              <a:buChar char="•"/>
            </a:pPr>
            <a:r>
              <a:rPr lang="en-US" sz="2000"/>
              <a:t>(NICE,2022; NHS,2023)</a:t>
            </a:r>
          </a:p>
        </p:txBody>
      </p:sp>
      <p:sp>
        <p:nvSpPr>
          <p:cNvPr id="8" name="TextBox 7">
            <a:extLst>
              <a:ext uri="{FF2B5EF4-FFF2-40B4-BE49-F238E27FC236}">
                <a16:creationId xmlns:a16="http://schemas.microsoft.com/office/drawing/2014/main" id="{647AD5CD-9FD8-FD9A-C56E-301FAE87F493}"/>
              </a:ext>
            </a:extLst>
          </p:cNvPr>
          <p:cNvSpPr txBox="1"/>
          <p:nvPr/>
        </p:nvSpPr>
        <p:spPr>
          <a:xfrm>
            <a:off x="6096000" y="5464466"/>
            <a:ext cx="6160576" cy="369332"/>
          </a:xfrm>
          <a:prstGeom prst="rect">
            <a:avLst/>
          </a:prstGeom>
          <a:noFill/>
        </p:spPr>
        <p:txBody>
          <a:bodyPr wrap="square">
            <a:spAutoFit/>
          </a:bodyPr>
          <a:lstStyle/>
          <a:p>
            <a:r>
              <a:rPr lang="en-US" dirty="0"/>
              <a:t>how-obesity-impacts-health</a:t>
            </a:r>
          </a:p>
        </p:txBody>
      </p:sp>
    </p:spTree>
    <p:extLst>
      <p:ext uri="{BB962C8B-B14F-4D97-AF65-F5344CB8AC3E}">
        <p14:creationId xmlns:p14="http://schemas.microsoft.com/office/powerpoint/2010/main" val="1178448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Freeform: Shape 133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AB17DA-D4C7-D622-EB01-6AD118566214}"/>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400" kern="1200">
                <a:solidFill>
                  <a:schemeClr val="tx1"/>
                </a:solidFill>
                <a:latin typeface="+mj-lt"/>
                <a:ea typeface="+mj-ea"/>
                <a:cs typeface="+mj-cs"/>
              </a:rPr>
              <a:t>Assessment and Monitoring</a:t>
            </a:r>
          </a:p>
        </p:txBody>
      </p:sp>
      <p:sp>
        <p:nvSpPr>
          <p:cNvPr id="4" name="Text Placeholder 3">
            <a:extLst>
              <a:ext uri="{FF2B5EF4-FFF2-40B4-BE49-F238E27FC236}">
                <a16:creationId xmlns:a16="http://schemas.microsoft.com/office/drawing/2014/main" id="{0F7675D6-3A9C-1175-8ABC-DE3A922C06F3}"/>
              </a:ext>
            </a:extLst>
          </p:cNvPr>
          <p:cNvSpPr>
            <a:spLocks noGrp="1"/>
          </p:cNvSpPr>
          <p:nvPr>
            <p:ph type="body" sz="half" idx="2"/>
          </p:nvPr>
        </p:nvSpPr>
        <p:spPr>
          <a:xfrm>
            <a:off x="1137034" y="2198362"/>
            <a:ext cx="4958966" cy="3917773"/>
          </a:xfrm>
        </p:spPr>
        <p:txBody>
          <a:bodyPr vert="horz" lIns="91440" tIns="45720" rIns="91440" bIns="45720" rtlCol="0">
            <a:normAutofit/>
          </a:bodyPr>
          <a:lstStyle/>
          <a:p>
            <a:pPr marL="285750" indent="-228600">
              <a:buFont typeface="Arial" panose="020B0604020202020204" pitchFamily="34" charset="0"/>
              <a:buChar char="•"/>
            </a:pPr>
            <a:r>
              <a:rPr lang="en-US" sz="2000"/>
              <a:t>Helps improve lifestyle</a:t>
            </a:r>
          </a:p>
          <a:p>
            <a:pPr marL="285750" indent="-228600">
              <a:buFont typeface="Arial" panose="020B0604020202020204" pitchFamily="34" charset="0"/>
              <a:buChar char="•"/>
            </a:pPr>
            <a:r>
              <a:rPr lang="en-US" sz="2000"/>
              <a:t>Weight loss program</a:t>
            </a:r>
          </a:p>
          <a:p>
            <a:pPr marL="285750" indent="-228600">
              <a:buFont typeface="Arial" panose="020B0604020202020204" pitchFamily="34" charset="0"/>
              <a:buChar char="•"/>
            </a:pPr>
            <a:r>
              <a:rPr lang="en-US" sz="2000"/>
              <a:t>Physical exercise</a:t>
            </a:r>
          </a:p>
          <a:p>
            <a:pPr marL="285750" indent="-228600">
              <a:buFont typeface="Arial" panose="020B0604020202020204" pitchFamily="34" charset="0"/>
              <a:buChar char="•"/>
            </a:pPr>
            <a:r>
              <a:rPr lang="en-US" sz="2000"/>
              <a:t>Physiotherapy</a:t>
            </a:r>
          </a:p>
          <a:p>
            <a:pPr marL="285750" indent="-228600">
              <a:buFont typeface="Arial" panose="020B0604020202020204" pitchFamily="34" charset="0"/>
              <a:buChar char="•"/>
            </a:pPr>
            <a:r>
              <a:rPr lang="en-US" sz="2000"/>
              <a:t>Exercises to strengthen muscle mass</a:t>
            </a:r>
          </a:p>
          <a:p>
            <a:pPr marL="285750" indent="-228600">
              <a:buFont typeface="Arial" panose="020B0604020202020204" pitchFamily="34" charset="0"/>
              <a:buChar char="•"/>
            </a:pPr>
            <a:r>
              <a:rPr lang="en-US" sz="2000"/>
              <a:t>Flexibility and range of motion training</a:t>
            </a:r>
          </a:p>
          <a:p>
            <a:pPr marL="285750" indent="-228600">
              <a:buFont typeface="Arial" panose="020B0604020202020204" pitchFamily="34" charset="0"/>
              <a:buChar char="•"/>
            </a:pPr>
            <a:r>
              <a:rPr lang="en-US" sz="2000"/>
              <a:t>Hydrotherapy</a:t>
            </a:r>
          </a:p>
          <a:p>
            <a:pPr marL="285750" indent="-228600">
              <a:buFont typeface="Arial" panose="020B0604020202020204" pitchFamily="34" charset="0"/>
              <a:buChar char="•"/>
            </a:pPr>
            <a:r>
              <a:rPr lang="en-US" sz="2000"/>
              <a:t>Occupational therapy</a:t>
            </a:r>
          </a:p>
        </p:txBody>
      </p:sp>
      <p:pic>
        <p:nvPicPr>
          <p:cNvPr id="13314" name="Picture 2" descr="10,094 Physiotherapy Graphics Royalty-Free Images, Stock ...">
            <a:extLst>
              <a:ext uri="{FF2B5EF4-FFF2-40B4-BE49-F238E27FC236}">
                <a16:creationId xmlns:a16="http://schemas.microsoft.com/office/drawing/2014/main" id="{3A8FED24-B630-47DB-73A1-10190CA44E4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19367" y="2433233"/>
            <a:ext cx="4788505" cy="2939879"/>
          </a:xfrm>
          <a:prstGeom prst="rect">
            <a:avLst/>
          </a:prstGeom>
          <a:noFill/>
          <a:extLst>
            <a:ext uri="{909E8E84-426E-40DD-AFC4-6F175D3DCCD1}">
              <a14:hiddenFill xmlns:a14="http://schemas.microsoft.com/office/drawing/2010/main">
                <a:solidFill>
                  <a:srgbClr val="FFFFFF"/>
                </a:solidFill>
              </a14:hiddenFill>
            </a:ext>
          </a:extLst>
        </p:spPr>
      </p:pic>
      <p:sp>
        <p:nvSpPr>
          <p:cNvPr id="13323" name="Freeform: Shape 133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9DE79961-A701-9BDB-3054-CCD3AEE79E17}"/>
              </a:ext>
            </a:extLst>
          </p:cNvPr>
          <p:cNvSpPr txBox="1"/>
          <p:nvPr/>
        </p:nvSpPr>
        <p:spPr>
          <a:xfrm>
            <a:off x="6598404" y="5744509"/>
            <a:ext cx="5167772" cy="369332"/>
          </a:xfrm>
          <a:prstGeom prst="rect">
            <a:avLst/>
          </a:prstGeom>
          <a:noFill/>
        </p:spPr>
        <p:txBody>
          <a:bodyPr wrap="square">
            <a:spAutoFit/>
          </a:bodyPr>
          <a:lstStyle/>
          <a:p>
            <a:r>
              <a:rPr lang="en-US" dirty="0" err="1"/>
              <a:t>hshutterstock</a:t>
            </a:r>
            <a:endParaRPr lang="en-US" dirty="0"/>
          </a:p>
        </p:txBody>
      </p:sp>
    </p:spTree>
    <p:extLst>
      <p:ext uri="{BB962C8B-B14F-4D97-AF65-F5344CB8AC3E}">
        <p14:creationId xmlns:p14="http://schemas.microsoft.com/office/powerpoint/2010/main" val="2951692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52" name="Rectangle 1435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4" name="Freeform: Shape 1435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6EEADD-E7FE-64F8-7A9C-E1EE54F36521}"/>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400" kern="1200">
                <a:solidFill>
                  <a:schemeClr val="tx1"/>
                </a:solidFill>
                <a:latin typeface="+mj-lt"/>
                <a:ea typeface="+mj-ea"/>
                <a:cs typeface="+mj-cs"/>
              </a:rPr>
              <a:t>Pharmacological Management</a:t>
            </a:r>
          </a:p>
        </p:txBody>
      </p:sp>
      <p:sp>
        <p:nvSpPr>
          <p:cNvPr id="4" name="Text Placeholder 3">
            <a:extLst>
              <a:ext uri="{FF2B5EF4-FFF2-40B4-BE49-F238E27FC236}">
                <a16:creationId xmlns:a16="http://schemas.microsoft.com/office/drawing/2014/main" id="{9EE8626E-1B73-66DD-DAA9-6C4EEA7BB599}"/>
              </a:ext>
            </a:extLst>
          </p:cNvPr>
          <p:cNvSpPr>
            <a:spLocks noGrp="1"/>
          </p:cNvSpPr>
          <p:nvPr>
            <p:ph type="body" sz="half" idx="2"/>
          </p:nvPr>
        </p:nvSpPr>
        <p:spPr>
          <a:xfrm>
            <a:off x="1137034" y="2198362"/>
            <a:ext cx="4958966" cy="3917773"/>
          </a:xfrm>
        </p:spPr>
        <p:txBody>
          <a:bodyPr vert="horz" lIns="91440" tIns="45720" rIns="91440" bIns="45720" rtlCol="0">
            <a:normAutofit/>
          </a:bodyPr>
          <a:lstStyle/>
          <a:p>
            <a:pPr marL="285750" indent="-228600">
              <a:buFont typeface="Arial" panose="020B0604020202020204" pitchFamily="34" charset="0"/>
              <a:buChar char="•"/>
            </a:pPr>
            <a:r>
              <a:rPr lang="en-US" sz="2000" dirty="0"/>
              <a:t>Painkillers</a:t>
            </a:r>
          </a:p>
          <a:p>
            <a:pPr marL="285750" indent="-228600">
              <a:buFont typeface="Arial" panose="020B0604020202020204" pitchFamily="34" charset="0"/>
              <a:buChar char="•"/>
            </a:pPr>
            <a:r>
              <a:rPr lang="en-US" sz="2000" dirty="0"/>
              <a:t>Topical  NSAIDs</a:t>
            </a:r>
          </a:p>
          <a:p>
            <a:pPr marL="285750" indent="-228600">
              <a:buFont typeface="Arial" panose="020B0604020202020204" pitchFamily="34" charset="0"/>
              <a:buChar char="•"/>
            </a:pPr>
            <a:r>
              <a:rPr lang="en-US" sz="2000" dirty="0"/>
              <a:t>Oral  NDAIDs</a:t>
            </a:r>
          </a:p>
          <a:p>
            <a:pPr marL="285750" indent="-228600">
              <a:buFont typeface="Arial" panose="020B0604020202020204" pitchFamily="34" charset="0"/>
              <a:buChar char="•"/>
            </a:pPr>
            <a:r>
              <a:rPr lang="en-US" sz="2000" dirty="0"/>
              <a:t>Void long-term opioid</a:t>
            </a:r>
          </a:p>
          <a:p>
            <a:pPr marL="285750" indent="-228600">
              <a:buFont typeface="Arial" panose="020B0604020202020204" pitchFamily="34" charset="0"/>
              <a:buChar char="•"/>
            </a:pPr>
            <a:r>
              <a:rPr lang="en-US" sz="2000" dirty="0"/>
              <a:t>MDT care</a:t>
            </a:r>
          </a:p>
          <a:p>
            <a:pPr marL="285750" indent="-228600">
              <a:buFont typeface="Arial" panose="020B0604020202020204" pitchFamily="34" charset="0"/>
              <a:buChar char="•"/>
            </a:pPr>
            <a:r>
              <a:rPr lang="en-US" sz="2000" dirty="0"/>
              <a:t>GP</a:t>
            </a:r>
          </a:p>
          <a:p>
            <a:pPr marL="285750" indent="-228600">
              <a:buFont typeface="Arial" panose="020B0604020202020204" pitchFamily="34" charset="0"/>
              <a:buChar char="•"/>
            </a:pPr>
            <a:r>
              <a:rPr lang="en-US" sz="2000" dirty="0"/>
              <a:t>Practice Nurse</a:t>
            </a:r>
          </a:p>
        </p:txBody>
      </p:sp>
      <p:pic>
        <p:nvPicPr>
          <p:cNvPr id="14338" name="Picture 2" descr="20,939 Patient Taking Medicine Stock Photos - Free &amp; Royalty...">
            <a:extLst>
              <a:ext uri="{FF2B5EF4-FFF2-40B4-BE49-F238E27FC236}">
                <a16:creationId xmlns:a16="http://schemas.microsoft.com/office/drawing/2014/main" id="{1A7EC48D-F978-6528-7506-BF26FDAFDE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722" b="5806"/>
          <a:stretch>
            <a:fillRect/>
          </a:stretch>
        </p:blipFill>
        <p:spPr bwMode="auto">
          <a:xfrm>
            <a:off x="6756889" y="2184914"/>
            <a:ext cx="4713460" cy="3755915"/>
          </a:xfrm>
          <a:prstGeom prst="rect">
            <a:avLst/>
          </a:prstGeom>
          <a:noFill/>
          <a:extLst>
            <a:ext uri="{909E8E84-426E-40DD-AFC4-6F175D3DCCD1}">
              <a14:hiddenFill xmlns:a14="http://schemas.microsoft.com/office/drawing/2010/main">
                <a:solidFill>
                  <a:srgbClr val="FFFFFF"/>
                </a:solidFill>
              </a14:hiddenFill>
            </a:ext>
          </a:extLst>
        </p:spPr>
      </p:pic>
      <p:sp>
        <p:nvSpPr>
          <p:cNvPr id="14356" name="Freeform: Shape 1435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00C66123-1A65-5F9A-ED39-F944B68C8A46}"/>
              </a:ext>
            </a:extLst>
          </p:cNvPr>
          <p:cNvSpPr txBox="1"/>
          <p:nvPr/>
        </p:nvSpPr>
        <p:spPr>
          <a:xfrm>
            <a:off x="6756889" y="6209413"/>
            <a:ext cx="3772566" cy="369332"/>
          </a:xfrm>
          <a:prstGeom prst="rect">
            <a:avLst/>
          </a:prstGeom>
          <a:noFill/>
        </p:spPr>
        <p:txBody>
          <a:bodyPr wrap="square">
            <a:spAutoFit/>
          </a:bodyPr>
          <a:lstStyle/>
          <a:p>
            <a:r>
              <a:rPr lang="en-US" dirty="0" err="1"/>
              <a:t>dreamstime</a:t>
            </a:r>
            <a:endParaRPr lang="en-US" dirty="0"/>
          </a:p>
        </p:txBody>
      </p:sp>
    </p:spTree>
    <p:extLst>
      <p:ext uri="{BB962C8B-B14F-4D97-AF65-F5344CB8AC3E}">
        <p14:creationId xmlns:p14="http://schemas.microsoft.com/office/powerpoint/2010/main" val="2147335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ectangle 15368">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30A81-A35E-C942-304E-344771F30C68}"/>
              </a:ext>
            </a:extLst>
          </p:cNvPr>
          <p:cNvSpPr>
            <a:spLocks noGrp="1"/>
          </p:cNvSpPr>
          <p:nvPr>
            <p:ph type="title"/>
          </p:nvPr>
        </p:nvSpPr>
        <p:spPr>
          <a:xfrm>
            <a:off x="1179576" y="1261423"/>
            <a:ext cx="9829800" cy="1325880"/>
          </a:xfrm>
        </p:spPr>
        <p:txBody>
          <a:bodyPr vert="horz" lIns="91440" tIns="45720" rIns="91440" bIns="45720" rtlCol="0" anchor="b">
            <a:normAutofit/>
          </a:bodyPr>
          <a:lstStyle/>
          <a:p>
            <a:pPr marL="457200" indent="-457200" algn="ctr"/>
            <a:r>
              <a:rPr lang="en-US" sz="3600" kern="1200">
                <a:solidFill>
                  <a:schemeClr val="tx2"/>
                </a:solidFill>
                <a:latin typeface="+mj-lt"/>
                <a:ea typeface="+mj-ea"/>
                <a:cs typeface="+mj-cs"/>
              </a:rPr>
              <a:t>Communication and Ethics</a:t>
            </a:r>
          </a:p>
        </p:txBody>
      </p:sp>
      <p:grpSp>
        <p:nvGrpSpPr>
          <p:cNvPr id="15371" name="Group 15370">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5372" name="Freeform: Shape 15371">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3" name="Freeform: Shape 15372">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4" name="Freeform: Shape 15373">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5" name="Freeform: Shape 15374">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 Placeholder 3">
            <a:extLst>
              <a:ext uri="{FF2B5EF4-FFF2-40B4-BE49-F238E27FC236}">
                <a16:creationId xmlns:a16="http://schemas.microsoft.com/office/drawing/2014/main" id="{2B3A1ECE-BA88-2FC6-33AB-DC289BAE58DE}"/>
              </a:ext>
            </a:extLst>
          </p:cNvPr>
          <p:cNvSpPr>
            <a:spLocks noGrp="1"/>
          </p:cNvSpPr>
          <p:nvPr>
            <p:ph type="body" sz="half" idx="2"/>
          </p:nvPr>
        </p:nvSpPr>
        <p:spPr>
          <a:xfrm>
            <a:off x="804672" y="2827419"/>
            <a:ext cx="5126896" cy="3227626"/>
          </a:xfrm>
        </p:spPr>
        <p:txBody>
          <a:bodyPr vert="horz" lIns="91440" tIns="45720" rIns="91440" bIns="45720" rtlCol="0" anchor="ctr">
            <a:normAutofit/>
          </a:bodyPr>
          <a:lstStyle/>
          <a:p>
            <a:pPr marL="285750" indent="-228600">
              <a:buFont typeface="Arial" panose="020B0604020202020204" pitchFamily="34" charset="0"/>
              <a:buChar char="•"/>
            </a:pPr>
            <a:r>
              <a:rPr lang="en-US" sz="1800">
                <a:solidFill>
                  <a:schemeClr val="tx2"/>
                </a:solidFill>
              </a:rPr>
              <a:t>Use simple language</a:t>
            </a:r>
          </a:p>
          <a:p>
            <a:pPr marL="285750" indent="-228600">
              <a:buFont typeface="Arial" panose="020B0604020202020204" pitchFamily="34" charset="0"/>
              <a:buChar char="•"/>
            </a:pPr>
            <a:r>
              <a:rPr lang="en-US" sz="1800">
                <a:solidFill>
                  <a:schemeClr val="tx2"/>
                </a:solidFill>
              </a:rPr>
              <a:t>Listen to the patient's needs</a:t>
            </a:r>
          </a:p>
          <a:p>
            <a:pPr marL="285750" indent="-228600">
              <a:buFont typeface="Arial" panose="020B0604020202020204" pitchFamily="34" charset="0"/>
              <a:buChar char="•"/>
            </a:pPr>
            <a:r>
              <a:rPr lang="en-US" sz="1800">
                <a:solidFill>
                  <a:schemeClr val="tx2"/>
                </a:solidFill>
              </a:rPr>
              <a:t>Adapt communication</a:t>
            </a:r>
          </a:p>
          <a:p>
            <a:pPr indent="-228600">
              <a:buFont typeface="Arial" panose="020B0604020202020204" pitchFamily="34" charset="0"/>
              <a:buChar char="•"/>
            </a:pPr>
            <a:r>
              <a:rPr lang="en-US" sz="1800">
                <a:solidFill>
                  <a:schemeClr val="tx2"/>
                </a:solidFill>
              </a:rPr>
              <a:t> Ethical</a:t>
            </a:r>
          </a:p>
          <a:p>
            <a:pPr marL="285750" indent="-228600">
              <a:buFont typeface="Arial" panose="020B0604020202020204" pitchFamily="34" charset="0"/>
              <a:buChar char="•"/>
            </a:pPr>
            <a:r>
              <a:rPr lang="en-US" sz="1800">
                <a:solidFill>
                  <a:schemeClr val="tx2"/>
                </a:solidFill>
              </a:rPr>
              <a:t>I treat you with respect and dignity.</a:t>
            </a:r>
          </a:p>
          <a:p>
            <a:pPr marL="285750" indent="-228600">
              <a:buFont typeface="Arial" panose="020B0604020202020204" pitchFamily="34" charset="0"/>
              <a:buChar char="•"/>
            </a:pPr>
            <a:r>
              <a:rPr lang="en-US" sz="1800">
                <a:solidFill>
                  <a:schemeClr val="tx2"/>
                </a:solidFill>
              </a:rPr>
              <a:t>Consent</a:t>
            </a:r>
          </a:p>
          <a:p>
            <a:pPr marL="285750" indent="-228600">
              <a:buFont typeface="Arial" panose="020B0604020202020204" pitchFamily="34" charset="0"/>
              <a:buChar char="•"/>
            </a:pPr>
            <a:r>
              <a:rPr lang="en-US" sz="1800">
                <a:solidFill>
                  <a:schemeClr val="tx2"/>
                </a:solidFill>
              </a:rPr>
              <a:t>Confidentiality</a:t>
            </a:r>
          </a:p>
        </p:txBody>
      </p:sp>
      <p:grpSp>
        <p:nvGrpSpPr>
          <p:cNvPr id="15377" name="Group 15376">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15378" name="Freeform: Shape 15377">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9" name="Freeform: Shape 15378">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0" name="Freeform: Shape 15379">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5381" name="Freeform: Shape 15380">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 name="TextBox 8">
            <a:extLst>
              <a:ext uri="{FF2B5EF4-FFF2-40B4-BE49-F238E27FC236}">
                <a16:creationId xmlns:a16="http://schemas.microsoft.com/office/drawing/2014/main" id="{1F848AF3-2942-87D5-5262-563BC71FC501}"/>
              </a:ext>
            </a:extLst>
          </p:cNvPr>
          <p:cNvSpPr txBox="1"/>
          <p:nvPr/>
        </p:nvSpPr>
        <p:spPr>
          <a:xfrm>
            <a:off x="6429378" y="6096748"/>
            <a:ext cx="6098582" cy="369332"/>
          </a:xfrm>
          <a:prstGeom prst="rect">
            <a:avLst/>
          </a:prstGeom>
          <a:noFill/>
        </p:spPr>
        <p:txBody>
          <a:bodyPr wrap="square">
            <a:spAutoFit/>
          </a:bodyPr>
          <a:lstStyle/>
          <a:p>
            <a:r>
              <a:rPr lang="en-US" dirty="0" err="1"/>
              <a:t>freepik</a:t>
            </a:r>
            <a:endParaRPr lang="en-US" dirty="0"/>
          </a:p>
        </p:txBody>
      </p:sp>
      <p:pic>
        <p:nvPicPr>
          <p:cNvPr id="11" name="Picture 2" descr="A person and person sitting at a table&#10;&#10;AI-generated content may be incorrect.">
            <a:extLst>
              <a:ext uri="{FF2B5EF4-FFF2-40B4-BE49-F238E27FC236}">
                <a16:creationId xmlns:a16="http://schemas.microsoft.com/office/drawing/2014/main" id="{2CB1C445-602B-2C18-5D98-9C8958D7792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050447" y="2893803"/>
            <a:ext cx="4689877" cy="2811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5554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5" name="Rectangle 1639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Medical Team Training">
            <a:extLst>
              <a:ext uri="{FF2B5EF4-FFF2-40B4-BE49-F238E27FC236}">
                <a16:creationId xmlns:a16="http://schemas.microsoft.com/office/drawing/2014/main" id="{E33FDC5A-56B2-C159-17AB-D00F45A541D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4862" r="1020" b="-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6396" name="Rectangle 1639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91BB39-F1B6-EC89-6A0C-BF9336537A9A}"/>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Care plan</a:t>
            </a:r>
          </a:p>
        </p:txBody>
      </p:sp>
      <p:sp>
        <p:nvSpPr>
          <p:cNvPr id="4" name="Text Placeholder 3">
            <a:extLst>
              <a:ext uri="{FF2B5EF4-FFF2-40B4-BE49-F238E27FC236}">
                <a16:creationId xmlns:a16="http://schemas.microsoft.com/office/drawing/2014/main" id="{91861505-93B8-1816-828B-72E18798B002}"/>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marL="285750" indent="-228600">
              <a:buFont typeface="Arial" panose="020B0604020202020204" pitchFamily="34" charset="0"/>
              <a:buChar char="•"/>
            </a:pPr>
            <a:r>
              <a:rPr lang="en-US" sz="2000"/>
              <a:t>Improve mobility</a:t>
            </a:r>
          </a:p>
          <a:p>
            <a:pPr marL="285750" indent="-228600">
              <a:buFont typeface="Arial" panose="020B0604020202020204" pitchFamily="34" charset="0"/>
              <a:buChar char="•"/>
            </a:pPr>
            <a:r>
              <a:rPr lang="en-US" sz="2000"/>
              <a:t>Pain management</a:t>
            </a:r>
          </a:p>
          <a:p>
            <a:pPr marL="285750" indent="-228600">
              <a:buFont typeface="Arial" panose="020B0604020202020204" pitchFamily="34" charset="0"/>
              <a:buChar char="•"/>
            </a:pPr>
            <a:r>
              <a:rPr lang="en-US" sz="2000"/>
              <a:t>Encourage independence</a:t>
            </a:r>
          </a:p>
          <a:p>
            <a:pPr marL="285750" indent="-228600">
              <a:buFont typeface="Arial" panose="020B0604020202020204" pitchFamily="34" charset="0"/>
              <a:buChar char="•"/>
            </a:pPr>
            <a:r>
              <a:rPr lang="en-US" sz="2000"/>
              <a:t>Encourage exercise</a:t>
            </a:r>
          </a:p>
          <a:p>
            <a:pPr marL="285750" indent="-228600">
              <a:buFont typeface="Arial" panose="020B0604020202020204" pitchFamily="34" charset="0"/>
              <a:buChar char="•"/>
            </a:pPr>
            <a:r>
              <a:rPr lang="en-US" sz="2000"/>
              <a:t>Evaluate periodically</a:t>
            </a:r>
          </a:p>
        </p:txBody>
      </p:sp>
      <p:sp>
        <p:nvSpPr>
          <p:cNvPr id="9" name="TextBox 8">
            <a:extLst>
              <a:ext uri="{FF2B5EF4-FFF2-40B4-BE49-F238E27FC236}">
                <a16:creationId xmlns:a16="http://schemas.microsoft.com/office/drawing/2014/main" id="{F9BBCF9B-7EEA-BF2C-7EA5-50861E4083B0}"/>
              </a:ext>
            </a:extLst>
          </p:cNvPr>
          <p:cNvSpPr txBox="1"/>
          <p:nvPr/>
        </p:nvSpPr>
        <p:spPr>
          <a:xfrm>
            <a:off x="4831596" y="5807631"/>
            <a:ext cx="6160576" cy="369332"/>
          </a:xfrm>
          <a:prstGeom prst="rect">
            <a:avLst/>
          </a:prstGeom>
          <a:noFill/>
        </p:spPr>
        <p:txBody>
          <a:bodyPr wrap="square">
            <a:spAutoFit/>
          </a:bodyPr>
          <a:lstStyle/>
          <a:p>
            <a:r>
              <a:rPr lang="en-US" dirty="0" err="1"/>
              <a:t>histockphoto</a:t>
            </a:r>
            <a:endParaRPr lang="en-US" dirty="0"/>
          </a:p>
        </p:txBody>
      </p:sp>
    </p:spTree>
    <p:extLst>
      <p:ext uri="{BB962C8B-B14F-4D97-AF65-F5344CB8AC3E}">
        <p14:creationId xmlns:p14="http://schemas.microsoft.com/office/powerpoint/2010/main" val="3356249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155FC-0DB3-ED5C-3814-F7643733FC6A}"/>
              </a:ext>
            </a:extLst>
          </p:cNvPr>
          <p:cNvSpPr>
            <a:spLocks noGrp="1"/>
          </p:cNvSpPr>
          <p:nvPr>
            <p:ph type="title"/>
          </p:nvPr>
        </p:nvSpPr>
        <p:spPr>
          <a:xfrm>
            <a:off x="838200" y="365126"/>
            <a:ext cx="10515600" cy="657762"/>
          </a:xfrm>
        </p:spPr>
        <p:txBody>
          <a:bodyPr>
            <a:normAutofit/>
          </a:bodyPr>
          <a:lstStyle/>
          <a:p>
            <a:r>
              <a:rPr lang="en-US" sz="2000" dirty="0"/>
              <a:t>Reference</a:t>
            </a:r>
          </a:p>
        </p:txBody>
      </p:sp>
      <p:sp>
        <p:nvSpPr>
          <p:cNvPr id="3" name="Content Placeholder 2">
            <a:extLst>
              <a:ext uri="{FF2B5EF4-FFF2-40B4-BE49-F238E27FC236}">
                <a16:creationId xmlns:a16="http://schemas.microsoft.com/office/drawing/2014/main" id="{E0BC0BDB-32C4-412D-32D6-266BF9E8C98C}"/>
              </a:ext>
            </a:extLst>
          </p:cNvPr>
          <p:cNvSpPr>
            <a:spLocks noGrp="1"/>
          </p:cNvSpPr>
          <p:nvPr>
            <p:ph idx="1"/>
          </p:nvPr>
        </p:nvSpPr>
        <p:spPr>
          <a:xfrm>
            <a:off x="838200" y="836908"/>
            <a:ext cx="10515600" cy="5340055"/>
          </a:xfrm>
        </p:spPr>
        <p:txBody>
          <a:bodyPr>
            <a:normAutofit/>
          </a:bodyPr>
          <a:lstStyle/>
          <a:p>
            <a:endParaRPr lang="en-US" sz="1600" dirty="0"/>
          </a:p>
          <a:p>
            <a:pPr marL="0" indent="0">
              <a:buNone/>
            </a:pPr>
            <a:r>
              <a:rPr lang="en-US" sz="1100" dirty="0"/>
              <a:t>      National </a:t>
            </a:r>
            <a:r>
              <a:rPr lang="en-US" sz="1100" dirty="0" err="1"/>
              <a:t>Haelth</a:t>
            </a:r>
            <a:r>
              <a:rPr lang="en-US" sz="1100" dirty="0"/>
              <a:t> Service (NHS)(2023) </a:t>
            </a:r>
            <a:r>
              <a:rPr lang="en-US" sz="1100" dirty="0">
                <a:hlinkClick r:id="rId2"/>
              </a:rPr>
              <a:t>https://www.nhs.uk/conditions/back</a:t>
            </a:r>
            <a:r>
              <a:rPr lang="en-US" sz="1100" dirty="0"/>
              <a:t> pain (accessed:18April 2026)</a:t>
            </a:r>
          </a:p>
          <a:p>
            <a:r>
              <a:rPr lang="en-US" sz="1100" dirty="0"/>
              <a:t>National institute for Health and care Excellence (NICE)(2020) low back pain and sciatica in over 16s: assessment and management (NG59) https:// </a:t>
            </a:r>
            <a:r>
              <a:rPr lang="en-US" sz="1100" dirty="0">
                <a:hlinkClick r:id="rId3"/>
              </a:rPr>
              <a:t>www.nice.org.uk/guidance/ng59</a:t>
            </a:r>
            <a:r>
              <a:rPr lang="en-US" sz="1100" dirty="0"/>
              <a:t> (Acessed:18 April2026)Physio-</a:t>
            </a:r>
            <a:r>
              <a:rPr lang="en-US" sz="1100" dirty="0" err="1"/>
              <a:t>Pedia</a:t>
            </a:r>
            <a:r>
              <a:rPr lang="en-US" sz="1100" dirty="0"/>
              <a:t> (n.d.)  </a:t>
            </a:r>
            <a:r>
              <a:rPr lang="en-US" sz="1100" i="1" dirty="0"/>
              <a:t>Synovial Joints</a:t>
            </a:r>
            <a:r>
              <a:rPr lang="en-US" sz="1100" dirty="0"/>
              <a:t>. </a:t>
            </a:r>
            <a:r>
              <a:rPr lang="en-US" sz="1100" dirty="0">
                <a:hlinkClick r:id="rId4"/>
              </a:rPr>
              <a:t>https://www.physio-pedia.com/</a:t>
            </a:r>
            <a:r>
              <a:rPr lang="en-US" sz="1100" dirty="0" err="1">
                <a:hlinkClick r:id="rId4"/>
              </a:rPr>
              <a:t>S</a:t>
            </a:r>
            <a:r>
              <a:rPr lang="en-US" sz="1100" dirty="0" err="1">
                <a:hlinkClick r:id="rId4"/>
              </a:rPr>
              <a:t>y</a:t>
            </a:r>
            <a:r>
              <a:rPr lang="en-US" sz="1100" dirty="0" err="1">
                <a:hlinkClick r:id="rId4"/>
              </a:rPr>
              <a:t>novial_Joints</a:t>
            </a:r>
            <a:r>
              <a:rPr lang="en-US" sz="1100" dirty="0"/>
              <a:t> (Accessed: 18 April 2026).</a:t>
            </a:r>
          </a:p>
          <a:p>
            <a:r>
              <a:rPr lang="en-US" sz="1100" dirty="0">
                <a:hlinkClick r:id="rId5"/>
              </a:rPr>
              <a:t>https://www.nhs.uk/conditions/osteoarthritis/</a:t>
            </a:r>
            <a:endParaRPr lang="en-US" sz="1100" dirty="0"/>
          </a:p>
          <a:p>
            <a:r>
              <a:rPr lang="en-US" sz="1100" dirty="0"/>
              <a:t>NHS (2023) </a:t>
            </a:r>
            <a:r>
              <a:rPr lang="en-US" sz="1100" i="1" dirty="0"/>
              <a:t>Osteoarthritis</a:t>
            </a:r>
            <a:r>
              <a:rPr lang="en-US" sz="1100" dirty="0"/>
              <a:t>.  </a:t>
            </a:r>
            <a:r>
              <a:rPr lang="en-US" sz="1100" dirty="0">
                <a:hlinkClick r:id="rId5"/>
              </a:rPr>
              <a:t>https://www.nhs.uk/conditions/osteoarthritis/</a:t>
            </a:r>
            <a:r>
              <a:rPr lang="en-US" sz="1100" dirty="0"/>
              <a:t> (Accessed: 18 April 2026).</a:t>
            </a:r>
          </a:p>
          <a:p>
            <a:r>
              <a:rPr lang="en-US" sz="1100" dirty="0"/>
              <a:t>NICE (2022) </a:t>
            </a:r>
            <a:r>
              <a:rPr lang="en-US" sz="1100" i="1" dirty="0"/>
              <a:t>Osteoarthritis: care and management (NG226)</a:t>
            </a:r>
            <a:r>
              <a:rPr lang="en-US" sz="1100" dirty="0"/>
              <a:t>. London: National Institute for Health and Care Excellence.  </a:t>
            </a:r>
            <a:r>
              <a:rPr lang="en-US" sz="1100" dirty="0">
                <a:hlinkClick r:id="rId6"/>
              </a:rPr>
              <a:t>https://www.nice.org.uk/guidance/ng226</a:t>
            </a:r>
            <a:r>
              <a:rPr lang="en-US" sz="1100" dirty="0"/>
              <a:t> (Accessed: 18 April 2026).</a:t>
            </a:r>
          </a:p>
          <a:p>
            <a:r>
              <a:rPr lang="en-US" sz="1100" dirty="0"/>
              <a:t>Hunter, D.J. and Bierma-Zeinstra, S. (2019) ‘Osteoarthritis’, </a:t>
            </a:r>
            <a:r>
              <a:rPr lang="en-US" sz="1100" i="1" dirty="0"/>
              <a:t>The Lancet</a:t>
            </a:r>
            <a:r>
              <a:rPr lang="en-US" sz="1100" dirty="0"/>
              <a:t>, 393(10182), pp. 1745–1759.</a:t>
            </a:r>
          </a:p>
          <a:p>
            <a:r>
              <a:rPr lang="en-US" sz="1100" dirty="0"/>
              <a:t>NICE (2022) </a:t>
            </a:r>
            <a:r>
              <a:rPr lang="en-US" sz="1100" i="1" dirty="0"/>
              <a:t>Osteoarthritis: care and management (NG226)</a:t>
            </a:r>
            <a:r>
              <a:rPr lang="en-US" sz="1100" dirty="0"/>
              <a:t>. London: National Institute for Health and Care </a:t>
            </a:r>
            <a:r>
              <a:rPr lang="en-US" sz="1100" dirty="0" err="1"/>
              <a:t>Excellence.</a:t>
            </a:r>
            <a:r>
              <a:rPr lang="en-US" sz="1100" dirty="0" err="1">
                <a:hlinkClick r:id="rId6"/>
              </a:rPr>
              <a:t>https</a:t>
            </a:r>
            <a:r>
              <a:rPr lang="en-US" sz="1100" dirty="0">
                <a:hlinkClick r:id="rId6"/>
              </a:rPr>
              <a:t>://www.nice.org.uk/guidance/ng226</a:t>
            </a:r>
            <a:r>
              <a:rPr lang="en-US" sz="1100" dirty="0"/>
              <a:t> (Accessed: 18 April 2026).</a:t>
            </a:r>
          </a:p>
          <a:p>
            <a:r>
              <a:rPr lang="en-US" sz="1100" dirty="0"/>
              <a:t>NHS (2023) </a:t>
            </a:r>
            <a:r>
              <a:rPr lang="en-US" sz="1100" i="1" dirty="0"/>
              <a:t>Osteoarthritis</a:t>
            </a:r>
            <a:r>
              <a:rPr lang="en-US" sz="1100" dirty="0"/>
              <a:t>.  </a:t>
            </a:r>
            <a:r>
              <a:rPr lang="en-US" sz="1100" dirty="0">
                <a:hlinkClick r:id="rId5"/>
              </a:rPr>
              <a:t>https://www.nhs.uk/conditions/osteoarthritis/</a:t>
            </a:r>
            <a:r>
              <a:rPr lang="en-US" sz="1100" dirty="0"/>
              <a:t> (Accessed: 18 April 2026).</a:t>
            </a:r>
          </a:p>
          <a:p>
            <a:r>
              <a:rPr lang="en-US" sz="1100" dirty="0"/>
              <a:t>NICE (2022) </a:t>
            </a:r>
            <a:r>
              <a:rPr lang="en-US" sz="1100" i="1" dirty="0"/>
              <a:t>Osteoarthritis: care and management (NG226)</a:t>
            </a:r>
            <a:r>
              <a:rPr lang="en-US" sz="1100" dirty="0"/>
              <a:t>. London: National Institute for Health and Care Excellence.  </a:t>
            </a:r>
            <a:r>
              <a:rPr lang="en-US" sz="1100" dirty="0">
                <a:hlinkClick r:id="rId6"/>
              </a:rPr>
              <a:t>https://www.nice.org.uk/guidance/ng226</a:t>
            </a:r>
            <a:r>
              <a:rPr lang="en-US" sz="1100" dirty="0"/>
              <a:t> (Accessed: 18 April 2026).</a:t>
            </a:r>
          </a:p>
          <a:p>
            <a:r>
              <a:rPr lang="en-US" sz="1100" dirty="0"/>
              <a:t>NHS (2023) </a:t>
            </a:r>
            <a:r>
              <a:rPr lang="en-US" sz="1100" i="1" dirty="0"/>
              <a:t>Osteoarthritis</a:t>
            </a:r>
            <a:r>
              <a:rPr lang="en-US" sz="1100" dirty="0"/>
              <a:t>. </a:t>
            </a:r>
            <a:r>
              <a:rPr lang="en-US" sz="1100" dirty="0">
                <a:hlinkClick r:id="rId5"/>
              </a:rPr>
              <a:t>https://www.nhs.uk/conditions/osteoarthritis/</a:t>
            </a:r>
            <a:r>
              <a:rPr lang="en-US" sz="1100" dirty="0"/>
              <a:t> (Accessed: 18 April 2026).</a:t>
            </a:r>
          </a:p>
          <a:p>
            <a:r>
              <a:rPr lang="en-US" sz="1100" dirty="0"/>
              <a:t>NICE (2022) </a:t>
            </a:r>
            <a:r>
              <a:rPr lang="en-US" sz="1100" i="1" dirty="0"/>
              <a:t>Osteoarthritis: care and management (NG226)</a:t>
            </a:r>
            <a:r>
              <a:rPr lang="en-US" sz="1100" dirty="0"/>
              <a:t>. London: National Institute for Health and Care Excellence. </a:t>
            </a:r>
            <a:r>
              <a:rPr lang="en-US" sz="1100" dirty="0">
                <a:hlinkClick r:id="rId6"/>
              </a:rPr>
              <a:t>https://www.nice.org.uk/guidance/ng226</a:t>
            </a:r>
            <a:r>
              <a:rPr lang="en-US" sz="1100" dirty="0"/>
              <a:t> (Accessed: 18 April 2026).</a:t>
            </a:r>
          </a:p>
          <a:p>
            <a:r>
              <a:rPr lang="en-US" sz="1100" dirty="0"/>
              <a:t>NHS (2023) </a:t>
            </a:r>
            <a:r>
              <a:rPr lang="en-US" sz="1100" i="1" dirty="0"/>
              <a:t>Osteoarthritis</a:t>
            </a:r>
            <a:r>
              <a:rPr lang="en-US" sz="1100" dirty="0"/>
              <a:t>. Available at: </a:t>
            </a:r>
            <a:r>
              <a:rPr lang="en-US" sz="1100" dirty="0">
                <a:hlinkClick r:id="rId5"/>
              </a:rPr>
              <a:t>https://www.nhs.uk/conditions/osteoarthritis/</a:t>
            </a:r>
            <a:r>
              <a:rPr lang="en-US" sz="1100" dirty="0"/>
              <a:t> (Accessed: 18 April 2026).</a:t>
            </a:r>
          </a:p>
          <a:p>
            <a:r>
              <a:rPr lang="en-US" sz="1100" dirty="0"/>
              <a:t>NICE (2022) </a:t>
            </a:r>
            <a:r>
              <a:rPr lang="en-US" sz="1100" i="1" dirty="0"/>
              <a:t>Osteoarthritis: care and management (NG226)</a:t>
            </a:r>
            <a:r>
              <a:rPr lang="en-US" sz="1100" dirty="0"/>
              <a:t>. London: National Institute for Health and Care Excellence. Available at: </a:t>
            </a:r>
            <a:r>
              <a:rPr lang="en-US" sz="1100" dirty="0">
                <a:hlinkClick r:id="rId6"/>
              </a:rPr>
              <a:t>https://www.nice.org.uk/guidance/ng226</a:t>
            </a:r>
            <a:r>
              <a:rPr lang="en-US" sz="1100" dirty="0"/>
              <a:t> (Accessed: 18 April 2026).</a:t>
            </a:r>
          </a:p>
          <a:p>
            <a:endParaRPr lang="en-US" sz="1600" dirty="0"/>
          </a:p>
          <a:p>
            <a:endParaRPr lang="en-US" sz="1600" dirty="0"/>
          </a:p>
          <a:p>
            <a:endParaRPr lang="en-US" sz="1500" dirty="0"/>
          </a:p>
          <a:p>
            <a:endParaRPr lang="en-US" dirty="0"/>
          </a:p>
        </p:txBody>
      </p:sp>
    </p:spTree>
    <p:extLst>
      <p:ext uri="{BB962C8B-B14F-4D97-AF65-F5344CB8AC3E}">
        <p14:creationId xmlns:p14="http://schemas.microsoft.com/office/powerpoint/2010/main" val="2294691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5">
            <a:extLst>
              <a:ext uri="{FF2B5EF4-FFF2-40B4-BE49-F238E27FC236}">
                <a16:creationId xmlns:a16="http://schemas.microsoft.com/office/drawing/2014/main" id="{72260478-C45C-5775-CF9E-B4AA4584DE89}"/>
              </a:ext>
            </a:extLst>
          </p:cNvPr>
          <p:cNvSpPr>
            <a:spLocks/>
          </p:cNvSpPr>
          <p:nvPr/>
        </p:nvSpPr>
        <p:spPr bwMode="auto">
          <a:xfrm>
            <a:off x="1642821" y="774592"/>
            <a:ext cx="8338088"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National Institute for Health and Care Excellence (2022) </a:t>
            </a:r>
            <a:r>
              <a:rPr kumimoji="0" lang="en-US" altLang="en-US" sz="1100" b="0" i="1" u="none" strike="noStrike" cap="none" normalizeH="0" baseline="0" dirty="0">
                <a:ln>
                  <a:noFill/>
                </a:ln>
                <a:solidFill>
                  <a:schemeClr val="tx1"/>
                </a:solidFill>
                <a:effectLst/>
                <a:latin typeface="Arial" panose="020B0604020202020204" pitchFamily="34" charset="0"/>
              </a:rPr>
              <a:t>Osteoarthritis in over 16s: diagnosis and management (NG226).</a:t>
            </a:r>
            <a:r>
              <a:rPr kumimoji="0" lang="en-US" altLang="en-US" sz="1100" b="0" i="0" u="none" strike="noStrike" cap="none" normalizeH="0" baseline="0" dirty="0">
                <a:ln>
                  <a:noFill/>
                </a:ln>
                <a:solidFill>
                  <a:schemeClr val="tx1"/>
                </a:solidFill>
                <a:effectLst/>
                <a:latin typeface="Arial" panose="020B0604020202020204" pitchFamily="34" charset="0"/>
              </a:rPr>
              <a:t>  </a:t>
            </a:r>
            <a:r>
              <a:rPr kumimoji="0" lang="en-US" altLang="en-US" sz="1100" b="0" i="0" u="none" strike="noStrike" cap="none" normalizeH="0" baseline="0" dirty="0">
                <a:ln>
                  <a:noFill/>
                </a:ln>
                <a:solidFill>
                  <a:schemeClr val="tx1"/>
                </a:solidFill>
                <a:effectLst/>
                <a:latin typeface="Arial" panose="020B0604020202020204" pitchFamily="34" charset="0"/>
                <a:hlinkClick r:id="rId2"/>
              </a:rPr>
              <a:t>https://www.nice.org.uk/guidance/ng226</a:t>
            </a:r>
            <a:r>
              <a:rPr kumimoji="0" lang="en-US" altLang="en-US" sz="1100" b="0" i="0" u="none" strike="noStrike" cap="none" normalizeH="0" baseline="0" dirty="0">
                <a:ln>
                  <a:noFill/>
                </a:ln>
                <a:solidFill>
                  <a:schemeClr val="tx1"/>
                </a:solidFill>
                <a:effectLst/>
                <a:latin typeface="Arial" panose="020B0604020202020204" pitchFamily="34" charset="0"/>
              </a:rPr>
              <a:t> </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National Health Service (2023) </a:t>
            </a:r>
            <a:r>
              <a:rPr kumimoji="0" lang="en-US" altLang="en-US" sz="1100" b="0" i="1" u="none" strike="noStrike" cap="none" normalizeH="0" baseline="0" dirty="0">
                <a:ln>
                  <a:noFill/>
                </a:ln>
                <a:solidFill>
                  <a:schemeClr val="tx1"/>
                </a:solidFill>
                <a:effectLst/>
                <a:latin typeface="Arial" panose="020B0604020202020204" pitchFamily="34" charset="0"/>
              </a:rPr>
              <a:t>Osteoarthritis - Treatment.</a:t>
            </a:r>
            <a:r>
              <a:rPr kumimoji="0" lang="en-US" altLang="en-US" sz="1100" b="0" i="0" u="none" strike="noStrike" cap="none" normalizeH="0" baseline="0" dirty="0">
                <a:ln>
                  <a:noFill/>
                </a:ln>
                <a:solidFill>
                  <a:schemeClr val="tx1"/>
                </a:solidFill>
                <a:effectLst/>
                <a:latin typeface="Arial" panose="020B0604020202020204" pitchFamily="34" charset="0"/>
              </a:rPr>
              <a:t> </a:t>
            </a:r>
            <a:r>
              <a:rPr kumimoji="0" lang="en-US" altLang="en-US" sz="1100" b="0" i="0" u="none" strike="noStrike" cap="none" normalizeH="0" baseline="0" dirty="0">
                <a:ln>
                  <a:noFill/>
                </a:ln>
                <a:solidFill>
                  <a:schemeClr val="tx1"/>
                </a:solidFill>
                <a:effectLst/>
                <a:latin typeface="Arial" panose="020B0604020202020204" pitchFamily="34" charset="0"/>
                <a:hlinkClick r:id="rId3"/>
              </a:rPr>
              <a:t>https://www.nhs.uk/conditions/osteoarthritis/treatment</a:t>
            </a:r>
            <a:r>
              <a:rPr kumimoji="0" lang="en-US" altLang="en-US" sz="1200" b="0" i="0" u="none" strike="noStrike" cap="none" normalizeH="0" baseline="0" dirty="0">
                <a:ln>
                  <a:noFill/>
                </a:ln>
                <a:solidFill>
                  <a:schemeClr val="tx1"/>
                </a:solidFill>
                <a:effectLst/>
                <a:latin typeface="Arial" panose="020B0604020202020204" pitchFamily="34" charset="0"/>
                <a:hlinkClick r:id="rId3"/>
              </a:rPr>
              <a:t>/</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lvl="0" defTabSz="914400" eaLnBrk="0" fontAlgn="base" hangingPunct="0">
              <a:spcBef>
                <a:spcPct val="0"/>
              </a:spcBef>
              <a:spcAft>
                <a:spcPct val="0"/>
              </a:spcAft>
            </a:pPr>
            <a:endParaRPr lang="en-US" altLang="en-US" sz="1100" dirty="0">
              <a:latin typeface="Arial" panose="020B0604020202020204" pitchFamily="34" charset="0"/>
            </a:endParaRPr>
          </a:p>
          <a:p>
            <a:pPr lvl="0" defTabSz="914400" eaLnBrk="0" fontAlgn="base" hangingPunct="0">
              <a:spcBef>
                <a:spcPct val="0"/>
              </a:spcBef>
              <a:spcAft>
                <a:spcPct val="0"/>
              </a:spcAft>
              <a:buFontTx/>
              <a:buChar char="•"/>
            </a:pPr>
            <a:r>
              <a:rPr lang="en-US" altLang="en-US" sz="1100" dirty="0">
                <a:latin typeface="Arial" panose="020B0604020202020204" pitchFamily="34" charset="0"/>
              </a:rPr>
              <a:t>NHS, </a:t>
            </a:r>
            <a:r>
              <a:rPr lang="en-US" altLang="en-US" sz="1100" i="1" dirty="0">
                <a:latin typeface="Arial" panose="020B0604020202020204" pitchFamily="34" charset="0"/>
              </a:rPr>
              <a:t>Osteoarthritis – Treatment.</a:t>
            </a:r>
            <a:r>
              <a:rPr lang="en-US" altLang="en-US" sz="1100" dirty="0">
                <a:latin typeface="Arial" panose="020B0604020202020204" pitchFamily="34" charset="0"/>
              </a:rPr>
              <a:t> NHS website.</a:t>
            </a:r>
          </a:p>
          <a:p>
            <a:pPr lvl="0" defTabSz="914400" eaLnBrk="0" fontAlgn="base" hangingPunct="0">
              <a:spcBef>
                <a:spcPct val="0"/>
              </a:spcBef>
              <a:spcAft>
                <a:spcPct val="0"/>
              </a:spcAft>
              <a:buFontTx/>
              <a:buChar char="•"/>
            </a:pPr>
            <a:endParaRPr lang="en-US" altLang="en-US" sz="1100" dirty="0">
              <a:latin typeface="Arial" panose="020B0604020202020204" pitchFamily="34" charset="0"/>
            </a:endParaRPr>
          </a:p>
          <a:p>
            <a:pPr marL="171450" lvl="0" indent="-171450" defTabSz="914400" eaLnBrk="0" fontAlgn="base" hangingPunct="0">
              <a:spcBef>
                <a:spcPct val="0"/>
              </a:spcBef>
              <a:spcAft>
                <a:spcPct val="0"/>
              </a:spcAft>
              <a:buFont typeface="Arial" panose="020B0604020202020204" pitchFamily="34" charset="0"/>
              <a:buChar char="•"/>
            </a:pPr>
            <a:r>
              <a:rPr lang="en-US" altLang="en-US" sz="1100" dirty="0">
                <a:latin typeface="Arial" panose="020B0604020202020204" pitchFamily="34" charset="0"/>
              </a:rPr>
              <a:t>National Institute for Health and Care Excellence (NICE), 2022.</a:t>
            </a:r>
            <a:r>
              <a:rPr lang="en-US" altLang="en-US" sz="1100" i="1" dirty="0">
                <a:latin typeface="Arial" panose="020B0604020202020204" pitchFamily="34" charset="0"/>
              </a:rPr>
              <a:t>Osteoarthritis in over 16s: diagnosis and management (NG226).</a:t>
            </a:r>
            <a:r>
              <a:rPr lang="en-US" altLang="en-US" sz="1100" dirty="0">
                <a:latin typeface="Arial" panose="020B0604020202020204" pitchFamily="34" charset="0"/>
              </a:rPr>
              <a:t> </a:t>
            </a:r>
          </a:p>
          <a:p>
            <a:pPr marL="171450" lvl="0" indent="-171450" defTabSz="914400" eaLnBrk="0" fontAlgn="base" hangingPunct="0">
              <a:spcBef>
                <a:spcPct val="0"/>
              </a:spcBef>
              <a:spcAft>
                <a:spcPct val="0"/>
              </a:spcAft>
              <a:buFont typeface="Arial" panose="020B0604020202020204" pitchFamily="34" charset="0"/>
              <a:buChar char="•"/>
            </a:pPr>
            <a:endParaRPr lang="en-US" altLang="en-US" sz="1100" dirty="0">
              <a:latin typeface="Arial" panose="020B0604020202020204" pitchFamily="34" charset="0"/>
            </a:endParaRPr>
          </a:p>
          <a:p>
            <a:pPr marL="171450" indent="-171450">
              <a:buFont typeface="Arial" panose="020B0604020202020204" pitchFamily="34" charset="0"/>
              <a:buChar char="•"/>
            </a:pPr>
            <a:r>
              <a:rPr lang="en-US" sz="1100" dirty="0"/>
              <a:t>National Institute for Health and Care Excellence (2022) </a:t>
            </a:r>
            <a:r>
              <a:rPr lang="en-US" sz="1100" i="1" dirty="0"/>
              <a:t>Osteoarthritis in over 16s: diagnosis and management (NG226).</a:t>
            </a:r>
            <a:r>
              <a:rPr lang="en-US" sz="1100" dirty="0"/>
              <a:t> </a:t>
            </a:r>
          </a:p>
          <a:p>
            <a:r>
              <a:rPr lang="en-US" sz="1100" dirty="0"/>
              <a:t>organization (2020) </a:t>
            </a:r>
            <a:r>
              <a:rPr lang="en-US" sz="1100" i="1" dirty="0"/>
              <a:t>Good medical practice.</a:t>
            </a:r>
            <a:r>
              <a:rPr lang="en-US" sz="1100" dirty="0"/>
              <a:t> </a:t>
            </a:r>
          </a:p>
          <a:p>
            <a:r>
              <a:rPr lang="en-US" sz="1100" dirty="0"/>
              <a:t>National Health Service (2023) </a:t>
            </a:r>
            <a:r>
              <a:rPr lang="en-US" sz="1100" i="1" dirty="0"/>
              <a:t>Consent to treatment.</a:t>
            </a:r>
            <a:r>
              <a:rPr lang="en-US" sz="1100" dirty="0"/>
              <a:t> </a:t>
            </a:r>
          </a:p>
          <a:p>
            <a:endParaRPr lang="en-US" sz="1100" dirty="0"/>
          </a:p>
          <a:p>
            <a:pPr lvl="0" defTabSz="914400" eaLnBrk="0" fontAlgn="base" hangingPunct="0">
              <a:spcBef>
                <a:spcPct val="0"/>
              </a:spcBef>
              <a:spcAft>
                <a:spcPct val="0"/>
              </a:spcAft>
              <a:buFontTx/>
              <a:buChar char="•"/>
            </a:pPr>
            <a:endParaRPr lang="en-US" altLang="en-US" sz="1100" dirty="0">
              <a:latin typeface="Arial" panose="020B0604020202020204" pitchFamily="34" charset="0"/>
            </a:endParaRPr>
          </a:p>
          <a:p>
            <a:pPr lvl="0" defTabSz="914400" eaLnBrk="0" fontAlgn="base" hangingPunct="0">
              <a:spcBef>
                <a:spcPct val="0"/>
              </a:spcBef>
              <a:spcAft>
                <a:spcPct val="0"/>
              </a:spcAft>
              <a:buFontTx/>
              <a:buChar char="•"/>
            </a:pPr>
            <a:r>
              <a:rPr lang="en-US" sz="1100" dirty="0"/>
              <a:t>NHS (2023) </a:t>
            </a:r>
            <a:r>
              <a:rPr lang="en-US" sz="1100" i="1" dirty="0"/>
              <a:t>Osteoarthritis</a:t>
            </a:r>
            <a:r>
              <a:rPr lang="en-US" sz="1100" dirty="0"/>
              <a:t>.  </a:t>
            </a:r>
            <a:r>
              <a:rPr lang="en-US" sz="1100" dirty="0">
                <a:hlinkClick r:id="rId4"/>
              </a:rPr>
              <a:t>https://www.nhs.uk/conditions/osteoarthritis/</a:t>
            </a:r>
            <a:r>
              <a:rPr lang="en-US" sz="1100" dirty="0"/>
              <a:t> (</a:t>
            </a:r>
            <a:r>
              <a:rPr lang="en-US" sz="1100" dirty="0" err="1"/>
              <a:t>Accedido</a:t>
            </a:r>
            <a:r>
              <a:rPr lang="en-US" sz="1100" dirty="0"/>
              <a:t>: 21 </a:t>
            </a:r>
            <a:r>
              <a:rPr lang="en-US" sz="1100" dirty="0" err="1"/>
              <a:t>abril</a:t>
            </a:r>
            <a:r>
              <a:rPr lang="en-US" sz="1100" dirty="0"/>
              <a:t> 2026).</a:t>
            </a:r>
            <a:endParaRPr lang="en-US" altLang="en-US" sz="1100" dirty="0">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endParaRPr lang="en-US" altLang="en-US" sz="1100" dirty="0">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139195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4584</TotalTime>
  <Words>2416</Words>
  <Application>Microsoft Macintosh PowerPoint</Application>
  <PresentationFormat>Widescreen</PresentationFormat>
  <Paragraphs>188</Paragraphs>
  <Slides>15</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    </vt:lpstr>
      <vt:lpstr>Musculoskeletal Disorders</vt:lpstr>
      <vt:lpstr>Functions of the Musculoskeletal System </vt:lpstr>
      <vt:lpstr>Synovial Joints</vt:lpstr>
      <vt:lpstr>Osteoarthritis</vt:lpstr>
      <vt:lpstr>Pathophysiology of Osteoarthritis</vt:lpstr>
      <vt:lpstr>Effects of Osteoarthritis on Body Function</vt:lpstr>
      <vt:lpstr>Fictional Patient Profaile</vt:lpstr>
      <vt:lpstr>Risk Factors (Mrs. A Case)</vt:lpstr>
      <vt:lpstr>Assessment and Monitoring</vt:lpstr>
      <vt:lpstr>Pharmacological Management</vt:lpstr>
      <vt:lpstr>Communication and Ethics</vt:lpstr>
      <vt:lpstr>Care plan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Erika Dorado Cabello (2430471)</dc:creator>
  <cp:lastModifiedBy>Erika Dorado Cabello (2430471)</cp:lastModifiedBy>
  <cp:revision>34</cp:revision>
  <dcterms:created xsi:type="dcterms:W3CDTF">2026-04-18T09:46:43Z</dcterms:created>
  <dcterms:modified xsi:type="dcterms:W3CDTF">2026-04-21T14:11:16Z</dcterms:modified>
</cp:coreProperties>
</file>