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6" r:id="rId4"/>
    <p:sldId id="270" r:id="rId5"/>
    <p:sldId id="265" r:id="rId6"/>
    <p:sldId id="272" r:id="rId7"/>
    <p:sldId id="273" r:id="rId8"/>
    <p:sldId id="274" r:id="rId9"/>
    <p:sldId id="275" r:id="rId10"/>
    <p:sldId id="296" r:id="rId11"/>
    <p:sldId id="295" r:id="rId12"/>
    <p:sldId id="297" r:id="rId13"/>
    <p:sldId id="298" r:id="rId14"/>
    <p:sldId id="299" r:id="rId15"/>
    <p:sldId id="271" r:id="rId16"/>
    <p:sldId id="276" r:id="rId17"/>
    <p:sldId id="277" r:id="rId18"/>
    <p:sldId id="278" r:id="rId19"/>
    <p:sldId id="279" r:id="rId20"/>
    <p:sldId id="282" r:id="rId21"/>
    <p:sldId id="280" r:id="rId22"/>
    <p:sldId id="281" r:id="rId23"/>
    <p:sldId id="283" r:id="rId24"/>
    <p:sldId id="284" r:id="rId25"/>
    <p:sldId id="30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D4F89-22A7-FF08-C741-5601289D76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5321E69-4668-EF27-53CF-93448FAB79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D99FEB8-BA26-8A59-8E63-1032EE6AA726}"/>
              </a:ext>
            </a:extLst>
          </p:cNvPr>
          <p:cNvSpPr>
            <a:spLocks noGrp="1"/>
          </p:cNvSpPr>
          <p:nvPr>
            <p:ph type="dt" sz="half" idx="10"/>
          </p:nvPr>
        </p:nvSpPr>
        <p:spPr/>
        <p:txBody>
          <a:bodyPr/>
          <a:lstStyle/>
          <a:p>
            <a:fld id="{F9F633D5-5882-4E1E-8E5F-A85EAAAECAF2}" type="datetimeFigureOut">
              <a:rPr lang="en-GB" smtClean="0"/>
              <a:t>11/09/2023</a:t>
            </a:fld>
            <a:endParaRPr lang="en-GB"/>
          </a:p>
        </p:txBody>
      </p:sp>
      <p:sp>
        <p:nvSpPr>
          <p:cNvPr id="5" name="Footer Placeholder 4">
            <a:extLst>
              <a:ext uri="{FF2B5EF4-FFF2-40B4-BE49-F238E27FC236}">
                <a16:creationId xmlns:a16="http://schemas.microsoft.com/office/drawing/2014/main" id="{1696FB00-1847-8BD9-E34E-6EB64FC3DE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F439CF-4BA7-0B8D-5892-E3116CE370EF}"/>
              </a:ext>
            </a:extLst>
          </p:cNvPr>
          <p:cNvSpPr>
            <a:spLocks noGrp="1"/>
          </p:cNvSpPr>
          <p:nvPr>
            <p:ph type="sldNum" sz="quarter" idx="12"/>
          </p:nvPr>
        </p:nvSpPr>
        <p:spPr/>
        <p:txBody>
          <a:bodyPr/>
          <a:lstStyle/>
          <a:p>
            <a:fld id="{D894C03C-2C67-4AE3-8820-F8DCFBF92D25}" type="slidenum">
              <a:rPr lang="en-GB" smtClean="0"/>
              <a:t>‹#›</a:t>
            </a:fld>
            <a:endParaRPr lang="en-GB"/>
          </a:p>
        </p:txBody>
      </p:sp>
    </p:spTree>
    <p:extLst>
      <p:ext uri="{BB962C8B-B14F-4D97-AF65-F5344CB8AC3E}">
        <p14:creationId xmlns:p14="http://schemas.microsoft.com/office/powerpoint/2010/main" val="19518967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99283-57BD-3697-6155-74D42CD92BF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7D1400-5D97-5B3D-89CD-9ACA533C2A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FA22F4-D421-479C-7230-B96C234EBFCE}"/>
              </a:ext>
            </a:extLst>
          </p:cNvPr>
          <p:cNvSpPr>
            <a:spLocks noGrp="1"/>
          </p:cNvSpPr>
          <p:nvPr>
            <p:ph type="dt" sz="half" idx="10"/>
          </p:nvPr>
        </p:nvSpPr>
        <p:spPr/>
        <p:txBody>
          <a:bodyPr/>
          <a:lstStyle/>
          <a:p>
            <a:fld id="{F9F633D5-5882-4E1E-8E5F-A85EAAAECAF2}" type="datetimeFigureOut">
              <a:rPr lang="en-GB" smtClean="0"/>
              <a:t>11/09/2023</a:t>
            </a:fld>
            <a:endParaRPr lang="en-GB"/>
          </a:p>
        </p:txBody>
      </p:sp>
      <p:sp>
        <p:nvSpPr>
          <p:cNvPr id="5" name="Footer Placeholder 4">
            <a:extLst>
              <a:ext uri="{FF2B5EF4-FFF2-40B4-BE49-F238E27FC236}">
                <a16:creationId xmlns:a16="http://schemas.microsoft.com/office/drawing/2014/main" id="{27B1AE07-E0F7-1C76-F1D2-52760F0D4A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698DC1-7D81-C449-42E0-4EB3120AAC16}"/>
              </a:ext>
            </a:extLst>
          </p:cNvPr>
          <p:cNvSpPr>
            <a:spLocks noGrp="1"/>
          </p:cNvSpPr>
          <p:nvPr>
            <p:ph type="sldNum" sz="quarter" idx="12"/>
          </p:nvPr>
        </p:nvSpPr>
        <p:spPr/>
        <p:txBody>
          <a:bodyPr/>
          <a:lstStyle/>
          <a:p>
            <a:fld id="{D894C03C-2C67-4AE3-8820-F8DCFBF92D25}" type="slidenum">
              <a:rPr lang="en-GB" smtClean="0"/>
              <a:t>‹#›</a:t>
            </a:fld>
            <a:endParaRPr lang="en-GB"/>
          </a:p>
        </p:txBody>
      </p:sp>
    </p:spTree>
    <p:extLst>
      <p:ext uri="{BB962C8B-B14F-4D97-AF65-F5344CB8AC3E}">
        <p14:creationId xmlns:p14="http://schemas.microsoft.com/office/powerpoint/2010/main" val="4217977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93601-74E3-05FC-468E-F24E555CB1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172123E-C8C1-99CA-9397-65306D4328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D82D2B-0884-395C-1677-8B9B4155405F}"/>
              </a:ext>
            </a:extLst>
          </p:cNvPr>
          <p:cNvSpPr>
            <a:spLocks noGrp="1"/>
          </p:cNvSpPr>
          <p:nvPr>
            <p:ph type="dt" sz="half" idx="10"/>
          </p:nvPr>
        </p:nvSpPr>
        <p:spPr/>
        <p:txBody>
          <a:bodyPr/>
          <a:lstStyle/>
          <a:p>
            <a:fld id="{F9F633D5-5882-4E1E-8E5F-A85EAAAECAF2}" type="datetimeFigureOut">
              <a:rPr lang="en-GB" smtClean="0"/>
              <a:t>11/09/2023</a:t>
            </a:fld>
            <a:endParaRPr lang="en-GB"/>
          </a:p>
        </p:txBody>
      </p:sp>
      <p:sp>
        <p:nvSpPr>
          <p:cNvPr id="5" name="Footer Placeholder 4">
            <a:extLst>
              <a:ext uri="{FF2B5EF4-FFF2-40B4-BE49-F238E27FC236}">
                <a16:creationId xmlns:a16="http://schemas.microsoft.com/office/drawing/2014/main" id="{7969D694-F7C2-503E-7983-9B2B142198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3BE90F-4A66-F80A-3996-609DACE10B13}"/>
              </a:ext>
            </a:extLst>
          </p:cNvPr>
          <p:cNvSpPr>
            <a:spLocks noGrp="1"/>
          </p:cNvSpPr>
          <p:nvPr>
            <p:ph type="sldNum" sz="quarter" idx="12"/>
          </p:nvPr>
        </p:nvSpPr>
        <p:spPr/>
        <p:txBody>
          <a:bodyPr/>
          <a:lstStyle/>
          <a:p>
            <a:fld id="{D894C03C-2C67-4AE3-8820-F8DCFBF92D25}" type="slidenum">
              <a:rPr lang="en-GB" smtClean="0"/>
              <a:t>‹#›</a:t>
            </a:fld>
            <a:endParaRPr lang="en-GB"/>
          </a:p>
        </p:txBody>
      </p:sp>
    </p:spTree>
    <p:extLst>
      <p:ext uri="{BB962C8B-B14F-4D97-AF65-F5344CB8AC3E}">
        <p14:creationId xmlns:p14="http://schemas.microsoft.com/office/powerpoint/2010/main" val="3120757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63105-30B2-383E-BA8B-5A5481CA38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436B39-D1F0-42E2-3284-596D18ABDC0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50F4378-6080-69CC-859C-AA6C13F98FB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9B2B28E-FEDA-7AFE-C101-4E00D19D96BD}"/>
              </a:ext>
            </a:extLst>
          </p:cNvPr>
          <p:cNvSpPr>
            <a:spLocks noGrp="1"/>
          </p:cNvSpPr>
          <p:nvPr>
            <p:ph type="dt" sz="half" idx="10"/>
          </p:nvPr>
        </p:nvSpPr>
        <p:spPr/>
        <p:txBody>
          <a:bodyPr/>
          <a:lstStyle/>
          <a:p>
            <a:fld id="{F9F633D5-5882-4E1E-8E5F-A85EAAAECAF2}" type="datetimeFigureOut">
              <a:rPr lang="en-GB" smtClean="0"/>
              <a:t>11/09/2023</a:t>
            </a:fld>
            <a:endParaRPr lang="en-GB"/>
          </a:p>
        </p:txBody>
      </p:sp>
      <p:sp>
        <p:nvSpPr>
          <p:cNvPr id="6" name="Footer Placeholder 5">
            <a:extLst>
              <a:ext uri="{FF2B5EF4-FFF2-40B4-BE49-F238E27FC236}">
                <a16:creationId xmlns:a16="http://schemas.microsoft.com/office/drawing/2014/main" id="{AE856FB0-2A64-7F70-DB28-D4870EE85F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36D154-51FF-8C81-0CB7-667FC90DC5CB}"/>
              </a:ext>
            </a:extLst>
          </p:cNvPr>
          <p:cNvSpPr>
            <a:spLocks noGrp="1"/>
          </p:cNvSpPr>
          <p:nvPr>
            <p:ph type="sldNum" sz="quarter" idx="12"/>
          </p:nvPr>
        </p:nvSpPr>
        <p:spPr/>
        <p:txBody>
          <a:bodyPr/>
          <a:lstStyle/>
          <a:p>
            <a:fld id="{D894C03C-2C67-4AE3-8820-F8DCFBF92D25}" type="slidenum">
              <a:rPr lang="en-GB" smtClean="0"/>
              <a:t>‹#›</a:t>
            </a:fld>
            <a:endParaRPr lang="en-GB"/>
          </a:p>
        </p:txBody>
      </p:sp>
    </p:spTree>
    <p:extLst>
      <p:ext uri="{BB962C8B-B14F-4D97-AF65-F5344CB8AC3E}">
        <p14:creationId xmlns:p14="http://schemas.microsoft.com/office/powerpoint/2010/main" val="3961170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AA104-BEAC-071C-2AB3-EBB8AF5595A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6BF43D-BBC5-2E7F-C7DB-7AE83B311E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13F3174-FFE5-C546-C1A4-C7C65F9AEB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30A56-DA12-DF95-AE5F-D2348BBCD1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BFC9E86-52C4-1172-2FC0-B95758F88C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8B925F5-D5C8-F5F3-8649-D06C8D7CE0C8}"/>
              </a:ext>
            </a:extLst>
          </p:cNvPr>
          <p:cNvSpPr>
            <a:spLocks noGrp="1"/>
          </p:cNvSpPr>
          <p:nvPr>
            <p:ph type="dt" sz="half" idx="10"/>
          </p:nvPr>
        </p:nvSpPr>
        <p:spPr/>
        <p:txBody>
          <a:bodyPr/>
          <a:lstStyle/>
          <a:p>
            <a:fld id="{F9F633D5-5882-4E1E-8E5F-A85EAAAECAF2}" type="datetimeFigureOut">
              <a:rPr lang="en-GB" smtClean="0"/>
              <a:t>11/09/2023</a:t>
            </a:fld>
            <a:endParaRPr lang="en-GB"/>
          </a:p>
        </p:txBody>
      </p:sp>
      <p:sp>
        <p:nvSpPr>
          <p:cNvPr id="8" name="Footer Placeholder 7">
            <a:extLst>
              <a:ext uri="{FF2B5EF4-FFF2-40B4-BE49-F238E27FC236}">
                <a16:creationId xmlns:a16="http://schemas.microsoft.com/office/drawing/2014/main" id="{CB33E600-465F-D506-9F42-709330ED3E9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19ABD7E-4FD6-EE63-A9BD-7A8BFB91123D}"/>
              </a:ext>
            </a:extLst>
          </p:cNvPr>
          <p:cNvSpPr>
            <a:spLocks noGrp="1"/>
          </p:cNvSpPr>
          <p:nvPr>
            <p:ph type="sldNum" sz="quarter" idx="12"/>
          </p:nvPr>
        </p:nvSpPr>
        <p:spPr/>
        <p:txBody>
          <a:bodyPr/>
          <a:lstStyle/>
          <a:p>
            <a:fld id="{D894C03C-2C67-4AE3-8820-F8DCFBF92D25}" type="slidenum">
              <a:rPr lang="en-GB" smtClean="0"/>
              <a:t>‹#›</a:t>
            </a:fld>
            <a:endParaRPr lang="en-GB"/>
          </a:p>
        </p:txBody>
      </p:sp>
    </p:spTree>
    <p:extLst>
      <p:ext uri="{BB962C8B-B14F-4D97-AF65-F5344CB8AC3E}">
        <p14:creationId xmlns:p14="http://schemas.microsoft.com/office/powerpoint/2010/main" val="3096014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78EBB-AE9E-E33E-9F91-56AB1FE4D36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04CB851-5899-61C6-B49C-0416B63E4778}"/>
              </a:ext>
            </a:extLst>
          </p:cNvPr>
          <p:cNvSpPr>
            <a:spLocks noGrp="1"/>
          </p:cNvSpPr>
          <p:nvPr>
            <p:ph type="dt" sz="half" idx="10"/>
          </p:nvPr>
        </p:nvSpPr>
        <p:spPr/>
        <p:txBody>
          <a:bodyPr/>
          <a:lstStyle/>
          <a:p>
            <a:fld id="{F9F633D5-5882-4E1E-8E5F-A85EAAAECAF2}" type="datetimeFigureOut">
              <a:rPr lang="en-GB" smtClean="0"/>
              <a:t>11/09/2023</a:t>
            </a:fld>
            <a:endParaRPr lang="en-GB"/>
          </a:p>
        </p:txBody>
      </p:sp>
      <p:sp>
        <p:nvSpPr>
          <p:cNvPr id="4" name="Footer Placeholder 3">
            <a:extLst>
              <a:ext uri="{FF2B5EF4-FFF2-40B4-BE49-F238E27FC236}">
                <a16:creationId xmlns:a16="http://schemas.microsoft.com/office/drawing/2014/main" id="{9202A10B-AA70-F218-DB8C-22C517E0FA4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CE1039A-80B5-0B05-5744-95E82ACE3512}"/>
              </a:ext>
            </a:extLst>
          </p:cNvPr>
          <p:cNvSpPr>
            <a:spLocks noGrp="1"/>
          </p:cNvSpPr>
          <p:nvPr>
            <p:ph type="sldNum" sz="quarter" idx="12"/>
          </p:nvPr>
        </p:nvSpPr>
        <p:spPr/>
        <p:txBody>
          <a:bodyPr/>
          <a:lstStyle/>
          <a:p>
            <a:fld id="{D894C03C-2C67-4AE3-8820-F8DCFBF92D25}" type="slidenum">
              <a:rPr lang="en-GB" smtClean="0"/>
              <a:t>‹#›</a:t>
            </a:fld>
            <a:endParaRPr lang="en-GB"/>
          </a:p>
        </p:txBody>
      </p:sp>
    </p:spTree>
    <p:extLst>
      <p:ext uri="{BB962C8B-B14F-4D97-AF65-F5344CB8AC3E}">
        <p14:creationId xmlns:p14="http://schemas.microsoft.com/office/powerpoint/2010/main" val="1384554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7E3DCD-96A4-C62E-FA13-27D6BC98050E}"/>
              </a:ext>
            </a:extLst>
          </p:cNvPr>
          <p:cNvSpPr>
            <a:spLocks noGrp="1"/>
          </p:cNvSpPr>
          <p:nvPr>
            <p:ph type="dt" sz="half" idx="10"/>
          </p:nvPr>
        </p:nvSpPr>
        <p:spPr/>
        <p:txBody>
          <a:bodyPr/>
          <a:lstStyle/>
          <a:p>
            <a:fld id="{F9F633D5-5882-4E1E-8E5F-A85EAAAECAF2}" type="datetimeFigureOut">
              <a:rPr lang="en-GB" smtClean="0"/>
              <a:t>11/09/2023</a:t>
            </a:fld>
            <a:endParaRPr lang="en-GB"/>
          </a:p>
        </p:txBody>
      </p:sp>
      <p:sp>
        <p:nvSpPr>
          <p:cNvPr id="3" name="Footer Placeholder 2">
            <a:extLst>
              <a:ext uri="{FF2B5EF4-FFF2-40B4-BE49-F238E27FC236}">
                <a16:creationId xmlns:a16="http://schemas.microsoft.com/office/drawing/2014/main" id="{B2F081BB-2FA4-0EA5-5E7D-BEB503196DA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31A9A69-A707-B189-5907-A2F8585606E4}"/>
              </a:ext>
            </a:extLst>
          </p:cNvPr>
          <p:cNvSpPr>
            <a:spLocks noGrp="1"/>
          </p:cNvSpPr>
          <p:nvPr>
            <p:ph type="sldNum" sz="quarter" idx="12"/>
          </p:nvPr>
        </p:nvSpPr>
        <p:spPr/>
        <p:txBody>
          <a:bodyPr/>
          <a:lstStyle/>
          <a:p>
            <a:fld id="{D894C03C-2C67-4AE3-8820-F8DCFBF92D25}" type="slidenum">
              <a:rPr lang="en-GB" smtClean="0"/>
              <a:t>‹#›</a:t>
            </a:fld>
            <a:endParaRPr lang="en-GB"/>
          </a:p>
        </p:txBody>
      </p:sp>
    </p:spTree>
    <p:extLst>
      <p:ext uri="{BB962C8B-B14F-4D97-AF65-F5344CB8AC3E}">
        <p14:creationId xmlns:p14="http://schemas.microsoft.com/office/powerpoint/2010/main" val="296729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94B4D-B1B5-4F6A-EC8E-A2832B09DB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AF18887-F367-4178-5198-2B7E4806BE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A2CE4D0-72C6-35F4-74FD-2D06DEDD85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08E80-A74F-D923-2006-371CCBE02436}"/>
              </a:ext>
            </a:extLst>
          </p:cNvPr>
          <p:cNvSpPr>
            <a:spLocks noGrp="1"/>
          </p:cNvSpPr>
          <p:nvPr>
            <p:ph type="dt" sz="half" idx="10"/>
          </p:nvPr>
        </p:nvSpPr>
        <p:spPr/>
        <p:txBody>
          <a:bodyPr/>
          <a:lstStyle/>
          <a:p>
            <a:fld id="{F9F633D5-5882-4E1E-8E5F-A85EAAAECAF2}" type="datetimeFigureOut">
              <a:rPr lang="en-GB" smtClean="0"/>
              <a:t>11/09/2023</a:t>
            </a:fld>
            <a:endParaRPr lang="en-GB"/>
          </a:p>
        </p:txBody>
      </p:sp>
      <p:sp>
        <p:nvSpPr>
          <p:cNvPr id="6" name="Footer Placeholder 5">
            <a:extLst>
              <a:ext uri="{FF2B5EF4-FFF2-40B4-BE49-F238E27FC236}">
                <a16:creationId xmlns:a16="http://schemas.microsoft.com/office/drawing/2014/main" id="{20EE68BF-1938-2F4A-C48D-9ECB1931E5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2C98C04-5CF2-853D-D9AB-90278DFF5D4A}"/>
              </a:ext>
            </a:extLst>
          </p:cNvPr>
          <p:cNvSpPr>
            <a:spLocks noGrp="1"/>
          </p:cNvSpPr>
          <p:nvPr>
            <p:ph type="sldNum" sz="quarter" idx="12"/>
          </p:nvPr>
        </p:nvSpPr>
        <p:spPr/>
        <p:txBody>
          <a:bodyPr/>
          <a:lstStyle/>
          <a:p>
            <a:fld id="{D894C03C-2C67-4AE3-8820-F8DCFBF92D25}" type="slidenum">
              <a:rPr lang="en-GB" smtClean="0"/>
              <a:t>‹#›</a:t>
            </a:fld>
            <a:endParaRPr lang="en-GB"/>
          </a:p>
        </p:txBody>
      </p:sp>
    </p:spTree>
    <p:extLst>
      <p:ext uri="{BB962C8B-B14F-4D97-AF65-F5344CB8AC3E}">
        <p14:creationId xmlns:p14="http://schemas.microsoft.com/office/powerpoint/2010/main" val="1102040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C36A8-7B0E-AA47-31A6-5A788287FF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E6C10C4-7C79-C1DC-09DA-43BC2EAB43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BCF19-A8E9-121E-4862-25628AD540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4D8689-72A0-C7D1-D603-34577F00A0B2}"/>
              </a:ext>
            </a:extLst>
          </p:cNvPr>
          <p:cNvSpPr>
            <a:spLocks noGrp="1"/>
          </p:cNvSpPr>
          <p:nvPr>
            <p:ph type="dt" sz="half" idx="10"/>
          </p:nvPr>
        </p:nvSpPr>
        <p:spPr/>
        <p:txBody>
          <a:bodyPr/>
          <a:lstStyle/>
          <a:p>
            <a:fld id="{F9F633D5-5882-4E1E-8E5F-A85EAAAECAF2}" type="datetimeFigureOut">
              <a:rPr lang="en-GB" smtClean="0"/>
              <a:t>11/09/2023</a:t>
            </a:fld>
            <a:endParaRPr lang="en-GB"/>
          </a:p>
        </p:txBody>
      </p:sp>
      <p:sp>
        <p:nvSpPr>
          <p:cNvPr id="6" name="Footer Placeholder 5">
            <a:extLst>
              <a:ext uri="{FF2B5EF4-FFF2-40B4-BE49-F238E27FC236}">
                <a16:creationId xmlns:a16="http://schemas.microsoft.com/office/drawing/2014/main" id="{39D92462-7C99-14D5-5831-6217AF75F7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45CD43-61F8-07F4-77AD-BF781F1C90C4}"/>
              </a:ext>
            </a:extLst>
          </p:cNvPr>
          <p:cNvSpPr>
            <a:spLocks noGrp="1"/>
          </p:cNvSpPr>
          <p:nvPr>
            <p:ph type="sldNum" sz="quarter" idx="12"/>
          </p:nvPr>
        </p:nvSpPr>
        <p:spPr/>
        <p:txBody>
          <a:bodyPr/>
          <a:lstStyle/>
          <a:p>
            <a:fld id="{D894C03C-2C67-4AE3-8820-F8DCFBF92D25}" type="slidenum">
              <a:rPr lang="en-GB" smtClean="0"/>
              <a:t>‹#›</a:t>
            </a:fld>
            <a:endParaRPr lang="en-GB"/>
          </a:p>
        </p:txBody>
      </p:sp>
    </p:spTree>
    <p:extLst>
      <p:ext uri="{BB962C8B-B14F-4D97-AF65-F5344CB8AC3E}">
        <p14:creationId xmlns:p14="http://schemas.microsoft.com/office/powerpoint/2010/main" val="4178597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44DE1-56D2-40F8-7A67-DF61E6732B9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1F53EE5-A7AF-EFDF-EFF7-4651311D7FE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53C30A-1F37-6A23-3BB1-B11F53AE4483}"/>
              </a:ext>
            </a:extLst>
          </p:cNvPr>
          <p:cNvSpPr>
            <a:spLocks noGrp="1"/>
          </p:cNvSpPr>
          <p:nvPr>
            <p:ph type="dt" sz="half" idx="10"/>
          </p:nvPr>
        </p:nvSpPr>
        <p:spPr/>
        <p:txBody>
          <a:bodyPr/>
          <a:lstStyle/>
          <a:p>
            <a:fld id="{F9F633D5-5882-4E1E-8E5F-A85EAAAECAF2}" type="datetimeFigureOut">
              <a:rPr lang="en-GB" smtClean="0"/>
              <a:t>11/09/2023</a:t>
            </a:fld>
            <a:endParaRPr lang="en-GB"/>
          </a:p>
        </p:txBody>
      </p:sp>
      <p:sp>
        <p:nvSpPr>
          <p:cNvPr id="5" name="Footer Placeholder 4">
            <a:extLst>
              <a:ext uri="{FF2B5EF4-FFF2-40B4-BE49-F238E27FC236}">
                <a16:creationId xmlns:a16="http://schemas.microsoft.com/office/drawing/2014/main" id="{69DEA889-EA87-317D-1365-102E250C8A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0BF958-4167-7AAF-1BD4-8BD59F9918FF}"/>
              </a:ext>
            </a:extLst>
          </p:cNvPr>
          <p:cNvSpPr>
            <a:spLocks noGrp="1"/>
          </p:cNvSpPr>
          <p:nvPr>
            <p:ph type="sldNum" sz="quarter" idx="12"/>
          </p:nvPr>
        </p:nvSpPr>
        <p:spPr/>
        <p:txBody>
          <a:bodyPr/>
          <a:lstStyle/>
          <a:p>
            <a:fld id="{D894C03C-2C67-4AE3-8820-F8DCFBF92D25}" type="slidenum">
              <a:rPr lang="en-GB" smtClean="0"/>
              <a:t>‹#›</a:t>
            </a:fld>
            <a:endParaRPr lang="en-GB"/>
          </a:p>
        </p:txBody>
      </p:sp>
    </p:spTree>
    <p:extLst>
      <p:ext uri="{BB962C8B-B14F-4D97-AF65-F5344CB8AC3E}">
        <p14:creationId xmlns:p14="http://schemas.microsoft.com/office/powerpoint/2010/main" val="3884369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550DE5-ADF4-94EE-8948-2CCB299F19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1F7B48-0F3C-87E8-6B45-54CFD818397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B0A582-3C38-7BF4-7BD1-4DA026D49200}"/>
              </a:ext>
            </a:extLst>
          </p:cNvPr>
          <p:cNvSpPr>
            <a:spLocks noGrp="1"/>
          </p:cNvSpPr>
          <p:nvPr>
            <p:ph type="dt" sz="half" idx="10"/>
          </p:nvPr>
        </p:nvSpPr>
        <p:spPr/>
        <p:txBody>
          <a:bodyPr/>
          <a:lstStyle/>
          <a:p>
            <a:fld id="{F9F633D5-5882-4E1E-8E5F-A85EAAAECAF2}" type="datetimeFigureOut">
              <a:rPr lang="en-GB" smtClean="0"/>
              <a:t>11/09/2023</a:t>
            </a:fld>
            <a:endParaRPr lang="en-GB"/>
          </a:p>
        </p:txBody>
      </p:sp>
      <p:sp>
        <p:nvSpPr>
          <p:cNvPr id="5" name="Footer Placeholder 4">
            <a:extLst>
              <a:ext uri="{FF2B5EF4-FFF2-40B4-BE49-F238E27FC236}">
                <a16:creationId xmlns:a16="http://schemas.microsoft.com/office/drawing/2014/main" id="{DBDDE386-AD3E-9200-FF67-B0336E52E4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FA1B06-85CA-B2E0-4AB3-4B22463DE11E}"/>
              </a:ext>
            </a:extLst>
          </p:cNvPr>
          <p:cNvSpPr>
            <a:spLocks noGrp="1"/>
          </p:cNvSpPr>
          <p:nvPr>
            <p:ph type="sldNum" sz="quarter" idx="12"/>
          </p:nvPr>
        </p:nvSpPr>
        <p:spPr/>
        <p:txBody>
          <a:bodyPr/>
          <a:lstStyle/>
          <a:p>
            <a:fld id="{D894C03C-2C67-4AE3-8820-F8DCFBF92D25}" type="slidenum">
              <a:rPr lang="en-GB" smtClean="0"/>
              <a:t>‹#›</a:t>
            </a:fld>
            <a:endParaRPr lang="en-GB"/>
          </a:p>
        </p:txBody>
      </p:sp>
    </p:spTree>
    <p:extLst>
      <p:ext uri="{BB962C8B-B14F-4D97-AF65-F5344CB8AC3E}">
        <p14:creationId xmlns:p14="http://schemas.microsoft.com/office/powerpoint/2010/main" val="5464964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83D70-91AA-429A-BD57-1CB6792B30EE}"/>
              </a:ext>
            </a:extLst>
          </p:cNvPr>
          <p:cNvSpPr>
            <a:spLocks noGrp="1"/>
          </p:cNvSpPr>
          <p:nvPr>
            <p:ph type="ctrTitle"/>
          </p:nvPr>
        </p:nvSpPr>
        <p:spPr>
          <a:xfrm>
            <a:off x="1088136" y="1078030"/>
            <a:ext cx="9288096" cy="2956718"/>
          </a:xfrm>
        </p:spPr>
        <p:txBody>
          <a:bodyPr anchor="t">
            <a:noAutofit/>
          </a:bodyPr>
          <a:lstStyle>
            <a:lvl1pPr algn="l">
              <a:defRPr sz="6600" cap="all" baseline="0"/>
            </a:lvl1pPr>
          </a:lstStyle>
          <a:p>
            <a:r>
              <a:rPr lang="en-US" dirty="0"/>
              <a:t>Click to edit Master title style</a:t>
            </a:r>
          </a:p>
        </p:txBody>
      </p:sp>
      <p:sp>
        <p:nvSpPr>
          <p:cNvPr id="3" name="Subtitle 2">
            <a:extLst>
              <a:ext uri="{FF2B5EF4-FFF2-40B4-BE49-F238E27FC236}">
                <a16:creationId xmlns:a16="http://schemas.microsoft.com/office/drawing/2014/main" id="{F065D245-B564-481D-A323-F73C5BCA8461}"/>
              </a:ext>
            </a:extLst>
          </p:cNvPr>
          <p:cNvSpPr>
            <a:spLocks noGrp="1"/>
          </p:cNvSpPr>
          <p:nvPr>
            <p:ph type="subTitle" idx="1"/>
          </p:nvPr>
        </p:nvSpPr>
        <p:spPr>
          <a:xfrm>
            <a:off x="1088136" y="4455621"/>
            <a:ext cx="9288096" cy="1435331"/>
          </a:xfrm>
        </p:spPr>
        <p:txBody>
          <a:bodyPr>
            <a:normAutofit/>
          </a:bodyPr>
          <a:lstStyle>
            <a:lvl1pPr marL="0" indent="0" algn="l">
              <a:lnSpc>
                <a:spcPct val="12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28E072EE-51B3-4C0C-A460-4684AB079301}"/>
              </a:ext>
            </a:extLst>
          </p:cNvPr>
          <p:cNvSpPr>
            <a:spLocks noGrp="1"/>
          </p:cNvSpPr>
          <p:nvPr>
            <p:ph type="dt" sz="half" idx="10"/>
          </p:nvPr>
        </p:nvSpPr>
        <p:spPr/>
        <p:txBody>
          <a:bodyPr/>
          <a:lstStyle/>
          <a:p>
            <a:fld id="{A1E45834-53BD-4C8F-B791-CD5378F4150E}" type="datetimeFigureOut">
              <a:rPr lang="en-US" smtClean="0"/>
              <a:t>9/7/2023</a:t>
            </a:fld>
            <a:endParaRPr lang="en-US"/>
          </a:p>
        </p:txBody>
      </p:sp>
      <p:sp>
        <p:nvSpPr>
          <p:cNvPr id="5" name="Footer Placeholder 4">
            <a:extLst>
              <a:ext uri="{FF2B5EF4-FFF2-40B4-BE49-F238E27FC236}">
                <a16:creationId xmlns:a16="http://schemas.microsoft.com/office/drawing/2014/main" id="{011422A5-3076-413B-84CB-ED3BA4171C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267C68-40D5-477E-9DBC-C28FD4B1142F}"/>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0877065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EE2F5-9D3C-4BE7-9AD5-335B31CF2CB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F98C4F-4BF6-47CF-ABEE-2B12748C47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539070-70D2-4DD1-A439-155343FE262E}"/>
              </a:ext>
            </a:extLst>
          </p:cNvPr>
          <p:cNvSpPr>
            <a:spLocks noGrp="1"/>
          </p:cNvSpPr>
          <p:nvPr>
            <p:ph type="dt" sz="half" idx="10"/>
          </p:nvPr>
        </p:nvSpPr>
        <p:spPr/>
        <p:txBody>
          <a:bodyPr/>
          <a:lstStyle/>
          <a:p>
            <a:fld id="{A1E45834-53BD-4C8F-B791-CD5378F4150E}" type="datetimeFigureOut">
              <a:rPr lang="en-US" smtClean="0"/>
              <a:t>9/7/2023</a:t>
            </a:fld>
            <a:endParaRPr lang="en-US"/>
          </a:p>
        </p:txBody>
      </p:sp>
      <p:sp>
        <p:nvSpPr>
          <p:cNvPr id="5" name="Footer Placeholder 4">
            <a:extLst>
              <a:ext uri="{FF2B5EF4-FFF2-40B4-BE49-F238E27FC236}">
                <a16:creationId xmlns:a16="http://schemas.microsoft.com/office/drawing/2014/main" id="{6151AB30-CD74-471D-9FA6-ADC0C901E6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A137C4-F19E-4521-8DCB-4E0CF9CA3193}"/>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228115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8007D-9B1D-4E2C-B38F-29C6820996DF}"/>
              </a:ext>
            </a:extLst>
          </p:cNvPr>
          <p:cNvSpPr>
            <a:spLocks noGrp="1"/>
          </p:cNvSpPr>
          <p:nvPr>
            <p:ph type="title"/>
          </p:nvPr>
        </p:nvSpPr>
        <p:spPr>
          <a:xfrm>
            <a:off x="1090940" y="1099127"/>
            <a:ext cx="9272260" cy="3472874"/>
          </a:xfrm>
        </p:spPr>
        <p:txBody>
          <a:bodyPr anchor="t">
            <a:normAutofit/>
          </a:bodyPr>
          <a:lstStyle>
            <a:lvl1pPr>
              <a:defRPr sz="40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960C51B-B525-4032-9D08-2978D7367BFF}"/>
              </a:ext>
            </a:extLst>
          </p:cNvPr>
          <p:cNvSpPr>
            <a:spLocks noGrp="1"/>
          </p:cNvSpPr>
          <p:nvPr>
            <p:ph type="body" idx="1"/>
          </p:nvPr>
        </p:nvSpPr>
        <p:spPr>
          <a:xfrm>
            <a:off x="1090939" y="4572000"/>
            <a:ext cx="9272262" cy="1320801"/>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408851-4DCC-447C-828A-5F7E66F7623D}"/>
              </a:ext>
            </a:extLst>
          </p:cNvPr>
          <p:cNvSpPr>
            <a:spLocks noGrp="1"/>
          </p:cNvSpPr>
          <p:nvPr>
            <p:ph type="dt" sz="half" idx="10"/>
          </p:nvPr>
        </p:nvSpPr>
        <p:spPr/>
        <p:txBody>
          <a:bodyPr/>
          <a:lstStyle/>
          <a:p>
            <a:fld id="{A1E45834-53BD-4C8F-B791-CD5378F4150E}" type="datetimeFigureOut">
              <a:rPr lang="en-US" smtClean="0"/>
              <a:t>9/7/2023</a:t>
            </a:fld>
            <a:endParaRPr lang="en-US"/>
          </a:p>
        </p:txBody>
      </p:sp>
      <p:sp>
        <p:nvSpPr>
          <p:cNvPr id="5" name="Footer Placeholder 4">
            <a:extLst>
              <a:ext uri="{FF2B5EF4-FFF2-40B4-BE49-F238E27FC236}">
                <a16:creationId xmlns:a16="http://schemas.microsoft.com/office/drawing/2014/main" id="{4C094542-CAEF-4D6C-BE6A-BC100F0590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8BDE40-8468-4051-9703-B751608AAF9D}"/>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4594696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BF7AE-3892-4896-8C15-7A35A41EFD9C}"/>
              </a:ext>
            </a:extLst>
          </p:cNvPr>
          <p:cNvSpPr>
            <a:spLocks noGrp="1"/>
          </p:cNvSpPr>
          <p:nvPr>
            <p:ph type="title"/>
          </p:nvPr>
        </p:nvSpPr>
        <p:spPr>
          <a:xfrm>
            <a:off x="1088136" y="1088136"/>
            <a:ext cx="9890066" cy="129422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F2FD9A26-86F1-4817-B243-4DE63B4F182F}"/>
              </a:ext>
            </a:extLst>
          </p:cNvPr>
          <p:cNvSpPr>
            <a:spLocks noGrp="1"/>
          </p:cNvSpPr>
          <p:nvPr>
            <p:ph sz="half" idx="1"/>
          </p:nvPr>
        </p:nvSpPr>
        <p:spPr>
          <a:xfrm>
            <a:off x="1082185" y="2440568"/>
            <a:ext cx="4841505" cy="38012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D454BF9B-EA16-48C8-96B9-7A66051BE768}"/>
              </a:ext>
            </a:extLst>
          </p:cNvPr>
          <p:cNvSpPr>
            <a:spLocks noGrp="1"/>
          </p:cNvSpPr>
          <p:nvPr>
            <p:ph sz="half" idx="2"/>
          </p:nvPr>
        </p:nvSpPr>
        <p:spPr>
          <a:xfrm>
            <a:off x="6172200" y="2440568"/>
            <a:ext cx="4806002" cy="3801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16E2D9F-1FCE-4A1C-996E-DB05777A8994}"/>
              </a:ext>
            </a:extLst>
          </p:cNvPr>
          <p:cNvSpPr>
            <a:spLocks noGrp="1"/>
          </p:cNvSpPr>
          <p:nvPr>
            <p:ph type="dt" sz="half" idx="10"/>
          </p:nvPr>
        </p:nvSpPr>
        <p:spPr/>
        <p:txBody>
          <a:bodyPr/>
          <a:lstStyle/>
          <a:p>
            <a:fld id="{A1E45834-53BD-4C8F-B791-CD5378F4150E}" type="datetimeFigureOut">
              <a:rPr lang="en-US" smtClean="0"/>
              <a:t>9/7/2023</a:t>
            </a:fld>
            <a:endParaRPr lang="en-US"/>
          </a:p>
        </p:txBody>
      </p:sp>
      <p:sp>
        <p:nvSpPr>
          <p:cNvPr id="6" name="Footer Placeholder 5">
            <a:extLst>
              <a:ext uri="{FF2B5EF4-FFF2-40B4-BE49-F238E27FC236}">
                <a16:creationId xmlns:a16="http://schemas.microsoft.com/office/drawing/2014/main" id="{40629E05-3F6C-40BF-9324-118588B6CA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9BE013-C5C0-4CBD-982E-36F037F7366F}"/>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21798813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ED885-5FE5-4407-BE4D-FAD01C40A905}"/>
              </a:ext>
            </a:extLst>
          </p:cNvPr>
          <p:cNvSpPr>
            <a:spLocks noGrp="1"/>
          </p:cNvSpPr>
          <p:nvPr>
            <p:ph type="title"/>
          </p:nvPr>
        </p:nvSpPr>
        <p:spPr>
          <a:xfrm>
            <a:off x="1090940" y="1084333"/>
            <a:ext cx="9949455" cy="838856"/>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6E322A77-C134-4857-83E5-51217D3C29FB}"/>
              </a:ext>
            </a:extLst>
          </p:cNvPr>
          <p:cNvSpPr>
            <a:spLocks noGrp="1"/>
          </p:cNvSpPr>
          <p:nvPr>
            <p:ph type="body" idx="1"/>
          </p:nvPr>
        </p:nvSpPr>
        <p:spPr>
          <a:xfrm>
            <a:off x="1092088" y="1923190"/>
            <a:ext cx="4816475" cy="838856"/>
          </a:xfrm>
        </p:spPr>
        <p:txBody>
          <a:bodyPr anchor="b">
            <a:normAutofit/>
          </a:bodyPr>
          <a:lstStyle>
            <a:lvl1pPr marL="0" indent="0">
              <a:lnSpc>
                <a:spcPct val="100000"/>
              </a:lnSpc>
              <a:buNone/>
              <a:defRPr sz="20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A4ECBFE-C62C-471B-BFE4-1272EAC3479D}"/>
              </a:ext>
            </a:extLst>
          </p:cNvPr>
          <p:cNvSpPr>
            <a:spLocks noGrp="1"/>
          </p:cNvSpPr>
          <p:nvPr>
            <p:ph sz="half" idx="2"/>
          </p:nvPr>
        </p:nvSpPr>
        <p:spPr>
          <a:xfrm>
            <a:off x="1092088" y="2825791"/>
            <a:ext cx="4816475" cy="336387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710AFC6-F407-4F35-BD37-B32F9B4036D0}"/>
              </a:ext>
            </a:extLst>
          </p:cNvPr>
          <p:cNvSpPr>
            <a:spLocks noGrp="1"/>
          </p:cNvSpPr>
          <p:nvPr>
            <p:ph type="body" sz="quarter" idx="3"/>
          </p:nvPr>
        </p:nvSpPr>
        <p:spPr>
          <a:xfrm>
            <a:off x="6215482" y="1923190"/>
            <a:ext cx="4824913" cy="838856"/>
          </a:xfrm>
        </p:spPr>
        <p:txBody>
          <a:bodyPr anchor="b">
            <a:normAutofit/>
          </a:bodyPr>
          <a:lstStyle>
            <a:lvl1pPr marL="0" indent="0">
              <a:lnSpc>
                <a:spcPct val="100000"/>
              </a:lnSpc>
              <a:buNone/>
              <a:defRPr sz="20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8D60D5-0F83-46CB-92F3-849FC08E6E92}"/>
              </a:ext>
            </a:extLst>
          </p:cNvPr>
          <p:cNvSpPr>
            <a:spLocks noGrp="1"/>
          </p:cNvSpPr>
          <p:nvPr>
            <p:ph sz="quarter" idx="4"/>
          </p:nvPr>
        </p:nvSpPr>
        <p:spPr>
          <a:xfrm>
            <a:off x="6215482" y="2825791"/>
            <a:ext cx="4824913" cy="33638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5AE694-5CA0-48DA-90D3-EC42BD1D86C1}"/>
              </a:ext>
            </a:extLst>
          </p:cNvPr>
          <p:cNvSpPr>
            <a:spLocks noGrp="1"/>
          </p:cNvSpPr>
          <p:nvPr>
            <p:ph type="dt" sz="half" idx="10"/>
          </p:nvPr>
        </p:nvSpPr>
        <p:spPr/>
        <p:txBody>
          <a:bodyPr/>
          <a:lstStyle/>
          <a:p>
            <a:fld id="{A1E45834-53BD-4C8F-B791-CD5378F4150E}" type="datetimeFigureOut">
              <a:rPr lang="en-US" smtClean="0"/>
              <a:t>9/7/2023</a:t>
            </a:fld>
            <a:endParaRPr lang="en-US"/>
          </a:p>
        </p:txBody>
      </p:sp>
      <p:sp>
        <p:nvSpPr>
          <p:cNvPr id="8" name="Footer Placeholder 7">
            <a:extLst>
              <a:ext uri="{FF2B5EF4-FFF2-40B4-BE49-F238E27FC236}">
                <a16:creationId xmlns:a16="http://schemas.microsoft.com/office/drawing/2014/main" id="{F340A80D-4CCB-4899-9E1D-A5967F4E649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F753A9D-469A-4ED9-99A1-7E4B115F8933}"/>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6108779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7C91E-0A11-4E5D-9B8D-5316E73A2D58}"/>
              </a:ext>
            </a:extLst>
          </p:cNvPr>
          <p:cNvSpPr>
            <a:spLocks noGrp="1"/>
          </p:cNvSpPr>
          <p:nvPr>
            <p:ph type="title"/>
          </p:nvPr>
        </p:nvSpPr>
        <p:spPr/>
        <p:txBody>
          <a:bodyPr/>
          <a:lstStyle>
            <a:lvl1pPr>
              <a:defRPr cap="all" baseline="0"/>
            </a:lvl1pPr>
          </a:lstStyle>
          <a:p>
            <a:r>
              <a:rPr lang="en-US" dirty="0"/>
              <a:t>Click to edit Master title style</a:t>
            </a:r>
          </a:p>
        </p:txBody>
      </p:sp>
      <p:sp>
        <p:nvSpPr>
          <p:cNvPr id="3" name="Date Placeholder 2">
            <a:extLst>
              <a:ext uri="{FF2B5EF4-FFF2-40B4-BE49-F238E27FC236}">
                <a16:creationId xmlns:a16="http://schemas.microsoft.com/office/drawing/2014/main" id="{A1B8A8D1-71AD-4F9F-B393-9EED83FEF003}"/>
              </a:ext>
            </a:extLst>
          </p:cNvPr>
          <p:cNvSpPr>
            <a:spLocks noGrp="1"/>
          </p:cNvSpPr>
          <p:nvPr>
            <p:ph type="dt" sz="half" idx="10"/>
          </p:nvPr>
        </p:nvSpPr>
        <p:spPr/>
        <p:txBody>
          <a:bodyPr/>
          <a:lstStyle/>
          <a:p>
            <a:fld id="{A1E45834-53BD-4C8F-B791-CD5378F4150E}" type="datetimeFigureOut">
              <a:rPr lang="en-US" smtClean="0"/>
              <a:t>9/7/2023</a:t>
            </a:fld>
            <a:endParaRPr lang="en-US"/>
          </a:p>
        </p:txBody>
      </p:sp>
      <p:sp>
        <p:nvSpPr>
          <p:cNvPr id="4" name="Footer Placeholder 3">
            <a:extLst>
              <a:ext uri="{FF2B5EF4-FFF2-40B4-BE49-F238E27FC236}">
                <a16:creationId xmlns:a16="http://schemas.microsoft.com/office/drawing/2014/main" id="{D7E36922-9A4C-453D-9B70-0C3A70281C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F5AAEF2-65DC-4E28-9AA4-5115ACB074CC}"/>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8137049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48B02B-A32A-4383-BBC7-0C383390A96F}"/>
              </a:ext>
            </a:extLst>
          </p:cNvPr>
          <p:cNvSpPr>
            <a:spLocks noGrp="1"/>
          </p:cNvSpPr>
          <p:nvPr>
            <p:ph type="dt" sz="half" idx="10"/>
          </p:nvPr>
        </p:nvSpPr>
        <p:spPr/>
        <p:txBody>
          <a:bodyPr/>
          <a:lstStyle/>
          <a:p>
            <a:fld id="{A1E45834-53BD-4C8F-B791-CD5378F4150E}" type="datetimeFigureOut">
              <a:rPr lang="en-US" smtClean="0"/>
              <a:t>9/7/2023</a:t>
            </a:fld>
            <a:endParaRPr lang="en-US"/>
          </a:p>
        </p:txBody>
      </p:sp>
      <p:sp>
        <p:nvSpPr>
          <p:cNvPr id="3" name="Footer Placeholder 2">
            <a:extLst>
              <a:ext uri="{FF2B5EF4-FFF2-40B4-BE49-F238E27FC236}">
                <a16:creationId xmlns:a16="http://schemas.microsoft.com/office/drawing/2014/main" id="{FCFF7E77-47E0-4F9E-9148-8D0C59C0CFC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98005A2-ECF0-4759-A17B-FDECE80683F4}"/>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4075957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1DD4B-5676-477E-8C52-4C1CF160FCDE}"/>
              </a:ext>
            </a:extLst>
          </p:cNvPr>
          <p:cNvSpPr>
            <a:spLocks noGrp="1"/>
          </p:cNvSpPr>
          <p:nvPr>
            <p:ph type="title"/>
          </p:nvPr>
        </p:nvSpPr>
        <p:spPr>
          <a:xfrm>
            <a:off x="1090940" y="1094448"/>
            <a:ext cx="3785860" cy="1554362"/>
          </a:xfrm>
        </p:spPr>
        <p:txBody>
          <a:bodyPr anchor="t">
            <a:normAutofit/>
          </a:bodyPr>
          <a:lstStyle>
            <a:lvl1pPr>
              <a:defRPr sz="2800" cap="all" baseline="0"/>
            </a:lvl1pPr>
          </a:lstStyle>
          <a:p>
            <a:r>
              <a:rPr lang="en-US" dirty="0"/>
              <a:t>Click to edit Master title style</a:t>
            </a:r>
          </a:p>
        </p:txBody>
      </p:sp>
      <p:sp>
        <p:nvSpPr>
          <p:cNvPr id="3" name="Content Placeholder 2">
            <a:extLst>
              <a:ext uri="{FF2B5EF4-FFF2-40B4-BE49-F238E27FC236}">
                <a16:creationId xmlns:a16="http://schemas.microsoft.com/office/drawing/2014/main" id="{4B5A3E63-EB15-4D82-BF2B-36BB030C430D}"/>
              </a:ext>
            </a:extLst>
          </p:cNvPr>
          <p:cNvSpPr>
            <a:spLocks noGrp="1"/>
          </p:cNvSpPr>
          <p:nvPr>
            <p:ph idx="1"/>
          </p:nvPr>
        </p:nvSpPr>
        <p:spPr>
          <a:xfrm>
            <a:off x="5524500" y="922689"/>
            <a:ext cx="5486002"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CBE994E-BAB7-43DC-A0E4-C779CF2A33D5}"/>
              </a:ext>
            </a:extLst>
          </p:cNvPr>
          <p:cNvSpPr>
            <a:spLocks noGrp="1"/>
          </p:cNvSpPr>
          <p:nvPr>
            <p:ph type="body" sz="half" idx="2"/>
          </p:nvPr>
        </p:nvSpPr>
        <p:spPr>
          <a:xfrm>
            <a:off x="1090940" y="2701254"/>
            <a:ext cx="3785860" cy="316773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DEFAAA-1B70-42AA-ADCC-F49B58132654}"/>
              </a:ext>
            </a:extLst>
          </p:cNvPr>
          <p:cNvSpPr>
            <a:spLocks noGrp="1"/>
          </p:cNvSpPr>
          <p:nvPr>
            <p:ph type="dt" sz="half" idx="10"/>
          </p:nvPr>
        </p:nvSpPr>
        <p:spPr/>
        <p:txBody>
          <a:bodyPr/>
          <a:lstStyle/>
          <a:p>
            <a:fld id="{A1E45834-53BD-4C8F-B791-CD5378F4150E}" type="datetimeFigureOut">
              <a:rPr lang="en-US" smtClean="0"/>
              <a:t>9/7/2023</a:t>
            </a:fld>
            <a:endParaRPr lang="en-US"/>
          </a:p>
        </p:txBody>
      </p:sp>
      <p:sp>
        <p:nvSpPr>
          <p:cNvPr id="6" name="Footer Placeholder 5">
            <a:extLst>
              <a:ext uri="{FF2B5EF4-FFF2-40B4-BE49-F238E27FC236}">
                <a16:creationId xmlns:a16="http://schemas.microsoft.com/office/drawing/2014/main" id="{E4C7B6CC-1C13-4F34-AC86-CCD442C8C3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F1B638-9061-41AD-AF47-73A4AF8B781A}"/>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0610820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F3C43-1676-4A29-83F9-D788ED2E71E9}"/>
              </a:ext>
            </a:extLst>
          </p:cNvPr>
          <p:cNvSpPr>
            <a:spLocks noGrp="1"/>
          </p:cNvSpPr>
          <p:nvPr>
            <p:ph type="title"/>
          </p:nvPr>
        </p:nvSpPr>
        <p:spPr>
          <a:xfrm>
            <a:off x="1090940" y="1097280"/>
            <a:ext cx="3785860" cy="1559740"/>
          </a:xfrm>
        </p:spPr>
        <p:txBody>
          <a:bodyPr anchor="t">
            <a:normAutofit/>
          </a:bodyPr>
          <a:lstStyle>
            <a:lvl1pPr>
              <a:defRPr sz="2800" cap="all"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5214A903-97C7-4349-B8CE-1BBED1942E3B}"/>
              </a:ext>
            </a:extLst>
          </p:cNvPr>
          <p:cNvSpPr>
            <a:spLocks noGrp="1"/>
          </p:cNvSpPr>
          <p:nvPr>
            <p:ph type="pic" idx="1"/>
          </p:nvPr>
        </p:nvSpPr>
        <p:spPr>
          <a:xfrm>
            <a:off x="5524500" y="1143000"/>
            <a:ext cx="54864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BF0A9F58-4AEB-4286-98F7-3C77AA913BE8}"/>
              </a:ext>
            </a:extLst>
          </p:cNvPr>
          <p:cNvSpPr>
            <a:spLocks noGrp="1"/>
          </p:cNvSpPr>
          <p:nvPr>
            <p:ph type="body" sz="half" idx="2"/>
          </p:nvPr>
        </p:nvSpPr>
        <p:spPr>
          <a:xfrm>
            <a:off x="1090940" y="2697480"/>
            <a:ext cx="3785860" cy="309342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4F55A58-F085-4500-AF61-045B12C8F41E}"/>
              </a:ext>
            </a:extLst>
          </p:cNvPr>
          <p:cNvSpPr>
            <a:spLocks noGrp="1"/>
          </p:cNvSpPr>
          <p:nvPr>
            <p:ph type="dt" sz="half" idx="10"/>
          </p:nvPr>
        </p:nvSpPr>
        <p:spPr/>
        <p:txBody>
          <a:bodyPr/>
          <a:lstStyle/>
          <a:p>
            <a:fld id="{A1E45834-53BD-4C8F-B791-CD5378F4150E}" type="datetimeFigureOut">
              <a:rPr lang="en-US" smtClean="0"/>
              <a:t>9/7/2023</a:t>
            </a:fld>
            <a:endParaRPr lang="en-US"/>
          </a:p>
        </p:txBody>
      </p:sp>
      <p:sp>
        <p:nvSpPr>
          <p:cNvPr id="6" name="Footer Placeholder 5">
            <a:extLst>
              <a:ext uri="{FF2B5EF4-FFF2-40B4-BE49-F238E27FC236}">
                <a16:creationId xmlns:a16="http://schemas.microsoft.com/office/drawing/2014/main" id="{E9936470-561D-49AE-AC84-B79D483FDA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EF2BE2-DF21-4683-9D5F-849A525FD5C4}"/>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0348856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6C900-05BC-4021-B69F-2DAF974B7EF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3F26E227-253A-44A0-9404-1CFD8CE419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FF5A02-0FC4-41C8-A13C-4C929B28846B}"/>
              </a:ext>
            </a:extLst>
          </p:cNvPr>
          <p:cNvSpPr>
            <a:spLocks noGrp="1"/>
          </p:cNvSpPr>
          <p:nvPr>
            <p:ph type="dt" sz="half" idx="10"/>
          </p:nvPr>
        </p:nvSpPr>
        <p:spPr/>
        <p:txBody>
          <a:bodyPr/>
          <a:lstStyle/>
          <a:p>
            <a:fld id="{A1E45834-53BD-4C8F-B791-CD5378F4150E}" type="datetimeFigureOut">
              <a:rPr lang="en-US" smtClean="0"/>
              <a:t>9/7/2023</a:t>
            </a:fld>
            <a:endParaRPr lang="en-US"/>
          </a:p>
        </p:txBody>
      </p:sp>
      <p:sp>
        <p:nvSpPr>
          <p:cNvPr id="5" name="Footer Placeholder 4">
            <a:extLst>
              <a:ext uri="{FF2B5EF4-FFF2-40B4-BE49-F238E27FC236}">
                <a16:creationId xmlns:a16="http://schemas.microsoft.com/office/drawing/2014/main" id="{80459378-C430-49DB-B2D6-E32FBBCD4A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B9D57D-CB8E-4E67-AE2D-2790E2AA60CB}"/>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0671354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2CF945-D70F-49C1-8CE5-5758C1166014}"/>
              </a:ext>
            </a:extLst>
          </p:cNvPr>
          <p:cNvSpPr>
            <a:spLocks noGrp="1"/>
          </p:cNvSpPr>
          <p:nvPr>
            <p:ph type="title" orient="vert"/>
          </p:nvPr>
        </p:nvSpPr>
        <p:spPr>
          <a:xfrm>
            <a:off x="9182100" y="1091381"/>
            <a:ext cx="2171700" cy="4953369"/>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C2FDB721-04AA-4330-8045-3F2D9BB4BC66}"/>
              </a:ext>
            </a:extLst>
          </p:cNvPr>
          <p:cNvSpPr>
            <a:spLocks noGrp="1"/>
          </p:cNvSpPr>
          <p:nvPr>
            <p:ph type="body" orient="vert" idx="1"/>
          </p:nvPr>
        </p:nvSpPr>
        <p:spPr>
          <a:xfrm>
            <a:off x="838200" y="1091381"/>
            <a:ext cx="8265340" cy="4953369"/>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F418C15-991C-4C71-8DCD-DB3B3888831F}"/>
              </a:ext>
            </a:extLst>
          </p:cNvPr>
          <p:cNvSpPr>
            <a:spLocks noGrp="1"/>
          </p:cNvSpPr>
          <p:nvPr>
            <p:ph type="dt" sz="half" idx="10"/>
          </p:nvPr>
        </p:nvSpPr>
        <p:spPr/>
        <p:txBody>
          <a:bodyPr/>
          <a:lstStyle/>
          <a:p>
            <a:fld id="{A1E45834-53BD-4C8F-B791-CD5378F4150E}" type="datetimeFigureOut">
              <a:rPr lang="en-US" smtClean="0"/>
              <a:t>9/7/2023</a:t>
            </a:fld>
            <a:endParaRPr lang="en-US"/>
          </a:p>
        </p:txBody>
      </p:sp>
      <p:sp>
        <p:nvSpPr>
          <p:cNvPr id="5" name="Footer Placeholder 4">
            <a:extLst>
              <a:ext uri="{FF2B5EF4-FFF2-40B4-BE49-F238E27FC236}">
                <a16:creationId xmlns:a16="http://schemas.microsoft.com/office/drawing/2014/main" id="{F7728CC3-5830-4EFA-B28E-1648904DE1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DA91B6-E419-4483-9B66-3C758788BC48}"/>
              </a:ext>
            </a:extLst>
          </p:cNvPr>
          <p:cNvSpPr>
            <a:spLocks noGrp="1"/>
          </p:cNvSpPr>
          <p:nvPr>
            <p:ph type="sldNum" sz="quarter" idx="12"/>
          </p:nvPr>
        </p:nvSpPr>
        <p:spPr/>
        <p:txBody>
          <a:bodyPr/>
          <a:lstStyle/>
          <a:p>
            <a:fld id="{719D7796-F675-488F-AC46-C88938C80352}" type="slidenum">
              <a:rPr lang="en-US" smtClean="0"/>
              <a:t>‹#›</a:t>
            </a:fld>
            <a:endParaRPr lang="en-US"/>
          </a:p>
        </p:txBody>
      </p:sp>
      <p:cxnSp>
        <p:nvCxnSpPr>
          <p:cNvPr id="7" name="Straight Connector 6">
            <a:extLst>
              <a:ext uri="{FF2B5EF4-FFF2-40B4-BE49-F238E27FC236}">
                <a16:creationId xmlns:a16="http://schemas.microsoft.com/office/drawing/2014/main" id="{DE447C6A-78C3-4687-9A71-A05DBF6700DE}"/>
              </a:ext>
            </a:extLst>
          </p:cNvPr>
          <p:cNvCxnSpPr>
            <a:cxnSpLocks/>
          </p:cNvCxnSpPr>
          <p:nvPr/>
        </p:nvCxnSpPr>
        <p:spPr>
          <a:xfrm>
            <a:off x="11387805" y="1185205"/>
            <a:ext cx="804195" cy="0"/>
          </a:xfrm>
          <a:prstGeom prst="line">
            <a:avLst/>
          </a:prstGeom>
          <a:ln w="857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3466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1DCE6D-6D5E-8AC4-D33D-BD839CD2DC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A78720-C6AF-A075-D43D-6A3A3C2CA4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77A7B-61A7-29A3-FDE4-6584C99418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F633D5-5882-4E1E-8E5F-A85EAAAECAF2}" type="datetimeFigureOut">
              <a:rPr lang="en-GB" smtClean="0"/>
              <a:t>11/09/2023</a:t>
            </a:fld>
            <a:endParaRPr lang="en-GB"/>
          </a:p>
        </p:txBody>
      </p:sp>
      <p:sp>
        <p:nvSpPr>
          <p:cNvPr id="5" name="Footer Placeholder 4">
            <a:extLst>
              <a:ext uri="{FF2B5EF4-FFF2-40B4-BE49-F238E27FC236}">
                <a16:creationId xmlns:a16="http://schemas.microsoft.com/office/drawing/2014/main" id="{5D7AAD94-D9AD-4D7F-FE6D-2D824BBE73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629627B-A49C-BBAF-9001-532CDF7F7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94C03C-2C67-4AE3-8820-F8DCFBF92D25}" type="slidenum">
              <a:rPr lang="en-GB" smtClean="0"/>
              <a:t>‹#›</a:t>
            </a:fld>
            <a:endParaRPr lang="en-GB"/>
          </a:p>
        </p:txBody>
      </p:sp>
    </p:spTree>
    <p:extLst>
      <p:ext uri="{BB962C8B-B14F-4D97-AF65-F5344CB8AC3E}">
        <p14:creationId xmlns:p14="http://schemas.microsoft.com/office/powerpoint/2010/main" val="40609781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4438DC-3CEE-4170-9B1C-BAC05CD8C3B5}"/>
              </a:ext>
            </a:extLst>
          </p:cNvPr>
          <p:cNvSpPr>
            <a:spLocks noGrp="1"/>
          </p:cNvSpPr>
          <p:nvPr>
            <p:ph type="title"/>
          </p:nvPr>
        </p:nvSpPr>
        <p:spPr>
          <a:xfrm>
            <a:off x="1088136" y="1090245"/>
            <a:ext cx="9922764" cy="1294228"/>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C19D24-DCBE-47F9-8B85-8A118B02B3C9}"/>
              </a:ext>
            </a:extLst>
          </p:cNvPr>
          <p:cNvSpPr>
            <a:spLocks noGrp="1"/>
          </p:cNvSpPr>
          <p:nvPr>
            <p:ph type="body" idx="1"/>
          </p:nvPr>
        </p:nvSpPr>
        <p:spPr>
          <a:xfrm>
            <a:off x="1088136" y="2447778"/>
            <a:ext cx="9922764" cy="383872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34F5788-BDCE-49E2-80AE-31C739C6A0CE}"/>
              </a:ext>
            </a:extLst>
          </p:cNvPr>
          <p:cNvSpPr>
            <a:spLocks noGrp="1"/>
          </p:cNvSpPr>
          <p:nvPr>
            <p:ph type="dt" sz="half" idx="2"/>
          </p:nvPr>
        </p:nvSpPr>
        <p:spPr>
          <a:xfrm>
            <a:off x="7315200" y="6389688"/>
            <a:ext cx="3695302" cy="365125"/>
          </a:xfrm>
          <a:prstGeom prst="rect">
            <a:avLst/>
          </a:prstGeom>
        </p:spPr>
        <p:txBody>
          <a:bodyPr vert="horz" lIns="91440" tIns="45720" rIns="91440" bIns="45720" rtlCol="0" anchor="ctr"/>
          <a:lstStyle>
            <a:lvl1pPr algn="l">
              <a:defRPr sz="900">
                <a:solidFill>
                  <a:schemeClr val="tx1"/>
                </a:solidFill>
              </a:defRPr>
            </a:lvl1pPr>
          </a:lstStyle>
          <a:p>
            <a:fld id="{A1E45834-53BD-4C8F-B791-CD5378F4150E}" type="datetimeFigureOut">
              <a:rPr lang="en-US" smtClean="0"/>
              <a:t>9/7/2023</a:t>
            </a:fld>
            <a:endParaRPr lang="en-US"/>
          </a:p>
        </p:txBody>
      </p:sp>
      <p:sp>
        <p:nvSpPr>
          <p:cNvPr id="5" name="Footer Placeholder 4">
            <a:extLst>
              <a:ext uri="{FF2B5EF4-FFF2-40B4-BE49-F238E27FC236}">
                <a16:creationId xmlns:a16="http://schemas.microsoft.com/office/drawing/2014/main" id="{FD1D5844-8163-4D82-BEFC-BC2D8D511B7E}"/>
              </a:ext>
            </a:extLst>
          </p:cNvPr>
          <p:cNvSpPr>
            <a:spLocks noGrp="1"/>
          </p:cNvSpPr>
          <p:nvPr>
            <p:ph type="ftr" sz="quarter" idx="3"/>
          </p:nvPr>
        </p:nvSpPr>
        <p:spPr>
          <a:xfrm>
            <a:off x="1090940" y="6389688"/>
            <a:ext cx="4433560" cy="365125"/>
          </a:xfrm>
          <a:prstGeom prst="rect">
            <a:avLst/>
          </a:prstGeom>
        </p:spPr>
        <p:txBody>
          <a:bodyPr vert="horz" lIns="91440" tIns="45720" rIns="91440" bIns="45720" rtlCol="0" anchor="ctr"/>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22698A50-C435-4220-82C6-C8D62A7C9EB0}"/>
              </a:ext>
            </a:extLst>
          </p:cNvPr>
          <p:cNvSpPr>
            <a:spLocks noGrp="1"/>
          </p:cNvSpPr>
          <p:nvPr>
            <p:ph type="sldNum" sz="quarter" idx="4"/>
          </p:nvPr>
        </p:nvSpPr>
        <p:spPr>
          <a:xfrm>
            <a:off x="10983190" y="6389688"/>
            <a:ext cx="940296" cy="365125"/>
          </a:xfrm>
          <a:prstGeom prst="rect">
            <a:avLst/>
          </a:prstGeom>
        </p:spPr>
        <p:txBody>
          <a:bodyPr vert="horz" lIns="91440" tIns="45720" rIns="91440" bIns="45720" rtlCol="0" anchor="ctr"/>
          <a:lstStyle>
            <a:lvl1pPr algn="r">
              <a:defRPr sz="900">
                <a:solidFill>
                  <a:schemeClr val="tx1"/>
                </a:solidFill>
              </a:defRPr>
            </a:lvl1pPr>
          </a:lstStyle>
          <a:p>
            <a:fld id="{719D7796-F675-488F-AC46-C88938C80352}" type="slidenum">
              <a:rPr lang="en-US" smtClean="0"/>
              <a:t>‹#›</a:t>
            </a:fld>
            <a:endParaRPr lang="en-US"/>
          </a:p>
        </p:txBody>
      </p:sp>
      <p:cxnSp>
        <p:nvCxnSpPr>
          <p:cNvPr id="28" name="Straight Connector 27">
            <a:extLst>
              <a:ext uri="{FF2B5EF4-FFF2-40B4-BE49-F238E27FC236}">
                <a16:creationId xmlns:a16="http://schemas.microsoft.com/office/drawing/2014/main" id="{D8689CE0-64D2-447C-9C1F-872D111D8AC3}"/>
              </a:ext>
            </a:extLst>
          </p:cNvPr>
          <p:cNvCxnSpPr>
            <a:cxnSpLocks/>
          </p:cNvCxnSpPr>
          <p:nvPr/>
        </p:nvCxnSpPr>
        <p:spPr>
          <a:xfrm>
            <a:off x="0" y="1185205"/>
            <a:ext cx="804195" cy="0"/>
          </a:xfrm>
          <a:prstGeom prst="line">
            <a:avLst/>
          </a:prstGeom>
          <a:ln w="857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8696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400" b="1" kern="1200" cap="none" baseline="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Font typeface="Neue Haas Grotesk Text Pro" panose="020B0504020202020204" pitchFamily="34" charset="0"/>
        <a:buChar char="-"/>
        <a:defRPr sz="1800" kern="1200">
          <a:solidFill>
            <a:schemeClr val="tx1"/>
          </a:solidFill>
          <a:latin typeface="+mn-lt"/>
          <a:ea typeface="+mn-ea"/>
          <a:cs typeface="+mn-cs"/>
        </a:defRPr>
      </a:lvl1pPr>
      <a:lvl2pPr marL="502920" indent="-228600" algn="l" defTabSz="914400" rtl="0" eaLnBrk="1" latinLnBrk="0" hangingPunct="1">
        <a:lnSpc>
          <a:spcPct val="130000"/>
        </a:lnSpc>
        <a:spcBef>
          <a:spcPts val="500"/>
        </a:spcBef>
        <a:buFont typeface="Neue Haas Grotesk Text Pro" panose="020B05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30000"/>
        </a:lnSpc>
        <a:spcBef>
          <a:spcPts val="500"/>
        </a:spcBef>
        <a:buFont typeface="Neue Haas Grotesk Text Pro" panose="020B05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500"/>
        </a:spcBef>
        <a:buFont typeface="Neue Haas Grotesk Text Pro" panose="020B0504020202020204" pitchFamily="34" charset="0"/>
        <a:buChar char="-"/>
        <a:defRPr sz="1400" kern="1200">
          <a:solidFill>
            <a:schemeClr val="tx1"/>
          </a:solidFill>
          <a:latin typeface="+mn-lt"/>
          <a:ea typeface="+mn-ea"/>
          <a:cs typeface="+mn-cs"/>
        </a:defRPr>
      </a:lvl4pPr>
      <a:lvl5pPr marL="1280160" indent="-228600" algn="l" defTabSz="914400" rtl="0" eaLnBrk="1" latinLnBrk="0" hangingPunct="1">
        <a:lnSpc>
          <a:spcPct val="130000"/>
        </a:lnSpc>
        <a:spcBef>
          <a:spcPts val="500"/>
        </a:spcBef>
        <a:buFont typeface="Neue Haas Grotesk Text Pro" panose="020B05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4A8A-7B54-4D8D-933A-8921996A0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21499914-CB41-836E-3861-1F0DD5819245}"/>
              </a:ext>
            </a:extLst>
          </p:cNvPr>
          <p:cNvSpPr>
            <a:spLocks noGrp="1"/>
          </p:cNvSpPr>
          <p:nvPr>
            <p:ph type="ctrTitle"/>
          </p:nvPr>
        </p:nvSpPr>
        <p:spPr>
          <a:xfrm>
            <a:off x="949969" y="427279"/>
            <a:ext cx="6859225" cy="3495365"/>
          </a:xfrm>
        </p:spPr>
        <p:txBody>
          <a:bodyPr anchor="t">
            <a:normAutofit fontScale="90000"/>
          </a:bodyPr>
          <a:lstStyle/>
          <a:p>
            <a:pPr>
              <a:lnSpc>
                <a:spcPct val="150000"/>
              </a:lnSpc>
            </a:pPr>
            <a:r>
              <a:rPr lang="en-GB" sz="6200" dirty="0"/>
              <a:t>Introduction to physiology</a:t>
            </a:r>
            <a:br>
              <a:rPr lang="en-GB" sz="6200" dirty="0"/>
            </a:br>
            <a:r>
              <a:rPr lang="en-GB" sz="6200" dirty="0"/>
              <a:t>week 8 </a:t>
            </a:r>
          </a:p>
        </p:txBody>
      </p:sp>
      <p:sp>
        <p:nvSpPr>
          <p:cNvPr id="3" name="Subtitle 2">
            <a:extLst>
              <a:ext uri="{FF2B5EF4-FFF2-40B4-BE49-F238E27FC236}">
                <a16:creationId xmlns:a16="http://schemas.microsoft.com/office/drawing/2014/main" id="{266D85B2-D889-E73F-7D88-BE38E3AC0CB8}"/>
              </a:ext>
            </a:extLst>
          </p:cNvPr>
          <p:cNvSpPr>
            <a:spLocks noGrp="1"/>
          </p:cNvSpPr>
          <p:nvPr>
            <p:ph type="subTitle" idx="1"/>
          </p:nvPr>
        </p:nvSpPr>
        <p:spPr>
          <a:xfrm>
            <a:off x="145774" y="3578087"/>
            <a:ext cx="8386952" cy="3074503"/>
          </a:xfrm>
        </p:spPr>
        <p:txBody>
          <a:bodyPr anchor="b">
            <a:normAutofit/>
          </a:bodyPr>
          <a:lstStyle/>
          <a:p>
            <a:pPr marL="342900" indent="-342900">
              <a:lnSpc>
                <a:spcPct val="150000"/>
              </a:lnSpc>
              <a:buFont typeface="Arial" panose="020B0604020202020204" pitchFamily="34" charset="0"/>
              <a:buChar char="•"/>
            </a:pPr>
            <a:r>
              <a:rPr lang="en-GB" dirty="0"/>
              <a:t>Care monitoring and planning </a:t>
            </a:r>
          </a:p>
          <a:p>
            <a:pPr marL="342900" indent="-342900">
              <a:lnSpc>
                <a:spcPct val="150000"/>
              </a:lnSpc>
              <a:buFont typeface="Arial" panose="020B0604020202020204" pitchFamily="34" charset="0"/>
              <a:buChar char="•"/>
            </a:pPr>
            <a:r>
              <a:rPr lang="en-GB" dirty="0"/>
              <a:t>Health and social care works and emergency response.</a:t>
            </a:r>
          </a:p>
        </p:txBody>
      </p:sp>
      <p:cxnSp>
        <p:nvCxnSpPr>
          <p:cNvPr id="11" name="Straight Connector 10">
            <a:extLst>
              <a:ext uri="{FF2B5EF4-FFF2-40B4-BE49-F238E27FC236}">
                <a16:creationId xmlns:a16="http://schemas.microsoft.com/office/drawing/2014/main" id="{B0AA360F-DECB-4836-8FB6-22C4BC3FB02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07120"/>
            <a:ext cx="804195" cy="0"/>
          </a:xfrm>
          <a:prstGeom prst="line">
            <a:avLst/>
          </a:prstGeom>
          <a:ln w="12382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6C3ED950-DED2-C44F-44FC-60D9B722D4BE}"/>
              </a:ext>
            </a:extLst>
          </p:cNvPr>
          <p:cNvPicPr>
            <a:picLocks noChangeAspect="1"/>
          </p:cNvPicPr>
          <p:nvPr/>
        </p:nvPicPr>
        <p:blipFill rotWithShape="1">
          <a:blip r:embed="rId2"/>
          <a:srcRect l="31336" r="15306"/>
          <a:stretch/>
        </p:blipFill>
        <p:spPr>
          <a:xfrm>
            <a:off x="8532727" y="1"/>
            <a:ext cx="3659274" cy="6857999"/>
          </a:xfrm>
          <a:prstGeom prst="rect">
            <a:avLst/>
          </a:prstGeom>
        </p:spPr>
      </p:pic>
    </p:spTree>
    <p:extLst>
      <p:ext uri="{BB962C8B-B14F-4D97-AF65-F5344CB8AC3E}">
        <p14:creationId xmlns:p14="http://schemas.microsoft.com/office/powerpoint/2010/main" val="2738985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A8234-AC51-82E0-B6A6-847583F51582}"/>
              </a:ext>
            </a:extLst>
          </p:cNvPr>
          <p:cNvSpPr>
            <a:spLocks noGrp="1"/>
          </p:cNvSpPr>
          <p:nvPr>
            <p:ph type="ctrTitle"/>
          </p:nvPr>
        </p:nvSpPr>
        <p:spPr>
          <a:xfrm>
            <a:off x="1524000" y="1122363"/>
            <a:ext cx="9144000" cy="1024489"/>
          </a:xfrm>
        </p:spPr>
        <p:txBody>
          <a:bodyPr/>
          <a:lstStyle/>
          <a:p>
            <a:r>
              <a:rPr lang="en-GB" dirty="0"/>
              <a:t>Contents </a:t>
            </a:r>
          </a:p>
        </p:txBody>
      </p:sp>
      <p:sp>
        <p:nvSpPr>
          <p:cNvPr id="3" name="Subtitle 2">
            <a:extLst>
              <a:ext uri="{FF2B5EF4-FFF2-40B4-BE49-F238E27FC236}">
                <a16:creationId xmlns:a16="http://schemas.microsoft.com/office/drawing/2014/main" id="{5CA9817D-FE77-8BA6-2832-AED9DDED88BD}"/>
              </a:ext>
            </a:extLst>
          </p:cNvPr>
          <p:cNvSpPr>
            <a:spLocks noGrp="1"/>
          </p:cNvSpPr>
          <p:nvPr>
            <p:ph type="subTitle" idx="1"/>
          </p:nvPr>
        </p:nvSpPr>
        <p:spPr>
          <a:xfrm>
            <a:off x="1524000" y="3602038"/>
            <a:ext cx="9144000" cy="2507214"/>
          </a:xfrm>
        </p:spPr>
        <p:txBody>
          <a:bodyPr/>
          <a:lstStyle/>
          <a:p>
            <a:pPr marL="342900" indent="-342900" algn="l">
              <a:lnSpc>
                <a:spcPct val="150000"/>
              </a:lnSpc>
              <a:buFont typeface="Arial" panose="020B0604020202020204" pitchFamily="34" charset="0"/>
              <a:buChar char="•"/>
            </a:pPr>
            <a:r>
              <a:rPr lang="en-GB" dirty="0"/>
              <a:t>Recap on physiology in health and social care </a:t>
            </a:r>
          </a:p>
          <a:p>
            <a:pPr marL="342900" indent="-342900" algn="l">
              <a:lnSpc>
                <a:spcPct val="150000"/>
              </a:lnSpc>
              <a:buFont typeface="Arial" panose="020B0604020202020204" pitchFamily="34" charset="0"/>
              <a:buChar char="•"/>
            </a:pPr>
            <a:r>
              <a:rPr lang="en-GB" dirty="0"/>
              <a:t>Care monitoring and care planning </a:t>
            </a:r>
          </a:p>
          <a:p>
            <a:pPr marL="342900" indent="-342900" algn="l">
              <a:lnSpc>
                <a:spcPct val="150000"/>
              </a:lnSpc>
              <a:buFont typeface="Arial" panose="020B0604020202020204" pitchFamily="34" charset="0"/>
              <a:buChar char="•"/>
            </a:pPr>
            <a:r>
              <a:rPr lang="en-GB" dirty="0"/>
              <a:t>Roles of health and social care workers in an emergency response </a:t>
            </a:r>
          </a:p>
        </p:txBody>
      </p:sp>
    </p:spTree>
    <p:extLst>
      <p:ext uri="{BB962C8B-B14F-4D97-AF65-F5344CB8AC3E}">
        <p14:creationId xmlns:p14="http://schemas.microsoft.com/office/powerpoint/2010/main" val="1605009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6" name="Straight Connector 25">
            <a:extLst>
              <a:ext uri="{FF2B5EF4-FFF2-40B4-BE49-F238E27FC236}">
                <a16:creationId xmlns:a16="http://schemas.microsoft.com/office/drawing/2014/main" id="{D8689CE0-64D2-447C-9C1F-872D111D8AC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185205"/>
            <a:ext cx="804195" cy="0"/>
          </a:xfrm>
          <a:prstGeom prst="line">
            <a:avLst/>
          </a:prstGeom>
          <a:ln w="85725">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8" name="Rectangle 27">
            <a:extLst>
              <a:ext uri="{FF2B5EF4-FFF2-40B4-BE49-F238E27FC236}">
                <a16:creationId xmlns:a16="http://schemas.microsoft.com/office/drawing/2014/main" id="{3CE54A2A-DF49-4800-82E7-3AF9353F8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pic>
        <p:nvPicPr>
          <p:cNvPr id="22" name="Picture 21" descr="Stethoscope">
            <a:extLst>
              <a:ext uri="{FF2B5EF4-FFF2-40B4-BE49-F238E27FC236}">
                <a16:creationId xmlns:a16="http://schemas.microsoft.com/office/drawing/2014/main" id="{8390F375-B18D-9D14-8FCC-05CBAEA904D0}"/>
              </a:ext>
            </a:extLst>
          </p:cNvPr>
          <p:cNvPicPr>
            <a:picLocks noChangeAspect="1"/>
          </p:cNvPicPr>
          <p:nvPr/>
        </p:nvPicPr>
        <p:blipFill rotWithShape="1">
          <a:blip r:embed="rId2">
            <a:alphaModFix/>
          </a:blip>
          <a:srcRect t="15730"/>
          <a:stretch/>
        </p:blipFill>
        <p:spPr>
          <a:xfrm>
            <a:off x="20" y="10"/>
            <a:ext cx="12191980" cy="6857990"/>
          </a:xfrm>
          <a:prstGeom prst="rect">
            <a:avLst/>
          </a:prstGeom>
        </p:spPr>
      </p:pic>
      <p:sp>
        <p:nvSpPr>
          <p:cNvPr id="30" name="Rectangle 29">
            <a:extLst>
              <a:ext uri="{FF2B5EF4-FFF2-40B4-BE49-F238E27FC236}">
                <a16:creationId xmlns:a16="http://schemas.microsoft.com/office/drawing/2014/main" id="{836D1C3F-3B56-4607-9BE3-5611009C2B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571999"/>
            <a:ext cx="12192000" cy="2296389"/>
          </a:xfrm>
          <a:prstGeom prst="rect">
            <a:avLst/>
          </a:prstGeom>
          <a:gradFill>
            <a:gsLst>
              <a:gs pos="0">
                <a:srgbClr val="000000">
                  <a:alpha val="50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32" name="Rectangle 31">
            <a:extLst>
              <a:ext uri="{FF2B5EF4-FFF2-40B4-BE49-F238E27FC236}">
                <a16:creationId xmlns:a16="http://schemas.microsoft.com/office/drawing/2014/main" id="{89F20272-3B4F-6A3B-D2BA-5C9FE5E575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3429001"/>
          </a:xfrm>
          <a:prstGeom prst="rect">
            <a:avLst/>
          </a:prstGeom>
          <a:gradFill>
            <a:gsLst>
              <a:gs pos="0">
                <a:srgbClr val="000000">
                  <a:alpha val="36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6DA2E683-E872-1AF3-7389-6ACCF6F77167}"/>
              </a:ext>
            </a:extLst>
          </p:cNvPr>
          <p:cNvSpPr>
            <a:spLocks noGrp="1"/>
          </p:cNvSpPr>
          <p:nvPr>
            <p:ph type="title"/>
          </p:nvPr>
        </p:nvSpPr>
        <p:spPr>
          <a:xfrm>
            <a:off x="1052146" y="1077626"/>
            <a:ext cx="9958754" cy="3317443"/>
          </a:xfrm>
        </p:spPr>
        <p:txBody>
          <a:bodyPr vert="horz" lIns="91440" tIns="45720" rIns="91440" bIns="45720" rtlCol="0" anchor="t">
            <a:normAutofit/>
          </a:bodyPr>
          <a:lstStyle/>
          <a:p>
            <a:r>
              <a:rPr lang="en-US" cap="all" dirty="0">
                <a:solidFill>
                  <a:srgbClr val="FFFFFF"/>
                </a:solidFill>
              </a:rPr>
              <a:t>Recap</a:t>
            </a:r>
            <a:br>
              <a:rPr lang="en-US" cap="all" dirty="0">
                <a:solidFill>
                  <a:srgbClr val="FFFFFF"/>
                </a:solidFill>
              </a:rPr>
            </a:br>
            <a:r>
              <a:rPr lang="en-US" cap="all" dirty="0">
                <a:solidFill>
                  <a:srgbClr val="FFFFFF"/>
                </a:solidFill>
              </a:rPr>
              <a:t>Why is understanding physiology important within health and social care?</a:t>
            </a:r>
            <a:br>
              <a:rPr lang="en-US" cap="all" dirty="0">
                <a:solidFill>
                  <a:srgbClr val="FFFFFF"/>
                </a:solidFill>
              </a:rPr>
            </a:br>
            <a:endParaRPr lang="en-US" cap="all" dirty="0">
              <a:solidFill>
                <a:srgbClr val="FFFFFF"/>
              </a:solidFill>
            </a:endParaRPr>
          </a:p>
        </p:txBody>
      </p:sp>
      <p:cxnSp>
        <p:nvCxnSpPr>
          <p:cNvPr id="34" name="Straight Connector 33">
            <a:extLst>
              <a:ext uri="{FF2B5EF4-FFF2-40B4-BE49-F238E27FC236}">
                <a16:creationId xmlns:a16="http://schemas.microsoft.com/office/drawing/2014/main" id="{B0AA360F-DECB-4836-8FB6-22C4BC3FB02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06934"/>
            <a:ext cx="804195" cy="0"/>
          </a:xfrm>
          <a:prstGeom prst="line">
            <a:avLst/>
          </a:prstGeom>
          <a:ln w="1206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5335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0848ED-CE22-84D2-C2B6-54617B480CB2}"/>
              </a:ext>
            </a:extLst>
          </p:cNvPr>
          <p:cNvSpPr>
            <a:spLocks noGrp="1"/>
          </p:cNvSpPr>
          <p:nvPr>
            <p:ph idx="1"/>
          </p:nvPr>
        </p:nvSpPr>
        <p:spPr>
          <a:xfrm>
            <a:off x="424071" y="1139687"/>
            <a:ext cx="11555894" cy="5526155"/>
          </a:xfrm>
        </p:spPr>
        <p:txBody>
          <a:bodyPr>
            <a:normAutofit/>
          </a:bodyPr>
          <a:lstStyle/>
          <a:p>
            <a:pPr marL="0" indent="0">
              <a:lnSpc>
                <a:spcPct val="200000"/>
              </a:lnSpc>
              <a:buNone/>
            </a:pPr>
            <a:r>
              <a:rPr lang="en-GB" sz="2000" dirty="0">
                <a:effectLst/>
                <a:latin typeface="Arial" panose="020B0604020202020204" pitchFamily="34" charset="0"/>
                <a:ea typeface="DengXian" panose="02010600030101010101" pitchFamily="2" charset="-122"/>
              </a:rPr>
              <a:t>Correct!</a:t>
            </a:r>
          </a:p>
          <a:p>
            <a:pPr marL="0" indent="0">
              <a:lnSpc>
                <a:spcPct val="200000"/>
              </a:lnSpc>
              <a:buNone/>
            </a:pPr>
            <a:r>
              <a:rPr lang="en-GB" sz="2000" dirty="0">
                <a:effectLst/>
                <a:latin typeface="Arial" panose="020B0604020202020204" pitchFamily="34" charset="0"/>
                <a:ea typeface="DengXian" panose="02010600030101010101" pitchFamily="2" charset="-122"/>
              </a:rPr>
              <a:t>Anatomy and physiology are important to the health and social care industry in many ways.</a:t>
            </a:r>
            <a:r>
              <a:rPr lang="en-GB" sz="2000" b="1" dirty="0">
                <a:effectLst/>
                <a:latin typeface="Arial" panose="020B0604020202020204" pitchFamily="34" charset="0"/>
                <a:ea typeface="DengXian" panose="02010600030101010101" pitchFamily="2" charset="-122"/>
              </a:rPr>
              <a:t> Medical professionals and health care providers, such as nurses and social workers, must understand the anatomy and physiology of the body in order to provide effective care.</a:t>
            </a:r>
          </a:p>
          <a:p>
            <a:pPr>
              <a:lnSpc>
                <a:spcPct val="200000"/>
              </a:lnSpc>
            </a:pPr>
            <a:r>
              <a:rPr lang="en-GB" sz="2000" dirty="0">
                <a:latin typeface="Arial" panose="020B0604020202020204" pitchFamily="34" charset="0"/>
                <a:ea typeface="DengXian" panose="02010600030101010101" pitchFamily="2" charset="-122"/>
              </a:rPr>
              <a:t>Care workers are </a:t>
            </a:r>
            <a:r>
              <a:rPr lang="en-GB" sz="2000" b="1" dirty="0">
                <a:latin typeface="Arial" panose="020B0604020202020204" pitchFamily="34" charset="0"/>
                <a:ea typeface="DengXian" panose="02010600030101010101" pitchFamily="2" charset="-122"/>
              </a:rPr>
              <a:t>responsible for monitoring and reporting </a:t>
            </a:r>
            <a:r>
              <a:rPr lang="en-GB" sz="2000" dirty="0">
                <a:latin typeface="Arial" panose="020B0604020202020204" pitchFamily="34" charset="0"/>
                <a:ea typeface="DengXian" panose="02010600030101010101" pitchFamily="2" charset="-122"/>
              </a:rPr>
              <a:t>certain peoples health often via signs and symptoms, whilst understanding physiology also develops understanding of heath issues including health promotion and healthy behaviours.</a:t>
            </a:r>
            <a:endParaRPr lang="en-GB" sz="2000" dirty="0"/>
          </a:p>
          <a:p>
            <a:endParaRPr lang="en-GB" dirty="0"/>
          </a:p>
        </p:txBody>
      </p:sp>
    </p:spTree>
    <p:extLst>
      <p:ext uri="{BB962C8B-B14F-4D97-AF65-F5344CB8AC3E}">
        <p14:creationId xmlns:p14="http://schemas.microsoft.com/office/powerpoint/2010/main" val="3378357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49EF8-2567-54F6-88BF-EC8013C2D613}"/>
              </a:ext>
            </a:extLst>
          </p:cNvPr>
          <p:cNvSpPr>
            <a:spLocks noGrp="1"/>
          </p:cNvSpPr>
          <p:nvPr>
            <p:ph type="title"/>
          </p:nvPr>
        </p:nvSpPr>
        <p:spPr>
          <a:xfrm>
            <a:off x="1088136" y="571500"/>
            <a:ext cx="9922764" cy="1294228"/>
          </a:xfrm>
        </p:spPr>
        <p:txBody>
          <a:bodyPr/>
          <a:lstStyle/>
          <a:p>
            <a:r>
              <a:rPr lang="en-GB" dirty="0"/>
              <a:t>Physiology in health and social care- </a:t>
            </a:r>
            <a:r>
              <a:rPr lang="en-GB" i="1" dirty="0"/>
              <a:t>care monitoring and planning </a:t>
            </a:r>
          </a:p>
        </p:txBody>
      </p:sp>
      <p:sp>
        <p:nvSpPr>
          <p:cNvPr id="3" name="Content Placeholder 2">
            <a:extLst>
              <a:ext uri="{FF2B5EF4-FFF2-40B4-BE49-F238E27FC236}">
                <a16:creationId xmlns:a16="http://schemas.microsoft.com/office/drawing/2014/main" id="{8801D61B-E65C-A1EF-0556-48854F10C3D4}"/>
              </a:ext>
            </a:extLst>
          </p:cNvPr>
          <p:cNvSpPr>
            <a:spLocks noGrp="1"/>
          </p:cNvSpPr>
          <p:nvPr>
            <p:ph idx="1"/>
          </p:nvPr>
        </p:nvSpPr>
        <p:spPr/>
        <p:txBody>
          <a:bodyPr/>
          <a:lstStyle/>
          <a:p>
            <a:pPr marL="0" indent="0">
              <a:lnSpc>
                <a:spcPct val="150000"/>
              </a:lnSpc>
              <a:spcAft>
                <a:spcPts val="800"/>
              </a:spcAft>
              <a:buNone/>
            </a:pPr>
            <a:r>
              <a:rPr lang="en-GB" sz="2400" kern="100" dirty="0">
                <a:effectLst/>
                <a:latin typeface="Arial" panose="020B0604020202020204" pitchFamily="34" charset="0"/>
                <a:ea typeface="DengXian" panose="02010600030101010101" pitchFamily="2" charset="-122"/>
                <a:cs typeface="Times New Roman" panose="02020603050405020304" pitchFamily="18" charset="0"/>
              </a:rPr>
              <a:t>In the social work field, understanding anatomy and physiology can help workers better assess the needs of their clients.</a:t>
            </a:r>
          </a:p>
          <a:p>
            <a:pPr marL="0" indent="0">
              <a:lnSpc>
                <a:spcPct val="150000"/>
              </a:lnSpc>
              <a:spcAft>
                <a:spcPts val="800"/>
              </a:spcAft>
              <a:buNone/>
            </a:pPr>
            <a:r>
              <a:rPr lang="en-GB" sz="2400" kern="100" dirty="0">
                <a:effectLst/>
                <a:latin typeface="Arial" panose="020B0604020202020204" pitchFamily="34" charset="0"/>
                <a:ea typeface="DengXian" panose="02010600030101010101" pitchFamily="2" charset="-122"/>
                <a:cs typeface="Times New Roman" panose="02020603050405020304" pitchFamily="18" charset="0"/>
              </a:rPr>
              <a:t> For example, a social worker might need to be aware of how different body functions and systems can be affected by stress, certain medications, or mental health issues.</a:t>
            </a:r>
            <a:endParaRPr lang="en-GB" sz="20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Tree>
    <p:extLst>
      <p:ext uri="{BB962C8B-B14F-4D97-AF65-F5344CB8AC3E}">
        <p14:creationId xmlns:p14="http://schemas.microsoft.com/office/powerpoint/2010/main" val="1315858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1436E-EF5E-2E67-6E44-C7AB8DEF25AC}"/>
              </a:ext>
            </a:extLst>
          </p:cNvPr>
          <p:cNvSpPr>
            <a:spLocks noGrp="1"/>
          </p:cNvSpPr>
          <p:nvPr>
            <p:ph type="title"/>
          </p:nvPr>
        </p:nvSpPr>
        <p:spPr/>
        <p:txBody>
          <a:bodyPr/>
          <a:lstStyle/>
          <a:p>
            <a:r>
              <a:rPr lang="en-GB" dirty="0"/>
              <a:t>Care monitoring and care planning </a:t>
            </a:r>
          </a:p>
        </p:txBody>
      </p:sp>
      <p:sp>
        <p:nvSpPr>
          <p:cNvPr id="3" name="Content Placeholder 2">
            <a:extLst>
              <a:ext uri="{FF2B5EF4-FFF2-40B4-BE49-F238E27FC236}">
                <a16:creationId xmlns:a16="http://schemas.microsoft.com/office/drawing/2014/main" id="{7E0EF6D5-C62B-0090-18AD-B5C7832D2F45}"/>
              </a:ext>
            </a:extLst>
          </p:cNvPr>
          <p:cNvSpPr>
            <a:spLocks noGrp="1"/>
          </p:cNvSpPr>
          <p:nvPr>
            <p:ph idx="1"/>
          </p:nvPr>
        </p:nvSpPr>
        <p:spPr>
          <a:xfrm>
            <a:off x="1088136" y="2063465"/>
            <a:ext cx="9922764" cy="4443352"/>
          </a:xfrm>
        </p:spPr>
        <p:txBody>
          <a:bodyPr>
            <a:normAutofit lnSpcReduction="10000"/>
          </a:bodyPr>
          <a:lstStyle/>
          <a:p>
            <a:r>
              <a:rPr lang="en-GB" sz="2400" b="1" dirty="0">
                <a:solidFill>
                  <a:srgbClr val="00B0F0"/>
                </a:solidFill>
              </a:rPr>
              <a:t>Discuss the following on your table/ group for 15 mins </a:t>
            </a:r>
            <a:r>
              <a:rPr lang="en-GB" sz="2400" dirty="0"/>
              <a:t>and note down your thoughts- </a:t>
            </a:r>
          </a:p>
          <a:p>
            <a:endParaRPr lang="en-GB" sz="2400" dirty="0"/>
          </a:p>
          <a:p>
            <a:r>
              <a:rPr lang="en-GB" sz="2400" dirty="0"/>
              <a:t>What is a care plan?- what might be in there?</a:t>
            </a:r>
          </a:p>
          <a:p>
            <a:r>
              <a:rPr lang="en-GB" sz="2400" dirty="0"/>
              <a:t>What are daily records for? What information might be in there?</a:t>
            </a:r>
          </a:p>
          <a:p>
            <a:r>
              <a:rPr lang="en-GB" sz="2400" dirty="0"/>
              <a:t>What is a risk assessment? What information might be in there?</a:t>
            </a:r>
          </a:p>
          <a:p>
            <a:pPr marL="0" indent="0">
              <a:buNone/>
            </a:pPr>
            <a:endParaRPr lang="en-GB" sz="2400" dirty="0"/>
          </a:p>
          <a:p>
            <a:r>
              <a:rPr lang="en-GB" sz="2400" b="1" dirty="0"/>
              <a:t>Prepare to feedback to class</a:t>
            </a:r>
          </a:p>
        </p:txBody>
      </p:sp>
    </p:spTree>
    <p:extLst>
      <p:ext uri="{BB962C8B-B14F-4D97-AF65-F5344CB8AC3E}">
        <p14:creationId xmlns:p14="http://schemas.microsoft.com/office/powerpoint/2010/main" val="748684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EAD53-2E8F-DB4C-6E0F-446E51B03F17}"/>
              </a:ext>
            </a:extLst>
          </p:cNvPr>
          <p:cNvSpPr>
            <a:spLocks noGrp="1"/>
          </p:cNvSpPr>
          <p:nvPr>
            <p:ph type="title"/>
          </p:nvPr>
        </p:nvSpPr>
        <p:spPr/>
        <p:txBody>
          <a:bodyPr/>
          <a:lstStyle/>
          <a:p>
            <a:r>
              <a:rPr lang="en-GB" dirty="0"/>
              <a:t>Care monitoring and care planning </a:t>
            </a:r>
          </a:p>
        </p:txBody>
      </p:sp>
      <p:sp>
        <p:nvSpPr>
          <p:cNvPr id="3" name="Content Placeholder 2">
            <a:extLst>
              <a:ext uri="{FF2B5EF4-FFF2-40B4-BE49-F238E27FC236}">
                <a16:creationId xmlns:a16="http://schemas.microsoft.com/office/drawing/2014/main" id="{073EF51A-D016-B61C-16B2-6F33027B300E}"/>
              </a:ext>
            </a:extLst>
          </p:cNvPr>
          <p:cNvSpPr>
            <a:spLocks noGrp="1"/>
          </p:cNvSpPr>
          <p:nvPr>
            <p:ph idx="1"/>
          </p:nvPr>
        </p:nvSpPr>
        <p:spPr/>
        <p:txBody>
          <a:bodyPr>
            <a:normAutofit/>
          </a:bodyPr>
          <a:lstStyle/>
          <a:p>
            <a:pPr>
              <a:lnSpc>
                <a:spcPct val="200000"/>
              </a:lnSpc>
            </a:pPr>
            <a:r>
              <a:rPr lang="en-GB" sz="2000" dirty="0">
                <a:effectLst/>
                <a:latin typeface="Arial" panose="020B0604020202020204" pitchFamily="34" charset="0"/>
                <a:ea typeface="DengXian" panose="02010600030101010101" pitchFamily="2" charset="-122"/>
              </a:rPr>
              <a:t>The purpose of care plans, risk assessments, and records in health and social care in England and the United Kingdom is to-</a:t>
            </a:r>
          </a:p>
          <a:p>
            <a:pPr>
              <a:lnSpc>
                <a:spcPct val="200000"/>
              </a:lnSpc>
            </a:pPr>
            <a:r>
              <a:rPr lang="en-GB" sz="2000" dirty="0">
                <a:effectLst/>
                <a:latin typeface="Arial" panose="020B0604020202020204" pitchFamily="34" charset="0"/>
                <a:ea typeface="DengXian" panose="02010600030101010101" pitchFamily="2" charset="-122"/>
              </a:rPr>
              <a:t> ensure that carers understand, plan for, and provide safe and appropriate care for the people they care for. </a:t>
            </a:r>
            <a:endParaRPr lang="en-GB" sz="2000" dirty="0"/>
          </a:p>
        </p:txBody>
      </p:sp>
    </p:spTree>
    <p:extLst>
      <p:ext uri="{BB962C8B-B14F-4D97-AF65-F5344CB8AC3E}">
        <p14:creationId xmlns:p14="http://schemas.microsoft.com/office/powerpoint/2010/main" val="17850272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E7243-36F2-C1DB-52C6-6A61B24B6281}"/>
              </a:ext>
            </a:extLst>
          </p:cNvPr>
          <p:cNvSpPr>
            <a:spLocks noGrp="1"/>
          </p:cNvSpPr>
          <p:nvPr>
            <p:ph type="title"/>
          </p:nvPr>
        </p:nvSpPr>
        <p:spPr>
          <a:xfrm>
            <a:off x="1088136" y="308240"/>
            <a:ext cx="9922764" cy="526520"/>
          </a:xfrm>
        </p:spPr>
        <p:txBody>
          <a:bodyPr>
            <a:normAutofit fontScale="90000"/>
          </a:bodyPr>
          <a:lstStyle/>
          <a:p>
            <a:r>
              <a:rPr lang="en-GB" dirty="0"/>
              <a:t>Care monitoring and care planning </a:t>
            </a:r>
          </a:p>
        </p:txBody>
      </p:sp>
      <p:sp>
        <p:nvSpPr>
          <p:cNvPr id="3" name="Content Placeholder 2">
            <a:extLst>
              <a:ext uri="{FF2B5EF4-FFF2-40B4-BE49-F238E27FC236}">
                <a16:creationId xmlns:a16="http://schemas.microsoft.com/office/drawing/2014/main" id="{7D5AE12F-6B7A-834A-39BC-BD7FE6787118}"/>
              </a:ext>
            </a:extLst>
          </p:cNvPr>
          <p:cNvSpPr>
            <a:spLocks noGrp="1"/>
          </p:cNvSpPr>
          <p:nvPr>
            <p:ph idx="1"/>
          </p:nvPr>
        </p:nvSpPr>
        <p:spPr>
          <a:xfrm>
            <a:off x="-1" y="1470990"/>
            <a:ext cx="12099235" cy="5387009"/>
          </a:xfrm>
        </p:spPr>
        <p:txBody>
          <a:bodyPr>
            <a:normAutofit/>
          </a:bodyPr>
          <a:lstStyle/>
          <a:p>
            <a:pPr>
              <a:lnSpc>
                <a:spcPct val="200000"/>
              </a:lnSpc>
            </a:pPr>
            <a:r>
              <a:rPr lang="en-GB" sz="2000" dirty="0">
                <a:effectLst/>
                <a:highlight>
                  <a:srgbClr val="00FFFF"/>
                </a:highlight>
                <a:latin typeface="Arial" panose="020B0604020202020204" pitchFamily="34" charset="0"/>
                <a:ea typeface="DengXian" panose="02010600030101010101" pitchFamily="2" charset="-122"/>
              </a:rPr>
              <a:t>Care plans </a:t>
            </a:r>
            <a:r>
              <a:rPr lang="en-GB" sz="2000" dirty="0">
                <a:highlight>
                  <a:srgbClr val="00FFFF"/>
                </a:highlight>
                <a:latin typeface="Arial" panose="020B0604020202020204" pitchFamily="34" charset="0"/>
                <a:ea typeface="DengXian" panose="02010600030101010101" pitchFamily="2" charset="-122"/>
              </a:rPr>
              <a:t>are a</a:t>
            </a:r>
            <a:r>
              <a:rPr lang="en-GB" sz="2000" dirty="0">
                <a:effectLst/>
                <a:latin typeface="Arial" panose="020B0604020202020204" pitchFamily="34" charset="0"/>
                <a:ea typeface="DengXian" panose="02010600030101010101" pitchFamily="2" charset="-122"/>
              </a:rPr>
              <a:t> written comprehensive document designed to set and identify individual current and long term appropriate goals of care, and the steps to be taken in order to achieve these goals. Care plans and daily records typically contain information about the individual being cared for, their medical histories, care needs, risks and safety measures, and any medications or treatments administered to provide guidance to a healthcare or social care provider about an individual's specific care needs, plans of action, and responses to various health issues. Care plans are essential for delivering person-centred care that meets the individual's physical, emotional, spiritual, and social needs.</a:t>
            </a:r>
          </a:p>
          <a:p>
            <a:pPr marL="0" indent="0">
              <a:buNone/>
            </a:pPr>
            <a:endParaRPr lang="en-GB" dirty="0">
              <a:latin typeface="Arial" panose="020B0604020202020204" pitchFamily="34" charset="0"/>
              <a:ea typeface="DengXian" panose="02010600030101010101" pitchFamily="2" charset="-122"/>
            </a:endParaRPr>
          </a:p>
        </p:txBody>
      </p:sp>
    </p:spTree>
    <p:extLst>
      <p:ext uri="{BB962C8B-B14F-4D97-AF65-F5344CB8AC3E}">
        <p14:creationId xmlns:p14="http://schemas.microsoft.com/office/powerpoint/2010/main" val="1880189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8D451B-204F-8AE7-4713-21E12831162C}"/>
              </a:ext>
            </a:extLst>
          </p:cNvPr>
          <p:cNvSpPr>
            <a:spLocks noGrp="1"/>
          </p:cNvSpPr>
          <p:nvPr>
            <p:ph idx="1"/>
          </p:nvPr>
        </p:nvSpPr>
        <p:spPr>
          <a:xfrm>
            <a:off x="1134618" y="1509639"/>
            <a:ext cx="9922764" cy="3838722"/>
          </a:xfrm>
        </p:spPr>
        <p:txBody>
          <a:bodyPr/>
          <a:lstStyle/>
          <a:p>
            <a:pPr>
              <a:lnSpc>
                <a:spcPct val="200000"/>
              </a:lnSpc>
            </a:pPr>
            <a:r>
              <a:rPr lang="en-GB" sz="2000" kern="100" dirty="0">
                <a:effectLst/>
                <a:highlight>
                  <a:srgbClr val="00FFFF"/>
                </a:highlight>
                <a:latin typeface="Arial" panose="020B0604020202020204" pitchFamily="34" charset="0"/>
                <a:ea typeface="DengXian" panose="02010600030101010101" pitchFamily="2" charset="-122"/>
                <a:cs typeface="Times New Roman" panose="02020603050405020304" pitchFamily="18" charset="0"/>
              </a:rPr>
              <a:t>The primary purpose of a care plan </a:t>
            </a:r>
            <a:r>
              <a:rPr lang="en-GB" sz="2000" kern="100" dirty="0">
                <a:effectLst/>
                <a:latin typeface="Arial" panose="020B0604020202020204" pitchFamily="34" charset="0"/>
                <a:ea typeface="DengXian" panose="02010600030101010101" pitchFamily="2" charset="-122"/>
                <a:cs typeface="Times New Roman" panose="02020603050405020304" pitchFamily="18" charset="0"/>
              </a:rPr>
              <a:t>is to ensure that a patient or client is receiving an appropriate level of care and support. Care plans also provide caregivers with an easy-to-follow plan to ensure consistency in the care being provided. Care plans typically include goals for the client as well as instructions for particular treatments and interventions. Care plans are often tailored to the individual, taking into account their specific needs and preferences.</a:t>
            </a:r>
            <a:endParaRPr lang="en-GB" sz="20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Tree>
    <p:extLst>
      <p:ext uri="{BB962C8B-B14F-4D97-AF65-F5344CB8AC3E}">
        <p14:creationId xmlns:p14="http://schemas.microsoft.com/office/powerpoint/2010/main" val="3233078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71260-A0A5-6D24-1621-D83D303F4E08}"/>
              </a:ext>
            </a:extLst>
          </p:cNvPr>
          <p:cNvSpPr>
            <a:spLocks noGrp="1"/>
          </p:cNvSpPr>
          <p:nvPr>
            <p:ph type="title"/>
          </p:nvPr>
        </p:nvSpPr>
        <p:spPr>
          <a:xfrm>
            <a:off x="929110" y="571500"/>
            <a:ext cx="9922764" cy="685546"/>
          </a:xfrm>
        </p:spPr>
        <p:txBody>
          <a:bodyPr>
            <a:normAutofit/>
          </a:bodyPr>
          <a:lstStyle/>
          <a:p>
            <a:r>
              <a:rPr lang="en-GB" sz="3600" dirty="0"/>
              <a:t>Care monitoring and care planning </a:t>
            </a:r>
          </a:p>
        </p:txBody>
      </p:sp>
      <p:sp>
        <p:nvSpPr>
          <p:cNvPr id="3" name="Content Placeholder 2">
            <a:extLst>
              <a:ext uri="{FF2B5EF4-FFF2-40B4-BE49-F238E27FC236}">
                <a16:creationId xmlns:a16="http://schemas.microsoft.com/office/drawing/2014/main" id="{BD6C7959-146C-E08B-A60F-3092614CA1C4}"/>
              </a:ext>
            </a:extLst>
          </p:cNvPr>
          <p:cNvSpPr>
            <a:spLocks noGrp="1"/>
          </p:cNvSpPr>
          <p:nvPr>
            <p:ph idx="1"/>
          </p:nvPr>
        </p:nvSpPr>
        <p:spPr>
          <a:xfrm>
            <a:off x="463826" y="1257046"/>
            <a:ext cx="11449878" cy="5600954"/>
          </a:xfrm>
        </p:spPr>
        <p:txBody>
          <a:bodyPr>
            <a:normAutofit/>
          </a:bodyPr>
          <a:lstStyle/>
          <a:p>
            <a:pPr marL="0" indent="0">
              <a:lnSpc>
                <a:spcPct val="150000"/>
              </a:lnSpc>
              <a:buNone/>
            </a:pPr>
            <a:r>
              <a:rPr lang="en-GB" sz="2000" dirty="0">
                <a:effectLst/>
                <a:latin typeface="Arial" panose="020B0604020202020204" pitchFamily="34" charset="0"/>
                <a:ea typeface="DengXian" panose="02010600030101010101" pitchFamily="2" charset="-122"/>
              </a:rPr>
              <a:t>While </a:t>
            </a:r>
            <a:r>
              <a:rPr lang="en-GB" sz="2000" dirty="0">
                <a:effectLst/>
                <a:highlight>
                  <a:srgbClr val="00FFFF"/>
                </a:highlight>
                <a:latin typeface="Arial" panose="020B0604020202020204" pitchFamily="34" charset="0"/>
                <a:ea typeface="DengXian" panose="02010600030101010101" pitchFamily="2" charset="-122"/>
              </a:rPr>
              <a:t>risk assessments </a:t>
            </a:r>
            <a:r>
              <a:rPr lang="en-GB" sz="2000" dirty="0">
                <a:effectLst/>
                <a:latin typeface="Arial" panose="020B0604020202020204" pitchFamily="34" charset="0"/>
                <a:ea typeface="DengXian" panose="02010600030101010101" pitchFamily="2" charset="-122"/>
              </a:rPr>
              <a:t>are used to identify and record the risks associated with an individual's care. They help to determine the need for any protective interventions or barriers and can be used to indicate potential strategies to reduce or manage risks. </a:t>
            </a:r>
            <a:r>
              <a:rPr lang="en-GB" sz="2000" kern="100" dirty="0">
                <a:effectLst/>
                <a:latin typeface="Arial" panose="020B0604020202020204" pitchFamily="34" charset="0"/>
                <a:ea typeface="DengXian" panose="02010600030101010101" pitchFamily="2" charset="-122"/>
                <a:cs typeface="Times New Roman" panose="02020603050405020304" pitchFamily="18" charset="0"/>
              </a:rPr>
              <a:t>Risk assessments are a part of many care plans, and are designed to help identify potential sources of harm or injury in </a:t>
            </a:r>
            <a:r>
              <a:rPr lang="en-GB" sz="2000" kern="100" dirty="0" err="1">
                <a:effectLst/>
                <a:latin typeface="Arial" panose="020B0604020202020204" pitchFamily="34" charset="0"/>
                <a:ea typeface="DengXian" panose="02010600030101010101" pitchFamily="2" charset="-122"/>
                <a:cs typeface="Times New Roman" panose="02020603050405020304" pitchFamily="18" charset="0"/>
              </a:rPr>
              <a:t>someones</a:t>
            </a:r>
            <a:r>
              <a:rPr lang="en-GB" sz="2000" kern="100" dirty="0">
                <a:effectLst/>
                <a:latin typeface="Arial" panose="020B0604020202020204" pitchFamily="34" charset="0"/>
                <a:ea typeface="DengXian" panose="02010600030101010101" pitchFamily="2" charset="-122"/>
                <a:cs typeface="Times New Roman" panose="02020603050405020304" pitchFamily="18" charset="0"/>
              </a:rPr>
              <a:t> care.</a:t>
            </a:r>
          </a:p>
          <a:p>
            <a:pPr>
              <a:lnSpc>
                <a:spcPct val="150000"/>
              </a:lnSpc>
            </a:pPr>
            <a:endParaRPr lang="en-GB" sz="2000" kern="100" dirty="0">
              <a:latin typeface="Arial" panose="020B0604020202020204" pitchFamily="34" charset="0"/>
              <a:ea typeface="DengXian" panose="02010600030101010101" pitchFamily="2" charset="-122"/>
              <a:cs typeface="Times New Roman" panose="02020603050405020304" pitchFamily="18" charset="0"/>
            </a:endParaRPr>
          </a:p>
          <a:p>
            <a:pPr marL="0" indent="0">
              <a:lnSpc>
                <a:spcPct val="150000"/>
              </a:lnSpc>
              <a:buNone/>
            </a:pPr>
            <a:r>
              <a:rPr lang="en-GB" sz="2000" dirty="0">
                <a:effectLst/>
                <a:latin typeface="Arial" panose="020B0604020202020204" pitchFamily="34" charset="0"/>
                <a:ea typeface="DengXian" panose="02010600030101010101" pitchFamily="2" charset="-122"/>
              </a:rPr>
              <a:t> They are typically team-based and involve an assessment of an individual's health, environment, lifestyle, and/or </a:t>
            </a:r>
            <a:r>
              <a:rPr lang="en-GB" sz="2000" dirty="0" err="1">
                <a:effectLst/>
                <a:latin typeface="Arial" panose="020B0604020202020204" pitchFamily="34" charset="0"/>
                <a:ea typeface="DengXian" panose="02010600030101010101" pitchFamily="2" charset="-122"/>
              </a:rPr>
              <a:t>behaviors</a:t>
            </a:r>
            <a:r>
              <a:rPr lang="en-GB" sz="2000" dirty="0">
                <a:effectLst/>
                <a:latin typeface="Arial" panose="020B0604020202020204" pitchFamily="34" charset="0"/>
                <a:ea typeface="DengXian" panose="02010600030101010101" pitchFamily="2" charset="-122"/>
              </a:rPr>
              <a:t>. </a:t>
            </a:r>
            <a:r>
              <a:rPr lang="en-GB" sz="2000" dirty="0">
                <a:effectLst/>
                <a:highlight>
                  <a:srgbClr val="00FFFF"/>
                </a:highlight>
                <a:latin typeface="Arial" panose="020B0604020202020204" pitchFamily="34" charset="0"/>
                <a:ea typeface="DengXian" panose="02010600030101010101" pitchFamily="2" charset="-122"/>
              </a:rPr>
              <a:t>Risk assessments</a:t>
            </a:r>
            <a:r>
              <a:rPr lang="en-GB" sz="2000" dirty="0">
                <a:effectLst/>
                <a:latin typeface="Arial" panose="020B0604020202020204" pitchFamily="34" charset="0"/>
                <a:ea typeface="DengXian" panose="02010600030101010101" pitchFamily="2" charset="-122"/>
              </a:rPr>
              <a:t> are used to provide a comprehensive understanding of an individual situation and guide healthcare or social care providers in creating the best possible plan of care and treatment.</a:t>
            </a:r>
          </a:p>
          <a:p>
            <a:pPr marL="0" indent="0">
              <a:lnSpc>
                <a:spcPct val="160000"/>
              </a:lnSpc>
              <a:buNone/>
            </a:pPr>
            <a:endParaRPr lang="en-GB" sz="2400" dirty="0">
              <a:effectLst/>
              <a:latin typeface="Arial" panose="020B0604020202020204" pitchFamily="34" charset="0"/>
              <a:ea typeface="DengXian" panose="02010600030101010101" pitchFamily="2" charset="-122"/>
            </a:endParaRPr>
          </a:p>
          <a:p>
            <a:endParaRPr lang="en-GB" dirty="0"/>
          </a:p>
        </p:txBody>
      </p:sp>
    </p:spTree>
    <p:extLst>
      <p:ext uri="{BB962C8B-B14F-4D97-AF65-F5344CB8AC3E}">
        <p14:creationId xmlns:p14="http://schemas.microsoft.com/office/powerpoint/2010/main" val="1022147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04ECA-F765-C21E-0A3C-53127B95748F}"/>
              </a:ext>
            </a:extLst>
          </p:cNvPr>
          <p:cNvSpPr>
            <a:spLocks noGrp="1"/>
          </p:cNvSpPr>
          <p:nvPr>
            <p:ph type="title"/>
          </p:nvPr>
        </p:nvSpPr>
        <p:spPr>
          <a:xfrm>
            <a:off x="1233910" y="427636"/>
            <a:ext cx="9922764" cy="804816"/>
          </a:xfrm>
        </p:spPr>
        <p:txBody>
          <a:bodyPr/>
          <a:lstStyle/>
          <a:p>
            <a:r>
              <a:rPr kumimoji="0" lang="en-GB" sz="3600" b="1" i="0" u="none" strike="noStrike" kern="1200" cap="none" spc="0" normalizeH="0" baseline="0" noProof="0" dirty="0">
                <a:ln>
                  <a:noFill/>
                </a:ln>
                <a:solidFill>
                  <a:srgbClr val="000000"/>
                </a:solidFill>
                <a:effectLst/>
                <a:uLnTx/>
                <a:uFillTx/>
                <a:latin typeface="Neue Haas Grotesk Text Pro"/>
                <a:ea typeface="+mj-ea"/>
                <a:cs typeface="+mj-cs"/>
              </a:rPr>
              <a:t>Care monitoring and care planning </a:t>
            </a:r>
            <a:endParaRPr lang="en-GB" dirty="0"/>
          </a:p>
        </p:txBody>
      </p:sp>
      <p:sp>
        <p:nvSpPr>
          <p:cNvPr id="3" name="Content Placeholder 2">
            <a:extLst>
              <a:ext uri="{FF2B5EF4-FFF2-40B4-BE49-F238E27FC236}">
                <a16:creationId xmlns:a16="http://schemas.microsoft.com/office/drawing/2014/main" id="{847C9C96-DDF8-27AA-A5D6-692B325DFE0A}"/>
              </a:ext>
            </a:extLst>
          </p:cNvPr>
          <p:cNvSpPr>
            <a:spLocks noGrp="1"/>
          </p:cNvSpPr>
          <p:nvPr>
            <p:ph idx="1"/>
          </p:nvPr>
        </p:nvSpPr>
        <p:spPr>
          <a:xfrm>
            <a:off x="278296" y="1232453"/>
            <a:ext cx="11728174" cy="5420138"/>
          </a:xfrm>
        </p:spPr>
        <p:txBody>
          <a:bodyPr>
            <a:normAutofit/>
          </a:bodyPr>
          <a:lstStyle/>
          <a:p>
            <a:pPr>
              <a:lnSpc>
                <a:spcPct val="150000"/>
              </a:lnSpc>
            </a:pPr>
            <a:r>
              <a:rPr lang="en-GB" sz="2000" kern="100" dirty="0">
                <a:effectLst/>
                <a:highlight>
                  <a:srgbClr val="00FFFF"/>
                </a:highlight>
                <a:latin typeface="Arial" panose="020B0604020202020204" pitchFamily="34" charset="0"/>
                <a:ea typeface="DengXian" panose="02010600030101010101" pitchFamily="2" charset="-122"/>
                <a:cs typeface="Times New Roman" panose="02020603050405020304" pitchFamily="18" charset="0"/>
              </a:rPr>
              <a:t> Care plans and risk assessments </a:t>
            </a:r>
            <a:r>
              <a:rPr lang="en-GB" sz="2000" kern="100" dirty="0">
                <a:effectLst/>
                <a:latin typeface="Arial" panose="020B0604020202020204" pitchFamily="34" charset="0"/>
                <a:ea typeface="DengXian" panose="02010600030101010101" pitchFamily="2" charset="-122"/>
                <a:cs typeface="Times New Roman" panose="02020603050405020304" pitchFamily="18" charset="0"/>
              </a:rPr>
              <a:t>are typically recorded in the patient’s medical record, along with other important information such as medical history, test results, medications, health care treatments, and any other pertinent information. </a:t>
            </a:r>
          </a:p>
          <a:p>
            <a:pPr>
              <a:lnSpc>
                <a:spcPct val="150000"/>
              </a:lnSpc>
            </a:pPr>
            <a:endParaRPr lang="en-GB" sz="2000" kern="100" dirty="0">
              <a:latin typeface="Arial" panose="020B0604020202020204" pitchFamily="34" charset="0"/>
              <a:ea typeface="DengXian" panose="02010600030101010101" pitchFamily="2" charset="-122"/>
              <a:cs typeface="Times New Roman" panose="02020603050405020304" pitchFamily="18" charset="0"/>
            </a:endParaRPr>
          </a:p>
          <a:p>
            <a:pPr>
              <a:lnSpc>
                <a:spcPct val="150000"/>
              </a:lnSpc>
            </a:pPr>
            <a:r>
              <a:rPr lang="en-GB" sz="2000" kern="100" dirty="0">
                <a:effectLst/>
                <a:highlight>
                  <a:srgbClr val="00FFFF"/>
                </a:highlight>
                <a:latin typeface="Arial" panose="020B0604020202020204" pitchFamily="34" charset="0"/>
                <a:ea typeface="DengXian" panose="02010600030101010101" pitchFamily="2" charset="-122"/>
                <a:cs typeface="Times New Roman" panose="02020603050405020304" pitchFamily="18" charset="0"/>
              </a:rPr>
              <a:t>Daily records </a:t>
            </a:r>
            <a:r>
              <a:rPr lang="en-GB" sz="2000" kern="100" dirty="0">
                <a:effectLst/>
                <a:latin typeface="Arial" panose="020B0604020202020204" pitchFamily="34" charset="0"/>
                <a:ea typeface="DengXian" panose="02010600030101010101" pitchFamily="2" charset="-122"/>
                <a:cs typeface="Times New Roman" panose="02020603050405020304" pitchFamily="18" charset="0"/>
              </a:rPr>
              <a:t>are used to track information related to a patient or client’s daily care. These records may include notes and observations about changes in their physical and psychological condition, as well as information about the manner and type of care being provided </a:t>
            </a:r>
            <a:r>
              <a:rPr lang="en-GB" sz="2000" dirty="0">
                <a:effectLst/>
                <a:latin typeface="Arial" panose="020B0604020202020204" pitchFamily="34" charset="0"/>
                <a:ea typeface="DengXian" panose="02010600030101010101" pitchFamily="2" charset="-122"/>
              </a:rPr>
              <a:t> </a:t>
            </a:r>
            <a:r>
              <a:rPr lang="en-GB" sz="2000" dirty="0">
                <a:effectLst/>
                <a:highlight>
                  <a:srgbClr val="00FFFF"/>
                </a:highlight>
                <a:latin typeface="Arial" panose="020B0604020202020204" pitchFamily="34" charset="0"/>
                <a:ea typeface="DengXian" panose="02010600030101010101" pitchFamily="2" charset="-122"/>
              </a:rPr>
              <a:t>Records</a:t>
            </a:r>
            <a:r>
              <a:rPr lang="en-GB" sz="2000" dirty="0">
                <a:effectLst/>
                <a:latin typeface="Arial" panose="020B0604020202020204" pitchFamily="34" charset="0"/>
                <a:ea typeface="DengXian" panose="02010600030101010101" pitchFamily="2" charset="-122"/>
              </a:rPr>
              <a:t> help to track the progress of an individual, reflect the care given, and are used to identify areas in need of improvement for continuing care. Daily records are used to detail all interactions between carers and the people they care for. They often include information such as changes in health and wellbeing, medications, fluid intake, dietary information, and activities</a:t>
            </a:r>
            <a:endParaRPr lang="en-GB" sz="2000" dirty="0"/>
          </a:p>
          <a:p>
            <a:pPr>
              <a:lnSpc>
                <a:spcPct val="150000"/>
              </a:lnSpc>
            </a:pPr>
            <a:endParaRPr lang="en-GB" sz="20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Tree>
    <p:extLst>
      <p:ext uri="{BB962C8B-B14F-4D97-AF65-F5344CB8AC3E}">
        <p14:creationId xmlns:p14="http://schemas.microsoft.com/office/powerpoint/2010/main" val="2940681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3081F-D488-C45E-DF76-2A98D23EA038}"/>
              </a:ext>
            </a:extLst>
          </p:cNvPr>
          <p:cNvSpPr>
            <a:spLocks noGrp="1"/>
          </p:cNvSpPr>
          <p:nvPr>
            <p:ph type="title"/>
          </p:nvPr>
        </p:nvSpPr>
        <p:spPr/>
        <p:txBody>
          <a:bodyPr/>
          <a:lstStyle/>
          <a:p>
            <a:r>
              <a:rPr lang="en-GB" dirty="0"/>
              <a:t>Summary  </a:t>
            </a:r>
          </a:p>
        </p:txBody>
      </p:sp>
      <p:sp>
        <p:nvSpPr>
          <p:cNvPr id="3" name="Content Placeholder 2">
            <a:extLst>
              <a:ext uri="{FF2B5EF4-FFF2-40B4-BE49-F238E27FC236}">
                <a16:creationId xmlns:a16="http://schemas.microsoft.com/office/drawing/2014/main" id="{5F8295C6-C812-30A9-32BC-42CFE43A0DCE}"/>
              </a:ext>
            </a:extLst>
          </p:cNvPr>
          <p:cNvSpPr>
            <a:spLocks noGrp="1"/>
          </p:cNvSpPr>
          <p:nvPr>
            <p:ph idx="1"/>
          </p:nvPr>
        </p:nvSpPr>
        <p:spPr>
          <a:xfrm>
            <a:off x="384313" y="1974574"/>
            <a:ext cx="11595652" cy="4311926"/>
          </a:xfrm>
        </p:spPr>
        <p:txBody>
          <a:bodyPr>
            <a:normAutofit/>
          </a:bodyPr>
          <a:lstStyle/>
          <a:p>
            <a:r>
              <a:rPr lang="en-GB" sz="2000" dirty="0">
                <a:effectLst/>
                <a:latin typeface="Arial" panose="020B0604020202020204" pitchFamily="34" charset="0"/>
                <a:ea typeface="DengXian" panose="02010600030101010101" pitchFamily="2" charset="-122"/>
              </a:rPr>
              <a:t>These records are essential for helping providers meet the individual's care requirements, as well as ensuring they are adequately supporting and affecting positive change in the individual's health and wellbeing.</a:t>
            </a:r>
          </a:p>
          <a:p>
            <a:endParaRPr lang="en-GB" sz="2000" dirty="0">
              <a:latin typeface="Arial" panose="020B0604020202020204" pitchFamily="34" charset="0"/>
              <a:ea typeface="DengXian" panose="02010600030101010101" pitchFamily="2" charset="-122"/>
            </a:endParaRPr>
          </a:p>
          <a:p>
            <a:r>
              <a:rPr lang="en-GB" sz="2000" dirty="0">
                <a:effectLst/>
                <a:latin typeface="Arial" panose="020B0604020202020204" pitchFamily="34" charset="0"/>
                <a:ea typeface="DengXian" panose="02010600030101010101" pitchFamily="2" charset="-122"/>
              </a:rPr>
              <a:t> </a:t>
            </a:r>
            <a:r>
              <a:rPr lang="en-GB" sz="2000" dirty="0">
                <a:effectLst/>
                <a:highlight>
                  <a:srgbClr val="00FFFF"/>
                </a:highlight>
                <a:latin typeface="Arial" panose="020B0604020202020204" pitchFamily="34" charset="0"/>
                <a:ea typeface="DengXian" panose="02010600030101010101" pitchFamily="2" charset="-122"/>
              </a:rPr>
              <a:t>When creating care plans, risk assessments, and daily records,</a:t>
            </a:r>
            <a:r>
              <a:rPr lang="en-GB" sz="2000" dirty="0">
                <a:effectLst/>
                <a:latin typeface="Arial" panose="020B0604020202020204" pitchFamily="34" charset="0"/>
                <a:ea typeface="DengXian" panose="02010600030101010101" pitchFamily="2" charset="-122"/>
              </a:rPr>
              <a:t> it is important to consider what information should be included.</a:t>
            </a:r>
          </a:p>
          <a:p>
            <a:endParaRPr lang="en-GB" sz="2000" dirty="0">
              <a:latin typeface="Arial" panose="020B0604020202020204" pitchFamily="34" charset="0"/>
              <a:ea typeface="DengXian" panose="02010600030101010101" pitchFamily="2" charset="-122"/>
            </a:endParaRPr>
          </a:p>
          <a:p>
            <a:r>
              <a:rPr lang="en-GB" sz="2000" dirty="0">
                <a:effectLst/>
                <a:latin typeface="Arial" panose="020B0604020202020204" pitchFamily="34" charset="0"/>
                <a:ea typeface="DengXian" panose="02010600030101010101" pitchFamily="2" charset="-122"/>
              </a:rPr>
              <a:t> Care plans should include the individual's needs and preferences, long-term goals, current care strategies, and any necessary modifications or changes to care.</a:t>
            </a:r>
            <a:endParaRPr lang="en-GB" sz="2000" dirty="0"/>
          </a:p>
        </p:txBody>
      </p:sp>
    </p:spTree>
    <p:extLst>
      <p:ext uri="{BB962C8B-B14F-4D97-AF65-F5344CB8AC3E}">
        <p14:creationId xmlns:p14="http://schemas.microsoft.com/office/powerpoint/2010/main" val="3779998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B168A7-66FE-4359-9866-CBB841A729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E5418608-D028-8274-3746-ACF02FBECF30}"/>
              </a:ext>
            </a:extLst>
          </p:cNvPr>
          <p:cNvSpPr>
            <a:spLocks noGrp="1"/>
          </p:cNvSpPr>
          <p:nvPr>
            <p:ph type="title"/>
          </p:nvPr>
        </p:nvSpPr>
        <p:spPr>
          <a:xfrm>
            <a:off x="938894" y="1186343"/>
            <a:ext cx="5773830" cy="3637445"/>
          </a:xfrm>
        </p:spPr>
        <p:txBody>
          <a:bodyPr>
            <a:normAutofit fontScale="90000"/>
          </a:bodyPr>
          <a:lstStyle/>
          <a:p>
            <a:pPr>
              <a:lnSpc>
                <a:spcPct val="200000"/>
              </a:lnSpc>
            </a:pPr>
            <a:r>
              <a:rPr lang="en-GB" sz="2500" dirty="0"/>
              <a:t>Part 2- Responsibilities of health and social care workers in relation to emergency health response </a:t>
            </a:r>
            <a:br>
              <a:rPr lang="en-GB" sz="2500" dirty="0"/>
            </a:br>
            <a:br>
              <a:rPr lang="en-GB" sz="2500" dirty="0"/>
            </a:br>
            <a:endParaRPr lang="en-GB" sz="2500" dirty="0"/>
          </a:p>
        </p:txBody>
      </p:sp>
      <p:cxnSp>
        <p:nvCxnSpPr>
          <p:cNvPr id="12" name="Straight Connector 11">
            <a:extLst>
              <a:ext uri="{FF2B5EF4-FFF2-40B4-BE49-F238E27FC236}">
                <a16:creationId xmlns:a16="http://schemas.microsoft.com/office/drawing/2014/main" id="{F0748755-DDBC-46D0-91EC-1212A8EE2B4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800" y="1186344"/>
            <a:ext cx="804195" cy="0"/>
          </a:xfrm>
          <a:prstGeom prst="line">
            <a:avLst/>
          </a:prstGeom>
          <a:ln w="8572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2A5A59-42EA-0512-0C75-E4B7CEC16FDB}"/>
              </a:ext>
            </a:extLst>
          </p:cNvPr>
          <p:cNvSpPr>
            <a:spLocks noGrp="1"/>
          </p:cNvSpPr>
          <p:nvPr>
            <p:ph idx="1"/>
          </p:nvPr>
        </p:nvSpPr>
        <p:spPr>
          <a:xfrm>
            <a:off x="442286" y="2372689"/>
            <a:ext cx="5828152" cy="4102847"/>
          </a:xfrm>
        </p:spPr>
        <p:txBody>
          <a:bodyPr>
            <a:normAutofit/>
          </a:bodyPr>
          <a:lstStyle/>
          <a:p>
            <a:endParaRPr lang="en-GB" dirty="0"/>
          </a:p>
          <a:p>
            <a:endParaRPr lang="en-GB" dirty="0"/>
          </a:p>
          <a:p>
            <a:endParaRPr lang="en-GB" dirty="0"/>
          </a:p>
        </p:txBody>
      </p:sp>
      <p:pic>
        <p:nvPicPr>
          <p:cNvPr id="7" name="Graphic 6" descr="Medical">
            <a:extLst>
              <a:ext uri="{FF2B5EF4-FFF2-40B4-BE49-F238E27FC236}">
                <a16:creationId xmlns:a16="http://schemas.microsoft.com/office/drawing/2014/main" id="{5D4E1E9F-DBDC-131C-0376-E75D8CA3C4C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70438" y="1143000"/>
            <a:ext cx="5143500" cy="5143500"/>
          </a:xfrm>
          <a:prstGeom prst="rect">
            <a:avLst/>
          </a:prstGeom>
        </p:spPr>
      </p:pic>
    </p:spTree>
    <p:extLst>
      <p:ext uri="{BB962C8B-B14F-4D97-AF65-F5344CB8AC3E}">
        <p14:creationId xmlns:p14="http://schemas.microsoft.com/office/powerpoint/2010/main" val="40684688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9569FB-11A3-1545-B023-F74235BF0D35}"/>
              </a:ext>
            </a:extLst>
          </p:cNvPr>
          <p:cNvSpPr>
            <a:spLocks noGrp="1"/>
          </p:cNvSpPr>
          <p:nvPr>
            <p:ph idx="1"/>
          </p:nvPr>
        </p:nvSpPr>
        <p:spPr>
          <a:xfrm>
            <a:off x="1088136" y="914401"/>
            <a:ext cx="9922764" cy="5372100"/>
          </a:xfrm>
        </p:spPr>
        <p:txBody>
          <a:bodyPr/>
          <a:lstStyle/>
          <a:p>
            <a:pPr marL="228600" marR="0" lvl="0" indent="-228600" algn="l" defTabSz="914400" rtl="0" eaLnBrk="1" fontAlgn="auto" latinLnBrk="0" hangingPunct="1">
              <a:lnSpc>
                <a:spcPct val="130000"/>
              </a:lnSpc>
              <a:spcBef>
                <a:spcPts val="1000"/>
              </a:spcBef>
              <a:spcAft>
                <a:spcPts val="0"/>
              </a:spcAft>
              <a:buClrTx/>
              <a:buSzTx/>
              <a:buFont typeface="Neue Haas Grotesk Text Pro" panose="020B0504020202020204" pitchFamily="34" charset="0"/>
              <a:buChar char="-"/>
              <a:tabLst/>
              <a:defRPr/>
            </a:pPr>
            <a:r>
              <a:rPr kumimoji="0" lang="en-GB" sz="3200" b="0" i="0" u="none" strike="noStrike" kern="1200" cap="none" spc="0" normalizeH="0" baseline="0" noProof="0" dirty="0">
                <a:ln>
                  <a:noFill/>
                </a:ln>
                <a:solidFill>
                  <a:srgbClr val="000000"/>
                </a:solidFill>
                <a:effectLst/>
                <a:uLnTx/>
                <a:uFillTx/>
                <a:latin typeface="Neue Haas Grotesk Text Pro"/>
                <a:ea typeface="+mn-ea"/>
                <a:cs typeface="+mn-cs"/>
              </a:rPr>
              <a:t> </a:t>
            </a:r>
            <a:r>
              <a:rPr lang="en-GB" sz="3200" dirty="0">
                <a:solidFill>
                  <a:srgbClr val="000000"/>
                </a:solidFill>
                <a:latin typeface="Neue Haas Grotesk Text Pro"/>
              </a:rPr>
              <a:t>D</a:t>
            </a:r>
            <a:r>
              <a:rPr kumimoji="0" lang="en-GB" sz="3200" b="0" i="0" u="none" strike="noStrike" kern="1200" cap="none" spc="0" normalizeH="0" baseline="0" noProof="0" dirty="0">
                <a:ln>
                  <a:noFill/>
                </a:ln>
                <a:solidFill>
                  <a:srgbClr val="000000"/>
                </a:solidFill>
                <a:effectLst/>
                <a:uLnTx/>
                <a:uFillTx/>
                <a:latin typeface="Neue Haas Grotesk Text Pro"/>
                <a:ea typeface="+mn-ea"/>
                <a:cs typeface="+mn-cs"/>
              </a:rPr>
              <a:t>o you think health and social care workers should know how to respond to an emergency at work?</a:t>
            </a:r>
          </a:p>
          <a:p>
            <a:pPr marL="0" marR="0" lvl="0" indent="0" algn="l" defTabSz="914400" rtl="0" eaLnBrk="1" fontAlgn="auto" latinLnBrk="0" hangingPunct="1">
              <a:lnSpc>
                <a:spcPct val="130000"/>
              </a:lnSpc>
              <a:spcBef>
                <a:spcPts val="1000"/>
              </a:spcBef>
              <a:spcAft>
                <a:spcPts val="0"/>
              </a:spcAft>
              <a:buClrTx/>
              <a:buSzTx/>
              <a:buNone/>
              <a:tabLst/>
              <a:defRPr/>
            </a:pPr>
            <a:endParaRPr kumimoji="0" lang="en-GB" sz="3200" b="0" i="0" u="none" strike="noStrike" kern="1200" cap="none" spc="0" normalizeH="0" baseline="0" noProof="0" dirty="0">
              <a:ln>
                <a:noFill/>
              </a:ln>
              <a:solidFill>
                <a:srgbClr val="000000"/>
              </a:solidFill>
              <a:effectLst/>
              <a:uLnTx/>
              <a:uFillTx/>
              <a:latin typeface="Neue Haas Grotesk Text Pro"/>
              <a:ea typeface="+mn-ea"/>
              <a:cs typeface="+mn-cs"/>
            </a:endParaRPr>
          </a:p>
          <a:p>
            <a:pPr marL="228600" marR="0" lvl="0" indent="-228600" algn="l" defTabSz="914400" rtl="0" eaLnBrk="1" fontAlgn="auto" latinLnBrk="0" hangingPunct="1">
              <a:lnSpc>
                <a:spcPct val="130000"/>
              </a:lnSpc>
              <a:spcBef>
                <a:spcPts val="1000"/>
              </a:spcBef>
              <a:spcAft>
                <a:spcPts val="0"/>
              </a:spcAft>
              <a:buClrTx/>
              <a:buSzTx/>
              <a:buFont typeface="Neue Haas Grotesk Text Pro" panose="020B0504020202020204" pitchFamily="34" charset="0"/>
              <a:buChar char="-"/>
              <a:tabLst/>
              <a:defRPr/>
            </a:pPr>
            <a:r>
              <a:rPr lang="en-GB" sz="3200" dirty="0">
                <a:solidFill>
                  <a:srgbClr val="000000"/>
                </a:solidFill>
                <a:latin typeface="Neue Haas Grotesk Text Pro"/>
              </a:rPr>
              <a:t>Can you think of any examples, you can share your own (ensure confidentiality) or you could think of scenarios..</a:t>
            </a:r>
            <a:endParaRPr kumimoji="0" lang="en-GB" sz="3200" b="0" i="0" u="none" strike="noStrike" kern="1200" cap="none" spc="0" normalizeH="0" baseline="0" noProof="0" dirty="0">
              <a:ln>
                <a:noFill/>
              </a:ln>
              <a:solidFill>
                <a:srgbClr val="000000"/>
              </a:solidFill>
              <a:effectLst/>
              <a:uLnTx/>
              <a:uFillTx/>
              <a:latin typeface="Neue Haas Grotesk Text Pro"/>
              <a:ea typeface="+mn-ea"/>
              <a:cs typeface="+mn-cs"/>
            </a:endParaRPr>
          </a:p>
          <a:p>
            <a:endParaRPr lang="en-GB" dirty="0"/>
          </a:p>
        </p:txBody>
      </p:sp>
    </p:spTree>
    <p:extLst>
      <p:ext uri="{BB962C8B-B14F-4D97-AF65-F5344CB8AC3E}">
        <p14:creationId xmlns:p14="http://schemas.microsoft.com/office/powerpoint/2010/main" val="1889782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506FB-3E17-5E83-A8B5-0B2F282DFF24}"/>
              </a:ext>
            </a:extLst>
          </p:cNvPr>
          <p:cNvSpPr>
            <a:spLocks noGrp="1"/>
          </p:cNvSpPr>
          <p:nvPr>
            <p:ph type="title"/>
          </p:nvPr>
        </p:nvSpPr>
        <p:spPr>
          <a:xfrm>
            <a:off x="1088136" y="1090245"/>
            <a:ext cx="9922764" cy="818068"/>
          </a:xfrm>
        </p:spPr>
        <p:txBody>
          <a:bodyPr>
            <a:noAutofit/>
          </a:bodyPr>
          <a:lstStyle/>
          <a:p>
            <a:r>
              <a:rPr lang="en-GB" sz="2400" dirty="0"/>
              <a:t>Responsibilities of health and social care workers in relation to emergency health response</a:t>
            </a:r>
          </a:p>
        </p:txBody>
      </p:sp>
      <p:sp>
        <p:nvSpPr>
          <p:cNvPr id="3" name="Content Placeholder 2">
            <a:extLst>
              <a:ext uri="{FF2B5EF4-FFF2-40B4-BE49-F238E27FC236}">
                <a16:creationId xmlns:a16="http://schemas.microsoft.com/office/drawing/2014/main" id="{722D8BF0-35D8-920B-4429-76F62341C1CF}"/>
              </a:ext>
            </a:extLst>
          </p:cNvPr>
          <p:cNvSpPr>
            <a:spLocks noGrp="1"/>
          </p:cNvSpPr>
          <p:nvPr>
            <p:ph idx="1"/>
          </p:nvPr>
        </p:nvSpPr>
        <p:spPr>
          <a:xfrm>
            <a:off x="318052" y="2447778"/>
            <a:ext cx="10692848" cy="3838722"/>
          </a:xfrm>
        </p:spPr>
        <p:txBody>
          <a:bodyPr>
            <a:normAutofit/>
          </a:bodyPr>
          <a:lstStyle/>
          <a:p>
            <a:r>
              <a:rPr lang="en-GB" sz="2000" b="1" dirty="0">
                <a:effectLst/>
                <a:latin typeface="Arial" panose="020B0604020202020204" pitchFamily="34" charset="0"/>
                <a:ea typeface="DengXian" panose="02010600030101010101" pitchFamily="2" charset="-122"/>
              </a:rPr>
              <a:t>The importance of health and social care in emergency health response cannot be underestimated. </a:t>
            </a:r>
          </a:p>
          <a:p>
            <a:pPr marL="0" indent="0">
              <a:buNone/>
            </a:pPr>
            <a:endParaRPr lang="en-GB" sz="2000" b="1" dirty="0">
              <a:effectLst/>
              <a:latin typeface="Arial" panose="020B0604020202020204" pitchFamily="34" charset="0"/>
              <a:ea typeface="DengXian" panose="02010600030101010101" pitchFamily="2" charset="-122"/>
            </a:endParaRPr>
          </a:p>
          <a:p>
            <a:r>
              <a:rPr lang="en-GB" sz="2000" dirty="0">
                <a:effectLst/>
                <a:latin typeface="Arial" panose="020B0604020202020204" pitchFamily="34" charset="0"/>
                <a:ea typeface="DengXian" panose="02010600030101010101" pitchFamily="2" charset="-122"/>
              </a:rPr>
              <a:t>It provides invaluable support and care to those in need and an essential part of health management and response in a crisis. </a:t>
            </a:r>
          </a:p>
          <a:p>
            <a:pPr marL="0" indent="0">
              <a:buNone/>
            </a:pPr>
            <a:endParaRPr lang="en-GB" sz="2000" dirty="0">
              <a:effectLst/>
              <a:latin typeface="Arial" panose="020B0604020202020204" pitchFamily="34" charset="0"/>
              <a:ea typeface="DengXian" panose="02010600030101010101" pitchFamily="2" charset="-122"/>
            </a:endParaRPr>
          </a:p>
          <a:p>
            <a:r>
              <a:rPr lang="en-GB" sz="2000" dirty="0">
                <a:effectLst/>
                <a:latin typeface="Arial" panose="020B0604020202020204" pitchFamily="34" charset="0"/>
                <a:ea typeface="DengXian" panose="02010600030101010101" pitchFamily="2" charset="-122"/>
              </a:rPr>
              <a:t>Health and social care workers are the first to be called for in providing assistance, whether it be evacuation, medical attention or to help those directly affected</a:t>
            </a:r>
            <a:endParaRPr lang="en-GB" sz="2000" dirty="0"/>
          </a:p>
        </p:txBody>
      </p:sp>
    </p:spTree>
    <p:extLst>
      <p:ext uri="{BB962C8B-B14F-4D97-AF65-F5344CB8AC3E}">
        <p14:creationId xmlns:p14="http://schemas.microsoft.com/office/powerpoint/2010/main" val="3380626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B8B20-6F47-150F-4328-D586649FD3EB}"/>
              </a:ext>
            </a:extLst>
          </p:cNvPr>
          <p:cNvSpPr>
            <a:spLocks noGrp="1"/>
          </p:cNvSpPr>
          <p:nvPr>
            <p:ph type="title"/>
          </p:nvPr>
        </p:nvSpPr>
        <p:spPr>
          <a:xfrm>
            <a:off x="1134618" y="667094"/>
            <a:ext cx="9922764" cy="1294228"/>
          </a:xfrm>
        </p:spPr>
        <p:txBody>
          <a:bodyPr/>
          <a:lstStyle/>
          <a:p>
            <a:r>
              <a:rPr kumimoji="0" lang="en-GB" sz="2400" b="1" i="0" u="none" strike="noStrike" kern="1200" cap="none" spc="0" normalizeH="0" baseline="0" noProof="0" dirty="0">
                <a:ln>
                  <a:noFill/>
                </a:ln>
                <a:solidFill>
                  <a:srgbClr val="000000"/>
                </a:solidFill>
                <a:effectLst/>
                <a:uLnTx/>
                <a:uFillTx/>
                <a:latin typeface="Neue Haas Grotesk Text Pro"/>
                <a:ea typeface="+mj-ea"/>
                <a:cs typeface="+mj-cs"/>
              </a:rPr>
              <a:t>Responsibilities of health and social care workers in relation to emergency health response</a:t>
            </a:r>
            <a:endParaRPr lang="en-GB" dirty="0"/>
          </a:p>
        </p:txBody>
      </p:sp>
      <p:sp>
        <p:nvSpPr>
          <p:cNvPr id="3" name="Content Placeholder 2">
            <a:extLst>
              <a:ext uri="{FF2B5EF4-FFF2-40B4-BE49-F238E27FC236}">
                <a16:creationId xmlns:a16="http://schemas.microsoft.com/office/drawing/2014/main" id="{50C87997-4549-32BE-8144-45355C0E0E39}"/>
              </a:ext>
            </a:extLst>
          </p:cNvPr>
          <p:cNvSpPr>
            <a:spLocks noGrp="1"/>
          </p:cNvSpPr>
          <p:nvPr>
            <p:ph idx="1"/>
          </p:nvPr>
        </p:nvSpPr>
        <p:spPr>
          <a:xfrm>
            <a:off x="172278" y="1961322"/>
            <a:ext cx="11860696" cy="4757530"/>
          </a:xfrm>
        </p:spPr>
        <p:txBody>
          <a:bodyPr>
            <a:normAutofit/>
          </a:bodyPr>
          <a:lstStyle/>
          <a:p>
            <a:r>
              <a:rPr lang="en-GB" sz="2000" dirty="0"/>
              <a:t>In England, the National Health Service (NHS) is responsible for healthcare, including private </a:t>
            </a:r>
            <a:r>
              <a:rPr lang="en-GB" sz="2000" dirty="0" err="1"/>
              <a:t>companys</a:t>
            </a:r>
            <a:r>
              <a:rPr lang="en-GB" sz="2000" dirty="0"/>
              <a:t>, and the Department of Health and Social Care (DHSC) is the government department responsible for health and social care policy.</a:t>
            </a:r>
          </a:p>
          <a:p>
            <a:endParaRPr lang="en-GB" sz="2000" dirty="0"/>
          </a:p>
          <a:p>
            <a:r>
              <a:rPr lang="en-GB" sz="2000" b="1" dirty="0"/>
              <a:t>The National Health Service Act 2006 </a:t>
            </a:r>
            <a:r>
              <a:rPr lang="en-GB" sz="2000" dirty="0"/>
              <a:t>and the </a:t>
            </a:r>
            <a:r>
              <a:rPr lang="en-GB" sz="2000" b="1" dirty="0"/>
              <a:t>Health and Social Care Act 2012 </a:t>
            </a:r>
            <a:r>
              <a:rPr lang="en-GB" sz="2000" dirty="0"/>
              <a:t>are two key pieces of legislation which set out the principle functions of the NHS, such as the provision of healthcare services, promoting health and well-being, and ensuring patient safety. </a:t>
            </a:r>
          </a:p>
          <a:p>
            <a:endParaRPr lang="en-GB" sz="2000" dirty="0"/>
          </a:p>
          <a:p>
            <a:r>
              <a:rPr lang="en-GB" sz="2000" b="1" dirty="0"/>
              <a:t>The Health and Social Care (Safety and Quality) Act 2015 </a:t>
            </a:r>
            <a:r>
              <a:rPr lang="en-GB" sz="2000" dirty="0"/>
              <a:t>is also important in providing a framework of safety standards and quality assurance for health and social care in England.</a:t>
            </a:r>
          </a:p>
        </p:txBody>
      </p:sp>
    </p:spTree>
    <p:extLst>
      <p:ext uri="{BB962C8B-B14F-4D97-AF65-F5344CB8AC3E}">
        <p14:creationId xmlns:p14="http://schemas.microsoft.com/office/powerpoint/2010/main" val="32093636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C04F7-89A3-5C63-D795-A3AF3CCF768D}"/>
              </a:ext>
            </a:extLst>
          </p:cNvPr>
          <p:cNvSpPr>
            <a:spLocks noGrp="1"/>
          </p:cNvSpPr>
          <p:nvPr>
            <p:ph type="title"/>
          </p:nvPr>
        </p:nvSpPr>
        <p:spPr>
          <a:xfrm>
            <a:off x="1134618" y="401132"/>
            <a:ext cx="9922764" cy="592781"/>
          </a:xfrm>
        </p:spPr>
        <p:txBody>
          <a:bodyPr>
            <a:normAutofit fontScale="90000"/>
          </a:bodyPr>
          <a:lstStyle/>
          <a:p>
            <a:r>
              <a:rPr kumimoji="0" lang="en-GB" sz="2400" b="1" i="0" u="none" strike="noStrike" kern="1200" cap="none" spc="0" normalizeH="0" baseline="0" noProof="0" dirty="0">
                <a:ln>
                  <a:noFill/>
                </a:ln>
                <a:solidFill>
                  <a:srgbClr val="000000"/>
                </a:solidFill>
                <a:effectLst/>
                <a:uLnTx/>
                <a:uFillTx/>
                <a:latin typeface="Neue Haas Grotesk Text Pro"/>
                <a:ea typeface="+mj-ea"/>
                <a:cs typeface="+mj-cs"/>
              </a:rPr>
              <a:t>Responsibilities of health and social care workers in relation to emergency health response</a:t>
            </a:r>
            <a:endParaRPr lang="en-GB" dirty="0"/>
          </a:p>
        </p:txBody>
      </p:sp>
      <p:sp>
        <p:nvSpPr>
          <p:cNvPr id="3" name="Content Placeholder 2">
            <a:extLst>
              <a:ext uri="{FF2B5EF4-FFF2-40B4-BE49-F238E27FC236}">
                <a16:creationId xmlns:a16="http://schemas.microsoft.com/office/drawing/2014/main" id="{7325EE2C-67A6-363C-2367-727E29849EFC}"/>
              </a:ext>
            </a:extLst>
          </p:cNvPr>
          <p:cNvSpPr>
            <a:spLocks noGrp="1"/>
          </p:cNvSpPr>
          <p:nvPr>
            <p:ph idx="1"/>
          </p:nvPr>
        </p:nvSpPr>
        <p:spPr>
          <a:xfrm>
            <a:off x="145774" y="1590261"/>
            <a:ext cx="11887200" cy="5062329"/>
          </a:xfrm>
        </p:spPr>
        <p:txBody>
          <a:bodyPr>
            <a:normAutofit/>
          </a:bodyPr>
          <a:lstStyle/>
          <a:p>
            <a:pPr>
              <a:lnSpc>
                <a:spcPct val="200000"/>
              </a:lnSpc>
            </a:pPr>
            <a:r>
              <a:rPr lang="en-GB" sz="2000" b="1" dirty="0"/>
              <a:t>The Civil Contingencies Act 2004 </a:t>
            </a:r>
            <a:r>
              <a:rPr lang="en-GB" sz="2000" dirty="0"/>
              <a:t>sets out the framework for planning, responding to and recovery from emergencies. It applies to England in a variety of settings, including those which require community mobilisation, regulated services and the response from an outside body. This Act also sets out the role of local authorities as the lead in the co-ordination of emergency response. </a:t>
            </a:r>
          </a:p>
          <a:p>
            <a:pPr>
              <a:lnSpc>
                <a:spcPct val="200000"/>
              </a:lnSpc>
            </a:pPr>
            <a:r>
              <a:rPr lang="en-GB" sz="2000" b="1" dirty="0"/>
              <a:t>The Control of Major Accident Hazards (COMAH) 2015 </a:t>
            </a:r>
            <a:r>
              <a:rPr lang="en-GB" sz="2000" dirty="0"/>
              <a:t>Regulations sets out planning requirements for businesses handling ‘upper tier’ dangerous substances (Class 1 and 2) in England, Wales and Scotland. </a:t>
            </a:r>
          </a:p>
        </p:txBody>
      </p:sp>
    </p:spTree>
    <p:extLst>
      <p:ext uri="{BB962C8B-B14F-4D97-AF65-F5344CB8AC3E}">
        <p14:creationId xmlns:p14="http://schemas.microsoft.com/office/powerpoint/2010/main" val="3060175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5D836-594F-FF19-DA4D-88869AEB402B}"/>
              </a:ext>
            </a:extLst>
          </p:cNvPr>
          <p:cNvSpPr>
            <a:spLocks noGrp="1"/>
          </p:cNvSpPr>
          <p:nvPr>
            <p:ph type="title"/>
          </p:nvPr>
        </p:nvSpPr>
        <p:spPr>
          <a:xfrm>
            <a:off x="1088136" y="401132"/>
            <a:ext cx="9922764" cy="844572"/>
          </a:xfrm>
        </p:spPr>
        <p:txBody>
          <a:bodyPr/>
          <a:lstStyle/>
          <a:p>
            <a:r>
              <a:rPr kumimoji="0" lang="en-GB" sz="2200" b="1" i="0" u="none" strike="noStrike" kern="1200" cap="none" spc="0" normalizeH="0" baseline="0" noProof="0" dirty="0">
                <a:ln>
                  <a:noFill/>
                </a:ln>
                <a:solidFill>
                  <a:srgbClr val="000000"/>
                </a:solidFill>
                <a:effectLst/>
                <a:uLnTx/>
                <a:uFillTx/>
                <a:latin typeface="Neue Haas Grotesk Text Pro"/>
                <a:ea typeface="+mj-ea"/>
                <a:cs typeface="+mj-cs"/>
              </a:rPr>
              <a:t>Responsibilities of health and social care workers in relation to emergency health response</a:t>
            </a:r>
            <a:endParaRPr lang="en-GB" dirty="0"/>
          </a:p>
        </p:txBody>
      </p:sp>
      <p:sp>
        <p:nvSpPr>
          <p:cNvPr id="3" name="Content Placeholder 2">
            <a:extLst>
              <a:ext uri="{FF2B5EF4-FFF2-40B4-BE49-F238E27FC236}">
                <a16:creationId xmlns:a16="http://schemas.microsoft.com/office/drawing/2014/main" id="{B709D9B5-0279-9100-CB87-3FD97D9D9B79}"/>
              </a:ext>
            </a:extLst>
          </p:cNvPr>
          <p:cNvSpPr>
            <a:spLocks noGrp="1"/>
          </p:cNvSpPr>
          <p:nvPr>
            <p:ph idx="1"/>
          </p:nvPr>
        </p:nvSpPr>
        <p:spPr>
          <a:xfrm>
            <a:off x="397565" y="1815548"/>
            <a:ext cx="11489635" cy="4903304"/>
          </a:xfrm>
        </p:spPr>
        <p:txBody>
          <a:bodyPr>
            <a:normAutofit lnSpcReduction="10000"/>
          </a:bodyPr>
          <a:lstStyle/>
          <a:p>
            <a:pPr>
              <a:lnSpc>
                <a:spcPct val="150000"/>
              </a:lnSpc>
              <a:spcAft>
                <a:spcPts val="800"/>
              </a:spcAft>
            </a:pPr>
            <a:r>
              <a:rPr lang="en-GB" sz="2400" kern="100" dirty="0">
                <a:effectLst/>
                <a:latin typeface="Arial" panose="020B0604020202020204" pitchFamily="34" charset="0"/>
                <a:ea typeface="DengXian" panose="02010600030101010101" pitchFamily="2" charset="-122"/>
                <a:cs typeface="Times New Roman" panose="02020603050405020304" pitchFamily="18" charset="0"/>
              </a:rPr>
              <a:t>The National Health Service (England), is responsible for the general provision of healthcare services in England, including emergency health response.</a:t>
            </a:r>
          </a:p>
          <a:p>
            <a:pPr>
              <a:lnSpc>
                <a:spcPct val="150000"/>
              </a:lnSpc>
              <a:spcAft>
                <a:spcPts val="800"/>
              </a:spcAft>
            </a:pPr>
            <a:r>
              <a:rPr lang="en-GB" sz="2400" kern="100" dirty="0">
                <a:effectLst/>
                <a:latin typeface="Arial" panose="020B0604020202020204" pitchFamily="34" charset="0"/>
                <a:ea typeface="DengXian" panose="02010600030101010101" pitchFamily="2" charset="-122"/>
                <a:cs typeface="Times New Roman" panose="02020603050405020304" pitchFamily="18" charset="0"/>
              </a:rPr>
              <a:t> The NHS provides emergency services to people who are in need of urgent medical attention and is also the primary provider of health advice and information in the event of a medical emergency. </a:t>
            </a:r>
          </a:p>
          <a:p>
            <a:pPr>
              <a:lnSpc>
                <a:spcPct val="150000"/>
              </a:lnSpc>
              <a:spcAft>
                <a:spcPts val="800"/>
              </a:spcAft>
            </a:pPr>
            <a:r>
              <a:rPr lang="en-GB" sz="2400" kern="100" dirty="0">
                <a:effectLst/>
                <a:latin typeface="Arial" panose="020B0604020202020204" pitchFamily="34" charset="0"/>
                <a:ea typeface="DengXian" panose="02010600030101010101" pitchFamily="2" charset="-122"/>
                <a:cs typeface="Times New Roman" panose="02020603050405020304" pitchFamily="18" charset="0"/>
              </a:rPr>
              <a:t>The NHS Constitution for England is the document which sets out the legal commitments from the NHS and also outlines the rights that patients, carers and service users have in terms of the NHS. </a:t>
            </a:r>
            <a:endParaRPr lang="en-GB" sz="20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Tree>
    <p:extLst>
      <p:ext uri="{BB962C8B-B14F-4D97-AF65-F5344CB8AC3E}">
        <p14:creationId xmlns:p14="http://schemas.microsoft.com/office/powerpoint/2010/main" val="523350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8" name="Straight Connector 17">
            <a:extLst>
              <a:ext uri="{FF2B5EF4-FFF2-40B4-BE49-F238E27FC236}">
                <a16:creationId xmlns:a16="http://schemas.microsoft.com/office/drawing/2014/main" id="{D8689CE0-64D2-447C-9C1F-872D111D8AC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185205"/>
            <a:ext cx="804195" cy="0"/>
          </a:xfrm>
          <a:prstGeom prst="line">
            <a:avLst/>
          </a:prstGeom>
          <a:ln w="85725">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0" name="Rectangle 19">
            <a:extLst>
              <a:ext uri="{FF2B5EF4-FFF2-40B4-BE49-F238E27FC236}">
                <a16:creationId xmlns:a16="http://schemas.microsoft.com/office/drawing/2014/main" id="{A37F4A8A-7B54-4D8D-933A-8921996A0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CDD0889F-A7E3-6F80-F142-310D487C988A}"/>
              </a:ext>
            </a:extLst>
          </p:cNvPr>
          <p:cNvSpPr>
            <a:spLocks noGrp="1"/>
          </p:cNvSpPr>
          <p:nvPr>
            <p:ph type="title"/>
          </p:nvPr>
        </p:nvSpPr>
        <p:spPr>
          <a:xfrm>
            <a:off x="1068819" y="1076635"/>
            <a:ext cx="7582812" cy="4847087"/>
          </a:xfrm>
        </p:spPr>
        <p:txBody>
          <a:bodyPr vert="horz" lIns="91440" tIns="45720" rIns="91440" bIns="45720" rtlCol="0" anchor="t">
            <a:normAutofit/>
          </a:bodyPr>
          <a:lstStyle/>
          <a:p>
            <a:pPr>
              <a:lnSpc>
                <a:spcPct val="200000"/>
              </a:lnSpc>
            </a:pPr>
            <a:r>
              <a:rPr lang="en-US" sz="3800" cap="all" dirty="0"/>
              <a:t>How could health and social care workers respond in a medical emergency situation?</a:t>
            </a:r>
          </a:p>
        </p:txBody>
      </p:sp>
      <p:cxnSp>
        <p:nvCxnSpPr>
          <p:cNvPr id="22" name="Straight Connector 21">
            <a:extLst>
              <a:ext uri="{FF2B5EF4-FFF2-40B4-BE49-F238E27FC236}">
                <a16:creationId xmlns:a16="http://schemas.microsoft.com/office/drawing/2014/main" id="{B0AA360F-DECB-4836-8FB6-22C4BC3FB02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207120"/>
            <a:ext cx="804195" cy="0"/>
          </a:xfrm>
          <a:prstGeom prst="line">
            <a:avLst/>
          </a:prstGeom>
          <a:ln w="123825">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Graphic 5" descr="Ambulance">
            <a:extLst>
              <a:ext uri="{FF2B5EF4-FFF2-40B4-BE49-F238E27FC236}">
                <a16:creationId xmlns:a16="http://schemas.microsoft.com/office/drawing/2014/main" id="{BCDC9A65-6505-8C36-A87A-208FCFA8C71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02806" y="1143000"/>
            <a:ext cx="2636159" cy="2636159"/>
          </a:xfrm>
          <a:prstGeom prst="rect">
            <a:avLst/>
          </a:prstGeom>
        </p:spPr>
      </p:pic>
    </p:spTree>
    <p:extLst>
      <p:ext uri="{BB962C8B-B14F-4D97-AF65-F5344CB8AC3E}">
        <p14:creationId xmlns:p14="http://schemas.microsoft.com/office/powerpoint/2010/main" val="454909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00A48-4998-4FA4-B059-CAEA8403AD25}"/>
              </a:ext>
            </a:extLst>
          </p:cNvPr>
          <p:cNvSpPr>
            <a:spLocks noGrp="1"/>
          </p:cNvSpPr>
          <p:nvPr>
            <p:ph type="title"/>
          </p:nvPr>
        </p:nvSpPr>
        <p:spPr>
          <a:xfrm>
            <a:off x="1088136" y="705932"/>
            <a:ext cx="9922764" cy="672294"/>
          </a:xfrm>
        </p:spPr>
        <p:txBody>
          <a:bodyPr/>
          <a:lstStyle/>
          <a:p>
            <a:r>
              <a:rPr kumimoji="0" lang="en-GB" sz="2200" b="1" i="0" u="none" strike="noStrike" kern="1200" cap="none" spc="0" normalizeH="0" baseline="0" noProof="0" dirty="0">
                <a:ln>
                  <a:noFill/>
                </a:ln>
                <a:solidFill>
                  <a:srgbClr val="000000"/>
                </a:solidFill>
                <a:effectLst/>
                <a:uLnTx/>
                <a:uFillTx/>
                <a:latin typeface="Neue Haas Grotesk Text Pro"/>
                <a:ea typeface="+mj-ea"/>
                <a:cs typeface="+mj-cs"/>
              </a:rPr>
              <a:t>Responsibilities of health and social care workers in relation to emergency health response</a:t>
            </a:r>
            <a:endParaRPr lang="en-GB" dirty="0"/>
          </a:p>
        </p:txBody>
      </p:sp>
      <p:sp>
        <p:nvSpPr>
          <p:cNvPr id="3" name="Content Placeholder 2">
            <a:extLst>
              <a:ext uri="{FF2B5EF4-FFF2-40B4-BE49-F238E27FC236}">
                <a16:creationId xmlns:a16="http://schemas.microsoft.com/office/drawing/2014/main" id="{044DB10E-1310-3095-D4E4-50294A61D470}"/>
              </a:ext>
            </a:extLst>
          </p:cNvPr>
          <p:cNvSpPr>
            <a:spLocks noGrp="1"/>
          </p:cNvSpPr>
          <p:nvPr>
            <p:ph idx="1"/>
          </p:nvPr>
        </p:nvSpPr>
        <p:spPr>
          <a:xfrm>
            <a:off x="437321" y="1948069"/>
            <a:ext cx="11502887" cy="4797287"/>
          </a:xfrm>
        </p:spPr>
        <p:txBody>
          <a:bodyPr>
            <a:normAutofit fontScale="47500" lnSpcReduction="20000"/>
          </a:bodyPr>
          <a:lstStyle/>
          <a:p>
            <a:pPr>
              <a:lnSpc>
                <a:spcPct val="220000"/>
              </a:lnSpc>
              <a:spcAft>
                <a:spcPts val="800"/>
              </a:spcAft>
            </a:pPr>
            <a:r>
              <a:rPr lang="en-GB" sz="4200" kern="100" dirty="0">
                <a:effectLst/>
                <a:latin typeface="Arial" panose="020B0604020202020204" pitchFamily="34" charset="0"/>
                <a:ea typeface="DengXian" panose="02010600030101010101" pitchFamily="2" charset="-122"/>
                <a:cs typeface="Times New Roman" panose="02020603050405020304" pitchFamily="18" charset="0"/>
              </a:rPr>
              <a:t>Health and social care workers have a critical role to play in emergency health response, providing support and care to those in need, both directly and indirectly. </a:t>
            </a:r>
          </a:p>
          <a:p>
            <a:pPr>
              <a:lnSpc>
                <a:spcPct val="220000"/>
              </a:lnSpc>
              <a:spcAft>
                <a:spcPts val="800"/>
              </a:spcAft>
            </a:pPr>
            <a:r>
              <a:rPr lang="en-GB" sz="4200" kern="100" dirty="0">
                <a:effectLst/>
                <a:latin typeface="Arial" panose="020B0604020202020204" pitchFamily="34" charset="0"/>
                <a:ea typeface="DengXian" panose="02010600030101010101" pitchFamily="2" charset="-122"/>
                <a:cs typeface="Times New Roman" panose="02020603050405020304" pitchFamily="18" charset="0"/>
              </a:rPr>
              <a:t>Depending on the type of emergency, health and social care workers can provide a range of services, from providing medical assistance, advice and information on emergency care, offer care and support to those affected by the emergency, and provide emotional support and counselling.</a:t>
            </a:r>
            <a:endParaRPr lang="en-GB" sz="4200" kern="100" dirty="0">
              <a:effectLst/>
              <a:latin typeface="Calibri" panose="020F0502020204030204" pitchFamily="34" charset="0"/>
              <a:ea typeface="DengXian" panose="02010600030101010101" pitchFamily="2" charset="-122"/>
              <a:cs typeface="Times New Roman" panose="02020603050405020304" pitchFamily="18" charset="0"/>
            </a:endParaRPr>
          </a:p>
          <a:p>
            <a:pPr>
              <a:lnSpc>
                <a:spcPct val="150000"/>
              </a:lnSpc>
              <a:spcAft>
                <a:spcPts val="800"/>
              </a:spcAft>
            </a:pPr>
            <a:r>
              <a:rPr lang="en-GB" sz="3800" kern="100" dirty="0">
                <a:effectLst/>
                <a:latin typeface="Arial" panose="020B0604020202020204" pitchFamily="34" charset="0"/>
                <a:ea typeface="DengXian" panose="02010600030101010101" pitchFamily="2" charset="-122"/>
                <a:cs typeface="Times New Roman" panose="02020603050405020304" pitchFamily="18" charset="0"/>
              </a:rPr>
              <a:t> </a:t>
            </a:r>
            <a:endParaRPr lang="en-GB" sz="38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Tree>
    <p:extLst>
      <p:ext uri="{BB962C8B-B14F-4D97-AF65-F5344CB8AC3E}">
        <p14:creationId xmlns:p14="http://schemas.microsoft.com/office/powerpoint/2010/main" val="30368265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D6A69-4274-BA21-95F3-478F2D9FC352}"/>
              </a:ext>
            </a:extLst>
          </p:cNvPr>
          <p:cNvSpPr>
            <a:spLocks noGrp="1"/>
          </p:cNvSpPr>
          <p:nvPr>
            <p:ph type="title"/>
          </p:nvPr>
        </p:nvSpPr>
        <p:spPr>
          <a:xfrm>
            <a:off x="1088136" y="1090245"/>
            <a:ext cx="9922764" cy="778312"/>
          </a:xfrm>
        </p:spPr>
        <p:txBody>
          <a:bodyPr/>
          <a:lstStyle/>
          <a:p>
            <a:r>
              <a:rPr kumimoji="0" lang="en-GB" sz="2200" b="1" i="0" u="none" strike="noStrike" kern="1200" cap="none" spc="0" normalizeH="0" baseline="0" noProof="0" dirty="0">
                <a:ln>
                  <a:noFill/>
                </a:ln>
                <a:solidFill>
                  <a:srgbClr val="000000"/>
                </a:solidFill>
                <a:effectLst/>
                <a:uLnTx/>
                <a:uFillTx/>
                <a:latin typeface="Neue Haas Grotesk Text Pro"/>
                <a:ea typeface="+mj-ea"/>
                <a:cs typeface="+mj-cs"/>
              </a:rPr>
              <a:t>Responsibilities of health and social care workers in relation to emergency health response</a:t>
            </a:r>
            <a:endParaRPr lang="en-GB" dirty="0"/>
          </a:p>
        </p:txBody>
      </p:sp>
      <p:sp>
        <p:nvSpPr>
          <p:cNvPr id="3" name="Content Placeholder 2">
            <a:extLst>
              <a:ext uri="{FF2B5EF4-FFF2-40B4-BE49-F238E27FC236}">
                <a16:creationId xmlns:a16="http://schemas.microsoft.com/office/drawing/2014/main" id="{8D9F7872-369C-DD13-E205-7A0ACFC27057}"/>
              </a:ext>
            </a:extLst>
          </p:cNvPr>
          <p:cNvSpPr>
            <a:spLocks noGrp="1"/>
          </p:cNvSpPr>
          <p:nvPr>
            <p:ph idx="1"/>
          </p:nvPr>
        </p:nvSpPr>
        <p:spPr>
          <a:xfrm>
            <a:off x="238539" y="1868557"/>
            <a:ext cx="11608904" cy="4876800"/>
          </a:xfrm>
        </p:spPr>
        <p:txBody>
          <a:bodyPr>
            <a:normAutofit/>
          </a:bodyPr>
          <a:lstStyle/>
          <a:p>
            <a:pPr marL="0" indent="0">
              <a:lnSpc>
                <a:spcPct val="200000"/>
              </a:lnSpc>
              <a:buNone/>
            </a:pPr>
            <a:r>
              <a:rPr lang="en-GB" sz="2000" dirty="0">
                <a:effectLst/>
                <a:latin typeface="Arial" panose="020B0604020202020204" pitchFamily="34" charset="0"/>
                <a:ea typeface="DengXian" panose="02010600030101010101" pitchFamily="2" charset="-122"/>
              </a:rPr>
              <a:t>Health and social care workers must adhere to the NHS Constitution and ensure that they are familiar with the legislation and policy which governs healthcare response and provision in England.</a:t>
            </a:r>
          </a:p>
          <a:p>
            <a:pPr marL="0" indent="0">
              <a:lnSpc>
                <a:spcPct val="200000"/>
              </a:lnSpc>
              <a:buNone/>
            </a:pPr>
            <a:endParaRPr lang="en-GB" sz="2000" dirty="0">
              <a:effectLst/>
              <a:latin typeface="Arial" panose="020B0604020202020204" pitchFamily="34" charset="0"/>
              <a:ea typeface="DengXian" panose="02010600030101010101" pitchFamily="2" charset="-122"/>
            </a:endParaRPr>
          </a:p>
          <a:p>
            <a:pPr marL="0" indent="0">
              <a:lnSpc>
                <a:spcPct val="200000"/>
              </a:lnSpc>
              <a:buNone/>
            </a:pPr>
            <a:r>
              <a:rPr lang="en-GB" sz="2000" dirty="0">
                <a:effectLst/>
                <a:latin typeface="Arial" panose="020B0604020202020204" pitchFamily="34" charset="0"/>
                <a:ea typeface="DengXian" panose="02010600030101010101" pitchFamily="2" charset="-122"/>
              </a:rPr>
              <a:t>This includes being aware of the obligations of their position, such as the need to maintain confidentiality, provide quality care and treat patients with respect, and also uphold the safety and legal requirements set out in legislation. </a:t>
            </a:r>
            <a:endParaRPr lang="en-GB" sz="2000" dirty="0"/>
          </a:p>
        </p:txBody>
      </p:sp>
    </p:spTree>
    <p:extLst>
      <p:ext uri="{BB962C8B-B14F-4D97-AF65-F5344CB8AC3E}">
        <p14:creationId xmlns:p14="http://schemas.microsoft.com/office/powerpoint/2010/main" val="41715669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7ECC0-EF1A-5D45-6EE8-8CDCD26F238E}"/>
              </a:ext>
            </a:extLst>
          </p:cNvPr>
          <p:cNvSpPr>
            <a:spLocks noGrp="1"/>
          </p:cNvSpPr>
          <p:nvPr>
            <p:ph type="title"/>
          </p:nvPr>
        </p:nvSpPr>
        <p:spPr>
          <a:xfrm>
            <a:off x="1088136" y="1090245"/>
            <a:ext cx="9922764" cy="857825"/>
          </a:xfrm>
        </p:spPr>
        <p:txBody>
          <a:bodyPr/>
          <a:lstStyle/>
          <a:p>
            <a:r>
              <a:rPr kumimoji="0" lang="en-GB" sz="2200" b="1" i="0" u="none" strike="noStrike" kern="1200" cap="none" spc="0" normalizeH="0" baseline="0" noProof="0" dirty="0">
                <a:ln>
                  <a:noFill/>
                </a:ln>
                <a:solidFill>
                  <a:srgbClr val="000000"/>
                </a:solidFill>
                <a:effectLst/>
                <a:uLnTx/>
                <a:uFillTx/>
                <a:latin typeface="Neue Haas Grotesk Text Pro"/>
                <a:ea typeface="+mj-ea"/>
                <a:cs typeface="+mj-cs"/>
              </a:rPr>
              <a:t>Responsibilities of health and social care workers in relation to emergency health response</a:t>
            </a:r>
            <a:endParaRPr lang="en-GB" dirty="0"/>
          </a:p>
        </p:txBody>
      </p:sp>
      <p:sp>
        <p:nvSpPr>
          <p:cNvPr id="3" name="Content Placeholder 2">
            <a:extLst>
              <a:ext uri="{FF2B5EF4-FFF2-40B4-BE49-F238E27FC236}">
                <a16:creationId xmlns:a16="http://schemas.microsoft.com/office/drawing/2014/main" id="{D8D4A283-C2FF-4CF0-EAB9-815FDB78D70B}"/>
              </a:ext>
            </a:extLst>
          </p:cNvPr>
          <p:cNvSpPr>
            <a:spLocks noGrp="1"/>
          </p:cNvSpPr>
          <p:nvPr>
            <p:ph idx="1"/>
          </p:nvPr>
        </p:nvSpPr>
        <p:spPr>
          <a:xfrm>
            <a:off x="357809" y="2040835"/>
            <a:ext cx="11529391" cy="4585252"/>
          </a:xfrm>
        </p:spPr>
        <p:txBody>
          <a:bodyPr>
            <a:normAutofit/>
          </a:bodyPr>
          <a:lstStyle/>
          <a:p>
            <a:pPr>
              <a:lnSpc>
                <a:spcPct val="200000"/>
              </a:lnSpc>
              <a:spcAft>
                <a:spcPts val="800"/>
              </a:spcAft>
            </a:pPr>
            <a:r>
              <a:rPr lang="en-GB" sz="2000" kern="100" dirty="0">
                <a:effectLst/>
                <a:latin typeface="Arial" panose="020B0604020202020204" pitchFamily="34" charset="0"/>
                <a:ea typeface="DengXian" panose="02010600030101010101" pitchFamily="2" charset="-122"/>
                <a:cs typeface="Times New Roman" panose="02020603050405020304" pitchFamily="18" charset="0"/>
              </a:rPr>
              <a:t>When responding to an emergency, health and social care workers must take all reasonable steps to ensure the safety and wellbeing of those affected.</a:t>
            </a:r>
          </a:p>
          <a:p>
            <a:pPr>
              <a:lnSpc>
                <a:spcPct val="200000"/>
              </a:lnSpc>
              <a:spcAft>
                <a:spcPts val="800"/>
              </a:spcAft>
            </a:pPr>
            <a:r>
              <a:rPr lang="en-GB" sz="2000" kern="100" dirty="0">
                <a:effectLst/>
                <a:latin typeface="Arial" panose="020B0604020202020204" pitchFamily="34" charset="0"/>
                <a:ea typeface="DengXian" panose="02010600030101010101" pitchFamily="2" charset="-122"/>
                <a:cs typeface="Times New Roman" panose="02020603050405020304" pitchFamily="18" charset="0"/>
              </a:rPr>
              <a:t> This includes taking the necessary precautions to protect themselves and others from harm and properly assess the risks of the situation. </a:t>
            </a:r>
          </a:p>
          <a:p>
            <a:pPr>
              <a:lnSpc>
                <a:spcPct val="200000"/>
              </a:lnSpc>
              <a:spcAft>
                <a:spcPts val="800"/>
              </a:spcAft>
            </a:pPr>
            <a:r>
              <a:rPr lang="en-GB" sz="2000" kern="100" dirty="0">
                <a:effectLst/>
                <a:latin typeface="Arial" panose="020B0604020202020204" pitchFamily="34" charset="0"/>
                <a:ea typeface="DengXian" panose="02010600030101010101" pitchFamily="2" charset="-122"/>
                <a:cs typeface="Times New Roman" panose="02020603050405020304" pitchFamily="18" charset="0"/>
              </a:rPr>
              <a:t>Health and social care workers must also be prepared to implement emergency response plans and work with other stakeholders to ensure the best possible response to a crisis.</a:t>
            </a:r>
            <a:endParaRPr lang="en-GB" sz="20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dirty="0"/>
          </a:p>
        </p:txBody>
      </p:sp>
    </p:spTree>
    <p:extLst>
      <p:ext uri="{BB962C8B-B14F-4D97-AF65-F5344CB8AC3E}">
        <p14:creationId xmlns:p14="http://schemas.microsoft.com/office/powerpoint/2010/main" val="4746966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1B1731-39D9-4145-8343-C209E1F09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C1D6D899-31AE-D1B3-2F43-0C54C667B10D}"/>
              </a:ext>
            </a:extLst>
          </p:cNvPr>
          <p:cNvSpPr>
            <a:spLocks noGrp="1"/>
          </p:cNvSpPr>
          <p:nvPr>
            <p:ph type="title"/>
          </p:nvPr>
        </p:nvSpPr>
        <p:spPr>
          <a:xfrm>
            <a:off x="1112813" y="616575"/>
            <a:ext cx="6308775" cy="1159215"/>
          </a:xfrm>
        </p:spPr>
        <p:txBody>
          <a:bodyPr>
            <a:normAutofit/>
          </a:bodyPr>
          <a:lstStyle/>
          <a:p>
            <a:r>
              <a:rPr lang="en-GB" sz="6000" dirty="0"/>
              <a:t>Recap </a:t>
            </a:r>
          </a:p>
        </p:txBody>
      </p:sp>
      <p:cxnSp>
        <p:nvCxnSpPr>
          <p:cNvPr id="11" name="Straight Connector 10">
            <a:extLst>
              <a:ext uri="{FF2B5EF4-FFF2-40B4-BE49-F238E27FC236}">
                <a16:creationId xmlns:a16="http://schemas.microsoft.com/office/drawing/2014/main" id="{F0748755-DDBC-46D0-91EC-1212A8EE2B4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186683"/>
            <a:ext cx="804195" cy="0"/>
          </a:xfrm>
          <a:prstGeom prst="line">
            <a:avLst/>
          </a:prstGeom>
          <a:ln w="8572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F3C86B2-57D4-EA7B-5510-2A1E4E7E356E}"/>
              </a:ext>
            </a:extLst>
          </p:cNvPr>
          <p:cNvSpPr>
            <a:spLocks noGrp="1"/>
          </p:cNvSpPr>
          <p:nvPr>
            <p:ph idx="1"/>
          </p:nvPr>
        </p:nvSpPr>
        <p:spPr>
          <a:xfrm>
            <a:off x="154746" y="1658414"/>
            <a:ext cx="8379654" cy="5060435"/>
          </a:xfrm>
        </p:spPr>
        <p:txBody>
          <a:bodyPr>
            <a:normAutofit/>
          </a:bodyPr>
          <a:lstStyle/>
          <a:p>
            <a:pPr>
              <a:lnSpc>
                <a:spcPct val="200000"/>
              </a:lnSpc>
            </a:pPr>
            <a:r>
              <a:rPr lang="en-GB" sz="2000" dirty="0">
                <a:effectLst/>
                <a:latin typeface="Arial" panose="020B0604020202020204" pitchFamily="34" charset="0"/>
                <a:ea typeface="DengXian" panose="02010600030101010101" pitchFamily="2" charset="-122"/>
              </a:rPr>
              <a:t>Health and social care are key elements in emergency health response in England and the UK. Health and social care workers have a critical role to play, providing support and care to those in need and implementing emergency response plans when needed.</a:t>
            </a:r>
          </a:p>
          <a:p>
            <a:pPr>
              <a:lnSpc>
                <a:spcPct val="200000"/>
              </a:lnSpc>
            </a:pPr>
            <a:r>
              <a:rPr lang="en-GB" sz="2000" dirty="0">
                <a:effectLst/>
                <a:latin typeface="Arial" panose="020B0604020202020204" pitchFamily="34" charset="0"/>
                <a:ea typeface="DengXian" panose="02010600030101010101" pitchFamily="2" charset="-122"/>
              </a:rPr>
              <a:t> It is essential that health and social care workers are aware of the legal and policy framework, and adhere to the professional obligations of their position.</a:t>
            </a:r>
            <a:endParaRPr lang="en-GB" sz="2000" dirty="0"/>
          </a:p>
        </p:txBody>
      </p:sp>
      <p:pic>
        <p:nvPicPr>
          <p:cNvPr id="5" name="Picture 4" descr="Stethoscope">
            <a:extLst>
              <a:ext uri="{FF2B5EF4-FFF2-40B4-BE49-F238E27FC236}">
                <a16:creationId xmlns:a16="http://schemas.microsoft.com/office/drawing/2014/main" id="{A4377BB1-FE48-825D-E981-43108E323378}"/>
              </a:ext>
            </a:extLst>
          </p:cNvPr>
          <p:cNvPicPr>
            <a:picLocks noChangeAspect="1"/>
          </p:cNvPicPr>
          <p:nvPr/>
        </p:nvPicPr>
        <p:blipFill rotWithShape="1">
          <a:blip r:embed="rId2"/>
          <a:srcRect l="34964" r="29436" b="-1"/>
          <a:stretch/>
        </p:blipFill>
        <p:spPr>
          <a:xfrm>
            <a:off x="8534400" y="10"/>
            <a:ext cx="3657601" cy="6857990"/>
          </a:xfrm>
          <a:prstGeom prst="rect">
            <a:avLst/>
          </a:prstGeom>
        </p:spPr>
      </p:pic>
    </p:spTree>
    <p:extLst>
      <p:ext uri="{BB962C8B-B14F-4D97-AF65-F5344CB8AC3E}">
        <p14:creationId xmlns:p14="http://schemas.microsoft.com/office/powerpoint/2010/main" val="4205657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ED5B-DF23-B605-D5D6-37EA03EAECED}"/>
              </a:ext>
            </a:extLst>
          </p:cNvPr>
          <p:cNvSpPr>
            <a:spLocks noGrp="1"/>
          </p:cNvSpPr>
          <p:nvPr>
            <p:ph type="title"/>
          </p:nvPr>
        </p:nvSpPr>
        <p:spPr/>
        <p:txBody>
          <a:bodyPr/>
          <a:lstStyle/>
          <a:p>
            <a:r>
              <a:rPr lang="en-GB" dirty="0"/>
              <a:t>Thankyou </a:t>
            </a:r>
          </a:p>
        </p:txBody>
      </p:sp>
      <p:sp>
        <p:nvSpPr>
          <p:cNvPr id="3" name="Content Placeholder 2">
            <a:extLst>
              <a:ext uri="{FF2B5EF4-FFF2-40B4-BE49-F238E27FC236}">
                <a16:creationId xmlns:a16="http://schemas.microsoft.com/office/drawing/2014/main" id="{96090E31-2DA0-8A6F-394A-917C5C9BF594}"/>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40773245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jornVTI">
  <a:themeElements>
    <a:clrScheme name="AnalogousFromDarkSeedLeftStep">
      <a:dk1>
        <a:srgbClr val="000000"/>
      </a:dk1>
      <a:lt1>
        <a:srgbClr val="FFFFFF"/>
      </a:lt1>
      <a:dk2>
        <a:srgbClr val="1B302C"/>
      </a:dk2>
      <a:lt2>
        <a:srgbClr val="F3F3F0"/>
      </a:lt2>
      <a:accent1>
        <a:srgbClr val="4F45CD"/>
      </a:accent1>
      <a:accent2>
        <a:srgbClr val="3261BA"/>
      </a:accent2>
      <a:accent3>
        <a:srgbClr val="44ACCC"/>
      </a:accent3>
      <a:accent4>
        <a:srgbClr val="32BAA2"/>
      </a:accent4>
      <a:accent5>
        <a:srgbClr val="41C476"/>
      </a:accent5>
      <a:accent6>
        <a:srgbClr val="34BA32"/>
      </a:accent6>
      <a:hlink>
        <a:srgbClr val="349E70"/>
      </a:hlink>
      <a:folHlink>
        <a:srgbClr val="7F7F7F"/>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jornVTI" id="{D01443FD-65CF-4AEF-9B9D-4466C96F9785}" vid="{36EF4262-385E-40E6-B073-FB18FD98BF4C}"/>
    </a:ext>
  </a:extLst>
</a:theme>
</file>

<file path=docProps/app.xml><?xml version="1.0" encoding="utf-8"?>
<Properties xmlns="http://schemas.openxmlformats.org/officeDocument/2006/extended-properties" xmlns:vt="http://schemas.openxmlformats.org/officeDocument/2006/docPropsVTypes">
  <TotalTime>182</TotalTime>
  <Words>1749</Words>
  <Application>Microsoft Office PowerPoint</Application>
  <PresentationFormat>Widescreen</PresentationFormat>
  <Paragraphs>83</Paragraphs>
  <Slides>24</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24</vt:i4>
      </vt:variant>
    </vt:vector>
  </HeadingPairs>
  <TitlesOfParts>
    <vt:vector size="30" baseType="lpstr">
      <vt:lpstr>Arial</vt:lpstr>
      <vt:lpstr>Calibri</vt:lpstr>
      <vt:lpstr>Calibri Light</vt:lpstr>
      <vt:lpstr>Neue Haas Grotesk Text Pro</vt:lpstr>
      <vt:lpstr>Office Theme</vt:lpstr>
      <vt:lpstr>BjornVTI</vt:lpstr>
      <vt:lpstr>Introduction to physiology week 8 </vt:lpstr>
      <vt:lpstr>Contents </vt:lpstr>
      <vt:lpstr>Recap Why is understanding physiology important within health and social care? </vt:lpstr>
      <vt:lpstr>PowerPoint Presentation</vt:lpstr>
      <vt:lpstr>Physiology in health and social care- care monitoring and planning </vt:lpstr>
      <vt:lpstr>Care monitoring and care planning </vt:lpstr>
      <vt:lpstr>Care monitoring and care planning </vt:lpstr>
      <vt:lpstr>Care monitoring and care planning </vt:lpstr>
      <vt:lpstr>PowerPoint Presentation</vt:lpstr>
      <vt:lpstr>Care monitoring and care planning </vt:lpstr>
      <vt:lpstr>Care monitoring and care planning </vt:lpstr>
      <vt:lpstr>Summary  </vt:lpstr>
      <vt:lpstr>Part 2- Responsibilities of health and social care workers in relation to emergency health response   </vt:lpstr>
      <vt:lpstr>PowerPoint Presentation</vt:lpstr>
      <vt:lpstr>Responsibilities of health and social care workers in relation to emergency health response</vt:lpstr>
      <vt:lpstr>Responsibilities of health and social care workers in relation to emergency health response</vt:lpstr>
      <vt:lpstr>Responsibilities of health and social care workers in relation to emergency health response</vt:lpstr>
      <vt:lpstr>Responsibilities of health and social care workers in relation to emergency health response</vt:lpstr>
      <vt:lpstr>How could health and social care workers respond in a medical emergency situation?</vt:lpstr>
      <vt:lpstr>Responsibilities of health and social care workers in relation to emergency health response</vt:lpstr>
      <vt:lpstr>Responsibilities of health and social care workers in relation to emergency health response</vt:lpstr>
      <vt:lpstr>Responsibilities of health and social care workers in relation to emergency health response</vt:lpstr>
      <vt:lpstr>Recap </vt:lpstr>
      <vt:lpstr>Thankyou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physiology week 8 </dc:title>
  <dc:creator>Rachael Rivers</dc:creator>
  <cp:lastModifiedBy>Rachael Rivers</cp:lastModifiedBy>
  <cp:revision>1</cp:revision>
  <dcterms:created xsi:type="dcterms:W3CDTF">2023-09-11T10:09:08Z</dcterms:created>
  <dcterms:modified xsi:type="dcterms:W3CDTF">2023-09-11T13:11:47Z</dcterms:modified>
</cp:coreProperties>
</file>